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rial Black" panose="020B0A04020102020204" pitchFamily="34" charset="0"/>
      <p:bold r:id="rId14"/>
    </p:embeddedFont>
    <p:embeddedFont>
      <p:font typeface="Arimo" panose="020B0604020202020204" charset="0"/>
      <p:regular r:id="rId15"/>
    </p:embeddedFont>
    <p:embeddedFont>
      <p:font typeface="Cambria Math" panose="02040503050406030204" pitchFamily="18" charset="0"/>
      <p:regular r:id="rId16"/>
    </p:embeddedFon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Outfit Extra Bold" panose="020B060402020202020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10"/>
  </p:normalViewPr>
  <p:slideViewPr>
    <p:cSldViewPr snapToGrid="0" snapToObjects="1">
      <p:cViewPr>
        <p:scale>
          <a:sx n="66" d="100"/>
          <a:sy n="66" d="100"/>
        </p:scale>
        <p:origin x="22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43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A2CDE7-0A76-F146-D2D1-9307083D9A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2506A-364C-69A1-DC21-4499017C59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64C58-0432-4C60-8078-4563F40DFEB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EFC37-9265-3FAD-4D1C-B7E3CFB59E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5EC25-0FF4-4AB5-0E9A-2F4411879F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0C9B5-38D0-43AD-A27B-C7F98EE746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17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99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37361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050" y="2509516"/>
            <a:ext cx="10882303" cy="310896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8640" b="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520" y="5618475"/>
            <a:ext cx="10885018" cy="5486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920" spc="96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1920"/>
            </a:lvl2pPr>
            <a:lvl3pPr marL="1097280" indent="0" algn="ctr">
              <a:buNone/>
              <a:defRPr sz="192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382512" y="1609506"/>
            <a:ext cx="1865376" cy="632656"/>
          </a:xfrm>
        </p:spPr>
        <p:txBody>
          <a:bodyPr/>
          <a:lstStyle>
            <a:lvl1pPr algn="ctr">
              <a:defRPr sz="156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675" y="6253272"/>
            <a:ext cx="7086600" cy="27432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328304" y="6254496"/>
            <a:ext cx="2534257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25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221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9920" y="914400"/>
            <a:ext cx="2834640" cy="6309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914400"/>
            <a:ext cx="9692640" cy="6309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896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10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181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4174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883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281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0043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484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5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5539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56387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8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37360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47" y="2513171"/>
            <a:ext cx="10885018" cy="310530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864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6349" y="5618474"/>
            <a:ext cx="10885018" cy="548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>
                <a:solidFill>
                  <a:schemeClr val="tx1"/>
                </a:solidFill>
                <a:effectLst/>
              </a:defRPr>
            </a:lvl1pPr>
            <a:lvl2pPr marL="5486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170" y="1613403"/>
            <a:ext cx="1865376" cy="636422"/>
          </a:xfrm>
        </p:spPr>
        <p:txBody>
          <a:bodyPr/>
          <a:lstStyle>
            <a:lvl1pPr algn="ctr">
              <a:defRPr lang="en-US" sz="156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4264" y="6253272"/>
            <a:ext cx="7088429" cy="27432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405" y="6253272"/>
            <a:ext cx="2534717" cy="27432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4384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3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  <a:latin typeface="+mn-lt"/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307078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48042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48042" y="3307897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867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818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413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4635" y="285293"/>
            <a:ext cx="10237622" cy="76590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8870"/>
            <a:ext cx="2916936" cy="1975104"/>
          </a:xfrm>
        </p:spPr>
        <p:txBody>
          <a:bodyPr anchor="b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6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31520"/>
            <a:ext cx="9326880" cy="640080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6936" cy="420624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472412" y="7467602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1180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4205"/>
            <a:ext cx="2918765" cy="1975104"/>
          </a:xfrm>
        </p:spPr>
        <p:txBody>
          <a:bodyPr anchor="b">
            <a:noAutofit/>
          </a:bodyPr>
          <a:lstStyle>
            <a:lvl1pPr algn="l">
              <a:defRPr sz="336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19" y="285293"/>
            <a:ext cx="10237622" cy="765901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8765" cy="420258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97280" rtl="0" eaLnBrk="1" latinLnBrk="0" hangingPunct="1">
              <a:defRPr lang="en-US" sz="12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476074" y="7472477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79963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635" y="285293"/>
            <a:ext cx="14067130" cy="765901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71113"/>
            <a:ext cx="120700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523744"/>
            <a:ext cx="1207008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84" y="7569206"/>
            <a:ext cx="3291840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7952" y="7569206"/>
            <a:ext cx="6254496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7569206"/>
            <a:ext cx="1755648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  <p:sldLayoutId id="2147483779" r:id="rId20"/>
    <p:sldLayoutId id="2147483780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576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9456" indent="-219456" algn="l" defTabSz="1097280" rtl="0" eaLnBrk="1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1344"/>
            <a:ext cx="94798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E-Commerce Sales &amp; Profit Analysis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230285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A Data-Driven Deep Dive into Regional and Segment Performance</a:t>
            </a:r>
            <a:endParaRPr lang="en-US" sz="35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7043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Presented by:</a:t>
            </a: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 Nithin C – Data Analyst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3224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“Welcome everyone. Today, I’ll walk you through a comprehensive analysis of E-Commerce sales and profit performance across categories, regions, and customer segments. Let’s dive into the data story.”</a:t>
            </a:r>
            <a:endParaRPr lang="en-US" sz="17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0311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 </a:t>
            </a:r>
            <a:r>
              <a:rPr lang="en-US" sz="355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Conclusion</a:t>
            </a:r>
            <a:endParaRPr lang="en-US" sz="35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5109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Data reveals clear profit drivers and weak spots</a:t>
            </a:r>
            <a:endParaRPr lang="en-US" sz="1750" b="1" dirty="0">
              <a:latin typeface="Aptos" panose="020B00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531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Regional and segment insights guide targeted actions</a:t>
            </a:r>
            <a:endParaRPr lang="en-US" sz="1750" b="1" dirty="0">
              <a:latin typeface="Aptos" panose="020B00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3953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Strategic focus on high-performing categories is key</a:t>
            </a:r>
            <a:endParaRPr lang="en-US" sz="1750" b="1" dirty="0">
              <a:latin typeface="Aptos" panose="020B00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1336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“This analysis isn’t just about numbers—it’s about uncovering actionable insights. Thank you for your time, and I’m happy to take questions or feedback.”</a:t>
            </a:r>
            <a:endParaRPr lang="en-US" sz="175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3908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Executive Summary</a:t>
            </a:r>
            <a:endParaRPr lang="en-US" sz="35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917859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A274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₹2.30M</a:t>
            </a:r>
            <a:endParaRPr lang="en-US" sz="585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900113" y="2949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Total Sales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125278" y="1917859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A274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12.47%</a:t>
            </a:r>
            <a:endParaRPr lang="en-US" sz="585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31719" y="2949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Profit Margin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456884" y="1917859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A274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5.91%</a:t>
            </a:r>
            <a:endParaRPr lang="en-US" sz="585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63326" y="29496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Return Rate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788491" y="1917859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Consumer</a:t>
            </a:r>
            <a:endParaRPr lang="en-US" sz="5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788491" y="2949654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Top Performing Segment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791081" y="4225290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Technology</a:t>
            </a:r>
            <a:endParaRPr lang="en-US" sz="5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791081" y="525708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Highest Profit Category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791081" y="6101834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(50.79%)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67198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“Our analysis reveals a healthy sales volume with a modest profit margin. Technology leads in profitability, while Consumer segment drives the highest sales. Let’s explore what’s fueling these numbers.”</a:t>
            </a:r>
            <a:endParaRPr lang="en-US" sz="17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3862" y="333018"/>
            <a:ext cx="3036451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Segment Sales Breakdown</a:t>
            </a:r>
            <a:endParaRPr lang="en-US" sz="1900" dirty="0">
              <a:latin typeface="Arial Black" panose="020B0A040201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678061"/>
            <a:ext cx="9854328" cy="5258564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2685514" y="6235759"/>
            <a:ext cx="121087" cy="121087"/>
          </a:xfrm>
          <a:prstGeom prst="roundRect">
            <a:avLst>
              <a:gd name="adj" fmla="val 15103"/>
            </a:avLst>
          </a:prstGeom>
          <a:solidFill>
            <a:srgbClr val="100943"/>
          </a:solidFill>
          <a:ln/>
        </p:spPr>
      </p:sp>
      <p:sp>
        <p:nvSpPr>
          <p:cNvPr id="5" name="Text 2"/>
          <p:cNvSpPr/>
          <p:nvPr/>
        </p:nvSpPr>
        <p:spPr>
          <a:xfrm>
            <a:off x="2853295" y="6235759"/>
            <a:ext cx="827127" cy="121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950"/>
              </a:lnSpc>
              <a:buNone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Standard Class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4591873" y="6237519"/>
            <a:ext cx="121087" cy="121087"/>
          </a:xfrm>
          <a:prstGeom prst="roundRect">
            <a:avLst>
              <a:gd name="adj" fmla="val 15103"/>
            </a:avLst>
          </a:prstGeom>
          <a:solidFill>
            <a:srgbClr val="1F1282"/>
          </a:solidFill>
          <a:ln/>
        </p:spPr>
      </p:sp>
      <p:sp>
        <p:nvSpPr>
          <p:cNvPr id="7" name="Text 4"/>
          <p:cNvSpPr/>
          <p:nvPr/>
        </p:nvSpPr>
        <p:spPr>
          <a:xfrm>
            <a:off x="4788525" y="6235758"/>
            <a:ext cx="746403" cy="121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950"/>
              </a:lnSpc>
              <a:buNone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Second Class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385835" y="6237519"/>
            <a:ext cx="121087" cy="121087"/>
          </a:xfrm>
          <a:prstGeom prst="roundRect">
            <a:avLst>
              <a:gd name="adj" fmla="val 15103"/>
            </a:avLst>
          </a:prstGeom>
          <a:solidFill>
            <a:srgbClr val="2E1BC0"/>
          </a:solidFill>
          <a:ln/>
        </p:spPr>
      </p:sp>
      <p:sp>
        <p:nvSpPr>
          <p:cNvPr id="9" name="Text 6"/>
          <p:cNvSpPr/>
          <p:nvPr/>
        </p:nvSpPr>
        <p:spPr>
          <a:xfrm>
            <a:off x="6597046" y="6263452"/>
            <a:ext cx="571262" cy="121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950"/>
              </a:lnSpc>
              <a:buNone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First Class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893663" y="6237519"/>
            <a:ext cx="121087" cy="121087"/>
          </a:xfrm>
          <a:prstGeom prst="roundRect">
            <a:avLst>
              <a:gd name="adj" fmla="val 15103"/>
            </a:avLst>
          </a:prstGeom>
          <a:solidFill>
            <a:srgbClr val="523FE4"/>
          </a:solidFill>
          <a:ln/>
        </p:spPr>
      </p:sp>
      <p:sp>
        <p:nvSpPr>
          <p:cNvPr id="11" name="Text 8"/>
          <p:cNvSpPr/>
          <p:nvPr/>
        </p:nvSpPr>
        <p:spPr>
          <a:xfrm>
            <a:off x="8108591" y="6235757"/>
            <a:ext cx="564833" cy="121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950"/>
              </a:lnSpc>
              <a:buNone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Same Day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 rot="10800000" flipV="1">
            <a:off x="1821359" y="6203792"/>
            <a:ext cx="5344122" cy="1226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231971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Insights:</a:t>
            </a:r>
            <a:endParaRPr lang="en-US" sz="1150" b="1" dirty="0">
              <a:latin typeface="Aptos" panose="020B00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47725" y="6623130"/>
            <a:ext cx="13782675" cy="1937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Consumer segment dominates across all ship modes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47725" y="6901288"/>
            <a:ext cx="13782675" cy="1937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Standard Class is the most used shipping method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47723" y="7176523"/>
            <a:ext cx="13782675" cy="1937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Corporate segment shows strong performance in Second Class</a:t>
            </a:r>
            <a:endParaRPr lang="en-US" sz="950" b="1" dirty="0">
              <a:latin typeface="Aptos" panose="020B00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847725" y="7454681"/>
            <a:ext cx="13782675" cy="1937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“Shipping preferences vary by segment, but Standard Class remains the backbone of fulfillment. Consumer orders are both frequent and profitable, making them a strategic focus.”</a:t>
            </a:r>
            <a:endParaRPr lang="en-US" sz="95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2813" y="473631"/>
            <a:ext cx="6262211" cy="43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70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Category &amp; Sub-Category Profitability</a:t>
            </a:r>
            <a:endParaRPr lang="en-US" sz="2700" dirty="0">
              <a:latin typeface="Arial Black" panose="020B0A040201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3" y="1291709"/>
            <a:ext cx="6502241" cy="343840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1564362" y="4760595"/>
            <a:ext cx="172164" cy="172164"/>
          </a:xfrm>
          <a:prstGeom prst="roundRect">
            <a:avLst>
              <a:gd name="adj" fmla="val 10622"/>
            </a:avLst>
          </a:prstGeom>
          <a:solidFill>
            <a:srgbClr val="100943"/>
          </a:solidFill>
          <a:ln/>
        </p:spPr>
      </p:sp>
      <p:sp>
        <p:nvSpPr>
          <p:cNvPr id="5" name="Text 2"/>
          <p:cNvSpPr/>
          <p:nvPr/>
        </p:nvSpPr>
        <p:spPr>
          <a:xfrm>
            <a:off x="1797487" y="4760595"/>
            <a:ext cx="871061" cy="172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Technology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3159800" y="4760595"/>
            <a:ext cx="172164" cy="172164"/>
          </a:xfrm>
          <a:prstGeom prst="roundRect">
            <a:avLst>
              <a:gd name="adj" fmla="val 10622"/>
            </a:avLst>
          </a:prstGeom>
          <a:solidFill>
            <a:srgbClr val="2B19B2"/>
          </a:solidFill>
          <a:ln/>
        </p:spPr>
      </p:sp>
      <p:sp>
        <p:nvSpPr>
          <p:cNvPr id="7" name="Text 4"/>
          <p:cNvSpPr/>
          <p:nvPr/>
        </p:nvSpPr>
        <p:spPr>
          <a:xfrm>
            <a:off x="3392924" y="4760595"/>
            <a:ext cx="1154906" cy="172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Office Supplies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039201" y="4760595"/>
            <a:ext cx="172164" cy="172164"/>
          </a:xfrm>
          <a:prstGeom prst="roundRect">
            <a:avLst>
              <a:gd name="adj" fmla="val 10622"/>
            </a:avLst>
          </a:prstGeom>
          <a:solidFill>
            <a:srgbClr val="6F5FE9"/>
          </a:solidFill>
          <a:ln/>
        </p:spPr>
      </p:sp>
      <p:sp>
        <p:nvSpPr>
          <p:cNvPr id="9" name="Text 6"/>
          <p:cNvSpPr/>
          <p:nvPr/>
        </p:nvSpPr>
        <p:spPr>
          <a:xfrm>
            <a:off x="5272326" y="4760595"/>
            <a:ext cx="689015" cy="172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Furniture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965" y="1291709"/>
            <a:ext cx="6502241" cy="364116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02813" y="5384959"/>
            <a:ext cx="2153245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231971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Highlights:</a:t>
            </a:r>
            <a:endParaRPr lang="en-US" sz="1650" b="1" dirty="0">
              <a:latin typeface="Aptos" panose="020B0004020202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02813" y="5697498"/>
            <a:ext cx="1342477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Technology: 50.79% profit share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02813" y="6033373"/>
            <a:ext cx="1342477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Office Supplies: 42.77%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602813" y="6369248"/>
            <a:ext cx="1342477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Furniture: Only 6.44%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02813" y="6705124"/>
            <a:ext cx="1342477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Top Sub-Categories: Phones, Copiers, Accessories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02813" y="7040999"/>
            <a:ext cx="1342477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Loss Leaders: Tables (-6.19%), Bookcases (-1.21%)</a:t>
            </a:r>
            <a:endParaRPr lang="en-US" sz="1350" b="1" dirty="0">
              <a:latin typeface="Aptos" panose="020B0004020202020204" pitchFamily="34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602812" y="7376874"/>
            <a:ext cx="13424773" cy="551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“Phones and Copiers are clear profit drivers, while Furniture—especially Tables and Bookcases—are underperforming. This signals a need for pricing or inventory strategy review.”</a:t>
            </a:r>
            <a:endParaRPr lang="en-US" sz="135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1491" y="393978"/>
            <a:ext cx="3742373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Regional Profit Distribution</a:t>
            </a:r>
            <a:endParaRPr lang="en-US" sz="2250" dirty="0">
              <a:latin typeface="Arial Black" panose="020B0A040201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91" y="1038701"/>
            <a:ext cx="13627418" cy="68204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62773" y="3970766"/>
            <a:ext cx="2559387" cy="76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Central &amp; South Weakness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86630" y="7278485"/>
            <a:ext cx="3063097" cy="382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Low Profit (Bottom)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494625" y="3970766"/>
            <a:ext cx="2559388" cy="765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West vs East Strength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778972" y="1318634"/>
            <a:ext cx="3063097" cy="382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High Profit ( </a:t>
            </a:r>
            <a:r>
              <a:rPr lang="en-US" sz="135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T</a:t>
            </a:r>
            <a:r>
              <a:rPr lang="en-US" sz="13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op)</a:t>
            </a:r>
            <a:endParaRPr lang="en-US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320172" y="5762677"/>
            <a:ext cx="2627456" cy="61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Central — Moderate Results</a:t>
            </a:r>
            <a:endParaRPr lang="en-US" sz="1050" b="1" dirty="0">
              <a:latin typeface="Aptos" panose="020B0004020202020204" pitchFamily="34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27" y="4937768"/>
            <a:ext cx="381186" cy="38118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27819" y="5776291"/>
            <a:ext cx="2627456" cy="61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South — Underperforming</a:t>
            </a:r>
            <a:endParaRPr lang="en-US" sz="1050" b="1" dirty="0">
              <a:latin typeface="Aptos" panose="020B0004020202020204" pitchFamily="34" charset="0"/>
            </a:endParaRP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0955" y="4945851"/>
            <a:ext cx="381186" cy="38118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927819" y="3257745"/>
            <a:ext cx="2627456" cy="61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East — Strong Performance</a:t>
            </a:r>
            <a:endParaRPr lang="en-US" sz="1050" b="1" dirty="0">
              <a:latin typeface="Aptos" panose="020B0004020202020204" pitchFamily="34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0955" y="2427305"/>
            <a:ext cx="381186" cy="38118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4238489" y="3257745"/>
            <a:ext cx="2627457" cy="61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West — Leading (CA ₹76K)</a:t>
            </a:r>
            <a:endParaRPr lang="en-US" sz="1050" b="1" dirty="0">
              <a:latin typeface="Aptos" panose="020B000402020202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625" y="2427305"/>
            <a:ext cx="381186" cy="38118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57688" y="6727869"/>
            <a:ext cx="1791176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31971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Key Insight:</a:t>
            </a:r>
            <a:endParaRPr lang="en-US" sz="1400" b="1" dirty="0">
              <a:latin typeface="Aptos" panose="020B0004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562773" y="7096079"/>
            <a:ext cx="13627418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California leads with ₹76K profit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18" name="Text 11"/>
          <p:cNvSpPr/>
          <p:nvPr/>
        </p:nvSpPr>
        <p:spPr>
          <a:xfrm>
            <a:off x="557688" y="7356189"/>
            <a:ext cx="13627418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West and East regions outperform Central and South</a:t>
            </a:r>
            <a:endParaRPr lang="en-US" sz="1100" b="1" dirty="0">
              <a:latin typeface="Aptos" panose="020B0004020202020204" pitchFamily="34" charset="0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496811" y="7614137"/>
            <a:ext cx="13627418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“Geographically, the West region—especially California—is a goldmine. Targeted marketing and inventory optimization here could amplify returns.”</a:t>
            </a:r>
            <a:endParaRPr lang="en-US" sz="110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9222" y="345162"/>
            <a:ext cx="2739509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Profit Trend Over Time</a:t>
            </a:r>
            <a:endParaRPr lang="en-US" sz="2400" b="1" dirty="0">
              <a:latin typeface="Arial Black" panose="020B0A040201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22" y="909876"/>
            <a:ext cx="13751957" cy="51861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39222" y="6490097"/>
            <a:ext cx="1568887" cy="196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b="1" dirty="0">
                <a:solidFill>
                  <a:srgbClr val="231971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Observations</a:t>
            </a:r>
            <a:r>
              <a:rPr lang="en-US" sz="1000" b="1" dirty="0">
                <a:solidFill>
                  <a:srgbClr val="231971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:</a:t>
            </a:r>
            <a:endParaRPr lang="en-US" sz="1000" b="1" dirty="0">
              <a:latin typeface="Aptos" panose="020B00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39222" y="6874431"/>
            <a:ext cx="13751957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Dip in 2014 (-₹3,281)</a:t>
            </a:r>
            <a:endParaRPr lang="en-US" sz="1400" b="1" dirty="0">
              <a:latin typeface="Aptos" panose="020B00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39222" y="7118985"/>
            <a:ext cx="13751957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Peak in 2016 (₹17,885)</a:t>
            </a:r>
            <a:endParaRPr lang="en-US" sz="1400" b="1" dirty="0">
              <a:latin typeface="Aptos" panose="020B00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439222" y="7363540"/>
            <a:ext cx="13751957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4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Steady recovery post-2015</a:t>
            </a:r>
            <a:endParaRPr lang="en-US" sz="1400" b="1" dirty="0">
              <a:latin typeface="Aptos" panose="020B00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39222" y="7705368"/>
            <a:ext cx="13751957" cy="2007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400" b="1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“Despite a dip in 2014, profitability rebounded strongly. This trend suggests resilience and effective corrective strategies.”</a:t>
            </a:r>
            <a:endParaRPr lang="en-US" sz="1400" b="1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4726"/>
            <a:ext cx="761952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Sales &amp; Profit Correlation by Region</a:t>
            </a:r>
            <a:endParaRPr lang="en-US" sz="3550" dirty="0">
              <a:latin typeface="Arial Black" panose="020B0A040201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685330"/>
            <a:ext cx="130428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1692950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581" y="183665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Category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637836" y="183665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West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6243280" y="183665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East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848725" y="183665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Central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454170" y="183665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Arial" panose="020B0604020202020204" pitchFamily="34" charset="0"/>
                <a:ea typeface="Arimo" pitchFamily="34" charset="-122"/>
                <a:cs typeface="Arial" panose="020B0604020202020204" pitchFamily="34" charset="0"/>
              </a:rPr>
              <a:t>South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801410" y="2343269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581" y="24869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Technology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3637836" y="24869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High Profit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6243280" y="24869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High Profit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8848725" y="248697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High Profit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1454170" y="2486978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High Profit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01410" y="299358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581" y="313729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Office Supplies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3637836" y="313729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Balanced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6243280" y="313729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Balanced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8848725" y="3137297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Balanced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11454170" y="313729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Balanced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2" name="Shape 20"/>
          <p:cNvSpPr/>
          <p:nvPr/>
        </p:nvSpPr>
        <p:spPr>
          <a:xfrm>
            <a:off x="801410" y="364390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581" y="378761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Furniture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3637836" y="378761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Moderate Profit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6243280" y="378761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Moderate Profit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8848725" y="378761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Lags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11454170" y="378761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Lags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28" name="Text 26"/>
          <p:cNvSpPr/>
          <p:nvPr/>
        </p:nvSpPr>
        <p:spPr>
          <a:xfrm>
            <a:off x="793790" y="46420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Aptos" panose="020B0004020202020204" pitchFamily="34" charset="0"/>
                <a:ea typeface="Outfit Extra Bold" pitchFamily="34" charset="-122"/>
                <a:cs typeface="Outfit Extra Bold" pitchFamily="34" charset="-120"/>
              </a:rPr>
              <a:t>Insights:</a:t>
            </a:r>
            <a:endParaRPr lang="en-US" sz="2200" dirty="0">
              <a:latin typeface="Aptos" panose="020B0004020202020204" pitchFamily="34" charset="0"/>
            </a:endParaRPr>
          </a:p>
        </p:txBody>
      </p:sp>
      <p:sp>
        <p:nvSpPr>
          <p:cNvPr id="29" name="Text 27"/>
          <p:cNvSpPr/>
          <p:nvPr/>
        </p:nvSpPr>
        <p:spPr>
          <a:xfrm>
            <a:off x="793790" y="53365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Technology consistently profitable across all regions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793790" y="57786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Office Supplies show balanced performance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31" name="Text 29"/>
          <p:cNvSpPr/>
          <p:nvPr/>
        </p:nvSpPr>
        <p:spPr>
          <a:xfrm>
            <a:off x="793790" y="62208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Furniture lags in South and Central</a:t>
            </a:r>
            <a:endParaRPr lang="en-US" sz="1750" dirty="0">
              <a:latin typeface="Aptos" panose="020B0004020202020204" pitchFamily="34" charset="0"/>
            </a:endParaRPr>
          </a:p>
        </p:txBody>
      </p:sp>
      <p:sp>
        <p:nvSpPr>
          <p:cNvPr id="32" name="Text 30"/>
          <p:cNvSpPr/>
          <p:nvPr/>
        </p:nvSpPr>
        <p:spPr>
          <a:xfrm>
            <a:off x="793790" y="683895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“Cross-regional analysis shows Technology’s dominance, while Furniture struggles in certain areas. This opens doors for region-specific interventions.”</a:t>
            </a:r>
            <a:endParaRPr lang="en-US" sz="17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8302" y="548640"/>
            <a:ext cx="4502110" cy="498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Top 5 Products by Profit</a:t>
            </a:r>
            <a:endParaRPr lang="en-US" sz="3100" dirty="0">
              <a:latin typeface="Arial Black" panose="020B0A040201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698302" y="1446490"/>
            <a:ext cx="448866" cy="448866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73132" y="1483876"/>
            <a:ext cx="299204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1346597" y="1515070"/>
            <a:ext cx="2975610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Canon imageCLASS 2200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346597" y="1946434"/>
            <a:ext cx="1258550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₹25,200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698302" y="2664619"/>
            <a:ext cx="448866" cy="448866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73132" y="2702004"/>
            <a:ext cx="299204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7"/>
          <p:cNvSpPr/>
          <p:nvPr/>
        </p:nvSpPr>
        <p:spPr>
          <a:xfrm>
            <a:off x="1346597" y="2733199"/>
            <a:ext cx="3828336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Fellowes PB500 Binding Machine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346597" y="3164562"/>
            <a:ext cx="1258550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₹7,753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698302" y="3882747"/>
            <a:ext cx="448866" cy="448866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73132" y="3920133"/>
            <a:ext cx="299204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1346597" y="3951327"/>
            <a:ext cx="2494121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HP LaserJet 3310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346597" y="4382691"/>
            <a:ext cx="1258550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₹6,984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698302" y="5100876"/>
            <a:ext cx="448866" cy="448866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73132" y="5138261"/>
            <a:ext cx="299204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1346597" y="5169456"/>
            <a:ext cx="2494121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HP Designjet T520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346597" y="5600819"/>
            <a:ext cx="1258550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₹4,095</a:t>
            </a:r>
            <a:endParaRPr lang="en-US" sz="1550" dirty="0"/>
          </a:p>
        </p:txBody>
      </p:sp>
      <p:sp>
        <p:nvSpPr>
          <p:cNvPr id="19" name="Shape 17"/>
          <p:cNvSpPr/>
          <p:nvPr/>
        </p:nvSpPr>
        <p:spPr>
          <a:xfrm>
            <a:off x="698302" y="6319004"/>
            <a:ext cx="448866" cy="448866"/>
          </a:xfrm>
          <a:prstGeom prst="roundRect">
            <a:avLst>
              <a:gd name="adj" fmla="val 18670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73132" y="6356390"/>
            <a:ext cx="299204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5</a:t>
            </a:r>
            <a:endParaRPr lang="en-US" sz="2350" dirty="0"/>
          </a:p>
        </p:txBody>
      </p:sp>
      <p:sp>
        <p:nvSpPr>
          <p:cNvPr id="21" name="Text 19"/>
          <p:cNvSpPr/>
          <p:nvPr/>
        </p:nvSpPr>
        <p:spPr>
          <a:xfrm>
            <a:off x="1346597" y="6387584"/>
            <a:ext cx="2542342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Canon PC1060 Copier</a:t>
            </a:r>
            <a:endParaRPr lang="en-US" sz="19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1346597" y="6818947"/>
            <a:ext cx="1258550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₹4,571</a:t>
            </a:r>
            <a:endParaRPr lang="en-US" sz="1550" dirty="0"/>
          </a:p>
        </p:txBody>
      </p:sp>
      <p:sp>
        <p:nvSpPr>
          <p:cNvPr id="23" name="Text 21"/>
          <p:cNvSpPr/>
          <p:nvPr/>
        </p:nvSpPr>
        <p:spPr>
          <a:xfrm>
            <a:off x="698302" y="7362587"/>
            <a:ext cx="1323379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A2742"/>
                </a:solidFill>
                <a:latin typeface="Aptos" panose="020B0004020202020204" pitchFamily="34" charset="0"/>
                <a:ea typeface="Arimo" pitchFamily="34" charset="-122"/>
                <a:cs typeface="Arimo" pitchFamily="34" charset="-120"/>
              </a:rPr>
              <a:t>“These top performers are not just revenue generators—they’re brand anchors. Promoting these further could boost overall profitability.”</a:t>
            </a:r>
            <a:endParaRPr lang="en-US" sz="15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8816"/>
            <a:ext cx="607980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Arial Black" panose="020B0A04020102020204" pitchFamily="34" charset="0"/>
                <a:ea typeface="Outfit Extra Bold" pitchFamily="34" charset="-122"/>
                <a:cs typeface="Outfit Extra Bold" pitchFamily="34" charset="-120"/>
              </a:rPr>
              <a:t> Strategic Recommendations</a:t>
            </a:r>
            <a:endParaRPr lang="en-US" sz="3550" dirty="0">
              <a:latin typeface="Arial Black" panose="020B0A040201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979420"/>
            <a:ext cx="6407944" cy="1223248"/>
          </a:xfrm>
          <a:prstGeom prst="roundRect">
            <a:avLst>
              <a:gd name="adj" fmla="val 7788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790" y="2979420"/>
            <a:ext cx="60960" cy="1223248"/>
          </a:xfrm>
          <a:prstGeom prst="roundRect">
            <a:avLst>
              <a:gd name="adj" fmla="val 156279"/>
            </a:avLst>
          </a:prstGeom>
          <a:solidFill>
            <a:srgbClr val="5E4CE6"/>
          </a:solidFill>
          <a:ln/>
        </p:spPr>
      </p:sp>
      <p:sp>
        <p:nvSpPr>
          <p:cNvPr id="5" name="Text 3"/>
          <p:cNvSpPr/>
          <p:nvPr/>
        </p:nvSpPr>
        <p:spPr>
          <a:xfrm>
            <a:off x="1112044" y="3236714"/>
            <a:ext cx="583239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Focus marketing on Consumer segment and West region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428548" y="2979420"/>
            <a:ext cx="6408063" cy="1223248"/>
          </a:xfrm>
          <a:prstGeom prst="roundRect">
            <a:avLst>
              <a:gd name="adj" fmla="val 7788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28548" y="2979420"/>
            <a:ext cx="60960" cy="1223248"/>
          </a:xfrm>
          <a:prstGeom prst="roundRect">
            <a:avLst>
              <a:gd name="adj" fmla="val 156279"/>
            </a:avLst>
          </a:prstGeom>
          <a:solidFill>
            <a:srgbClr val="5E4CE6"/>
          </a:solidFill>
          <a:ln/>
        </p:spPr>
      </p:sp>
      <p:sp>
        <p:nvSpPr>
          <p:cNvPr id="8" name="Text 6"/>
          <p:cNvSpPr/>
          <p:nvPr/>
        </p:nvSpPr>
        <p:spPr>
          <a:xfrm>
            <a:off x="7746802" y="3236714"/>
            <a:ext cx="56445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Re-evaluate Furniture pricing and inventory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4429482"/>
            <a:ext cx="6407944" cy="1223248"/>
          </a:xfrm>
          <a:prstGeom prst="roundRect">
            <a:avLst>
              <a:gd name="adj" fmla="val 7788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3790" y="4429482"/>
            <a:ext cx="60960" cy="1223248"/>
          </a:xfrm>
          <a:prstGeom prst="roundRect">
            <a:avLst>
              <a:gd name="adj" fmla="val 156279"/>
            </a:avLst>
          </a:prstGeom>
          <a:solidFill>
            <a:srgbClr val="5E4CE6"/>
          </a:solidFill>
          <a:ln/>
        </p:spPr>
      </p:sp>
      <p:sp>
        <p:nvSpPr>
          <p:cNvPr id="11" name="Text 9"/>
          <p:cNvSpPr/>
          <p:nvPr/>
        </p:nvSpPr>
        <p:spPr>
          <a:xfrm>
            <a:off x="1112044" y="4686776"/>
            <a:ext cx="583239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Promote high-profit products like Copiers and Phones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428548" y="4429482"/>
            <a:ext cx="6408063" cy="1223248"/>
          </a:xfrm>
          <a:prstGeom prst="roundRect">
            <a:avLst>
              <a:gd name="adj" fmla="val 7788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428548" y="4429482"/>
            <a:ext cx="60960" cy="1223248"/>
          </a:xfrm>
          <a:prstGeom prst="roundRect">
            <a:avLst>
              <a:gd name="adj" fmla="val 156279"/>
            </a:avLst>
          </a:prstGeom>
          <a:solidFill>
            <a:srgbClr val="5E4CE6"/>
          </a:solidFill>
          <a:ln/>
        </p:spPr>
      </p:sp>
      <p:sp>
        <p:nvSpPr>
          <p:cNvPr id="14" name="Text 12"/>
          <p:cNvSpPr/>
          <p:nvPr/>
        </p:nvSpPr>
        <p:spPr>
          <a:xfrm>
            <a:off x="7746802" y="4686776"/>
            <a:ext cx="58325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A2742"/>
                </a:solidFill>
                <a:latin typeface="Arial" panose="020B0604020202020204" pitchFamily="34" charset="0"/>
                <a:ea typeface="Outfit Extra Bold" pitchFamily="34" charset="-122"/>
                <a:cs typeface="Arial" panose="020B0604020202020204" pitchFamily="34" charset="0"/>
              </a:rPr>
              <a:t>Optimize shipping modes for cost-efficiency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93790" y="59078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35</TotalTime>
  <Words>611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Arimo</vt:lpstr>
      <vt:lpstr>Calibri</vt:lpstr>
      <vt:lpstr>Century Gothic</vt:lpstr>
      <vt:lpstr>Arial</vt:lpstr>
      <vt:lpstr>Arial Black</vt:lpstr>
      <vt:lpstr>Cambria Math</vt:lpstr>
      <vt:lpstr>Aptos</vt:lpstr>
      <vt:lpstr>Garamond</vt:lpstr>
      <vt:lpstr>Outfit Extra Bold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Nithin C</dc:creator>
  <cp:lastModifiedBy>Nithin C</cp:lastModifiedBy>
  <cp:revision>2</cp:revision>
  <dcterms:created xsi:type="dcterms:W3CDTF">2025-08-23T14:04:14Z</dcterms:created>
  <dcterms:modified xsi:type="dcterms:W3CDTF">2025-08-23T14:40:45Z</dcterms:modified>
</cp:coreProperties>
</file>