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62"/>
  </p:normalViewPr>
  <p:slideViewPr>
    <p:cSldViewPr snapToGrid="0" snapToObjects="1">
      <p:cViewPr varScale="1">
        <p:scale>
          <a:sx n="109" d="100"/>
          <a:sy n="109" d="100"/>
        </p:scale>
        <p:origin x="172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Object-Oriented Programming (OOP) Concepts</a:t>
            </a:r>
          </a:p>
        </p:txBody>
      </p:sp>
      <p:sp>
        <p:nvSpPr>
          <p:cNvPr id="3" name="Subtitle 2"/>
          <p:cNvSpPr>
            <a:spLocks noGrp="1"/>
          </p:cNvSpPr>
          <p:nvPr>
            <p:ph type="subTitle" idx="1"/>
          </p:nvPr>
        </p:nvSpPr>
        <p:spPr/>
        <p:txBody>
          <a:bodyPr/>
          <a:lstStyle/>
          <a:p>
            <a:r>
              <a:t>Encapsulation | Abstraction | Inheritance | Polymorphism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3754" y="574431"/>
            <a:ext cx="8276491" cy="6131169"/>
          </a:xfrm>
        </p:spPr>
        <p:txBody>
          <a:bodyPr>
            <a:normAutofit/>
          </a:bodyPr>
          <a:lstStyle/>
          <a:p>
            <a:r>
              <a:rPr lang="en-US" dirty="0"/>
              <a:t>Inheritance also makes programs organized and easier to maintain. Changes in the parent class automatically propagate to child classes, which reduces redundancy and improves consistency. Another advantage of inheritance is that it supports polymorphism. A parent class reference can hold child class objects, allowing generic code to work with multiple related objects. </a:t>
            </a:r>
          </a:p>
          <a:p>
            <a:pPr mar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7095"/>
            <a:ext cx="8229600" cy="4525963"/>
          </a:xfrm>
        </p:spPr>
        <p:txBody>
          <a:bodyPr/>
          <a:lstStyle/>
          <a:p>
            <a:pPr marL="0" indent="0">
              <a:buNone/>
            </a:pPr>
            <a:endParaRPr lang="en-US" dirty="0"/>
          </a:p>
          <a:p>
            <a:r>
              <a:rPr lang="en-US" dirty="0"/>
              <a:t>Real-life analogy: Inheritance is like a family tree. Children inherit traits, behaviors, and abilities from their parents, but they can also have their own unique characteristics.</a:t>
            </a:r>
          </a:p>
          <a:p>
            <a:r>
              <a:rPr lang="en-US" dirty="0"/>
              <a:t>In short, inheritance promotes code reuse, maintainability, and extensibility, making programs structured and easy to manage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9998"/>
            <a:ext cx="8229600" cy="777509"/>
          </a:xfrm>
        </p:spPr>
        <p:txBody>
          <a:bodyPr/>
          <a:lstStyle/>
          <a:p>
            <a:r>
              <a:rPr b="1" dirty="0"/>
              <a:t>Polymorphism</a:t>
            </a:r>
          </a:p>
        </p:txBody>
      </p:sp>
      <p:sp>
        <p:nvSpPr>
          <p:cNvPr id="3" name="Content Placeholder 2"/>
          <p:cNvSpPr>
            <a:spLocks noGrp="1"/>
          </p:cNvSpPr>
          <p:nvPr>
            <p:ph idx="1"/>
          </p:nvPr>
        </p:nvSpPr>
        <p:spPr>
          <a:xfrm>
            <a:off x="152400" y="867507"/>
            <a:ext cx="8886092" cy="5900495"/>
          </a:xfrm>
        </p:spPr>
        <p:txBody>
          <a:bodyPr>
            <a:normAutofit fontScale="85000" lnSpcReduction="20000"/>
          </a:bodyPr>
          <a:lstStyle/>
          <a:p>
            <a:r>
              <a:rPr lang="en-US" dirty="0"/>
              <a:t>Polymorphism is another important concept in OOP, and its name literally means “many forms.” It allows a single function, method, or operator to behave differently in different contexts, depending on the object that calls it. In other words, polymorphism enables objects of different types to respond to the same message or method call in a way appropriate to their type.</a:t>
            </a:r>
          </a:p>
          <a:p>
            <a:endParaRPr lang="en-US" dirty="0"/>
          </a:p>
          <a:p>
            <a:r>
              <a:rPr lang="en-US" dirty="0"/>
              <a:t>The main benefit of polymorphism is that it improves code flexibility, readability, and maintainability. For example, consider the draw() method in a graphics program. You may have multiple shapes: Circle, Square, and Rectangle. All shapes have a draw() method, but each shape draws itself differently. Using polymorphism, you can write a single loop that calls draw() on every shape object, without worrying about the specific type of shape.</a:t>
            </a:r>
          </a:p>
          <a:p>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9292" y="0"/>
            <a:ext cx="8745416" cy="6430107"/>
          </a:xfrm>
        </p:spPr>
        <p:txBody>
          <a:bodyPr>
            <a:normAutofit fontScale="85000" lnSpcReduction="20000"/>
          </a:bodyPr>
          <a:lstStyle/>
          <a:p>
            <a:pPr marL="0" indent="0">
              <a:buNone/>
            </a:pPr>
            <a:endParaRPr lang="en-US" dirty="0"/>
          </a:p>
          <a:p>
            <a:r>
              <a:rPr lang="en-US" dirty="0"/>
              <a:t>Polymorphism can be implemented in two ways:</a:t>
            </a:r>
          </a:p>
          <a:p>
            <a:endParaRPr lang="en-US" dirty="0"/>
          </a:p>
          <a:p>
            <a:pPr lvl="1">
              <a:buFont typeface="+mj-lt"/>
              <a:buAutoNum type="arabicPeriod"/>
            </a:pPr>
            <a:r>
              <a:rPr lang="en-US" dirty="0"/>
              <a:t>Compile-time polymorphism (method overloading): The same method name is used with different parameters. For example, a print() function may print integers, strings, or floats differently depending on the input.</a:t>
            </a:r>
          </a:p>
          <a:p>
            <a:pPr lvl="1">
              <a:buFont typeface="+mj-lt"/>
              <a:buAutoNum type="arabicPeriod"/>
            </a:pPr>
            <a:endParaRPr lang="en-US" dirty="0"/>
          </a:p>
          <a:p>
            <a:pPr lvl="1">
              <a:buFont typeface="+mj-lt"/>
              <a:buAutoNum type="arabicPeriod"/>
            </a:pPr>
            <a:r>
              <a:rPr lang="en-US" dirty="0"/>
              <a:t>Runtime polymorphism (method overriding): A subclass provides a specific implementation of a method already defined in its parent class. For example, a Dog class may override the sound() method from the Animal class to print “Bark,” while a Cat class overrides it to print “Meow.”</a:t>
            </a:r>
          </a:p>
          <a:p>
            <a:pPr marL="457200" lvl="1" indent="0">
              <a:buNone/>
            </a:pPr>
            <a:endParaRPr lang="en-US" dirty="0"/>
          </a:p>
          <a:p>
            <a:r>
              <a:rPr lang="en-US" dirty="0"/>
              <a:t>Polymorphism allows programmers to write generic and reusable code. You don’t need to write separate functions for every object type; one function can work with multiple object types efficiently.</a:t>
            </a:r>
          </a:p>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9970" y="205154"/>
            <a:ext cx="8604738" cy="6418384"/>
          </a:xfrm>
        </p:spPr>
        <p:txBody>
          <a:bodyPr>
            <a:normAutofit/>
          </a:bodyPr>
          <a:lstStyle/>
          <a:p>
            <a:r>
              <a:rPr lang="en-US" dirty="0"/>
              <a:t>Real-life analogy: Polymorphism is like a “power button.” Pressing it turns on different devices in different ways: a TV, a fan, or an AC all start differently, but the action you perform is the same.</a:t>
            </a:r>
          </a:p>
          <a:p>
            <a:pPr marL="0" indent="0">
              <a:buNone/>
            </a:pPr>
            <a:endParaRPr lang="en-US" dirty="0"/>
          </a:p>
          <a:p>
            <a:r>
              <a:rPr lang="en-US" dirty="0"/>
              <a:t>In short, polymorphism allows one interface to be used for many forms of objects, making programs flexible, reusable, and easy to maintain.</a:t>
            </a:r>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6816"/>
          </a:xfrm>
        </p:spPr>
        <p:txBody>
          <a:bodyPr/>
          <a:lstStyle/>
          <a:p>
            <a:r>
              <a:rPr dirty="0"/>
              <a:t>Introduction to OOP</a:t>
            </a:r>
          </a:p>
        </p:txBody>
      </p:sp>
      <p:sp>
        <p:nvSpPr>
          <p:cNvPr id="3" name="Content Placeholder 2"/>
          <p:cNvSpPr>
            <a:spLocks noGrp="1"/>
          </p:cNvSpPr>
          <p:nvPr>
            <p:ph idx="1"/>
          </p:nvPr>
        </p:nvSpPr>
        <p:spPr>
          <a:xfrm>
            <a:off x="457200" y="896816"/>
            <a:ext cx="8229600" cy="5421922"/>
          </a:xfrm>
        </p:spPr>
        <p:txBody>
          <a:bodyPr>
            <a:normAutofit fontScale="92500" lnSpcReduction="10000"/>
          </a:bodyPr>
          <a:lstStyle/>
          <a:p>
            <a:r>
              <a:rPr dirty="0"/>
              <a:t>Object-Oriented Programming (OOP) is a way of writing programs using objects.</a:t>
            </a:r>
          </a:p>
          <a:p>
            <a:endParaRPr dirty="0"/>
          </a:p>
          <a:p>
            <a:r>
              <a:rPr dirty="0"/>
              <a:t>Objects combine data (variables) and behavior (methods).</a:t>
            </a:r>
          </a:p>
          <a:p>
            <a:endParaRPr dirty="0"/>
          </a:p>
          <a:p>
            <a:r>
              <a:rPr dirty="0"/>
              <a:t>The 4 main OOP concepts:</a:t>
            </a:r>
          </a:p>
          <a:p>
            <a:r>
              <a:rPr dirty="0"/>
              <a:t>1. Encapsulation</a:t>
            </a:r>
          </a:p>
          <a:p>
            <a:r>
              <a:rPr dirty="0"/>
              <a:t>2. Abstraction</a:t>
            </a:r>
          </a:p>
          <a:p>
            <a:r>
              <a:rPr dirty="0"/>
              <a:t>3. Inheritance</a:t>
            </a:r>
          </a:p>
          <a:p>
            <a:r>
              <a:rPr dirty="0"/>
              <a:t>4. Polymorphism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708" y="128954"/>
            <a:ext cx="8229600" cy="644769"/>
          </a:xfrm>
        </p:spPr>
        <p:txBody>
          <a:bodyPr>
            <a:normAutofit fontScale="90000"/>
          </a:bodyPr>
          <a:lstStyle/>
          <a:p>
            <a:r>
              <a:rPr b="1" dirty="0"/>
              <a:t>Encapsulation</a:t>
            </a:r>
          </a:p>
        </p:txBody>
      </p:sp>
      <p:sp>
        <p:nvSpPr>
          <p:cNvPr id="3" name="Content Placeholder 2"/>
          <p:cNvSpPr>
            <a:spLocks noGrp="1"/>
          </p:cNvSpPr>
          <p:nvPr>
            <p:ph idx="1"/>
          </p:nvPr>
        </p:nvSpPr>
        <p:spPr>
          <a:xfrm>
            <a:off x="0" y="773723"/>
            <a:ext cx="9143999" cy="6084277"/>
          </a:xfrm>
        </p:spPr>
        <p:txBody>
          <a:bodyPr>
            <a:normAutofit/>
          </a:bodyPr>
          <a:lstStyle/>
          <a:p>
            <a:pPr marL="0" indent="0">
              <a:buNone/>
            </a:pPr>
            <a:r>
              <a:rPr lang="en-US" b="1" dirty="0"/>
              <a:t>Explanation:-</a:t>
            </a:r>
          </a:p>
          <a:p>
            <a:r>
              <a:rPr lang="en-US" dirty="0"/>
              <a:t>Encapsulation is one of the fundamental concepts of Object-Oriented Programming (OOP). It refers to the idea of wrapping the data (variables/fields) and the methods (functions) that operate on that data into a single unit, usually a class. By doing this, we ensure that the internal state of an object is hidden from the outside world. Instead of letting anyone directly access or modify sensitive information, we provide controlled access using methods.</a:t>
            </a:r>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31" y="0"/>
            <a:ext cx="8944707" cy="6775938"/>
          </a:xfrm>
        </p:spPr>
        <p:txBody>
          <a:bodyPr>
            <a:normAutofit fontScale="77500" lnSpcReduction="20000"/>
          </a:bodyPr>
          <a:lstStyle/>
          <a:p>
            <a:endParaRPr lang="en-US" dirty="0"/>
          </a:p>
          <a:p>
            <a:r>
              <a:rPr lang="en-US" dirty="0"/>
              <a:t>The main goal of encapsulation is data hiding and protection. In real-life systems, data is one of the most important assets, and allowing anyone to freely modify it can cause errors, security problems, or incorrect behavior. For example, imagine a banking application where the balance of an account is made public. If a programmer accidentally sets the balance to a negative value or manipulates it directly, the entire system can fail. Encapsulation prevents this by making such variables private and accessible only through carefully designed methods like deposit() and withdraw(). These methods check if the transaction is valid before making any changes, thus ensuring data integrity. </a:t>
            </a:r>
          </a:p>
          <a:p>
            <a:pPr marL="0" indent="0">
              <a:buNone/>
            </a:pPr>
            <a:endParaRPr lang="en-US" dirty="0"/>
          </a:p>
          <a:p>
            <a:r>
              <a:rPr lang="en-US" dirty="0"/>
              <a:t>Another benefit of encapsulation is that it makes the code modular and maintainable. Since the internal details of how data is stored are hidden, programmers are free to change the implementation without affecting other parts of the system.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1693" y="181707"/>
            <a:ext cx="8229600" cy="6348047"/>
          </a:xfrm>
        </p:spPr>
        <p:txBody>
          <a:bodyPr>
            <a:normAutofit fontScale="70000" lnSpcReduction="20000"/>
          </a:bodyPr>
          <a:lstStyle/>
          <a:p>
            <a:r>
              <a:rPr lang="en-US" dirty="0"/>
              <a:t>Encapsulation also promotes security. By controlling access through getters and setters, you can restrict who can view or modify data. For example, you may allow everyone to read a student’s name (getter), but only authorized staff can update it (setter with permission checks). This way, you have complete control over how data is exposed to the outside world.</a:t>
            </a:r>
          </a:p>
          <a:p>
            <a:pPr marL="0" indent="0">
              <a:buNone/>
            </a:pPr>
            <a:endParaRPr lang="en-US" dirty="0"/>
          </a:p>
          <a:p>
            <a:pPr marL="0" indent="0">
              <a:buNone/>
            </a:pPr>
            <a:endParaRPr lang="en-US" dirty="0"/>
          </a:p>
          <a:p>
            <a:r>
              <a:rPr lang="en-US" dirty="0"/>
              <a:t>To make this clearer, let’s use a real-life analogy. Think of a capsule in medicine. Inside the capsule is the actual medicine (raw data), but the user never directly touches or modifies it. Instead, they consume the capsule as a whole, which controls how the medicine is delivered. Similarly, in OOP, encapsulation hides the raw details of data and provides a safe, controlled way to interact with it.</a:t>
            </a:r>
          </a:p>
          <a:p>
            <a:pPr marL="0" indent="0">
              <a:buNone/>
            </a:pPr>
            <a:endParaRPr lang="en-US" dirty="0"/>
          </a:p>
          <a:p>
            <a:pPr marL="0" indent="0">
              <a:buNone/>
            </a:pPr>
            <a:endParaRPr lang="en-US" dirty="0"/>
          </a:p>
          <a:p>
            <a:r>
              <a:rPr lang="en-US" dirty="0"/>
              <a:t>In short, encapsulation is like a protective wrapper around your data. It ensures that data is safe, accessible only in controlled ways, and keeps your programs more reliable, secure, and easier to maintain.</a:t>
            </a: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1662" y="0"/>
            <a:ext cx="8229600" cy="1143000"/>
          </a:xfrm>
        </p:spPr>
        <p:txBody>
          <a:bodyPr/>
          <a:lstStyle/>
          <a:p>
            <a:r>
              <a:rPr b="1" dirty="0"/>
              <a:t>Abstractio</a:t>
            </a:r>
            <a:r>
              <a:rPr lang="en-US" b="1" dirty="0"/>
              <a:t>n</a:t>
            </a:r>
            <a:endParaRPr b="1" dirty="0"/>
          </a:p>
        </p:txBody>
      </p:sp>
      <p:sp>
        <p:nvSpPr>
          <p:cNvPr id="3" name="Content Placeholder 2"/>
          <p:cNvSpPr>
            <a:spLocks noGrp="1"/>
          </p:cNvSpPr>
          <p:nvPr>
            <p:ph idx="1"/>
          </p:nvPr>
        </p:nvSpPr>
        <p:spPr>
          <a:xfrm>
            <a:off x="457200" y="849923"/>
            <a:ext cx="8229600" cy="6008077"/>
          </a:xfrm>
        </p:spPr>
        <p:txBody>
          <a:bodyPr>
            <a:normAutofit/>
          </a:bodyPr>
          <a:lstStyle/>
          <a:p>
            <a:pPr marL="0" indent="0">
              <a:buNone/>
            </a:pPr>
            <a:r>
              <a:rPr lang="en-US" dirty="0"/>
              <a:t>Explanation:-</a:t>
            </a:r>
          </a:p>
          <a:p>
            <a:r>
              <a:rPr lang="en-US" dirty="0"/>
              <a:t>Abstraction is a core concept of Object-Oriented Programming (OOP) that focuses on hiding unnecessary details and showing only the relevant features of an object. In simpler terms, abstraction allows you to define what an object does without worrying about how it does it internally. This helps programmers use objects efficiently without getting lost in the complex implementation details.</a:t>
            </a:r>
          </a:p>
          <a:p>
            <a:pPr marL="0" indent="0">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231" y="0"/>
            <a:ext cx="9026769" cy="6858000"/>
          </a:xfrm>
        </p:spPr>
        <p:txBody>
          <a:bodyPr>
            <a:normAutofit fontScale="85000" lnSpcReduction="20000"/>
          </a:bodyPr>
          <a:lstStyle/>
          <a:p>
            <a:r>
              <a:rPr lang="en-US" dirty="0"/>
              <a:t>The main goal of abstraction is to reduce complexity and provide a clear interface to interact with objects. For example, consider an ATM machine. When you withdraw money, you only press buttons and get cash. You don’t need to know how the machine communicates with the bank server, verifies your account, or counts the cash. The ATM provides an abstract interface to the user, hiding all the underlying details.</a:t>
            </a:r>
          </a:p>
          <a:p>
            <a:pPr marL="0" indent="0">
              <a:buNone/>
            </a:pPr>
            <a:endParaRPr lang="en-US" dirty="0"/>
          </a:p>
          <a:p>
            <a:r>
              <a:rPr lang="en-US" dirty="0"/>
              <a:t>Another benefit of abstraction is that it improves code reusability and flexibility. Since users interact with the abstract interface, the internal implementation can be changed or updated without affecting other parts of the program. For example, today a shape’s area may be calculated using a formula stored in a method, but tomorrow the method could be updated to include additional checks or a new formula. As long as the interface (area()) remains the same, existing code continues to work seamlessly.</a:t>
            </a:r>
          </a:p>
          <a:p>
            <a:endParaRPr lang="en-US" dirty="0"/>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9631" y="158262"/>
            <a:ext cx="8780584" cy="6699738"/>
          </a:xfrm>
        </p:spPr>
        <p:txBody>
          <a:bodyPr>
            <a:normAutofit/>
          </a:bodyPr>
          <a:lstStyle/>
          <a:p>
            <a:r>
              <a:rPr lang="en-US" dirty="0"/>
              <a:t>Real-life analogy: Abstraction is like the dashboard of a car. You see the speedometer, fuel gauge, and warning lights, but you don’t need to know how the engine or transmission works to drive the car.</a:t>
            </a:r>
          </a:p>
          <a:p>
            <a:pPr marL="0" indent="0">
              <a:buNone/>
            </a:pPr>
            <a:endParaRPr lang="en-US" dirty="0"/>
          </a:p>
          <a:p>
            <a:r>
              <a:rPr lang="en-US" dirty="0"/>
              <a:t>In short, abstraction simplifies complex systems, hides unnecessary details, and allows programmers to focus on what an object does rather than how it does it.</a:t>
            </a:r>
          </a:p>
          <a:p>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2338"/>
          </a:xfrm>
        </p:spPr>
        <p:txBody>
          <a:bodyPr/>
          <a:lstStyle/>
          <a:p>
            <a:r>
              <a:rPr b="1" dirty="0"/>
              <a:t>Inheritance</a:t>
            </a:r>
          </a:p>
        </p:txBody>
      </p:sp>
      <p:sp>
        <p:nvSpPr>
          <p:cNvPr id="3" name="Content Placeholder 2"/>
          <p:cNvSpPr>
            <a:spLocks noGrp="1"/>
          </p:cNvSpPr>
          <p:nvPr>
            <p:ph idx="1"/>
          </p:nvPr>
        </p:nvSpPr>
        <p:spPr>
          <a:xfrm>
            <a:off x="128954" y="832338"/>
            <a:ext cx="8886092" cy="6025662"/>
          </a:xfrm>
        </p:spPr>
        <p:txBody>
          <a:bodyPr>
            <a:normAutofit fontScale="92500"/>
          </a:bodyPr>
          <a:lstStyle/>
          <a:p>
            <a:r>
              <a:rPr lang="en-US" dirty="0"/>
              <a:t>Inheritance is a fundamental OOP concept that allows a class to reuse the properties and methods of another class. It establishes a parent-child relationship between classes, where the child class inherits features from the parent class, and can also add its own properties or override existing ones.</a:t>
            </a:r>
          </a:p>
          <a:p>
            <a:pPr marL="0" indent="0">
              <a:buNone/>
            </a:pPr>
            <a:endParaRPr lang="en-US" dirty="0"/>
          </a:p>
          <a:p>
            <a:r>
              <a:rPr lang="en-US" dirty="0"/>
              <a:t>The main benefit of inheritance is code reusability. Instead of writing the same code multiple times for different classes, you can define it once in a parent class and let child classes reuse it</a:t>
            </a:r>
          </a:p>
          <a:p>
            <a:pPr marL="0" indent="0">
              <a:buNone/>
            </a:pPr>
            <a:r>
              <a:rPr lang="en-US" dirty="0"/>
              <a:t>.</a:t>
            </a:r>
          </a:p>
          <a:p>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1187</TotalTime>
  <Words>1359</Words>
  <Application>Microsoft Macintosh PowerPoint</Application>
  <PresentationFormat>On-screen Show (4:3)</PresentationFormat>
  <Paragraphs>59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Object-Oriented Programming (OOP) Concepts</vt:lpstr>
      <vt:lpstr>Introduction to OOP</vt:lpstr>
      <vt:lpstr>Encapsulation</vt:lpstr>
      <vt:lpstr>PowerPoint Presentation</vt:lpstr>
      <vt:lpstr>PowerPoint Presentation</vt:lpstr>
      <vt:lpstr>Abstraction</vt:lpstr>
      <vt:lpstr>PowerPoint Presentation</vt:lpstr>
      <vt:lpstr>PowerPoint Presentation</vt:lpstr>
      <vt:lpstr>Inheritance</vt:lpstr>
      <vt:lpstr>PowerPoint Presentation</vt:lpstr>
      <vt:lpstr>PowerPoint Presentation</vt:lpstr>
      <vt:lpstr>Polymorphism</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 Concepts</dc:title>
  <dc:subject/>
  <dc:creator/>
  <cp:keywords/>
  <dc:description>generated using python-pptx</dc:description>
  <cp:lastModifiedBy>Nithin Teja Reddy Mulla(Student)</cp:lastModifiedBy>
  <cp:revision>2</cp:revision>
  <dcterms:created xsi:type="dcterms:W3CDTF">2013-01-27T09:14:16Z</dcterms:created>
  <dcterms:modified xsi:type="dcterms:W3CDTF">2025-08-27T07:34:59Z</dcterms:modified>
  <cp:category/>
</cp:coreProperties>
</file>