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73" r:id="rId8"/>
    <p:sldId id="260" r:id="rId9"/>
    <p:sldId id="261" r:id="rId10"/>
    <p:sldId id="262" r:id="rId11"/>
    <p:sldId id="263" r:id="rId12"/>
    <p:sldId id="264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ano_key_frequenciesas" TargetMode="External"/><Relationship Id="rId2" Type="http://schemas.openxmlformats.org/officeDocument/2006/relationships/hyperlink" Target="https://en.wikipedia.org/wiki/List_of_Janya_ra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2931449@N07/5771025070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hurchforstarvingartists.wordpress.com/2011/09/14/saying-thank-you-clergy-editio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heerasankarabharana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nakang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E3-F899-4700-9DED-A3C16CC5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497" y="3428998"/>
            <a:ext cx="6027937" cy="298068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Digital Signal Processing Laboratory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Musical Scale/Raga </a:t>
            </a:r>
            <a:br>
              <a:rPr lang="en-US" sz="2400" dirty="0"/>
            </a:br>
            <a:r>
              <a:rPr lang="en-US" sz="2400" dirty="0"/>
              <a:t>Detection Using MATLAB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By:</a:t>
            </a:r>
            <a:br>
              <a:rPr lang="en-US" sz="2400" dirty="0"/>
            </a:br>
            <a:r>
              <a:rPr lang="en-US" sz="2400" dirty="0" err="1"/>
              <a:t>Nithin</a:t>
            </a:r>
            <a:r>
              <a:rPr lang="en-US" sz="2400" dirty="0"/>
              <a:t> N_ENG18EC0072</a:t>
            </a:r>
            <a:br>
              <a:rPr lang="en-US" sz="240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DE7E0-5755-4D71-9563-922AA292F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210" y="781236"/>
            <a:ext cx="6409677" cy="1926454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accent1"/>
                </a:solidFill>
                <a:latin typeface="Agency FB" panose="020B0503020202020204" pitchFamily="34" charset="0"/>
              </a:rPr>
              <a:t>Dayananda Sagar University</a:t>
            </a:r>
          </a:p>
          <a:p>
            <a:r>
              <a:rPr lang="en-US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Department of Electronics and Communication Engineering</a:t>
            </a:r>
            <a:endParaRPr lang="en-IN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12F3E-8AF1-404D-9DDD-94AD78F82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3646" y="1381026"/>
            <a:ext cx="971556" cy="971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52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FFC-A245-4F54-B9EA-92A2D52A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68879"/>
            <a:ext cx="7958331" cy="1077229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the pitch/frequency using autocorrelation function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4F3F-86C8-4A36-A7D2-334069B2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92" y="2761097"/>
            <a:ext cx="12262962" cy="2016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highest amplitude at the origin</a:t>
            </a:r>
          </a:p>
          <a:p>
            <a:r>
              <a:rPr lang="en-US" dirty="0"/>
              <a:t>The difference between the two prominent peaks gives the time period.</a:t>
            </a:r>
          </a:p>
          <a:p>
            <a:r>
              <a:rPr lang="en-US" dirty="0"/>
              <a:t>T=</a:t>
            </a:r>
            <a:r>
              <a:rPr lang="en-US" dirty="0" err="1"/>
              <a:t>tp</a:t>
            </a:r>
            <a:r>
              <a:rPr lang="en-US" dirty="0"/>
              <a:t>(1)-</a:t>
            </a:r>
            <a:r>
              <a:rPr lang="en-US" dirty="0" err="1"/>
              <a:t>tp</a:t>
            </a:r>
            <a:r>
              <a:rPr lang="en-US" dirty="0"/>
              <a:t>(2)</a:t>
            </a:r>
          </a:p>
          <a:p>
            <a:r>
              <a:rPr lang="en-IN" dirty="0"/>
              <a:t>F=1/t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C4559-585C-4952-9BF1-68651899384C}"/>
              </a:ext>
            </a:extLst>
          </p:cNvPr>
          <p:cNvSpPr/>
          <p:nvPr/>
        </p:nvSpPr>
        <p:spPr>
          <a:xfrm>
            <a:off x="154821" y="2237877"/>
            <a:ext cx="101611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Characteristics of autocorrelation function </a:t>
            </a:r>
            <a:endParaRPr lang="en-IN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99470-160F-4590-A5AC-D1E9E206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67" y="3683358"/>
            <a:ext cx="6789369" cy="3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1FED-B9C2-4C2D-AB81-8F55EB9C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FF"/>
                </a:solidFill>
                <a:effectLst/>
                <a:latin typeface="Menlo"/>
              </a:rPr>
              <a:t>function </a:t>
            </a:r>
            <a:r>
              <a:rPr lang="en-IN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f=</a:t>
            </a:r>
            <a:r>
              <a:rPr lang="en-IN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freqcorr</a:t>
            </a:r>
            <a:r>
              <a:rPr lang="en-IN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(</a:t>
            </a:r>
            <a:r>
              <a:rPr lang="en-IN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song,fs</a:t>
            </a:r>
            <a:r>
              <a:rPr lang="en-IN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)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Menl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10CC-566C-4C0A-9871-84C2736C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u="none" strike="noStrike" dirty="0">
                <a:solidFill>
                  <a:srgbClr val="0000FF"/>
                </a:solidFill>
                <a:effectLst/>
                <a:latin typeface="Menlo"/>
              </a:rPr>
              <a:t>function </a:t>
            </a:r>
            <a:r>
              <a:rPr lang="en-IN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Menlo"/>
              </a:rPr>
              <a:t>f=</a:t>
            </a:r>
            <a:r>
              <a:rPr lang="en-IN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Menlo"/>
              </a:rPr>
              <a:t>freqcorr</a:t>
            </a:r>
            <a:r>
              <a:rPr lang="en-IN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IN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Menlo"/>
              </a:rPr>
              <a:t>song,fs</a:t>
            </a:r>
            <a:r>
              <a:rPr lang="en-IN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	temp=</a:t>
            </a:r>
            <a:r>
              <a:rPr lang="en-IN" b="0" i="0" u="none" strike="noStrike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xcorr</a:t>
            </a: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(song);</a:t>
            </a:r>
          </a:p>
          <a:p>
            <a:pPr marL="0" indent="0">
              <a:buNone/>
            </a:pP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	[p0,t]=</a:t>
            </a:r>
            <a:r>
              <a:rPr lang="en-IN" b="0" i="0" u="none" strike="noStrike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findpeaks</a:t>
            </a: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(temp);</a:t>
            </a:r>
          </a:p>
          <a:p>
            <a:pPr marL="0" indent="0">
              <a:buNone/>
            </a:pP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	[</a:t>
            </a:r>
            <a:r>
              <a:rPr lang="en-IN" b="0" i="0" u="none" strike="noStrike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m,peaks</a:t>
            </a: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]=max(p0);</a:t>
            </a:r>
          </a:p>
          <a:p>
            <a:pPr marL="0" indent="0">
              <a:buNone/>
            </a:pPr>
            <a:r>
              <a:rPr lang="en-IN" b="0" i="0" u="none" strike="noStrike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Menlo"/>
              </a:rPr>
              <a:t>	f=fs/(t(peaks+1)-t(peaks));</a:t>
            </a:r>
          </a:p>
          <a:p>
            <a:pPr marL="0" indent="0">
              <a:buNone/>
            </a:pPr>
            <a:r>
              <a:rPr lang="en-IN" b="0" i="0" u="none" strike="noStrike" dirty="0">
                <a:solidFill>
                  <a:srgbClr val="0000FF"/>
                </a:solidFill>
                <a:effectLst/>
                <a:latin typeface="Menlo"/>
              </a:rPr>
              <a:t>end</a:t>
            </a:r>
            <a:endParaRPr lang="en-IN" b="0" i="0" u="none" strike="noStrike" dirty="0">
              <a:solidFill>
                <a:srgbClr val="000000"/>
              </a:solidFill>
              <a:effectLst/>
              <a:latin typeface="Menl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4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61316-86BE-40BD-BF62-29102DF7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46" y="962029"/>
            <a:ext cx="589679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96B-ADBC-4854-B743-20F9AB1B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BCC4-F53B-4761-BB0C-E09949BC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search for a raga from its </a:t>
            </a:r>
            <a:r>
              <a:rPr lang="en-US" dirty="0" err="1"/>
              <a:t>Swaras</a:t>
            </a:r>
            <a:r>
              <a:rPr lang="en-US" dirty="0"/>
              <a:t>(notes)</a:t>
            </a:r>
          </a:p>
          <a:p>
            <a:r>
              <a:rPr lang="en-US" dirty="0"/>
              <a:t>It also provides </a:t>
            </a:r>
            <a:r>
              <a:rPr lang="en-US" dirty="0" err="1"/>
              <a:t>Arohana</a:t>
            </a:r>
            <a:r>
              <a:rPr lang="en-US" dirty="0"/>
              <a:t>(Ascending scale) and </a:t>
            </a:r>
            <a:r>
              <a:rPr lang="en-US" dirty="0" err="1"/>
              <a:t>Avarohanm</a:t>
            </a:r>
            <a:r>
              <a:rPr lang="en-US" dirty="0"/>
              <a:t>(Descending scale) for each raga.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71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4362-2BE8-4187-8907-1BF3E4A4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6AE1-9A3C-4F49-9CA1-15AC7155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introduction to raga and its characteristics is discussed</a:t>
            </a:r>
          </a:p>
          <a:p>
            <a:r>
              <a:rPr lang="en-US" dirty="0"/>
              <a:t>Techniques for identifying of raga are investigated with their database</a:t>
            </a:r>
          </a:p>
          <a:p>
            <a:r>
              <a:rPr lang="en-US" dirty="0"/>
              <a:t>Methods of implementation using MATLAB and parameters are discussed</a:t>
            </a:r>
          </a:p>
          <a:p>
            <a:r>
              <a:rPr lang="en-US" dirty="0"/>
              <a:t>Proposing a well defined and robust technique for raga recognition which gives maximum accuracy and expanding our database to many more ragas.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00C-DF99-45B0-B1EE-436FAE7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8B92-BCF0-4B90-B5E7-064A679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https://en.wikipedia.org/wiki/List_of_Janya_rag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https://en.wikipedia.org/wiki/Piano_key_frequenciesas</a:t>
            </a: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95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3B2E8-4F93-4DF5-A1B8-EB67741D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140751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569CB-537C-4D01-B8A0-0BCD1417105D}"/>
              </a:ext>
            </a:extLst>
          </p:cNvPr>
          <p:cNvSpPr txBox="1"/>
          <p:nvPr/>
        </p:nvSpPr>
        <p:spPr>
          <a:xfrm>
            <a:off x="-1" y="6858000"/>
            <a:ext cx="1140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42931449@N07/577102507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A368C-5525-4861-9BD8-BCD3C3C3D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53560" y="1078040"/>
            <a:ext cx="3409026" cy="2772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38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9C8F-78FC-441A-AE73-134FD1E9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C341-60F5-4AB7-A500-82F2CE27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Introduction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Code </a:t>
            </a:r>
          </a:p>
          <a:p>
            <a:r>
              <a:rPr lang="en-IN" dirty="0"/>
              <a:t>Execution using MATLAB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Application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3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2DE-27AC-417D-A61F-82D9E275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7DD3-ACD5-470A-9788-04ACF163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Raga is identified on basis of </a:t>
            </a:r>
            <a:r>
              <a:rPr lang="en-US" dirty="0" err="1"/>
              <a:t>Arohana-Avarohana</a:t>
            </a:r>
            <a:r>
              <a:rPr lang="en-US" dirty="0"/>
              <a:t>, </a:t>
            </a:r>
            <a:r>
              <a:rPr lang="en-US" dirty="0" err="1"/>
              <a:t>Pakad</a:t>
            </a:r>
            <a:r>
              <a:rPr lang="en-US" dirty="0"/>
              <a:t>, </a:t>
            </a:r>
            <a:r>
              <a:rPr lang="en-US" dirty="0" err="1"/>
              <a:t>Gamakas</a:t>
            </a:r>
            <a:r>
              <a:rPr lang="en-US" dirty="0"/>
              <a:t>, </a:t>
            </a:r>
            <a:r>
              <a:rPr lang="en-US" dirty="0" err="1"/>
              <a:t>Swara</a:t>
            </a:r>
            <a:r>
              <a:rPr lang="en-US" dirty="0"/>
              <a:t>, </a:t>
            </a:r>
            <a:r>
              <a:rPr lang="en-US" dirty="0" err="1"/>
              <a:t>Vadi</a:t>
            </a:r>
            <a:r>
              <a:rPr lang="en-US" dirty="0"/>
              <a:t>, etc.</a:t>
            </a:r>
          </a:p>
          <a:p>
            <a:r>
              <a:rPr lang="en-US" dirty="0"/>
              <a:t>A brief Introduction to raga is being discussed.</a:t>
            </a:r>
          </a:p>
          <a:p>
            <a:r>
              <a:rPr lang="en-US" dirty="0"/>
              <a:t>Database containing ragas to obtain a better and more accurate result.</a:t>
            </a:r>
          </a:p>
          <a:p>
            <a:r>
              <a:rPr lang="en-US" dirty="0"/>
              <a:t>Manual detection of tonic.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A35C-7284-4CF4-BA68-EA75EB6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F648-1943-4494-946F-90374D4B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scale/raga from the given audio file.</a:t>
            </a:r>
          </a:p>
          <a:p>
            <a:r>
              <a:rPr lang="en-US" dirty="0"/>
              <a:t>To perform raga recognition on a set of ragas and collected database of these ragas played in instrument.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1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8EC-E134-4760-9AA4-0A07AF8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B3D4-0EBB-4A2F-8B57-52893E06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Sound wave is made up of vibrations</a:t>
            </a:r>
          </a:p>
          <a:p>
            <a:r>
              <a:rPr lang="en-US" dirty="0"/>
              <a:t>Each note is represented by Sa Ri Ga Ma Pa Da Ni Sa(Indian)</a:t>
            </a:r>
            <a:r>
              <a:rPr lang="en-IN" dirty="0"/>
              <a:t> or C D E F G A B C(Western)</a:t>
            </a:r>
            <a:endParaRPr lang="en-US" dirty="0"/>
          </a:p>
          <a:p>
            <a:r>
              <a:rPr lang="en-US" dirty="0"/>
              <a:t>Including the semitones there are 12 main note </a:t>
            </a:r>
            <a:r>
              <a:rPr lang="en-US" dirty="0" err="1"/>
              <a:t>i.e</a:t>
            </a:r>
            <a:endParaRPr lang="en-US" dirty="0"/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"S"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"R1"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"R2"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"G2/R3"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"G3"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"M1"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"M2"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"P"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"D1"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"D2/N1"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"N2/D3"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"N3"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"/>
              </a:rPr>
              <a:t>"S"</a:t>
            </a:r>
            <a:endParaRPr lang="en-US" dirty="0"/>
          </a:p>
          <a:p>
            <a:r>
              <a:rPr lang="en-US" dirty="0"/>
              <a:t>Each Raga has mainly seven notes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Saptha</a:t>
            </a:r>
            <a:r>
              <a:rPr lang="en-US" dirty="0"/>
              <a:t> </a:t>
            </a:r>
            <a:r>
              <a:rPr lang="en-US" dirty="0" err="1"/>
              <a:t>Swaras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r>
              <a:rPr lang="en-US" dirty="0"/>
              <a:t>There are 72 </a:t>
            </a:r>
            <a:r>
              <a:rPr lang="en-US" dirty="0" err="1"/>
              <a:t>Melakartha</a:t>
            </a:r>
            <a:r>
              <a:rPr lang="en-US" dirty="0"/>
              <a:t> ragas in Carnatic music</a:t>
            </a:r>
          </a:p>
          <a:p>
            <a:r>
              <a:rPr lang="en-IN" dirty="0"/>
              <a:t>This </a:t>
            </a:r>
            <a:r>
              <a:rPr lang="en-IN" dirty="0" err="1"/>
              <a:t>Swara</a:t>
            </a:r>
            <a:r>
              <a:rPr lang="en-IN" dirty="0"/>
              <a:t> is nothing but frequency</a:t>
            </a:r>
          </a:p>
          <a:p>
            <a:r>
              <a:rPr lang="en-IN" dirty="0"/>
              <a:t>Ex: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A4= 440Hz   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A5= 880Hz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7C0C-5AE3-4579-B8AE-0E98C1EDC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b="8751"/>
          <a:stretch/>
        </p:blipFill>
        <p:spPr>
          <a:xfrm>
            <a:off x="3540521" y="677922"/>
            <a:ext cx="2473704" cy="1207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4A3B8B-B112-409C-B66E-9D99FBAF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38099"/>
              </p:ext>
            </p:extLst>
          </p:nvPr>
        </p:nvGraphicFramePr>
        <p:xfrm>
          <a:off x="2876394" y="4051030"/>
          <a:ext cx="7796212" cy="365760"/>
        </p:xfrm>
        <a:graphic>
          <a:graphicData uri="http://schemas.openxmlformats.org/drawingml/2006/table">
            <a:tbl>
              <a:tblPr/>
              <a:tblGrid>
                <a:gridCol w="3898106">
                  <a:extLst>
                    <a:ext uri="{9D8B030D-6E8A-4147-A177-3AD203B41FA5}">
                      <a16:colId xmlns:a16="http://schemas.microsoft.com/office/drawing/2014/main" val="3064058190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99664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hlinkClick r:id="rId3" tooltip="Dheerasankarabharanam"/>
                        </a:rPr>
                        <a:t>Dheera Shankarābharanam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 R₂ G₃ M₁ P D₂ N₃ 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314A-86E0-4222-84F1-F850B822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database using binary weights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2108F4-19A7-4245-8C5D-D279E6593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2544"/>
              </p:ext>
            </p:extLst>
          </p:nvPr>
        </p:nvGraphicFramePr>
        <p:xfrm>
          <a:off x="2611808" y="2254928"/>
          <a:ext cx="7796212" cy="3338004"/>
        </p:xfrm>
        <a:graphic>
          <a:graphicData uri="http://schemas.openxmlformats.org/drawingml/2006/table">
            <a:tbl>
              <a:tblPr/>
              <a:tblGrid>
                <a:gridCol w="3898106">
                  <a:extLst>
                    <a:ext uri="{9D8B030D-6E8A-4147-A177-3AD203B41FA5}">
                      <a16:colId xmlns:a16="http://schemas.microsoft.com/office/drawing/2014/main" val="287910815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2115799406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6D9D9B"/>
                          </a:solidFill>
                          <a:hlinkClick r:id="rId2" tooltip="Kanakang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Consider the raga : </a:t>
                      </a:r>
                      <a:r>
                        <a:rPr lang="en-IN" b="1" dirty="0" err="1">
                          <a:solidFill>
                            <a:srgbClr val="6D9D9B"/>
                          </a:solidFill>
                          <a:hlinkClick r:id="rId2" tooltip="Kanakang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Kanakāngi</a:t>
                      </a:r>
                      <a:r>
                        <a:rPr lang="en-IN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2" tooltip="Kanakang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(Janaka raga)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 R₁ G₁ M₁ P D₁ N₁ Ṡ</a:t>
                      </a: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336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F297E9-6C30-419F-A610-407ADEF55B4C}"/>
              </a:ext>
            </a:extLst>
          </p:cNvPr>
          <p:cNvSpPr/>
          <p:nvPr/>
        </p:nvSpPr>
        <p:spPr>
          <a:xfrm>
            <a:off x="6478073" y="3429000"/>
            <a:ext cx="3284113" cy="61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(111001011100)</a:t>
            </a:r>
            <a:r>
              <a:rPr lang="en-US" sz="1050" dirty="0"/>
              <a:t>2</a:t>
            </a:r>
            <a:r>
              <a:rPr lang="en-US" dirty="0"/>
              <a:t>=(3164)</a:t>
            </a:r>
            <a:r>
              <a:rPr lang="en-US" sz="1000" dirty="0"/>
              <a:t>10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A5332-F312-4CCD-9F05-D6E1CB728F2F}"/>
              </a:ext>
            </a:extLst>
          </p:cNvPr>
          <p:cNvSpPr/>
          <p:nvPr/>
        </p:nvSpPr>
        <p:spPr>
          <a:xfrm>
            <a:off x="4237149" y="2032986"/>
            <a:ext cx="6170871" cy="8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R1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G1/R2 </a:t>
            </a:r>
            <a:r>
              <a:rPr lang="pt-BR" dirty="0"/>
              <a:t>G2/R3 G3</a:t>
            </a:r>
            <a:r>
              <a:rPr lang="pt-BR" dirty="0">
                <a:solidFill>
                  <a:srgbClr val="FF0000"/>
                </a:solidFill>
              </a:rPr>
              <a:t> M1 </a:t>
            </a:r>
            <a:r>
              <a:rPr lang="pt-BR" dirty="0"/>
              <a:t>M2 </a:t>
            </a:r>
            <a:r>
              <a:rPr lang="pt-BR" dirty="0">
                <a:solidFill>
                  <a:srgbClr val="FF0000"/>
                </a:solidFill>
              </a:rPr>
              <a:t>P D1 D2/N1 </a:t>
            </a:r>
            <a:r>
              <a:rPr lang="pt-BR" dirty="0"/>
              <a:t>N2/D3 N3</a:t>
            </a:r>
          </a:p>
          <a:p>
            <a:r>
              <a:rPr lang="pt-BR" dirty="0"/>
              <a:t>     1 1    1          0         0   1      0  1 1   1           0        0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1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A983-6F6A-45DC-A6E2-DFA54331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E183-F492-4939-B9DA-2EBC6D81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u="none" strike="noStrike" dirty="0">
                <a:solidFill>
                  <a:srgbClr val="FF0000"/>
                </a:solidFill>
                <a:effectLst/>
                <a:latin typeface="Menlo"/>
              </a:rPr>
              <a:t>name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enlo"/>
              </a:rPr>
              <a:t>=[</a:t>
            </a:r>
            <a:r>
              <a:rPr lang="en-IN" b="0" i="0" u="none" strike="noStrike" dirty="0"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lang="en-IN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kanakangi","ratnangi","ganamoorti","vanaspati","manavati","tanaroopi","senavati","hanumatodi","dhenuka","natakapriya","kokilapriya","rupavati","gayakapriya","vakulabharanam","mayamalava gowla","chakravakam","sooryakantam","hatakambari","jhankaradhvani","natabhairavi","keeravani","kharaharapriya","gowri manohari","varunapriyaa","mararanjani","charukeshi","sarasangi","harikambhoji","dheera </a:t>
            </a:r>
            <a:r>
              <a:rPr lang="en-IN" b="0" i="0" u="none" strike="noStrike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shankarabharanam</a:t>
            </a:r>
            <a:r>
              <a:rPr lang="en-IN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","</a:t>
            </a:r>
            <a:r>
              <a:rPr lang="en-IN" b="0" i="0" u="none" strike="noStrike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naganandhini</a:t>
            </a:r>
            <a:r>
              <a:rPr lang="en-IN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"];</a:t>
            </a:r>
          </a:p>
          <a:p>
            <a:r>
              <a:rPr lang="en-IN" b="0" i="0" u="none" strike="noStrike" dirty="0">
                <a:solidFill>
                  <a:srgbClr val="FF0000"/>
                </a:solidFill>
                <a:effectLst/>
                <a:latin typeface="Menlo"/>
              </a:rPr>
              <a:t>values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Menlo"/>
              </a:rPr>
              <a:t>=[</a:t>
            </a:r>
            <a:r>
              <a:rPr lang="en-IN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3164,3162,3161,3158,3157,3155,3420,3418,3417,3414,3413,3411,3292,3290,3289,3286,3285,3283,2908,2906,2905,2902,2901,2899,2780,2778,2777,2774,2773,2771];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22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707D-0024-4248-9DE9-DC2E01E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A673F-3C09-477A-A8B7-E1064D220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88" y="559293"/>
            <a:ext cx="9058337" cy="5859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1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2DCF-325B-46B2-980E-215E0DF9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10" y="743662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PITCH NAMING FUNCTION</a:t>
            </a:r>
            <a:br>
              <a:rPr lang="en-US" dirty="0"/>
            </a:br>
            <a:r>
              <a:rPr lang="en-IN" sz="2200" b="0" i="0" u="none" strike="noStrike" baseline="0" dirty="0">
                <a:solidFill>
                  <a:srgbClr val="0000FF"/>
                </a:solidFill>
                <a:latin typeface="Courier"/>
              </a:rPr>
              <a:t>function </a:t>
            </a:r>
            <a:r>
              <a:rPr lang="en-IN" sz="22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[</a:t>
            </a:r>
            <a:r>
              <a:rPr lang="en-IN" sz="22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y,n</a:t>
            </a:r>
            <a:r>
              <a:rPr lang="en-IN" sz="22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]=</a:t>
            </a:r>
            <a:r>
              <a:rPr lang="en-IN" sz="22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pitchname</a:t>
            </a:r>
            <a:r>
              <a:rPr lang="en-IN" sz="22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(</a:t>
            </a:r>
            <a:r>
              <a:rPr lang="en-IN" sz="22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x,fs</a:t>
            </a:r>
            <a:r>
              <a:rPr lang="en-IN" sz="22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</a:rPr>
              <a:t>)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EDA69-6F26-4520-B2B3-110FAE7B9DCA}"/>
              </a:ext>
            </a:extLst>
          </p:cNvPr>
          <p:cNvSpPr/>
          <p:nvPr/>
        </p:nvSpPr>
        <p:spPr>
          <a:xfrm>
            <a:off x="1120462" y="1785101"/>
            <a:ext cx="3103809" cy="186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 ratio of adjacent notes in piano is 2*(1/12)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 frequency change in piano is in geometric series</a:t>
            </a: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2B30C-8DAE-484C-9EC0-FDA9A1BF340F}"/>
              </a:ext>
            </a:extLst>
          </p:cNvPr>
          <p:cNvSpPr/>
          <p:nvPr/>
        </p:nvSpPr>
        <p:spPr>
          <a:xfrm>
            <a:off x="4736823" y="1785101"/>
            <a:ext cx="1468191" cy="186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standard frequency reference is</a:t>
            </a:r>
          </a:p>
          <a:p>
            <a:pPr algn="ctr"/>
            <a:r>
              <a:rPr lang="en-US" dirty="0"/>
              <a:t>A=440Hz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7F92F-B41F-48BA-905F-0EF99D89EAB4}"/>
              </a:ext>
            </a:extLst>
          </p:cNvPr>
          <p:cNvSpPr/>
          <p:nvPr/>
        </p:nvSpPr>
        <p:spPr>
          <a:xfrm>
            <a:off x="6787166" y="1785101"/>
            <a:ext cx="4284372" cy="1867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b="1" i="1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f</a:t>
            </a:r>
            <a:r>
              <a:rPr lang="en-IN" sz="4400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 =440•2^(</a:t>
            </a:r>
            <a:r>
              <a:rPr lang="en-IN" sz="4400" b="1" i="1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IN" sz="4400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 /12)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EE7BB-35EB-4B8E-9DBA-CCF4A1284746}"/>
              </a:ext>
            </a:extLst>
          </p:cNvPr>
          <p:cNvSpPr/>
          <p:nvPr/>
        </p:nvSpPr>
        <p:spPr>
          <a:xfrm>
            <a:off x="1455313" y="3825025"/>
            <a:ext cx="9362941" cy="255001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Hence to find the notation we use</a:t>
            </a:r>
          </a:p>
          <a:p>
            <a:r>
              <a:rPr lang="en-IN" sz="2000" b="0" i="0" u="none" strike="noStrike" dirty="0">
                <a:solidFill>
                  <a:srgbClr val="0000FF"/>
                </a:solidFill>
                <a:effectLst/>
                <a:latin typeface="Menlo"/>
              </a:rPr>
              <a:t>function </a:t>
            </a:r>
            <a:r>
              <a:rPr lang="en-IN" sz="2000" b="0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[</a:t>
            </a:r>
            <a:r>
              <a:rPr lang="en-IN" sz="2000" b="0" i="0" u="none" strike="noStrike" dirty="0" err="1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y,n</a:t>
            </a:r>
            <a:r>
              <a:rPr lang="en-IN" sz="2000" b="0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]=</a:t>
            </a:r>
            <a:r>
              <a:rPr lang="en-IN" sz="2000" b="0" i="0" u="none" strike="noStrike" dirty="0" err="1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pitchname</a:t>
            </a:r>
            <a:r>
              <a:rPr lang="en-IN" sz="2000" b="0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Menlo"/>
              </a:rPr>
              <a:t>f</a:t>
            </a:r>
            <a:r>
              <a:rPr lang="en-IN" sz="2000" b="0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Menlo"/>
              </a:rPr>
              <a:t>)</a:t>
            </a:r>
          </a:p>
          <a:p>
            <a:r>
              <a:rPr lang="en-IN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enlo"/>
              </a:rPr>
              <a:t>Notation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=[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"A"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"A#"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"B"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"C"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"C#"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"D"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"D#"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"E"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"F"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"F#"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"G"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"G#"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IN" sz="2000" b="0" i="0" u="none" strike="noStrike" dirty="0">
                <a:solidFill>
                  <a:srgbClr val="A020F0"/>
                </a:solidFill>
                <a:effectLst/>
                <a:latin typeface="Menlo"/>
              </a:rPr>
              <a:t>"A"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enlo"/>
              </a:rPr>
              <a:t>];</a:t>
            </a:r>
          </a:p>
          <a:p>
            <a:r>
              <a:rPr lang="en-I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n=log2(f/440)*12;</a:t>
            </a:r>
          </a:p>
          <a:p>
            <a:r>
              <a:rPr lang="en-I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n=round(abs(mod(n,12)))+1;</a:t>
            </a:r>
          </a:p>
          <a:p>
            <a:r>
              <a:rPr lang="en-I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enlo"/>
              </a:rPr>
              <a:t>y=Notation(n)+join(string(floor(f/440)+4));</a:t>
            </a:r>
          </a:p>
          <a:p>
            <a:r>
              <a:rPr lang="en-IN" sz="2000" b="0" i="0" u="none" strike="noStrike" dirty="0">
                <a:solidFill>
                  <a:srgbClr val="0000FF"/>
                </a:solidFill>
                <a:effectLst/>
                <a:latin typeface="Menlo"/>
              </a:rPr>
              <a:t>end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Menlo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96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700</TotalTime>
  <Words>779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Agency FB</vt:lpstr>
      <vt:lpstr>Arial</vt:lpstr>
      <vt:lpstr>Courier</vt:lpstr>
      <vt:lpstr>Helvetica</vt:lpstr>
      <vt:lpstr>Menlo</vt:lpstr>
      <vt:lpstr>MS Shell Dlg 2</vt:lpstr>
      <vt:lpstr>Wingdings</vt:lpstr>
      <vt:lpstr>Wingdings 3</vt:lpstr>
      <vt:lpstr>Madison</vt:lpstr>
      <vt:lpstr>Digital Signal Processing Laboratory  Musical Scale/Raga  Detection Using MATLAB  By: Nithin N_ENG18EC0072    </vt:lpstr>
      <vt:lpstr>CONTENTS:</vt:lpstr>
      <vt:lpstr>Literature Survey</vt:lpstr>
      <vt:lpstr>OBJECTIVES:</vt:lpstr>
      <vt:lpstr>INTRODUCTION:</vt:lpstr>
      <vt:lpstr>Creating the database using binary weights</vt:lpstr>
      <vt:lpstr>Database</vt:lpstr>
      <vt:lpstr>PowerPoint Presentation</vt:lpstr>
      <vt:lpstr>PITCH NAMING FUNCTION function [y,n]=pitchname(x,fs) </vt:lpstr>
      <vt:lpstr>Finding the pitch/frequency using autocorrelation function</vt:lpstr>
      <vt:lpstr>function f=freqcorr(song,fs) </vt:lpstr>
      <vt:lpstr>PowerPoint Presentation</vt:lpstr>
      <vt:lpstr>Application</vt:lpstr>
      <vt:lpstr>Conclusion and Future Work: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Laboratory     By: Nithin N_ENG18EC0072 Prasad M S_ENG18EC0078 Pratyusha B R_ENG18EC0080</dc:title>
  <dc:creator>Pratyusha BR</dc:creator>
  <cp:lastModifiedBy>nithin</cp:lastModifiedBy>
  <cp:revision>28</cp:revision>
  <dcterms:created xsi:type="dcterms:W3CDTF">2020-11-17T07:17:32Z</dcterms:created>
  <dcterms:modified xsi:type="dcterms:W3CDTF">2021-07-30T06:11:03Z</dcterms:modified>
</cp:coreProperties>
</file>