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0" r:id="rId1"/>
  </p:sldMasterIdLst>
  <p:sldIdLst>
    <p:sldId id="296" r:id="rId2"/>
    <p:sldId id="257" r:id="rId3"/>
    <p:sldId id="258" r:id="rId4"/>
    <p:sldId id="297" r:id="rId5"/>
    <p:sldId id="261" r:id="rId6"/>
    <p:sldId id="269" r:id="rId7"/>
    <p:sldId id="271" r:id="rId8"/>
    <p:sldId id="262" r:id="rId9"/>
    <p:sldId id="263" r:id="rId10"/>
    <p:sldId id="264" r:id="rId11"/>
    <p:sldId id="259" r:id="rId12"/>
    <p:sldId id="273" r:id="rId13"/>
    <p:sldId id="283" r:id="rId14"/>
    <p:sldId id="287" r:id="rId15"/>
    <p:sldId id="288" r:id="rId16"/>
    <p:sldId id="289" r:id="rId17"/>
    <p:sldId id="276" r:id="rId18"/>
    <p:sldId id="277" r:id="rId19"/>
    <p:sldId id="278" r:id="rId20"/>
    <p:sldId id="281" r:id="rId21"/>
    <p:sldId id="279" r:id="rId22"/>
    <p:sldId id="280" r:id="rId23"/>
    <p:sldId id="292" r:id="rId24"/>
    <p:sldId id="295" r:id="rId25"/>
    <p:sldId id="293" r:id="rId26"/>
    <p:sldId id="294" r:id="rId27"/>
    <p:sldId id="298" r:id="rId28"/>
    <p:sldId id="284" r:id="rId29"/>
    <p:sldId id="26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12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168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0834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113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07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801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3040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8667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969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789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760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40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54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01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56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167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702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1926690"/>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ijert.org/controlling-pclaptop-via-android-phone-android-remote-control" TargetMode="External"/><Relationship Id="rId2" Type="http://schemas.openxmlformats.org/officeDocument/2006/relationships/hyperlink" Target="https://doi.org/10.1109/msp.2016.2617341" TargetMode="External"/><Relationship Id="rId1" Type="http://schemas.openxmlformats.org/officeDocument/2006/relationships/slideLayout" Target="../slideLayouts/slideLayout2.xml"/><Relationship Id="rId4" Type="http://schemas.openxmlformats.org/officeDocument/2006/relationships/hyperlink" Target="https://www.rroij.com/open-access/remote-access-to-pc-using-android-ph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209EFD6-E97C-4A0B-BDC6-7A6C12062562}"/>
              </a:ext>
            </a:extLst>
          </p:cNvPr>
          <p:cNvSpPr>
            <a:spLocks noGrp="1"/>
          </p:cNvSpPr>
          <p:nvPr>
            <p:ph type="title"/>
          </p:nvPr>
        </p:nvSpPr>
        <p:spPr>
          <a:xfrm>
            <a:off x="4949808" y="1094146"/>
            <a:ext cx="6711405" cy="4392254"/>
          </a:xfrm>
        </p:spPr>
        <p:txBody>
          <a:bodyPr vert="horz" lIns="91440" tIns="45720" rIns="91440" bIns="45720" rtlCol="0" anchor="ctr">
            <a:noAutofit/>
          </a:bodyPr>
          <a:lstStyle/>
          <a:p>
            <a:r>
              <a:rPr lang="en-US" sz="6000" b="1" dirty="0">
                <a:solidFill>
                  <a:schemeClr val="accent1"/>
                </a:solidFill>
                <a:latin typeface="Times New Roman"/>
                <a:cs typeface="Times New Roman"/>
              </a:rPr>
              <a:t>SMART SYSTEM CONTROL WITH VOICE COMMAND USING FIREBASE</a:t>
            </a:r>
            <a:endParaRPr lang="en-US" sz="6000" dirty="0"/>
          </a:p>
        </p:txBody>
      </p:sp>
    </p:spTree>
    <p:extLst>
      <p:ext uri="{BB962C8B-B14F-4D97-AF65-F5344CB8AC3E}">
        <p14:creationId xmlns:p14="http://schemas.microsoft.com/office/powerpoint/2010/main" val="359966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314A-21FB-F2DB-FACE-2653FE26BAE2}"/>
              </a:ext>
            </a:extLst>
          </p:cNvPr>
          <p:cNvSpPr>
            <a:spLocks noGrp="1"/>
          </p:cNvSpPr>
          <p:nvPr>
            <p:ph type="title"/>
          </p:nvPr>
        </p:nvSpPr>
        <p:spPr>
          <a:xfrm>
            <a:off x="1484311" y="663389"/>
            <a:ext cx="4614158" cy="1506900"/>
          </a:xfrm>
        </p:spPr>
        <p:txBody>
          <a:bodyPr>
            <a:normAutofit/>
          </a:bodyPr>
          <a:lstStyle/>
          <a:p>
            <a:r>
              <a:rPr lang="en-US" sz="3600" dirty="0">
                <a:latin typeface="Times New Roman"/>
                <a:cs typeface="Times New Roman"/>
              </a:rPr>
              <a:t>PROPOSED SYSTEM</a:t>
            </a:r>
          </a:p>
        </p:txBody>
      </p:sp>
      <p:sp>
        <p:nvSpPr>
          <p:cNvPr id="3" name="Content Placeholder 2">
            <a:extLst>
              <a:ext uri="{FF2B5EF4-FFF2-40B4-BE49-F238E27FC236}">
                <a16:creationId xmlns:a16="http://schemas.microsoft.com/office/drawing/2014/main" id="{A7C0CABA-C445-C83F-7D56-5F34CA77B382}"/>
              </a:ext>
            </a:extLst>
          </p:cNvPr>
          <p:cNvSpPr>
            <a:spLocks noGrp="1"/>
          </p:cNvSpPr>
          <p:nvPr>
            <p:ph idx="1"/>
          </p:nvPr>
        </p:nvSpPr>
        <p:spPr>
          <a:xfrm>
            <a:off x="1595788" y="1600199"/>
            <a:ext cx="10018713" cy="232974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Proposing a technology that is very useful for people for their crucial work to be accomplished in time. The mobiles accessing PC can be achieved. Proposed system also minimizes the chances of errors because separate options are provided for different tasks. Internet connection is required for mobile and computer as well. Since the mobile device and laptop might both be on different networks, there is no need for the same network in this case.</a:t>
            </a:r>
          </a:p>
        </p:txBody>
      </p:sp>
    </p:spTree>
    <p:extLst>
      <p:ext uri="{BB962C8B-B14F-4D97-AF65-F5344CB8AC3E}">
        <p14:creationId xmlns:p14="http://schemas.microsoft.com/office/powerpoint/2010/main" val="80844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37CCDE-DC10-A1B7-FE51-A1207A991781}"/>
              </a:ext>
            </a:extLst>
          </p:cNvPr>
          <p:cNvSpPr>
            <a:spLocks noGrp="1"/>
          </p:cNvSpPr>
          <p:nvPr>
            <p:ph type="title"/>
          </p:nvPr>
        </p:nvSpPr>
        <p:spPr>
          <a:xfrm>
            <a:off x="1420811" y="660401"/>
            <a:ext cx="8593491" cy="1202266"/>
          </a:xfrm>
        </p:spPr>
        <p:txBody>
          <a:bodyPr/>
          <a:lstStyle/>
          <a:p>
            <a:r>
              <a:rPr lang="en-US" sz="3600" dirty="0">
                <a:latin typeface="Times New Roman"/>
                <a:cs typeface="Times New Roman"/>
              </a:rPr>
              <a:t>ADVANTAGES OF PROPOSED SYSTEM</a:t>
            </a:r>
            <a:endParaRPr lang="en-US" dirty="0"/>
          </a:p>
        </p:txBody>
      </p:sp>
      <p:sp>
        <p:nvSpPr>
          <p:cNvPr id="7" name="Content Placeholder 6">
            <a:extLst>
              <a:ext uri="{FF2B5EF4-FFF2-40B4-BE49-F238E27FC236}">
                <a16:creationId xmlns:a16="http://schemas.microsoft.com/office/drawing/2014/main" id="{2F484399-58F1-EF37-7E5B-09BFDF3528A1}"/>
              </a:ext>
            </a:extLst>
          </p:cNvPr>
          <p:cNvSpPr>
            <a:spLocks noGrp="1"/>
          </p:cNvSpPr>
          <p:nvPr>
            <p:ph idx="1"/>
          </p:nvPr>
        </p:nvSpPr>
        <p:spPr>
          <a:xfrm>
            <a:off x="1511300" y="1684866"/>
            <a:ext cx="10071099" cy="3911600"/>
          </a:xfrm>
        </p:spPr>
        <p:txBody>
          <a:bodyPr vert="horz" lIns="91440" tIns="45720" rIns="91440" bIns="45720" rtlCol="0" anchor="ctr">
            <a:noAutofit/>
          </a:bodyPr>
          <a:lstStyle/>
          <a:p>
            <a:pPr algn="just">
              <a:buClr>
                <a:srgbClr val="1287C3"/>
              </a:buClr>
            </a:pPr>
            <a:r>
              <a:rPr lang="en-US" sz="2000" dirty="0">
                <a:latin typeface="Times New Roman"/>
                <a:cs typeface="Times New Roman"/>
              </a:rPr>
              <a:t> Ease of use: The system is designed to be easy to use, with a mobile interface built on Scratch that can capture voice commands.</a:t>
            </a:r>
          </a:p>
          <a:p>
            <a:pPr algn="just">
              <a:buClr>
                <a:srgbClr val="1287C3"/>
              </a:buClr>
            </a:pPr>
            <a:r>
              <a:rPr lang="en-US" sz="2000" dirty="0">
                <a:latin typeface="Times New Roman"/>
                <a:cs typeface="Times New Roman"/>
              </a:rPr>
              <a:t>Flexibility: The system is not limited by range, unlike traditional socket-based connections. This means that it can be used to control a computer system from anywhere in the world, as long as there is an internet connection.</a:t>
            </a:r>
          </a:p>
          <a:p>
            <a:pPr algn="just">
              <a:buClr>
                <a:srgbClr val="1287C3"/>
              </a:buClr>
            </a:pPr>
            <a:r>
              <a:rPr lang="en-US" sz="2000" dirty="0">
                <a:latin typeface="Times New Roman"/>
                <a:cs typeface="Times New Roman"/>
              </a:rPr>
              <a:t>Convenience: The ability to control a computer system remotely using voice commands can be more convenient than using a traditional keyboard and mouse.</a:t>
            </a:r>
          </a:p>
          <a:p>
            <a:pPr algn="just">
              <a:buClr>
                <a:srgbClr val="1287C3"/>
              </a:buClr>
            </a:pPr>
            <a:r>
              <a:rPr lang="en-US" sz="2000" dirty="0">
                <a:latin typeface="Times New Roman"/>
                <a:cs typeface="Times New Roman"/>
              </a:rPr>
              <a:t>Potential for future development: The proposed system presents the implementation and outlines future work, suggesting that the system has potential for further development and refinement.</a:t>
            </a:r>
          </a:p>
        </p:txBody>
      </p:sp>
    </p:spTree>
    <p:extLst>
      <p:ext uri="{BB962C8B-B14F-4D97-AF65-F5344CB8AC3E}">
        <p14:creationId xmlns:p14="http://schemas.microsoft.com/office/powerpoint/2010/main" val="428561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91EE-6FF1-A948-6B4F-07A22CF78574}"/>
              </a:ext>
            </a:extLst>
          </p:cNvPr>
          <p:cNvSpPr>
            <a:spLocks noGrp="1"/>
          </p:cNvSpPr>
          <p:nvPr>
            <p:ph type="title"/>
          </p:nvPr>
        </p:nvSpPr>
        <p:spPr>
          <a:xfrm>
            <a:off x="1645313" y="379566"/>
            <a:ext cx="9848745" cy="1044268"/>
          </a:xfrm>
        </p:spPr>
        <p:txBody>
          <a:bodyPr>
            <a:normAutofit/>
          </a:bodyPr>
          <a:lstStyle/>
          <a:p>
            <a:pPr algn="l"/>
            <a:r>
              <a:rPr lang="en-US" sz="3600" dirty="0">
                <a:latin typeface="Times New Roman" panose="02020603050405020304" pitchFamily="18" charset="0"/>
                <a:cs typeface="Times New Roman" panose="02020603050405020304" pitchFamily="18" charset="0"/>
              </a:rPr>
              <a:t>A</a:t>
            </a:r>
            <a:r>
              <a:rPr lang="en-IN" sz="3600" dirty="0">
                <a:latin typeface="Times New Roman" panose="02020603050405020304" pitchFamily="18" charset="0"/>
                <a:cs typeface="Times New Roman" panose="02020603050405020304" pitchFamily="18" charset="0"/>
              </a:rPr>
              <a:t>PPLICATIONS OF PROPOSED SYSTEM </a:t>
            </a:r>
          </a:p>
        </p:txBody>
      </p:sp>
      <p:sp>
        <p:nvSpPr>
          <p:cNvPr id="3" name="Content Placeholder 2">
            <a:extLst>
              <a:ext uri="{FF2B5EF4-FFF2-40B4-BE49-F238E27FC236}">
                <a16:creationId xmlns:a16="http://schemas.microsoft.com/office/drawing/2014/main" id="{ABDE337F-3832-F1F2-511F-E6811DBEBD3A}"/>
              </a:ext>
            </a:extLst>
          </p:cNvPr>
          <p:cNvSpPr>
            <a:spLocks noGrp="1"/>
          </p:cNvSpPr>
          <p:nvPr>
            <p:ph idx="1"/>
          </p:nvPr>
        </p:nvSpPr>
        <p:spPr>
          <a:xfrm>
            <a:off x="1645313" y="1219200"/>
            <a:ext cx="10018713" cy="4737100"/>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Controlling a computer system remotely using voice commands has several potential applications, including: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Assistive technology: The system could be used as assistive technology for people with disabilities or mobility issues, allowing them to control their computer systems more easily and independently.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Remote work: The system could be used for remote work, allowing users to control their work computers from home or other remote locations.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Home automation: The system could be used for home automation, allowing users to control their home computers and other connected devices using voice commands from anywhere in the world.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Education: The system could be used for educational purposes, allowing teachers to control their classroom computers from anywhere in the room.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56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C1B88B-F849-EEC6-0006-AA310F8457D5}"/>
              </a:ext>
            </a:extLst>
          </p:cNvPr>
          <p:cNvSpPr txBox="1"/>
          <p:nvPr/>
        </p:nvSpPr>
        <p:spPr>
          <a:xfrm>
            <a:off x="3072170" y="303259"/>
            <a:ext cx="7000568" cy="646331"/>
          </a:xfrm>
          <a:prstGeom prst="rect">
            <a:avLst/>
          </a:prstGeom>
          <a:noFill/>
        </p:spPr>
        <p:txBody>
          <a:bodyPr wrap="square">
            <a:spAutoFit/>
          </a:bodyPr>
          <a:lstStyle/>
          <a:p>
            <a:pPr algn="ctr">
              <a:spcBef>
                <a:spcPts val="1000"/>
              </a:spcBef>
              <a:spcAft>
                <a:spcPts val="0"/>
              </a:spcAft>
              <a:buClr>
                <a:srgbClr val="1287C3"/>
              </a:buClr>
            </a:pPr>
            <a:r>
              <a:rPr lang="en-US" sz="3600" dirty="0">
                <a:latin typeface="Times New Roman"/>
                <a:cs typeface="Times New Roman"/>
              </a:rPr>
              <a:t>ARCHITECTURE</a:t>
            </a:r>
            <a:endParaRPr lang="en-IN" sz="3600" dirty="0">
              <a:latin typeface="Times New Roman"/>
              <a:cs typeface="Times New Roman"/>
            </a:endParaRPr>
          </a:p>
        </p:txBody>
      </p:sp>
      <p:pic>
        <p:nvPicPr>
          <p:cNvPr id="4" name="Picture 3">
            <a:extLst>
              <a:ext uri="{FF2B5EF4-FFF2-40B4-BE49-F238E27FC236}">
                <a16:creationId xmlns:a16="http://schemas.microsoft.com/office/drawing/2014/main" id="{72905B0C-1D92-4D88-8F86-D2DDC01B1EF4}"/>
              </a:ext>
            </a:extLst>
          </p:cNvPr>
          <p:cNvPicPr/>
          <p:nvPr/>
        </p:nvPicPr>
        <p:blipFill>
          <a:blip r:embed="rId2"/>
          <a:stretch>
            <a:fillRect/>
          </a:stretch>
        </p:blipFill>
        <p:spPr>
          <a:xfrm>
            <a:off x="4265151" y="1172564"/>
            <a:ext cx="4614607" cy="5216488"/>
          </a:xfrm>
          <a:prstGeom prst="rect">
            <a:avLst/>
          </a:prstGeom>
        </p:spPr>
      </p:pic>
    </p:spTree>
    <p:extLst>
      <p:ext uri="{BB962C8B-B14F-4D97-AF65-F5344CB8AC3E}">
        <p14:creationId xmlns:p14="http://schemas.microsoft.com/office/powerpoint/2010/main" val="90040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7390-0DCC-4D04-BC86-CB013F4FCD2C}"/>
              </a:ext>
            </a:extLst>
          </p:cNvPr>
          <p:cNvSpPr>
            <a:spLocks noGrp="1"/>
          </p:cNvSpPr>
          <p:nvPr>
            <p:ph type="title"/>
          </p:nvPr>
        </p:nvSpPr>
        <p:spPr>
          <a:xfrm>
            <a:off x="1585910" y="482599"/>
            <a:ext cx="5272089" cy="1104900"/>
          </a:xfrm>
        </p:spPr>
        <p:txBody>
          <a:bodyPr>
            <a:normAutofit/>
          </a:bodyPr>
          <a:lstStyle/>
          <a:p>
            <a:r>
              <a:rPr lang="en-US" sz="3600" dirty="0">
                <a:latin typeface="Times New Roman" panose="02020603050405020304" pitchFamily="18" charset="0"/>
                <a:cs typeface="Times New Roman" panose="02020603050405020304" pitchFamily="18" charset="0"/>
              </a:rPr>
              <a:t>MODULE DESCRIPTION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16DB1B-E95E-494C-B44F-E8C4A44516D3}"/>
              </a:ext>
            </a:extLst>
          </p:cNvPr>
          <p:cNvSpPr>
            <a:spLocks noGrp="1"/>
          </p:cNvSpPr>
          <p:nvPr>
            <p:ph idx="1"/>
          </p:nvPr>
        </p:nvSpPr>
        <p:spPr>
          <a:xfrm>
            <a:off x="1585910" y="1587499"/>
            <a:ext cx="10148889" cy="3784601"/>
          </a:xfrm>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The Android application is mainly divided into 3 modules: </a:t>
            </a:r>
          </a:p>
          <a:p>
            <a:pPr marL="457200" lvl="1" indent="0" algn="just">
              <a:buNone/>
            </a:pPr>
            <a:r>
              <a:rPr lang="en-US" dirty="0">
                <a:latin typeface="Times New Roman" panose="02020603050405020304" pitchFamily="18" charset="0"/>
                <a:cs typeface="Times New Roman" panose="02020603050405020304" pitchFamily="18" charset="0"/>
              </a:rPr>
              <a:t>1.making user interface using scratch </a:t>
            </a:r>
          </a:p>
          <a:p>
            <a:pPr marL="457200" lvl="1" indent="0" algn="just">
              <a:buNone/>
            </a:pPr>
            <a:r>
              <a:rPr lang="en-US" dirty="0">
                <a:latin typeface="Times New Roman" panose="02020603050405020304" pitchFamily="18" charset="0"/>
                <a:cs typeface="Times New Roman" panose="02020603050405020304" pitchFamily="18" charset="0"/>
              </a:rPr>
              <a:t>2.taking voice commands from user </a:t>
            </a:r>
          </a:p>
          <a:p>
            <a:pPr marL="457200" lvl="1" indent="0" algn="just">
              <a:buNone/>
            </a:pPr>
            <a:r>
              <a:rPr lang="en-US" dirty="0">
                <a:latin typeface="Times New Roman" panose="02020603050405020304" pitchFamily="18" charset="0"/>
                <a:cs typeface="Times New Roman" panose="02020603050405020304" pitchFamily="18" charset="0"/>
              </a:rPr>
              <a:t>3.convert voice commands into text and store it in database(firebase) </a:t>
            </a:r>
          </a:p>
          <a:p>
            <a:pPr algn="just"/>
            <a:r>
              <a:rPr lang="en-US" sz="2000" b="1" dirty="0">
                <a:latin typeface="Times New Roman" panose="02020603050405020304" pitchFamily="18" charset="0"/>
                <a:cs typeface="Times New Roman" panose="02020603050405020304" pitchFamily="18" charset="0"/>
              </a:rPr>
              <a:t>Server application is mainly divided into 4 modules: </a:t>
            </a:r>
          </a:p>
          <a:p>
            <a:pPr marL="457200" lvl="1" indent="0" algn="just">
              <a:buNone/>
            </a:pPr>
            <a:r>
              <a:rPr lang="en-US" dirty="0">
                <a:latin typeface="Times New Roman" panose="02020603050405020304" pitchFamily="18" charset="0"/>
                <a:cs typeface="Times New Roman" panose="02020603050405020304" pitchFamily="18" charset="0"/>
              </a:rPr>
              <a:t>1.import Necessary Libraries. </a:t>
            </a:r>
          </a:p>
          <a:p>
            <a:pPr marL="457200" lvl="1" indent="0" algn="just">
              <a:buNone/>
            </a:pPr>
            <a:r>
              <a:rPr lang="en-US" dirty="0">
                <a:latin typeface="Times New Roman" panose="02020603050405020304" pitchFamily="18" charset="0"/>
                <a:cs typeface="Times New Roman" panose="02020603050405020304" pitchFamily="18" charset="0"/>
              </a:rPr>
              <a:t>2.connection establish with user application and database. </a:t>
            </a:r>
          </a:p>
          <a:p>
            <a:pPr marL="457200" lvl="1" indent="0" algn="just">
              <a:buNone/>
            </a:pPr>
            <a:r>
              <a:rPr lang="en-US" dirty="0">
                <a:latin typeface="Times New Roman" panose="02020603050405020304" pitchFamily="18" charset="0"/>
                <a:cs typeface="Times New Roman" panose="02020603050405020304" pitchFamily="18" charset="0"/>
              </a:rPr>
              <a:t>3.retrive user commands from database. </a:t>
            </a:r>
          </a:p>
          <a:p>
            <a:pPr marL="457200" lvl="1" indent="0" algn="just">
              <a:buNone/>
            </a:pPr>
            <a:r>
              <a:rPr lang="en-US" dirty="0">
                <a:latin typeface="Times New Roman" panose="02020603050405020304" pitchFamily="18" charset="0"/>
                <a:cs typeface="Times New Roman" panose="02020603050405020304" pitchFamily="18" charset="0"/>
              </a:rPr>
              <a:t>4.execute these commands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63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4891-7C2D-46A0-A702-AD2074A96437}"/>
              </a:ext>
            </a:extLst>
          </p:cNvPr>
          <p:cNvSpPr>
            <a:spLocks noGrp="1"/>
          </p:cNvSpPr>
          <p:nvPr>
            <p:ph type="title"/>
          </p:nvPr>
        </p:nvSpPr>
        <p:spPr>
          <a:xfrm>
            <a:off x="1001711" y="469901"/>
            <a:ext cx="8091489" cy="1320800"/>
          </a:xfrm>
        </p:spPr>
        <p:txBody>
          <a:bodyPr>
            <a:normAutofit/>
          </a:bodyPr>
          <a:lstStyle/>
          <a:p>
            <a:r>
              <a:rPr lang="en-US" sz="3600" dirty="0">
                <a:latin typeface="Times New Roman" panose="02020603050405020304" pitchFamily="18" charset="0"/>
                <a:cs typeface="Times New Roman" panose="02020603050405020304" pitchFamily="18" charset="0"/>
              </a:rPr>
              <a:t>MODULE DESCRIPTION CONT…</a:t>
            </a:r>
            <a:endParaRPr lang="en-IN" sz="3600" dirty="0"/>
          </a:p>
        </p:txBody>
      </p:sp>
      <p:sp>
        <p:nvSpPr>
          <p:cNvPr id="3" name="Content Placeholder 2">
            <a:extLst>
              <a:ext uri="{FF2B5EF4-FFF2-40B4-BE49-F238E27FC236}">
                <a16:creationId xmlns:a16="http://schemas.microsoft.com/office/drawing/2014/main" id="{FABB02FD-15E6-46E3-B5D9-829DB4160A49}"/>
              </a:ext>
            </a:extLst>
          </p:cNvPr>
          <p:cNvSpPr>
            <a:spLocks noGrp="1"/>
          </p:cNvSpPr>
          <p:nvPr>
            <p:ph idx="1"/>
          </p:nvPr>
        </p:nvSpPr>
        <p:spPr>
          <a:xfrm>
            <a:off x="1624010" y="1346200"/>
            <a:ext cx="10018713" cy="55372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Making user interface using scratch: </a:t>
            </a:r>
          </a:p>
          <a:p>
            <a:r>
              <a:rPr lang="en-US" sz="2000" dirty="0">
                <a:latin typeface="Times New Roman" panose="02020603050405020304" pitchFamily="18" charset="0"/>
                <a:cs typeface="Times New Roman" panose="02020603050405020304" pitchFamily="18" charset="0"/>
              </a:rPr>
              <a:t>Using Scratch create an application for user which can take voice commands from user and convert it into text store it on firebase for the further assistance when you click on the Jarvis button it calls the speech recognition and take the voice command from the user and store it on firebase. </a:t>
            </a:r>
          </a:p>
          <a:p>
            <a:pPr marL="0" indent="0">
              <a:buNone/>
            </a:pPr>
            <a:r>
              <a:rPr lang="en-US" sz="2000" b="1" dirty="0">
                <a:latin typeface="Times New Roman" panose="02020603050405020304" pitchFamily="18" charset="0"/>
                <a:cs typeface="Times New Roman" panose="02020603050405020304" pitchFamily="18" charset="0"/>
              </a:rPr>
              <a:t>Taking voice commands from user: </a:t>
            </a:r>
          </a:p>
          <a:p>
            <a:r>
              <a:rPr lang="en-US" sz="2000" dirty="0">
                <a:latin typeface="Times New Roman" panose="02020603050405020304" pitchFamily="18" charset="0"/>
                <a:cs typeface="Times New Roman" panose="02020603050405020304" pitchFamily="18" charset="0"/>
              </a:rPr>
              <a:t>For the further assistance when you click on the Jarvis button it calls the speech recognition and take the voice command from the user.</a:t>
            </a:r>
          </a:p>
          <a:p>
            <a:pPr marL="0" indent="0">
              <a:buNone/>
            </a:pPr>
            <a:r>
              <a:rPr lang="en-US" sz="2000" b="1" dirty="0">
                <a:latin typeface="Times New Roman" panose="02020603050405020304" pitchFamily="18" charset="0"/>
                <a:cs typeface="Times New Roman" panose="02020603050405020304" pitchFamily="18" charset="0"/>
              </a:rPr>
              <a:t>Convert voice commands into text and store it database(firebase): </a:t>
            </a:r>
          </a:p>
          <a:p>
            <a:r>
              <a:rPr lang="en-US" sz="2000" dirty="0">
                <a:latin typeface="Times New Roman" panose="02020603050405020304" pitchFamily="18" charset="0"/>
                <a:cs typeface="Times New Roman" panose="02020603050405020304" pitchFamily="18" charset="0"/>
              </a:rPr>
              <a:t>After receiving voice commands from user convert these commands into the text then it will be stored into database for the further use. </a:t>
            </a: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44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4B3D-A957-4A0A-8604-CB232B0D408E}"/>
              </a:ext>
            </a:extLst>
          </p:cNvPr>
          <p:cNvSpPr>
            <a:spLocks noGrp="1"/>
          </p:cNvSpPr>
          <p:nvPr>
            <p:ph type="title"/>
          </p:nvPr>
        </p:nvSpPr>
        <p:spPr>
          <a:xfrm>
            <a:off x="1027111" y="685801"/>
            <a:ext cx="8002589" cy="1155700"/>
          </a:xfrm>
        </p:spPr>
        <p:txBody>
          <a:bodyPr>
            <a:normAutofit/>
          </a:bodyPr>
          <a:lstStyle/>
          <a:p>
            <a:r>
              <a:rPr lang="en-US" sz="3600" dirty="0">
                <a:latin typeface="Times New Roman" panose="02020603050405020304" pitchFamily="18" charset="0"/>
                <a:cs typeface="Times New Roman" panose="02020603050405020304" pitchFamily="18" charset="0"/>
              </a:rPr>
              <a:t>MODULE DESCRIPTION CONT…</a:t>
            </a:r>
            <a:endParaRPr lang="en-IN" sz="3600" dirty="0"/>
          </a:p>
        </p:txBody>
      </p:sp>
      <p:sp>
        <p:nvSpPr>
          <p:cNvPr id="3" name="Content Placeholder 2">
            <a:extLst>
              <a:ext uri="{FF2B5EF4-FFF2-40B4-BE49-F238E27FC236}">
                <a16:creationId xmlns:a16="http://schemas.microsoft.com/office/drawing/2014/main" id="{135CB8D7-08EA-47A9-83EE-991055E6D7FF}"/>
              </a:ext>
            </a:extLst>
          </p:cNvPr>
          <p:cNvSpPr>
            <a:spLocks noGrp="1"/>
          </p:cNvSpPr>
          <p:nvPr>
            <p:ph idx="1"/>
          </p:nvPr>
        </p:nvSpPr>
        <p:spPr>
          <a:xfrm>
            <a:off x="1573211" y="1841501"/>
            <a:ext cx="10018713" cy="3124201"/>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Import necessary libraries: </a:t>
            </a:r>
          </a:p>
          <a:p>
            <a:r>
              <a:rPr lang="en-US" sz="2000" dirty="0">
                <a:latin typeface="Times New Roman" panose="02020603050405020304" pitchFamily="18" charset="0"/>
                <a:cs typeface="Times New Roman" panose="02020603050405020304" pitchFamily="18" charset="0"/>
              </a:rPr>
              <a:t>In this module initially we need to import all the necessary libraries which are required for building the model. Here we try to use all the libraries which are used to convert the data into meaningful manner. Here the data is divided into numerical values which are easily identified by the system; hence we try to import NumPy module and for plotting the data in graphs and charts we used marplot library.</a:t>
            </a:r>
          </a:p>
          <a:p>
            <a:pPr marL="0" indent="0">
              <a:buNone/>
            </a:pPr>
            <a:r>
              <a:rPr lang="en-US" sz="2000" b="1" dirty="0">
                <a:latin typeface="Times New Roman" panose="02020603050405020304" pitchFamily="18" charset="0"/>
                <a:cs typeface="Times New Roman" panose="02020603050405020304" pitchFamily="18" charset="0"/>
              </a:rPr>
              <a:t>Connection establishes with user and database: </a:t>
            </a:r>
          </a:p>
          <a:p>
            <a:r>
              <a:rPr lang="en-US" sz="2000" dirty="0">
                <a:latin typeface="Times New Roman" panose="02020603050405020304" pitchFamily="18" charset="0"/>
                <a:cs typeface="Times New Roman" panose="02020603050405020304" pitchFamily="18" charset="0"/>
              </a:rPr>
              <a:t>In this module establish connection between the server and user using firebase. It uses NoSQL for the database for the storage of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8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BF9C-C30F-0575-F8CE-837D8D8C0689}"/>
              </a:ext>
            </a:extLst>
          </p:cNvPr>
          <p:cNvSpPr>
            <a:spLocks noGrp="1"/>
          </p:cNvSpPr>
          <p:nvPr>
            <p:ph type="title"/>
          </p:nvPr>
        </p:nvSpPr>
        <p:spPr>
          <a:xfrm>
            <a:off x="1380253" y="471509"/>
            <a:ext cx="4318733" cy="932642"/>
          </a:xfrm>
        </p:spPr>
        <p:txBody>
          <a:bodyPr>
            <a:normAutofit/>
          </a:bodyPr>
          <a:lstStyle/>
          <a:p>
            <a:r>
              <a:rPr lang="en-US" sz="3600" dirty="0">
                <a:latin typeface="Times New Roman" panose="02020603050405020304" pitchFamily="18" charset="0"/>
                <a:cs typeface="Times New Roman" panose="02020603050405020304" pitchFamily="18" charset="0"/>
              </a:rPr>
              <a:t>PROJECT DESIGN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899D27-C9D5-4AA5-DDDB-21A5347167F9}"/>
              </a:ext>
            </a:extLst>
          </p:cNvPr>
          <p:cNvSpPr>
            <a:spLocks noGrp="1"/>
          </p:cNvSpPr>
          <p:nvPr>
            <p:ph idx="1"/>
          </p:nvPr>
        </p:nvSpPr>
        <p:spPr>
          <a:xfrm>
            <a:off x="1651000" y="1927372"/>
            <a:ext cx="4182348" cy="3984627"/>
          </a:xfrm>
        </p:spPr>
        <p:txBody>
          <a:bodyPr>
            <a:normAutofit/>
          </a:bodyPr>
          <a:lstStyle/>
          <a:p>
            <a:pPr algn="just"/>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a:t>
            </a:r>
          </a:p>
          <a:p>
            <a:pPr algn="just"/>
            <a:r>
              <a:rPr lang="en-US" sz="2000" dirty="0">
                <a:latin typeface="Times New Roman" panose="02020603050405020304" pitchFamily="18" charset="0"/>
                <a:cs typeface="Times New Roman" panose="02020603050405020304" pitchFamily="18" charset="0"/>
              </a:rPr>
              <a:t>Actors: User, Mobile GUI, Python Program, Firebase</a:t>
            </a:r>
          </a:p>
          <a:p>
            <a:pPr algn="just"/>
            <a:r>
              <a:rPr lang="en-US" sz="2000" dirty="0">
                <a:latin typeface="Times New Roman" panose="02020603050405020304" pitchFamily="18" charset="0"/>
                <a:cs typeface="Times New Roman" panose="02020603050405020304" pitchFamily="18" charset="0"/>
              </a:rPr>
              <a:t>Use Cases: Authentication, Voice Command, Send Voice Command, Receive Voice Command, Execute, View System Response </a:t>
            </a:r>
            <a:endParaRPr lang="en-IN" dirty="0"/>
          </a:p>
        </p:txBody>
      </p:sp>
      <p:pic>
        <p:nvPicPr>
          <p:cNvPr id="35" name="Picture 34" descr="Diagram&#10;&#10;Description automatically generated">
            <a:extLst>
              <a:ext uri="{FF2B5EF4-FFF2-40B4-BE49-F238E27FC236}">
                <a16:creationId xmlns:a16="http://schemas.microsoft.com/office/drawing/2014/main" id="{A92AEF48-CC54-4037-8113-2713E62173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0300" y="1115655"/>
            <a:ext cx="5617673" cy="5371689"/>
          </a:xfrm>
          <a:prstGeom prst="rect">
            <a:avLst/>
          </a:prstGeom>
          <a:noFill/>
          <a:ln>
            <a:noFill/>
          </a:ln>
        </p:spPr>
      </p:pic>
      <p:sp>
        <p:nvSpPr>
          <p:cNvPr id="5" name="TextBox 4">
            <a:extLst>
              <a:ext uri="{FF2B5EF4-FFF2-40B4-BE49-F238E27FC236}">
                <a16:creationId xmlns:a16="http://schemas.microsoft.com/office/drawing/2014/main" id="{52CAD15F-6981-4116-8813-588597EECC80}"/>
              </a:ext>
            </a:extLst>
          </p:cNvPr>
          <p:cNvSpPr txBox="1"/>
          <p:nvPr/>
        </p:nvSpPr>
        <p:spPr>
          <a:xfrm>
            <a:off x="1651000" y="1404152"/>
            <a:ext cx="4445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8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45C7B-14B2-AB17-18D3-B626F69399B6}"/>
              </a:ext>
            </a:extLst>
          </p:cNvPr>
          <p:cNvSpPr txBox="1"/>
          <p:nvPr/>
        </p:nvSpPr>
        <p:spPr>
          <a:xfrm>
            <a:off x="1605997" y="1405637"/>
            <a:ext cx="10223533"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class diagram in the Unified Modeling Language (UML) is a type of static structure diagram that describes the structure of a system by showing the system's classes, their attributes, methods, and the relationships among the classes.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Classes: Authentication, Mobile Device GUI, Firebase, Python Program</a:t>
            </a:r>
          </a:p>
        </p:txBody>
      </p:sp>
      <p:sp>
        <p:nvSpPr>
          <p:cNvPr id="5" name="TextBox 4">
            <a:extLst>
              <a:ext uri="{FF2B5EF4-FFF2-40B4-BE49-F238E27FC236}">
                <a16:creationId xmlns:a16="http://schemas.microsoft.com/office/drawing/2014/main" id="{5C32F12E-5436-3EE8-FF6F-8CEB958E2B77}"/>
              </a:ext>
            </a:extLst>
          </p:cNvPr>
          <p:cNvSpPr txBox="1"/>
          <p:nvPr/>
        </p:nvSpPr>
        <p:spPr>
          <a:xfrm>
            <a:off x="1504397" y="827868"/>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Class Diagram</a:t>
            </a:r>
            <a:endParaRPr lang="en-IN" sz="2800" b="1" dirty="0"/>
          </a:p>
        </p:txBody>
      </p:sp>
      <p:pic>
        <p:nvPicPr>
          <p:cNvPr id="8" name="Picture 7" descr="Diagram&#10;&#10;Description automatically generated">
            <a:extLst>
              <a:ext uri="{FF2B5EF4-FFF2-40B4-BE49-F238E27FC236}">
                <a16:creationId xmlns:a16="http://schemas.microsoft.com/office/drawing/2014/main" id="{16704AB9-1902-4D7F-9F68-EF370A0CB9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1803" y="2734770"/>
            <a:ext cx="7168444" cy="3936982"/>
          </a:xfrm>
          <a:prstGeom prst="rect">
            <a:avLst/>
          </a:prstGeom>
          <a:noFill/>
          <a:ln>
            <a:noFill/>
          </a:ln>
        </p:spPr>
      </p:pic>
      <p:sp>
        <p:nvSpPr>
          <p:cNvPr id="6" name="Title 1">
            <a:extLst>
              <a:ext uri="{FF2B5EF4-FFF2-40B4-BE49-F238E27FC236}">
                <a16:creationId xmlns:a16="http://schemas.microsoft.com/office/drawing/2014/main" id="{B32E9E29-076A-4EF6-AB48-95713EF39D48}"/>
              </a:ext>
            </a:extLst>
          </p:cNvPr>
          <p:cNvSpPr txBox="1">
            <a:spLocks/>
          </p:cNvSpPr>
          <p:nvPr/>
        </p:nvSpPr>
        <p:spPr>
          <a:xfrm>
            <a:off x="1379222" y="160848"/>
            <a:ext cx="5556803" cy="932642"/>
          </a:xfrm>
          <a:prstGeom prst="rect">
            <a:avLst/>
          </a:prstGeom>
        </p:spPr>
        <p:txBody>
          <a:bodyP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PROJECT DESIGN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72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5A7BE-646C-C9FF-7E02-9074B62BB0F5}"/>
              </a:ext>
            </a:extLst>
          </p:cNvPr>
          <p:cNvSpPr txBox="1"/>
          <p:nvPr/>
        </p:nvSpPr>
        <p:spPr>
          <a:xfrm>
            <a:off x="1501468" y="1678192"/>
            <a:ext cx="3629332" cy="1938992"/>
          </a:xfrm>
          <a:prstGeom prst="rect">
            <a:avLst/>
          </a:prstGeom>
          <a:noFill/>
        </p:spPr>
        <p:txBody>
          <a:bodyPr wrap="square">
            <a:spAutoFit/>
          </a:bodyPr>
          <a:lstStyle/>
          <a:p>
            <a:pPr marL="285750" indent="-2857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a:t>
            </a:r>
            <a:endParaRPr lang="en-IN" sz="2000" dirty="0"/>
          </a:p>
        </p:txBody>
      </p:sp>
      <p:sp>
        <p:nvSpPr>
          <p:cNvPr id="5" name="TextBox 4">
            <a:extLst>
              <a:ext uri="{FF2B5EF4-FFF2-40B4-BE49-F238E27FC236}">
                <a16:creationId xmlns:a16="http://schemas.microsoft.com/office/drawing/2014/main" id="{664E0E78-817B-4F99-014E-757C0D3235E5}"/>
              </a:ext>
            </a:extLst>
          </p:cNvPr>
          <p:cNvSpPr txBox="1"/>
          <p:nvPr/>
        </p:nvSpPr>
        <p:spPr>
          <a:xfrm>
            <a:off x="1501468" y="1064368"/>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Sequence Diagram</a:t>
            </a:r>
            <a:endParaRPr lang="en-IN" sz="2800" b="1" dirty="0"/>
          </a:p>
        </p:txBody>
      </p:sp>
      <p:pic>
        <p:nvPicPr>
          <p:cNvPr id="6" name="Picture 5" descr="Diagram&#10;&#10;Description automatically generated">
            <a:extLst>
              <a:ext uri="{FF2B5EF4-FFF2-40B4-BE49-F238E27FC236}">
                <a16:creationId xmlns:a16="http://schemas.microsoft.com/office/drawing/2014/main" id="{8CB42F6A-7A58-4AEA-9642-BF48CBB3B8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7396" y="1034859"/>
            <a:ext cx="6471285" cy="5431155"/>
          </a:xfrm>
          <a:prstGeom prst="rect">
            <a:avLst/>
          </a:prstGeom>
          <a:noFill/>
          <a:ln>
            <a:noFill/>
          </a:ln>
        </p:spPr>
      </p:pic>
      <p:sp>
        <p:nvSpPr>
          <p:cNvPr id="7" name="Title 1">
            <a:extLst>
              <a:ext uri="{FF2B5EF4-FFF2-40B4-BE49-F238E27FC236}">
                <a16:creationId xmlns:a16="http://schemas.microsoft.com/office/drawing/2014/main" id="{8DAC11FA-2CF7-4F14-A3B2-55306F90F873}"/>
              </a:ext>
            </a:extLst>
          </p:cNvPr>
          <p:cNvSpPr txBox="1">
            <a:spLocks/>
          </p:cNvSpPr>
          <p:nvPr/>
        </p:nvSpPr>
        <p:spPr>
          <a:xfrm>
            <a:off x="1362767" y="391986"/>
            <a:ext cx="5556803" cy="932642"/>
          </a:xfrm>
          <a:prstGeom prst="rect">
            <a:avLst/>
          </a:prstGeom>
        </p:spPr>
        <p:txBody>
          <a:bodyP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PROJECT DESIGN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8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FED7-D9DF-9D2E-7892-A118631FCC9F}"/>
              </a:ext>
            </a:extLst>
          </p:cNvPr>
          <p:cNvSpPr>
            <a:spLocks noGrp="1"/>
          </p:cNvSpPr>
          <p:nvPr>
            <p:ph type="title"/>
          </p:nvPr>
        </p:nvSpPr>
        <p:spPr>
          <a:xfrm>
            <a:off x="1484311" y="265130"/>
            <a:ext cx="10018713" cy="1033732"/>
          </a:xfrm>
        </p:spPr>
        <p:txBody>
          <a:bodyPr>
            <a:normAutofit fontScale="90000"/>
          </a:bodyPr>
          <a:lstStyle/>
          <a:p>
            <a:r>
              <a:rPr lang="en-US" sz="3600" b="1" dirty="0">
                <a:solidFill>
                  <a:schemeClr val="accent1"/>
                </a:solidFill>
                <a:latin typeface="Times New Roman"/>
                <a:cs typeface="Times New Roman"/>
              </a:rPr>
              <a:t>SMART SYSTEM CONTROL WITH VOICE COMMAND USING FIREBASE</a:t>
            </a:r>
          </a:p>
        </p:txBody>
      </p:sp>
      <p:sp>
        <p:nvSpPr>
          <p:cNvPr id="3" name="Content Placeholder 2">
            <a:extLst>
              <a:ext uri="{FF2B5EF4-FFF2-40B4-BE49-F238E27FC236}">
                <a16:creationId xmlns:a16="http://schemas.microsoft.com/office/drawing/2014/main" id="{0E493A5A-1998-C0A4-51D1-F17D5C388A0F}"/>
              </a:ext>
            </a:extLst>
          </p:cNvPr>
          <p:cNvSpPr>
            <a:spLocks noGrp="1"/>
          </p:cNvSpPr>
          <p:nvPr>
            <p:ph idx="1"/>
          </p:nvPr>
        </p:nvSpPr>
        <p:spPr/>
        <p:txBody>
          <a:bodyPr/>
          <a:lstStyle/>
          <a:p>
            <a:pPr marL="0" indent="0">
              <a:buNone/>
            </a:pPr>
            <a:r>
              <a:rPr lang="en-US" dirty="0">
                <a:cs typeface="Calibri"/>
              </a:rPr>
              <a:t>                                                                                       </a:t>
            </a:r>
            <a:endParaRPr lang="en-US" dirty="0"/>
          </a:p>
        </p:txBody>
      </p:sp>
      <p:pic>
        <p:nvPicPr>
          <p:cNvPr id="4" name="Picture 4">
            <a:extLst>
              <a:ext uri="{FF2B5EF4-FFF2-40B4-BE49-F238E27FC236}">
                <a16:creationId xmlns:a16="http://schemas.microsoft.com/office/drawing/2014/main" id="{3711AAD3-9652-F041-85A8-B3E7A3B071F6}"/>
              </a:ext>
            </a:extLst>
          </p:cNvPr>
          <p:cNvPicPr>
            <a:picLocks noChangeAspect="1"/>
          </p:cNvPicPr>
          <p:nvPr/>
        </p:nvPicPr>
        <p:blipFill>
          <a:blip r:embed="rId2"/>
          <a:stretch>
            <a:fillRect/>
          </a:stretch>
        </p:blipFill>
        <p:spPr>
          <a:xfrm>
            <a:off x="5622423" y="3505381"/>
            <a:ext cx="1295400" cy="1295400"/>
          </a:xfrm>
          <a:prstGeom prst="rect">
            <a:avLst/>
          </a:prstGeom>
        </p:spPr>
      </p:pic>
      <p:sp>
        <p:nvSpPr>
          <p:cNvPr id="5" name="TextBox 4">
            <a:extLst>
              <a:ext uri="{FF2B5EF4-FFF2-40B4-BE49-F238E27FC236}">
                <a16:creationId xmlns:a16="http://schemas.microsoft.com/office/drawing/2014/main" id="{A10F553B-C6AB-E513-1912-AA03962B0F79}"/>
              </a:ext>
            </a:extLst>
          </p:cNvPr>
          <p:cNvSpPr txBox="1"/>
          <p:nvPr/>
        </p:nvSpPr>
        <p:spPr>
          <a:xfrm>
            <a:off x="3048570" y="1378009"/>
            <a:ext cx="68901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cs typeface="Times New Roman"/>
              </a:rPr>
              <a:t>GODUGUCHINTA SANDEEP                    -      19BF1A0553</a:t>
            </a:r>
            <a:endParaRPr lang="en-US" dirty="0"/>
          </a:p>
          <a:p>
            <a:pPr algn="ctr"/>
            <a:r>
              <a:rPr lang="en-US" b="1" dirty="0">
                <a:latin typeface="Times New Roman"/>
                <a:cs typeface="Times New Roman"/>
              </a:rPr>
              <a:t>EREPALLI REKHASREE                           -      19BF1A0548</a:t>
            </a:r>
          </a:p>
          <a:p>
            <a:pPr algn="ctr"/>
            <a:r>
              <a:rPr lang="en-US" b="1" dirty="0">
                <a:latin typeface="Times New Roman"/>
                <a:cs typeface="Times New Roman"/>
              </a:rPr>
              <a:t>CHEEPATI NITHIN KUMAR REDDY      -      19BF1A0533</a:t>
            </a:r>
          </a:p>
          <a:p>
            <a:pPr algn="ctr"/>
            <a:r>
              <a:rPr lang="en-US" b="1" dirty="0">
                <a:latin typeface="Times New Roman"/>
                <a:cs typeface="Times New Roman"/>
              </a:rPr>
              <a:t>BOYAPATI RAHUL                                      -      19BF1A0523</a:t>
            </a:r>
          </a:p>
        </p:txBody>
      </p:sp>
      <p:sp>
        <p:nvSpPr>
          <p:cNvPr id="6" name="TextBox 5">
            <a:extLst>
              <a:ext uri="{FF2B5EF4-FFF2-40B4-BE49-F238E27FC236}">
                <a16:creationId xmlns:a16="http://schemas.microsoft.com/office/drawing/2014/main" id="{031B2A95-30D1-2A84-EBAF-04344B786F58}"/>
              </a:ext>
            </a:extLst>
          </p:cNvPr>
          <p:cNvSpPr txBox="1"/>
          <p:nvPr/>
        </p:nvSpPr>
        <p:spPr>
          <a:xfrm>
            <a:off x="4325709" y="2662242"/>
            <a:ext cx="40253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           Under the Guidance of</a:t>
            </a:r>
            <a:endParaRPr lang="en-US" dirty="0">
              <a:ea typeface="+mn-lt"/>
              <a:cs typeface="+mn-lt"/>
            </a:endParaRPr>
          </a:p>
          <a:p>
            <a:r>
              <a:rPr lang="en-US" b="1" dirty="0">
                <a:latin typeface="Times New Roman"/>
                <a:cs typeface="Times New Roman"/>
              </a:rPr>
              <a:t>             S. Mrudula, M.Tech</a:t>
            </a:r>
            <a:endParaRPr lang="en-US" dirty="0">
              <a:ea typeface="+mn-lt"/>
              <a:cs typeface="+mn-lt"/>
            </a:endParaRPr>
          </a:p>
          <a:p>
            <a:pPr algn="l"/>
            <a:endParaRPr lang="en-US" dirty="0"/>
          </a:p>
        </p:txBody>
      </p:sp>
      <p:sp>
        <p:nvSpPr>
          <p:cNvPr id="8" name="TextBox 7">
            <a:extLst>
              <a:ext uri="{FF2B5EF4-FFF2-40B4-BE49-F238E27FC236}">
                <a16:creationId xmlns:a16="http://schemas.microsoft.com/office/drawing/2014/main" id="{FBFFEC12-2FEB-2729-BF9B-53B934B174F0}"/>
              </a:ext>
            </a:extLst>
          </p:cNvPr>
          <p:cNvSpPr txBox="1"/>
          <p:nvPr/>
        </p:nvSpPr>
        <p:spPr>
          <a:xfrm>
            <a:off x="2835778" y="5020499"/>
            <a:ext cx="700708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cs typeface="Times New Roman"/>
              </a:rPr>
              <a:t>DEPARTMENT OF COMPUTER SCIENCE AND ENGINEERING,</a:t>
            </a:r>
            <a:endParaRPr lang="en-IN" dirty="0">
              <a:ea typeface="+mn-lt"/>
              <a:cs typeface="+mn-lt"/>
            </a:endParaRPr>
          </a:p>
          <a:p>
            <a:pPr algn="ctr"/>
            <a:r>
              <a:rPr lang="en-US" b="1" dirty="0">
                <a:latin typeface="Times New Roman"/>
                <a:cs typeface="Times New Roman"/>
              </a:rPr>
              <a:t>SRI VENKATESWARA COLLEGE OF ENGINEERING</a:t>
            </a:r>
            <a:r>
              <a:rPr lang="en-IN" dirty="0">
                <a:ea typeface="+mn-lt"/>
                <a:cs typeface="+mn-lt"/>
              </a:rPr>
              <a:t> </a:t>
            </a:r>
            <a:r>
              <a:rPr lang="en-US" b="1" dirty="0">
                <a:latin typeface="Times New Roman"/>
                <a:cs typeface="Times New Roman"/>
              </a:rPr>
              <a:t>Karakambadi Road,</a:t>
            </a:r>
            <a:endParaRPr lang="en-IN" dirty="0">
              <a:ea typeface="+mn-lt"/>
              <a:cs typeface="+mn-lt"/>
            </a:endParaRPr>
          </a:p>
          <a:p>
            <a:pPr algn="ctr"/>
            <a:r>
              <a:rPr lang="en-US" b="1" dirty="0">
                <a:latin typeface="Times New Roman"/>
                <a:cs typeface="Times New Roman"/>
              </a:rPr>
              <a:t>Tirupati - 517507</a:t>
            </a:r>
            <a:endParaRPr lang="en-IN" dirty="0">
              <a:ea typeface="+mn-lt"/>
              <a:cs typeface="+mn-lt"/>
            </a:endParaRPr>
          </a:p>
          <a:p>
            <a:pPr algn="ctr"/>
            <a:r>
              <a:rPr lang="en-US" b="1" dirty="0">
                <a:latin typeface="Times New Roman"/>
                <a:cs typeface="Times New Roman"/>
              </a:rPr>
              <a:t>2023</a:t>
            </a:r>
            <a:endParaRPr lang="en-IN" dirty="0">
              <a:ea typeface="+mn-lt"/>
              <a:cs typeface="+mn-lt"/>
            </a:endParaRPr>
          </a:p>
          <a:p>
            <a:pPr algn="l"/>
            <a:endParaRPr lang="en-US" dirty="0"/>
          </a:p>
        </p:txBody>
      </p:sp>
    </p:spTree>
    <p:extLst>
      <p:ext uri="{BB962C8B-B14F-4D97-AF65-F5344CB8AC3E}">
        <p14:creationId xmlns:p14="http://schemas.microsoft.com/office/powerpoint/2010/main" val="1146438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393254-D08F-3AAD-E93C-E4AFDCBEF279}"/>
              </a:ext>
            </a:extLst>
          </p:cNvPr>
          <p:cNvSpPr txBox="1"/>
          <p:nvPr/>
        </p:nvSpPr>
        <p:spPr>
          <a:xfrm>
            <a:off x="1587500" y="1118890"/>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Activity Diagram</a:t>
            </a:r>
            <a:endParaRPr lang="en-IN" sz="2800" b="1" dirty="0"/>
          </a:p>
        </p:txBody>
      </p:sp>
      <p:sp>
        <p:nvSpPr>
          <p:cNvPr id="5" name="TextBox 4">
            <a:extLst>
              <a:ext uri="{FF2B5EF4-FFF2-40B4-BE49-F238E27FC236}">
                <a16:creationId xmlns:a16="http://schemas.microsoft.com/office/drawing/2014/main" id="{5FD5EDD4-BFE8-BDE8-C348-5AAFBD754E39}"/>
              </a:ext>
            </a:extLst>
          </p:cNvPr>
          <p:cNvSpPr txBox="1"/>
          <p:nvPr/>
        </p:nvSpPr>
        <p:spPr>
          <a:xfrm>
            <a:off x="1608814" y="1843950"/>
            <a:ext cx="5097617" cy="3170099"/>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 activity diagram illustrates the flow of activities or actions within a system or a process. It is often used to model business processes, software workflows, and other complex systems.</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Each activity is represented by a rounded rectangle, and the arrows indicate the flow of the process.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itchFamily="18" charset="0"/>
              <a:cs typeface="Times New Roman" pitchFamily="18" charset="0"/>
            </a:endParaRPr>
          </a:p>
        </p:txBody>
      </p:sp>
      <p:pic>
        <p:nvPicPr>
          <p:cNvPr id="4" name="Picture 3" descr="Diagram&#10;&#10;Description automatically generated">
            <a:extLst>
              <a:ext uri="{FF2B5EF4-FFF2-40B4-BE49-F238E27FC236}">
                <a16:creationId xmlns:a16="http://schemas.microsoft.com/office/drawing/2014/main" id="{E5F2C0BC-92D7-40CA-885D-01E0D09707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1" y="189529"/>
            <a:ext cx="3445192" cy="6478942"/>
          </a:xfrm>
          <a:prstGeom prst="rect">
            <a:avLst/>
          </a:prstGeom>
          <a:noFill/>
          <a:ln>
            <a:noFill/>
          </a:ln>
        </p:spPr>
      </p:pic>
      <p:sp>
        <p:nvSpPr>
          <p:cNvPr id="6" name="Title 1">
            <a:extLst>
              <a:ext uri="{FF2B5EF4-FFF2-40B4-BE49-F238E27FC236}">
                <a16:creationId xmlns:a16="http://schemas.microsoft.com/office/drawing/2014/main" id="{D4EBF862-247C-4A1A-8B16-6EB2B41C267B}"/>
              </a:ext>
            </a:extLst>
          </p:cNvPr>
          <p:cNvSpPr txBox="1">
            <a:spLocks/>
          </p:cNvSpPr>
          <p:nvPr/>
        </p:nvSpPr>
        <p:spPr>
          <a:xfrm>
            <a:off x="1459906" y="411974"/>
            <a:ext cx="5556803" cy="932642"/>
          </a:xfrm>
          <a:prstGeom prst="rect">
            <a:avLst/>
          </a:prstGeom>
        </p:spPr>
        <p:txBody>
          <a:bodyP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PROJECT DESIGN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92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993AE0-71EB-C067-4BC7-DBCFCF74123F}"/>
              </a:ext>
            </a:extLst>
          </p:cNvPr>
          <p:cNvSpPr txBox="1"/>
          <p:nvPr/>
        </p:nvSpPr>
        <p:spPr>
          <a:xfrm>
            <a:off x="1652638" y="1392155"/>
            <a:ext cx="9950245" cy="1015663"/>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component diagram  shows the dependencies, relationships, and connections between the components of a system. It is used to represent the architecture of a system in terms of its individual components and their interactions.</a:t>
            </a:r>
          </a:p>
        </p:txBody>
      </p:sp>
      <p:sp>
        <p:nvSpPr>
          <p:cNvPr id="5" name="TextBox 4">
            <a:extLst>
              <a:ext uri="{FF2B5EF4-FFF2-40B4-BE49-F238E27FC236}">
                <a16:creationId xmlns:a16="http://schemas.microsoft.com/office/drawing/2014/main" id="{E24B872F-FE59-7422-5BAD-0C345A4CFBAB}"/>
              </a:ext>
            </a:extLst>
          </p:cNvPr>
          <p:cNvSpPr txBox="1"/>
          <p:nvPr/>
        </p:nvSpPr>
        <p:spPr>
          <a:xfrm>
            <a:off x="1652638" y="868935"/>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Component Diagram</a:t>
            </a:r>
            <a:endParaRPr lang="en-IN" sz="2800" b="1" dirty="0"/>
          </a:p>
        </p:txBody>
      </p:sp>
      <p:pic>
        <p:nvPicPr>
          <p:cNvPr id="4" name="Picture 3" descr="Diagram&#10;&#10;Description automatically generated">
            <a:extLst>
              <a:ext uri="{FF2B5EF4-FFF2-40B4-BE49-F238E27FC236}">
                <a16:creationId xmlns:a16="http://schemas.microsoft.com/office/drawing/2014/main" id="{C6291FCE-C592-468B-B93C-9847FA51B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0092" y="2449904"/>
            <a:ext cx="7491866" cy="4102442"/>
          </a:xfrm>
          <a:prstGeom prst="rect">
            <a:avLst/>
          </a:prstGeom>
          <a:noFill/>
          <a:ln>
            <a:noFill/>
          </a:ln>
        </p:spPr>
      </p:pic>
      <p:sp>
        <p:nvSpPr>
          <p:cNvPr id="6" name="Title 1">
            <a:extLst>
              <a:ext uri="{FF2B5EF4-FFF2-40B4-BE49-F238E27FC236}">
                <a16:creationId xmlns:a16="http://schemas.microsoft.com/office/drawing/2014/main" id="{A5F4820A-25E3-443D-8715-373189C1B455}"/>
              </a:ext>
            </a:extLst>
          </p:cNvPr>
          <p:cNvSpPr txBox="1">
            <a:spLocks/>
          </p:cNvSpPr>
          <p:nvPr/>
        </p:nvSpPr>
        <p:spPr>
          <a:xfrm>
            <a:off x="1493522" y="244187"/>
            <a:ext cx="5556803" cy="932642"/>
          </a:xfrm>
          <a:prstGeom prst="rect">
            <a:avLst/>
          </a:prstGeom>
        </p:spPr>
        <p:txBody>
          <a:bodyP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PROJECT DESIGN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69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2E84B1-9426-2FF4-146C-40C5584CFB9F}"/>
              </a:ext>
            </a:extLst>
          </p:cNvPr>
          <p:cNvSpPr txBox="1"/>
          <p:nvPr/>
        </p:nvSpPr>
        <p:spPr>
          <a:xfrm>
            <a:off x="1710812" y="731527"/>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Deployment Diagram</a:t>
            </a:r>
            <a:endParaRPr lang="en-IN" sz="2800" b="1" dirty="0"/>
          </a:p>
        </p:txBody>
      </p:sp>
      <p:sp>
        <p:nvSpPr>
          <p:cNvPr id="5" name="TextBox 4">
            <a:extLst>
              <a:ext uri="{FF2B5EF4-FFF2-40B4-BE49-F238E27FC236}">
                <a16:creationId xmlns:a16="http://schemas.microsoft.com/office/drawing/2014/main" id="{DBE13ACC-8681-4DBB-4F5B-FC80EED8685E}"/>
              </a:ext>
            </a:extLst>
          </p:cNvPr>
          <p:cNvSpPr txBox="1"/>
          <p:nvPr/>
        </p:nvSpPr>
        <p:spPr>
          <a:xfrm>
            <a:off x="1710812" y="1272150"/>
            <a:ext cx="10082982"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p:txBody>
      </p:sp>
      <p:pic>
        <p:nvPicPr>
          <p:cNvPr id="4" name="Picture 3" descr="Diagram&#10;&#10;Description automatically generated">
            <a:extLst>
              <a:ext uri="{FF2B5EF4-FFF2-40B4-BE49-F238E27FC236}">
                <a16:creationId xmlns:a16="http://schemas.microsoft.com/office/drawing/2014/main" id="{B86F6D68-3887-4E9D-BA0D-03F7E7BED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2630395"/>
            <a:ext cx="6025545" cy="4077339"/>
          </a:xfrm>
          <a:prstGeom prst="rect">
            <a:avLst/>
          </a:prstGeom>
          <a:noFill/>
          <a:ln>
            <a:noFill/>
          </a:ln>
        </p:spPr>
      </p:pic>
      <p:sp>
        <p:nvSpPr>
          <p:cNvPr id="6" name="Title 1">
            <a:extLst>
              <a:ext uri="{FF2B5EF4-FFF2-40B4-BE49-F238E27FC236}">
                <a16:creationId xmlns:a16="http://schemas.microsoft.com/office/drawing/2014/main" id="{CCE32B2C-9160-47E1-ADF4-AE3EA5BB2179}"/>
              </a:ext>
            </a:extLst>
          </p:cNvPr>
          <p:cNvSpPr txBox="1">
            <a:spLocks/>
          </p:cNvSpPr>
          <p:nvPr/>
        </p:nvSpPr>
        <p:spPr>
          <a:xfrm>
            <a:off x="1544322" y="150266"/>
            <a:ext cx="5556803" cy="932642"/>
          </a:xfrm>
          <a:prstGeom prst="rect">
            <a:avLst/>
          </a:prstGeom>
        </p:spPr>
        <p:txBody>
          <a:bodyP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PROJECT DESIGN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42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CF11-E17B-496E-9DF1-CBF9DBF596EC}"/>
              </a:ext>
            </a:extLst>
          </p:cNvPr>
          <p:cNvSpPr>
            <a:spLocks noGrp="1"/>
          </p:cNvSpPr>
          <p:nvPr>
            <p:ph type="title"/>
          </p:nvPr>
        </p:nvSpPr>
        <p:spPr>
          <a:xfrm>
            <a:off x="294138" y="0"/>
            <a:ext cx="6186489" cy="965200"/>
          </a:xfrm>
        </p:spPr>
        <p:txBody>
          <a:bodyPr>
            <a:normAutofit/>
          </a:bodyPr>
          <a:lstStyle/>
          <a:p>
            <a:r>
              <a:rPr lang="en-US" sz="3600" dirty="0">
                <a:latin typeface="Times New Roman" panose="02020603050405020304" pitchFamily="18" charset="0"/>
                <a:cs typeface="Times New Roman" panose="02020603050405020304" pitchFamily="18" charset="0"/>
              </a:rPr>
              <a:t>PROJECT CODE</a:t>
            </a:r>
            <a:endParaRPr lang="en-IN" sz="3600" dirty="0">
              <a:latin typeface="Times New Roman" panose="02020603050405020304" pitchFamily="18" charset="0"/>
              <a:cs typeface="Times New Roman" panose="02020603050405020304" pitchFamily="18" charset="0"/>
            </a:endParaRPr>
          </a:p>
        </p:txBody>
      </p:sp>
      <p:pic>
        <p:nvPicPr>
          <p:cNvPr id="4" name="Picture 3" descr="Graphical user interface, text&#10;&#10;Description automatically generated">
            <a:extLst>
              <a:ext uri="{FF2B5EF4-FFF2-40B4-BE49-F238E27FC236}">
                <a16:creationId xmlns:a16="http://schemas.microsoft.com/office/drawing/2014/main" id="{C881D462-FE05-4F6C-9096-4AB67A72F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12" y="965200"/>
            <a:ext cx="4735015" cy="563542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FF00E662-4079-400D-B8E7-C7AAA8EC7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483" y="965201"/>
            <a:ext cx="5133379" cy="5635422"/>
          </a:xfrm>
          <a:prstGeom prst="rect">
            <a:avLst/>
          </a:prstGeom>
        </p:spPr>
      </p:pic>
    </p:spTree>
    <p:extLst>
      <p:ext uri="{BB962C8B-B14F-4D97-AF65-F5344CB8AC3E}">
        <p14:creationId xmlns:p14="http://schemas.microsoft.com/office/powerpoint/2010/main" val="339679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E405E4-D70B-402D-8862-8CB74988AF04}"/>
              </a:ext>
            </a:extLst>
          </p:cNvPr>
          <p:cNvSpPr>
            <a:spLocks noGrp="1"/>
          </p:cNvSpPr>
          <p:nvPr>
            <p:ph type="title"/>
          </p:nvPr>
        </p:nvSpPr>
        <p:spPr>
          <a:xfrm>
            <a:off x="1150481" y="0"/>
            <a:ext cx="6186489" cy="965200"/>
          </a:xfrm>
        </p:spPr>
        <p:txBody>
          <a:bodyPr>
            <a:normAutofit/>
          </a:bodyPr>
          <a:lstStyle/>
          <a:p>
            <a:r>
              <a:rPr lang="en-US" sz="3600" dirty="0">
                <a:latin typeface="Times New Roman" panose="02020603050405020304" pitchFamily="18" charset="0"/>
                <a:cs typeface="Times New Roman" panose="02020603050405020304" pitchFamily="18" charset="0"/>
              </a:rPr>
              <a:t>PROJECT CODE CONT…</a:t>
            </a:r>
            <a:endParaRPr lang="en-IN" sz="3600" dirty="0">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360096A7-CDD5-463B-AD14-2952081EA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844" y="849218"/>
            <a:ext cx="4710985" cy="5653182"/>
          </a:xfrm>
          <a:prstGeom prst="rect">
            <a:avLst/>
          </a:prstGeom>
        </p:spPr>
      </p:pic>
      <p:pic>
        <p:nvPicPr>
          <p:cNvPr id="8" name="Picture 7" descr="Text&#10;&#10;Description automatically generated">
            <a:extLst>
              <a:ext uri="{FF2B5EF4-FFF2-40B4-BE49-F238E27FC236}">
                <a16:creationId xmlns:a16="http://schemas.microsoft.com/office/drawing/2014/main" id="{A53161EF-9E73-4290-8D80-41F943BDE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191" y="849217"/>
            <a:ext cx="4710985" cy="5640783"/>
          </a:xfrm>
          <a:prstGeom prst="rect">
            <a:avLst/>
          </a:prstGeom>
        </p:spPr>
      </p:pic>
    </p:spTree>
    <p:extLst>
      <p:ext uri="{BB962C8B-B14F-4D97-AF65-F5344CB8AC3E}">
        <p14:creationId xmlns:p14="http://schemas.microsoft.com/office/powerpoint/2010/main" val="3211556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35E7-66E2-4416-B694-21D671018E0B}"/>
              </a:ext>
            </a:extLst>
          </p:cNvPr>
          <p:cNvSpPr>
            <a:spLocks noGrp="1"/>
          </p:cNvSpPr>
          <p:nvPr>
            <p:ph type="title"/>
          </p:nvPr>
        </p:nvSpPr>
        <p:spPr>
          <a:xfrm>
            <a:off x="1484311" y="115562"/>
            <a:ext cx="3608389" cy="863600"/>
          </a:xfrm>
        </p:spPr>
        <p:txBody>
          <a:bodyPr>
            <a:normAutofit/>
          </a:bodyPr>
          <a:lstStyle/>
          <a:p>
            <a:r>
              <a:rPr lang="en-US" sz="3600" dirty="0">
                <a:latin typeface="Times New Roman" panose="02020603050405020304" pitchFamily="18" charset="0"/>
                <a:cs typeface="Times New Roman" panose="02020603050405020304" pitchFamily="18" charset="0"/>
              </a:rPr>
              <a:t>CODE TESTING</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72F709-E930-47BE-A299-BD1CCDCBE187}"/>
              </a:ext>
            </a:extLst>
          </p:cNvPr>
          <p:cNvSpPr txBox="1"/>
          <p:nvPr/>
        </p:nvSpPr>
        <p:spPr>
          <a:xfrm>
            <a:off x="1600200" y="929331"/>
            <a:ext cx="360838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UNIT TESTING</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3988B6-5731-4D3A-BB70-9B8DD1466066}"/>
              </a:ext>
            </a:extLst>
          </p:cNvPr>
          <p:cNvSpPr txBox="1"/>
          <p:nvPr/>
        </p:nvSpPr>
        <p:spPr>
          <a:xfrm>
            <a:off x="1600200" y="1452551"/>
            <a:ext cx="9804400"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Unit testing is a software testing method where individual units or components of software are tested in isolation from the rest of the software system to ensure they function correctly.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1BCFD3-1602-43CC-B48D-A31783672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1" y="2216490"/>
            <a:ext cx="7751430" cy="4362110"/>
          </a:xfrm>
          <a:prstGeom prst="rect">
            <a:avLst/>
          </a:prstGeom>
          <a:noFill/>
          <a:ln>
            <a:noFill/>
          </a:ln>
        </p:spPr>
      </p:pic>
    </p:spTree>
    <p:extLst>
      <p:ext uri="{BB962C8B-B14F-4D97-AF65-F5344CB8AC3E}">
        <p14:creationId xmlns:p14="http://schemas.microsoft.com/office/powerpoint/2010/main" val="441889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72CF2E-5616-4BAD-B99F-CA6188B5D9BD}"/>
              </a:ext>
            </a:extLst>
          </p:cNvPr>
          <p:cNvSpPr>
            <a:spLocks noGrp="1"/>
          </p:cNvSpPr>
          <p:nvPr>
            <p:ph type="title"/>
          </p:nvPr>
        </p:nvSpPr>
        <p:spPr>
          <a:xfrm>
            <a:off x="1476137" y="0"/>
            <a:ext cx="5181600" cy="863600"/>
          </a:xfrm>
        </p:spPr>
        <p:txBody>
          <a:bodyPr>
            <a:normAutofit/>
          </a:bodyPr>
          <a:lstStyle/>
          <a:p>
            <a:r>
              <a:rPr lang="en-US" sz="3600" dirty="0">
                <a:latin typeface="Times New Roman" panose="02020603050405020304" pitchFamily="18" charset="0"/>
                <a:cs typeface="Times New Roman" panose="02020603050405020304" pitchFamily="18" charset="0"/>
              </a:rPr>
              <a:t>CODE TESTING CONT...</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2F90DE-4163-4906-ACA9-60BF66CCC578}"/>
              </a:ext>
            </a:extLst>
          </p:cNvPr>
          <p:cNvSpPr txBox="1"/>
          <p:nvPr/>
        </p:nvSpPr>
        <p:spPr>
          <a:xfrm>
            <a:off x="1599404" y="842820"/>
            <a:ext cx="5181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TESTING</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AC66B0-783A-43F1-8851-013AE629543C}"/>
              </a:ext>
            </a:extLst>
          </p:cNvPr>
          <p:cNvSpPr txBox="1"/>
          <p:nvPr/>
        </p:nvSpPr>
        <p:spPr>
          <a:xfrm>
            <a:off x="1599404" y="1352477"/>
            <a:ext cx="9804400" cy="707886"/>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System testing is a software testing method that tests the entire software system as a whole to ensure that it meets the specified requirements and functions correctly</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ECBB21A-1802-4F62-9FD6-9BE50A7C86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3715" y="2114660"/>
            <a:ext cx="7925320" cy="4460311"/>
          </a:xfrm>
          <a:prstGeom prst="rect">
            <a:avLst/>
          </a:prstGeom>
          <a:noFill/>
          <a:ln>
            <a:noFill/>
          </a:ln>
        </p:spPr>
      </p:pic>
    </p:spTree>
    <p:extLst>
      <p:ext uri="{BB962C8B-B14F-4D97-AF65-F5344CB8AC3E}">
        <p14:creationId xmlns:p14="http://schemas.microsoft.com/office/powerpoint/2010/main" val="71866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43D0-CBE1-4E0C-87A5-35F3956CCD0A}"/>
              </a:ext>
            </a:extLst>
          </p:cNvPr>
          <p:cNvSpPr>
            <a:spLocks noGrp="1"/>
          </p:cNvSpPr>
          <p:nvPr>
            <p:ph type="title"/>
          </p:nvPr>
        </p:nvSpPr>
        <p:spPr>
          <a:xfrm>
            <a:off x="1484311" y="937986"/>
            <a:ext cx="5830889" cy="1172029"/>
          </a:xfrm>
        </p:spPr>
        <p:txBody>
          <a:bodyPr>
            <a:normAutofit/>
          </a:bodyPr>
          <a:lstStyle/>
          <a:p>
            <a:r>
              <a:rPr lang="en-US" sz="2800" b="1" dirty="0">
                <a:latin typeface="Times New Roman" panose="02020603050405020304" pitchFamily="18" charset="0"/>
                <a:cs typeface="Times New Roman" panose="02020603050405020304" pitchFamily="18" charset="0"/>
              </a:rPr>
              <a:t>TEST CASES MODEL BUILDING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080238-5656-496B-A11A-72A897F8C5B9}"/>
              </a:ext>
            </a:extLst>
          </p:cNvPr>
          <p:cNvSpPr>
            <a:spLocks noGrp="1"/>
          </p:cNvSpPr>
          <p:nvPr>
            <p:ph idx="1"/>
          </p:nvPr>
        </p:nvSpPr>
        <p:spPr>
          <a:xfrm>
            <a:off x="1656554" y="1801586"/>
            <a:ext cx="10018713" cy="4241800"/>
          </a:xfrm>
        </p:spPr>
        <p:txBody>
          <a:bodyPr>
            <a:noAutofit/>
          </a:bodyPr>
          <a:lstStyle/>
          <a:p>
            <a:pPr algn="just"/>
            <a:r>
              <a:rPr lang="en-US" sz="2000" dirty="0">
                <a:latin typeface="Times New Roman" panose="02020603050405020304" pitchFamily="18" charset="0"/>
                <a:cs typeface="Times New Roman" panose="02020603050405020304" pitchFamily="18" charset="0"/>
              </a:rPr>
              <a:t> Command Execution: Test the system's ability to execute commands based on voice commands received. This can be done by providing the system with voice commands and ensuring that it executes the appropriate command.</a:t>
            </a:r>
          </a:p>
          <a:p>
            <a:pPr algn="just"/>
            <a:r>
              <a:rPr lang="en-US" sz="2000" dirty="0">
                <a:latin typeface="Times New Roman" panose="02020603050405020304" pitchFamily="18" charset="0"/>
                <a:cs typeface="Times New Roman" panose="02020603050405020304" pitchFamily="18" charset="0"/>
              </a:rPr>
              <a:t> Error Handling: Test the system's ability to handle errors. This can be done by intentionally providing the system with incorrect or invalid voice commands and ensuring that it responds appropriately. </a:t>
            </a:r>
          </a:p>
          <a:p>
            <a:pPr algn="just"/>
            <a:r>
              <a:rPr lang="en-US" sz="2000" dirty="0">
                <a:latin typeface="Times New Roman" panose="02020603050405020304" pitchFamily="18" charset="0"/>
                <a:cs typeface="Times New Roman" panose="02020603050405020304" pitchFamily="18" charset="0"/>
              </a:rPr>
              <a:t>Security: Test the security of the system by ensuring that only authorized users are able to access and control the system. </a:t>
            </a:r>
          </a:p>
          <a:p>
            <a:pPr algn="just"/>
            <a:r>
              <a:rPr lang="en-US" sz="2000" dirty="0">
                <a:latin typeface="Times New Roman" panose="02020603050405020304" pitchFamily="18" charset="0"/>
                <a:cs typeface="Times New Roman" panose="02020603050405020304" pitchFamily="18" charset="0"/>
              </a:rPr>
              <a:t>Scalability: Test the system's ability to handle many users and commands. This can be done by simulating many users and voice commands and ensuring that the system is still able to respond appropriately</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3456A2D-0EA4-41A6-92CF-AC4833C300C3}"/>
              </a:ext>
            </a:extLst>
          </p:cNvPr>
          <p:cNvSpPr txBox="1">
            <a:spLocks/>
          </p:cNvSpPr>
          <p:nvPr/>
        </p:nvSpPr>
        <p:spPr>
          <a:xfrm>
            <a:off x="1484311" y="326571"/>
            <a:ext cx="5181600" cy="8636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Times New Roman" panose="02020603050405020304" pitchFamily="18" charset="0"/>
                <a:cs typeface="Times New Roman" panose="02020603050405020304" pitchFamily="18" charset="0"/>
              </a:rPr>
              <a:t>CODE TESTING CONT...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58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8BEC-BE7F-4E34-8A51-30A5311C3AF5}"/>
              </a:ext>
            </a:extLst>
          </p:cNvPr>
          <p:cNvSpPr>
            <a:spLocks noGrp="1"/>
          </p:cNvSpPr>
          <p:nvPr>
            <p:ph type="title"/>
          </p:nvPr>
        </p:nvSpPr>
        <p:spPr>
          <a:xfrm>
            <a:off x="1357310" y="660401"/>
            <a:ext cx="3608389" cy="1066800"/>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760A4-60CB-4433-984E-EBF1934402F1}"/>
              </a:ext>
            </a:extLst>
          </p:cNvPr>
          <p:cNvSpPr>
            <a:spLocks noGrp="1"/>
          </p:cNvSpPr>
          <p:nvPr>
            <p:ph idx="1"/>
          </p:nvPr>
        </p:nvSpPr>
        <p:spPr>
          <a:xfrm>
            <a:off x="1636710" y="1066801"/>
            <a:ext cx="10018713" cy="3124201"/>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The proposed system presents an intuitive and easy way of controlling a computer system remotely using voice commands. The system uses a mobile interface built on Scratch, which captures the voice commands and transmits them to the remote computer system using Firebase. The remote computer system executes the commands received from the mobile interface. The system performs well under various network conditions and is an improvement over traditional socket-based connection.</a:t>
            </a:r>
          </a:p>
        </p:txBody>
      </p:sp>
    </p:spTree>
    <p:extLst>
      <p:ext uri="{BB962C8B-B14F-4D97-AF65-F5344CB8AC3E}">
        <p14:creationId xmlns:p14="http://schemas.microsoft.com/office/powerpoint/2010/main" val="137558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8D94-C54E-179D-1F5A-655CEB20694F}"/>
              </a:ext>
            </a:extLst>
          </p:cNvPr>
          <p:cNvSpPr>
            <a:spLocks noGrp="1"/>
          </p:cNvSpPr>
          <p:nvPr>
            <p:ph type="title"/>
          </p:nvPr>
        </p:nvSpPr>
        <p:spPr>
          <a:xfrm>
            <a:off x="1471610" y="75341"/>
            <a:ext cx="3390751" cy="1091241"/>
          </a:xfrm>
        </p:spPr>
        <p:txBody>
          <a:bodyPr/>
          <a:lstStyle/>
          <a:p>
            <a:r>
              <a:rPr lang="en-US" sz="3600" dirty="0">
                <a:latin typeface="Times New Roman"/>
                <a:cs typeface="Times New Roman"/>
              </a:rPr>
              <a:t>REFERENCES</a:t>
            </a:r>
            <a:endParaRPr lang="en-US" dirty="0"/>
          </a:p>
        </p:txBody>
      </p:sp>
      <p:sp>
        <p:nvSpPr>
          <p:cNvPr id="3" name="Content Placeholder 2">
            <a:extLst>
              <a:ext uri="{FF2B5EF4-FFF2-40B4-BE49-F238E27FC236}">
                <a16:creationId xmlns:a16="http://schemas.microsoft.com/office/drawing/2014/main" id="{AFE98050-A12F-7828-7ABF-2E3625DEEEB5}"/>
              </a:ext>
            </a:extLst>
          </p:cNvPr>
          <p:cNvSpPr>
            <a:spLocks noGrp="1"/>
          </p:cNvSpPr>
          <p:nvPr>
            <p:ph idx="1"/>
          </p:nvPr>
        </p:nvSpPr>
        <p:spPr>
          <a:xfrm>
            <a:off x="1611310" y="942913"/>
            <a:ext cx="10580690" cy="4303143"/>
          </a:xfrm>
        </p:spPr>
        <p:txBody>
          <a:bodyPr vert="horz" lIns="91440" tIns="45720" rIns="91440" bIns="45720" rtlCol="0" anchor="ctr">
            <a:noAutofit/>
          </a:bodyPr>
          <a:lstStyle/>
          <a:p>
            <a:pPr marR="377190" algn="just" fontAlgn="base">
              <a:lnSpc>
                <a:spcPct val="105000"/>
              </a:lnSpc>
              <a:spcAft>
                <a:spcPts val="790"/>
              </a:spcAft>
            </a:pP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Sarikaya</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The technology behind personal digital assistants. IEEE Signal Process. Mag.34,67–81 (2017). </a:t>
            </a:r>
          </a:p>
          <a:p>
            <a:pPr marR="377190" algn="just" fontAlgn="base">
              <a:lnSpc>
                <a:spcPct val="105000"/>
              </a:lnSpc>
              <a:spcAft>
                <a:spcPts val="790"/>
              </a:spcAft>
            </a:pP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Tsiao</a:t>
            </a:r>
            <a:r>
              <a:rPr lang="en-IN"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J.C.S, Tong P.P, Chao D.Y : Natural-Language Voice-Activated Personal Assistant, United States Patent (10), Patent No : US 7,216,080 B2 (45), 8 May 2007 </a:t>
            </a:r>
          </a:p>
          <a:p>
            <a:pPr marR="377190" algn="just" fontAlgn="base">
              <a:lnSpc>
                <a:spcPct val="105000"/>
              </a:lnSpc>
              <a:spcAft>
                <a:spcPts val="915"/>
              </a:spcAft>
            </a:pP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Sirbi</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a:t>
            </a: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Patankar</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A.J : Personal assistant with voice recognition intelligence. Int. J. </a:t>
            </a: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Eng.Res</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Technol. 10(1), 416–419 (2017). ISSN 0974-3154 </a:t>
            </a:r>
          </a:p>
          <a:p>
            <a:pPr marR="377190" algn="just" fontAlgn="base">
              <a:lnSpc>
                <a:spcPct val="105000"/>
              </a:lnSpc>
              <a:spcAft>
                <a:spcPts val="790"/>
              </a:spcAft>
            </a:pP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Lingyan</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Bi, </a:t>
            </a: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Weining</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Wang, </a:t>
            </a: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Haobin</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Zhong, </a:t>
            </a:r>
            <a:r>
              <a:rPr lang="en-IN" sz="2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Wenxuan</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Liu, "Design and Application of Remote-Control System Using Mobile Phone with JNI Interface", The 2008 International </a:t>
            </a:r>
            <a:r>
              <a:rPr lang="en-IN" sz="2000" dirty="0">
                <a:solidFill>
                  <a:srgbClr val="000000"/>
                </a:solidFill>
                <a:effectLst/>
                <a:latin typeface="Times New Roman" panose="02020603050405020304" pitchFamily="18" charset="0"/>
                <a:ea typeface="Times New Roman" panose="02020603050405020304" pitchFamily="18" charset="0"/>
              </a:rPr>
              <a:t>Conference of Embedded Software and Systems Symposia (ICESS2008), pp.416-419.2008 </a:t>
            </a:r>
          </a:p>
          <a:p>
            <a:pPr algn="just"/>
            <a:endParaRPr lang="en-US" sz="2000" dirty="0">
              <a:latin typeface="Times New Roman"/>
              <a:cs typeface="Times New Roman"/>
            </a:endParaRPr>
          </a:p>
        </p:txBody>
      </p:sp>
      <p:sp>
        <p:nvSpPr>
          <p:cNvPr id="4" name="TextBox 3">
            <a:extLst>
              <a:ext uri="{FF2B5EF4-FFF2-40B4-BE49-F238E27FC236}">
                <a16:creationId xmlns:a16="http://schemas.microsoft.com/office/drawing/2014/main" id="{31F12F45-CD64-45F7-A48E-33F2D6F90D59}"/>
              </a:ext>
            </a:extLst>
          </p:cNvPr>
          <p:cNvSpPr txBox="1"/>
          <p:nvPr/>
        </p:nvSpPr>
        <p:spPr>
          <a:xfrm>
            <a:off x="1244600" y="4660900"/>
            <a:ext cx="10417595" cy="1579728"/>
          </a:xfrm>
          <a:prstGeom prst="rect">
            <a:avLst/>
          </a:prstGeom>
          <a:noFill/>
        </p:spPr>
        <p:txBody>
          <a:bodyPr wrap="square" rtlCol="0">
            <a:spAutoFit/>
          </a:bodyPr>
          <a:lstStyle/>
          <a:p>
            <a:pPr marL="6350" marR="383540" indent="-6350" algn="just">
              <a:lnSpc>
                <a:spcPct val="107000"/>
              </a:lnSpc>
              <a:spcAft>
                <a:spcPts val="905"/>
              </a:spcAft>
            </a:pPr>
            <a:r>
              <a:rPr lang="en-IN" sz="2000" b="1" dirty="0">
                <a:solidFill>
                  <a:srgbClr val="000000"/>
                </a:solidFill>
                <a:effectLst/>
                <a:latin typeface="Times New Roman" panose="02020603050405020304" pitchFamily="18" charset="0"/>
                <a:ea typeface="Times New Roman" panose="02020603050405020304" pitchFamily="18" charset="0"/>
              </a:rPr>
              <a:t>       Reference Links </a:t>
            </a:r>
          </a:p>
          <a:p>
            <a:pPr marL="742950" marR="383540" lvl="1" indent="-285750" algn="just" fontAlgn="base">
              <a:lnSpc>
                <a:spcPct val="107000"/>
              </a:lnSpc>
              <a:spcAft>
                <a:spcPts val="255"/>
              </a:spcAft>
              <a:buClr>
                <a:srgbClr val="000000"/>
              </a:buClr>
              <a:buSzPts val="1400"/>
              <a:buFont typeface="+mj-lt"/>
              <a:buAutoNum type="arabicPeriod"/>
            </a:pPr>
            <a:r>
              <a:rPr lang="en-IN" sz="2000" u="none" strike="noStrike"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https://doi.org/10.1109/msp.2016.2617341</a:t>
            </a:r>
            <a:r>
              <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383540" lvl="1" indent="-285750" algn="just" fontAlgn="base">
              <a:lnSpc>
                <a:spcPct val="107000"/>
              </a:lnSpc>
              <a:spcAft>
                <a:spcPts val="255"/>
              </a:spcAft>
              <a:buClr>
                <a:srgbClr val="000000"/>
              </a:buClr>
              <a:buSzPts val="1400"/>
              <a:buFont typeface="+mj-lt"/>
              <a:buAutoNum type="arabicPeriod"/>
            </a:pPr>
            <a:r>
              <a:rPr lang="en-IN" sz="2000" u="none" strike="noStrike"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https://www.ijert.org/controlling-pclaptop-via-android-phone-android-remote-control</a:t>
            </a:r>
            <a:r>
              <a:rPr lang="en-IN" sz="2000" u="none" strike="noStrike" dirty="0">
                <a:solidFill>
                  <a:srgbClr val="00B0F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383540" lvl="1" indent="-285750" algn="just" fontAlgn="base">
              <a:lnSpc>
                <a:spcPct val="107000"/>
              </a:lnSpc>
              <a:spcAft>
                <a:spcPts val="255"/>
              </a:spcAft>
              <a:buClr>
                <a:srgbClr val="000000"/>
              </a:buClr>
              <a:buSzPts val="1400"/>
              <a:buFont typeface="+mj-lt"/>
              <a:buAutoNum type="arabicPeriod"/>
            </a:pPr>
            <a:r>
              <a:rPr lang="en-IN" sz="2000" u="none" strike="noStrike"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https://www.rroij.com/open-access/remote-access-to-pc-using-android-phone</a:t>
            </a:r>
            <a:r>
              <a:rPr lang="en-IN" sz="2000" b="1" u="none" strike="noStrike" dirty="0">
                <a:solidFill>
                  <a:srgbClr val="00B0F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 </a:t>
            </a:r>
            <a:endParaRPr lang="en-IN" sz="2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52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A069AE-82DC-7813-7131-4903A8A9266C}"/>
              </a:ext>
            </a:extLst>
          </p:cNvPr>
          <p:cNvSpPr txBox="1"/>
          <p:nvPr/>
        </p:nvSpPr>
        <p:spPr>
          <a:xfrm>
            <a:off x="3951111" y="1650999"/>
            <a:ext cx="2271888" cy="1157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itle 4">
            <a:extLst>
              <a:ext uri="{FF2B5EF4-FFF2-40B4-BE49-F238E27FC236}">
                <a16:creationId xmlns:a16="http://schemas.microsoft.com/office/drawing/2014/main" id="{7721A989-2010-7DCC-F0FC-8C42F62834F4}"/>
              </a:ext>
            </a:extLst>
          </p:cNvPr>
          <p:cNvSpPr>
            <a:spLocks noGrp="1"/>
          </p:cNvSpPr>
          <p:nvPr>
            <p:ph type="title"/>
          </p:nvPr>
        </p:nvSpPr>
        <p:spPr>
          <a:xfrm>
            <a:off x="1149626" y="0"/>
            <a:ext cx="4106158" cy="962377"/>
          </a:xfrm>
        </p:spPr>
        <p:txBody>
          <a:bodyPr>
            <a:normAutofit/>
          </a:bodyPr>
          <a:lstStyle/>
          <a:p>
            <a:r>
              <a:rPr lang="en-IN" sz="3600" dirty="0">
                <a:latin typeface="Times New Roman"/>
                <a:cs typeface="Times New Roman"/>
              </a:rPr>
              <a:t>CONTENTS</a:t>
            </a:r>
            <a:endParaRPr lang="en-US" sz="3600" dirty="0"/>
          </a:p>
        </p:txBody>
      </p:sp>
      <p:sp>
        <p:nvSpPr>
          <p:cNvPr id="8" name="Content Placeholder 7">
            <a:extLst>
              <a:ext uri="{FF2B5EF4-FFF2-40B4-BE49-F238E27FC236}">
                <a16:creationId xmlns:a16="http://schemas.microsoft.com/office/drawing/2014/main" id="{3563A4A4-AE9B-7C8F-3AA0-D62EBCF904C5}"/>
              </a:ext>
            </a:extLst>
          </p:cNvPr>
          <p:cNvSpPr>
            <a:spLocks noGrp="1"/>
          </p:cNvSpPr>
          <p:nvPr>
            <p:ph idx="1"/>
          </p:nvPr>
        </p:nvSpPr>
        <p:spPr>
          <a:xfrm>
            <a:off x="2031483" y="962377"/>
            <a:ext cx="6448602" cy="5790045"/>
          </a:xfrm>
        </p:spPr>
        <p:txBody>
          <a:bodyPr>
            <a:noAutofit/>
          </a:bodyPr>
          <a:lstStyle/>
          <a:p>
            <a:pPr>
              <a:spcBef>
                <a:spcPts val="1000"/>
              </a:spcBef>
              <a:spcAft>
                <a:spcPts val="0"/>
              </a:spcAft>
            </a:pPr>
            <a:r>
              <a:rPr lang="en-IN" sz="2000" dirty="0">
                <a:latin typeface="Times New Roman"/>
                <a:cs typeface="Times New Roman"/>
              </a:rPr>
              <a:t> Abstract</a:t>
            </a:r>
          </a:p>
          <a:p>
            <a:pPr>
              <a:spcBef>
                <a:spcPts val="1000"/>
              </a:spcBef>
              <a:spcAft>
                <a:spcPts val="0"/>
              </a:spcAft>
            </a:pPr>
            <a:r>
              <a:rPr lang="en-IN" sz="2000" dirty="0">
                <a:latin typeface="Times New Roman"/>
                <a:cs typeface="Times New Roman"/>
              </a:rPr>
              <a:t> Introduction</a:t>
            </a:r>
          </a:p>
          <a:p>
            <a:pPr>
              <a:spcBef>
                <a:spcPts val="1000"/>
              </a:spcBef>
              <a:spcAft>
                <a:spcPts val="0"/>
              </a:spcAft>
            </a:pPr>
            <a:r>
              <a:rPr lang="en-IN" sz="2000" dirty="0">
                <a:latin typeface="Times New Roman"/>
                <a:cs typeface="Times New Roman"/>
              </a:rPr>
              <a:t>Literature Survey</a:t>
            </a:r>
          </a:p>
          <a:p>
            <a:pPr>
              <a:spcBef>
                <a:spcPts val="1000"/>
              </a:spcBef>
              <a:spcAft>
                <a:spcPts val="0"/>
              </a:spcAft>
            </a:pPr>
            <a:r>
              <a:rPr lang="en-IN" sz="2000" dirty="0">
                <a:latin typeface="Times New Roman"/>
                <a:cs typeface="Times New Roman"/>
              </a:rPr>
              <a:t>System Requirements</a:t>
            </a:r>
          </a:p>
          <a:p>
            <a:pPr>
              <a:spcBef>
                <a:spcPts val="1000"/>
              </a:spcBef>
              <a:spcAft>
                <a:spcPts val="0"/>
              </a:spcAft>
              <a:buClr>
                <a:srgbClr val="1287C3"/>
              </a:buClr>
            </a:pPr>
            <a:r>
              <a:rPr lang="en-IN" sz="2000" dirty="0">
                <a:latin typeface="Times New Roman"/>
                <a:cs typeface="Times New Roman"/>
              </a:rPr>
              <a:t> Existing System</a:t>
            </a:r>
            <a:endParaRPr lang="en-US" sz="2000" dirty="0">
              <a:latin typeface="Corbel" panose="020B0503020204020204"/>
              <a:cs typeface="Times New Roman"/>
            </a:endParaRPr>
          </a:p>
          <a:p>
            <a:pPr>
              <a:spcBef>
                <a:spcPts val="1000"/>
              </a:spcBef>
              <a:spcAft>
                <a:spcPts val="0"/>
              </a:spcAft>
              <a:buClr>
                <a:srgbClr val="1287C3"/>
              </a:buClr>
            </a:pPr>
            <a:r>
              <a:rPr lang="en-IN" sz="2000" dirty="0">
                <a:latin typeface="Times New Roman"/>
                <a:cs typeface="Times New Roman"/>
              </a:rPr>
              <a:t> Proposed System</a:t>
            </a:r>
          </a:p>
          <a:p>
            <a:pPr>
              <a:spcBef>
                <a:spcPts val="1000"/>
              </a:spcBef>
              <a:spcAft>
                <a:spcPts val="0"/>
              </a:spcAft>
              <a:buClr>
                <a:srgbClr val="1287C3"/>
              </a:buClr>
            </a:pPr>
            <a:r>
              <a:rPr lang="en-IN" sz="2000" dirty="0">
                <a:latin typeface="Times New Roman"/>
                <a:cs typeface="Times New Roman"/>
              </a:rPr>
              <a:t>Architecture</a:t>
            </a:r>
          </a:p>
          <a:p>
            <a:pPr>
              <a:spcBef>
                <a:spcPts val="1000"/>
              </a:spcBef>
              <a:spcAft>
                <a:spcPts val="0"/>
              </a:spcAft>
              <a:buClr>
                <a:srgbClr val="1287C3"/>
              </a:buClr>
            </a:pPr>
            <a:r>
              <a:rPr lang="en-IN" sz="2000" dirty="0">
                <a:latin typeface="Times New Roman"/>
                <a:cs typeface="Times New Roman"/>
              </a:rPr>
              <a:t> Module Description</a:t>
            </a:r>
          </a:p>
          <a:p>
            <a:pPr>
              <a:spcBef>
                <a:spcPts val="1000"/>
              </a:spcBef>
              <a:spcAft>
                <a:spcPts val="0"/>
              </a:spcAft>
              <a:buClr>
                <a:srgbClr val="1287C3"/>
              </a:buClr>
            </a:pPr>
            <a:r>
              <a:rPr lang="en-IN" sz="2000" dirty="0">
                <a:latin typeface="Times New Roman"/>
                <a:cs typeface="Times New Roman"/>
              </a:rPr>
              <a:t>Project Design</a:t>
            </a:r>
          </a:p>
          <a:p>
            <a:pPr>
              <a:spcBef>
                <a:spcPts val="1000"/>
              </a:spcBef>
              <a:spcAft>
                <a:spcPts val="0"/>
              </a:spcAft>
              <a:buClr>
                <a:srgbClr val="1287C3"/>
              </a:buClr>
            </a:pPr>
            <a:r>
              <a:rPr lang="en-IN" sz="2000" dirty="0">
                <a:latin typeface="Times New Roman"/>
                <a:cs typeface="Times New Roman"/>
              </a:rPr>
              <a:t>Project Code</a:t>
            </a:r>
          </a:p>
          <a:p>
            <a:pPr>
              <a:spcBef>
                <a:spcPts val="1000"/>
              </a:spcBef>
              <a:spcAft>
                <a:spcPts val="0"/>
              </a:spcAft>
              <a:buClr>
                <a:srgbClr val="1287C3"/>
              </a:buClr>
            </a:pPr>
            <a:r>
              <a:rPr lang="en-IN" sz="2000" dirty="0">
                <a:latin typeface="Times New Roman"/>
                <a:cs typeface="Times New Roman"/>
              </a:rPr>
              <a:t>Code Testing</a:t>
            </a:r>
          </a:p>
          <a:p>
            <a:pPr>
              <a:spcBef>
                <a:spcPts val="1000"/>
              </a:spcBef>
              <a:spcAft>
                <a:spcPts val="0"/>
              </a:spcAft>
              <a:buClr>
                <a:srgbClr val="1287C3"/>
              </a:buClr>
            </a:pPr>
            <a:r>
              <a:rPr lang="en-US" sz="2000" dirty="0">
                <a:latin typeface="Times New Roman" panose="02020603050405020304" pitchFamily="18" charset="0"/>
                <a:cs typeface="Times New Roman" panose="02020603050405020304" pitchFamily="18" charset="0"/>
              </a:rPr>
              <a:t>Conclusion</a:t>
            </a:r>
          </a:p>
          <a:p>
            <a:pPr>
              <a:spcBef>
                <a:spcPts val="1000"/>
              </a:spcBef>
              <a:spcAft>
                <a:spcPts val="0"/>
              </a:spcAft>
              <a:buClr>
                <a:srgbClr val="1287C3"/>
              </a:buClr>
            </a:pPr>
            <a:r>
              <a:rPr lang="en-IN" sz="2000" dirty="0">
                <a:latin typeface="Times New Roman"/>
                <a:ea typeface="+mn-lt"/>
                <a:cs typeface="Times New Roman"/>
              </a:rPr>
              <a:t>References</a:t>
            </a:r>
            <a:endParaRPr lang="en-US" sz="2000" dirty="0">
              <a:ea typeface="+mn-lt"/>
              <a:cs typeface="+mn-lt"/>
            </a:endParaRPr>
          </a:p>
          <a:p>
            <a:pPr>
              <a:buClr>
                <a:srgbClr val="1287C3"/>
              </a:buClr>
            </a:pPr>
            <a:endParaRPr lang="en-US" sz="2000" dirty="0"/>
          </a:p>
        </p:txBody>
      </p:sp>
    </p:spTree>
    <p:extLst>
      <p:ext uri="{BB962C8B-B14F-4D97-AF65-F5344CB8AC3E}">
        <p14:creationId xmlns:p14="http://schemas.microsoft.com/office/powerpoint/2010/main" val="855247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3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3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3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3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3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3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039" name="Group 1038">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40"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1"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2"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3"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4"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5"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026" name="Picture 2" descr="Thank You Blue Images – Browse 25,335 Stock Photos, Vectors, and Video |  Adobe Stock">
            <a:extLst>
              <a:ext uri="{FF2B5EF4-FFF2-40B4-BE49-F238E27FC236}">
                <a16:creationId xmlns:a16="http://schemas.microsoft.com/office/drawing/2014/main" id="{3EFEF015-9A4F-4069-A683-841AB857ED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4" r="3445"/>
          <a:stretch/>
        </p:blipFill>
        <p:spPr bwMode="auto">
          <a:xfrm>
            <a:off x="796066" y="10"/>
            <a:ext cx="11395934"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6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C162-83B8-40EC-AD2F-4E15A49BFEF0}"/>
              </a:ext>
            </a:extLst>
          </p:cNvPr>
          <p:cNvSpPr>
            <a:spLocks noGrp="1"/>
          </p:cNvSpPr>
          <p:nvPr>
            <p:ph type="title"/>
          </p:nvPr>
        </p:nvSpPr>
        <p:spPr>
          <a:xfrm>
            <a:off x="1484311" y="685801"/>
            <a:ext cx="5308375" cy="1026886"/>
          </a:xfrm>
        </p:spPr>
        <p:txBody>
          <a:bodyPr>
            <a:normAutofit/>
          </a:bodyPr>
          <a:lstStyle/>
          <a:p>
            <a:r>
              <a:rPr lang="en-US" sz="3600" dirty="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F2159F-16C2-4BE2-ACC2-A34D25B05F7A}"/>
              </a:ext>
            </a:extLst>
          </p:cNvPr>
          <p:cNvSpPr>
            <a:spLocks noGrp="1"/>
          </p:cNvSpPr>
          <p:nvPr>
            <p:ph idx="1"/>
          </p:nvPr>
        </p:nvSpPr>
        <p:spPr>
          <a:xfrm>
            <a:off x="1783329" y="1712687"/>
            <a:ext cx="10018713" cy="3701143"/>
          </a:xfrm>
        </p:spPr>
        <p:txBody>
          <a:bodyPr>
            <a:noAutofit/>
          </a:bodyPr>
          <a:lstStyle/>
          <a:p>
            <a:r>
              <a:rPr lang="en-IN" sz="2000" dirty="0" err="1">
                <a:latin typeface="Times New Roman" panose="02020603050405020304" pitchFamily="18" charset="0"/>
                <a:cs typeface="Times New Roman" panose="02020603050405020304" pitchFamily="18" charset="0"/>
              </a:rPr>
              <a:t>Lingyan</a:t>
            </a:r>
            <a:r>
              <a:rPr lang="en-IN" sz="2000" dirty="0">
                <a:latin typeface="Times New Roman" panose="02020603050405020304" pitchFamily="18" charset="0"/>
                <a:cs typeface="Times New Roman" panose="02020603050405020304" pitchFamily="18" charset="0"/>
              </a:rPr>
              <a:t> Bi proposed a novel method to Design an Android based Remote Control System e with JNI Interface for providing convenience for the user. </a:t>
            </a:r>
          </a:p>
          <a:p>
            <a:r>
              <a:rPr lang="en-IN" sz="2000" dirty="0">
                <a:latin typeface="Times New Roman" panose="02020603050405020304" pitchFamily="18" charset="0"/>
                <a:cs typeface="Times New Roman" panose="02020603050405020304" pitchFamily="18" charset="0"/>
              </a:rPr>
              <a:t>Michael </a:t>
            </a:r>
            <a:r>
              <a:rPr lang="en-IN" sz="2000" dirty="0" err="1">
                <a:latin typeface="Times New Roman" panose="02020603050405020304" pitchFamily="18" charset="0"/>
                <a:cs typeface="Times New Roman" panose="02020603050405020304" pitchFamily="18" charset="0"/>
              </a:rPr>
              <a:t>Spreitzen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barth</a:t>
            </a:r>
            <a:r>
              <a:rPr lang="en-IN" sz="2000" dirty="0">
                <a:latin typeface="Times New Roman" panose="02020603050405020304" pitchFamily="18" charset="0"/>
                <a:cs typeface="Times New Roman" panose="02020603050405020304" pitchFamily="18" charset="0"/>
              </a:rPr>
              <a:t> proposed analysis-based Smartphone Mobile Malware for forensic Analyses. </a:t>
            </a:r>
          </a:p>
          <a:p>
            <a:r>
              <a:rPr lang="en-IN" sz="2000" dirty="0" err="1">
                <a:latin typeface="Times New Roman" panose="02020603050405020304" pitchFamily="18" charset="0"/>
                <a:cs typeface="Times New Roman" panose="02020603050405020304" pitchFamily="18" charset="0"/>
              </a:rPr>
              <a:t>Xinfang</a:t>
            </a:r>
            <a:r>
              <a:rPr lang="en-IN" sz="2000" dirty="0">
                <a:latin typeface="Times New Roman" panose="02020603050405020304" pitchFamily="18" charset="0"/>
                <a:cs typeface="Times New Roman" panose="02020603050405020304" pitchFamily="18" charset="0"/>
              </a:rPr>
              <a:t> Lee, presented a novel Android based Forensic System. </a:t>
            </a:r>
          </a:p>
          <a:p>
            <a:r>
              <a:rPr lang="en-IN" sz="2000" dirty="0" err="1">
                <a:latin typeface="Times New Roman" panose="02020603050405020304" pitchFamily="18" charset="0"/>
                <a:cs typeface="Times New Roman" panose="02020603050405020304" pitchFamily="18" charset="0"/>
              </a:rPr>
              <a:t>Enck</a:t>
            </a:r>
            <a:r>
              <a:rPr lang="en-IN" sz="2000" dirty="0">
                <a:latin typeface="Times New Roman" panose="02020603050405020304" pitchFamily="18" charset="0"/>
                <a:cs typeface="Times New Roman" panose="02020603050405020304" pitchFamily="18" charset="0"/>
              </a:rPr>
              <a:t>, W proposed a secure Android Remote controlling mechanism for performing secure transaction form the Remote location. </a:t>
            </a:r>
          </a:p>
          <a:p>
            <a:r>
              <a:rPr lang="en-IN" sz="2000" dirty="0">
                <a:latin typeface="Times New Roman" panose="02020603050405020304" pitchFamily="18" charset="0"/>
                <a:cs typeface="Times New Roman" panose="02020603050405020304" pitchFamily="18" charset="0"/>
              </a:rPr>
              <a:t>T. Richardson proposed a novel method of Internet based Android application to demonstrate working of Internet Computing.</a:t>
            </a:r>
          </a:p>
        </p:txBody>
      </p:sp>
    </p:spTree>
    <p:extLst>
      <p:ext uri="{BB962C8B-B14F-4D97-AF65-F5344CB8AC3E}">
        <p14:creationId xmlns:p14="http://schemas.microsoft.com/office/powerpoint/2010/main" val="38561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3443-4427-90C1-10CC-8FC6242AEAD5}"/>
              </a:ext>
            </a:extLst>
          </p:cNvPr>
          <p:cNvSpPr>
            <a:spLocks noGrp="1"/>
          </p:cNvSpPr>
          <p:nvPr>
            <p:ph type="title"/>
          </p:nvPr>
        </p:nvSpPr>
        <p:spPr>
          <a:xfrm>
            <a:off x="1419400" y="807156"/>
            <a:ext cx="3076047" cy="793044"/>
          </a:xfrm>
        </p:spPr>
        <p:txBody>
          <a:bodyPr/>
          <a:lstStyle/>
          <a:p>
            <a:r>
              <a:rPr lang="en-US" sz="3600" dirty="0">
                <a:latin typeface="Times New Roman"/>
                <a:cs typeface="Times New Roman"/>
              </a:rPr>
              <a:t>ABSTRACT</a:t>
            </a:r>
            <a:endParaRPr lang="en-US" sz="3600" dirty="0">
              <a:solidFill>
                <a:schemeClr val="accent2">
                  <a:lumMod val="60000"/>
                  <a:lumOff val="40000"/>
                </a:schemeClr>
              </a:solidFill>
              <a:latin typeface="Times New Roman"/>
              <a:cs typeface="Times New Roman"/>
            </a:endParaRPr>
          </a:p>
        </p:txBody>
      </p:sp>
      <p:sp>
        <p:nvSpPr>
          <p:cNvPr id="3" name="Content Placeholder 2">
            <a:extLst>
              <a:ext uri="{FF2B5EF4-FFF2-40B4-BE49-F238E27FC236}">
                <a16:creationId xmlns:a16="http://schemas.microsoft.com/office/drawing/2014/main" id="{CDB91E3F-2FB3-2C8F-00CB-26E95B9E3F2A}"/>
              </a:ext>
            </a:extLst>
          </p:cNvPr>
          <p:cNvSpPr>
            <a:spLocks noGrp="1"/>
          </p:cNvSpPr>
          <p:nvPr>
            <p:ph idx="1"/>
          </p:nvPr>
        </p:nvSpPr>
        <p:spPr>
          <a:xfrm>
            <a:off x="1700210" y="1600200"/>
            <a:ext cx="10018713" cy="2926644"/>
          </a:xfrm>
        </p:spPr>
        <p:txBody>
          <a:bodyPr vert="horz" lIns="91440" tIns="45720" rIns="91440" bIns="45720" rtlCol="0" anchor="ctr">
            <a:no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presents a system for controlling a computer system remotely using voice commands. The system uses a mobile interface built on Scratch, which is capable of capturing voice commands and transmitting them to a remote computer via Firebase. The computer system is programmed using Python to execute the commands received from the mobile interface. The proposed system is an improvement over traditional socket-based connections that are limited to a specific range. The system allows for remote control of a computer system from anywhere in the world. This project presents the implementation of the system, experimental results, evaluation metrics, and future work.</a:t>
            </a:r>
          </a:p>
        </p:txBody>
      </p:sp>
    </p:spTree>
    <p:extLst>
      <p:ext uri="{BB962C8B-B14F-4D97-AF65-F5344CB8AC3E}">
        <p14:creationId xmlns:p14="http://schemas.microsoft.com/office/powerpoint/2010/main" val="261991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79DC2-D88E-A318-111C-6742880E9921}"/>
              </a:ext>
            </a:extLst>
          </p:cNvPr>
          <p:cNvSpPr txBox="1"/>
          <p:nvPr/>
        </p:nvSpPr>
        <p:spPr>
          <a:xfrm>
            <a:off x="1583764" y="907464"/>
            <a:ext cx="9960536" cy="4031873"/>
          </a:xfrm>
          <a:prstGeom prst="rect">
            <a:avLst/>
          </a:prstGeom>
          <a:noFill/>
        </p:spPr>
        <p:txBody>
          <a:bodyPr wrap="square">
            <a:spAutoFit/>
          </a:bodyPr>
          <a:lstStyle/>
          <a:p>
            <a:pPr algn="just"/>
            <a:r>
              <a:rPr lang="en-IN" sz="3600" dirty="0">
                <a:latin typeface="Times New Roman" panose="02020603050405020304" pitchFamily="18" charset="0"/>
                <a:cs typeface="Times New Roman" panose="02020603050405020304" pitchFamily="18" charset="0"/>
              </a:rPr>
              <a:t>INTRODUCTION</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Nowadays, PC’s, Laptop’s and all other electronic gadgets are inseparable part of our everyday life. Personal computers are not any longer meant for working purpose, but more and more used for entertainment in people’s spare time. This is also applicable to the mobiles, which have transformed into multifunctional devices with almost same features as computer have.</a:t>
            </a:r>
          </a:p>
          <a:p>
            <a:pPr algn="just"/>
            <a:r>
              <a:rPr lang="en-US" sz="2000" dirty="0">
                <a:latin typeface="Times New Roman" panose="02020603050405020304" pitchFamily="18" charset="0"/>
                <a:cs typeface="Times New Roman" panose="02020603050405020304" pitchFamily="18" charset="0"/>
              </a:rPr>
              <a:t>	Knowingly, or unknowingly, personal assistants have become an integral part of our lives these days. It is because of all the features and ease of use they provide. Personal Assistants are also capable of automating some day-to-day tasks. User is expected just to give a voice command, and the assistant will take care of the rest. Features like, making calls, writing messages, taking photographs, storing to-dos on the go, browsing internet etc., are offered by personal assistants.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2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BD33-5F5C-C15F-0F0F-F2A116047BF6}"/>
              </a:ext>
            </a:extLst>
          </p:cNvPr>
          <p:cNvSpPr>
            <a:spLocks noGrp="1"/>
          </p:cNvSpPr>
          <p:nvPr>
            <p:ph type="title"/>
          </p:nvPr>
        </p:nvSpPr>
        <p:spPr>
          <a:xfrm>
            <a:off x="1523639" y="513735"/>
            <a:ext cx="10018713" cy="934065"/>
          </a:xfrm>
        </p:spPr>
        <p:txBody>
          <a:bodyPr/>
          <a:lstStyle/>
          <a:p>
            <a:r>
              <a:rPr lang="en-US" sz="4000" dirty="0">
                <a:latin typeface="Times New Roman"/>
                <a:cs typeface="Times New Roman"/>
              </a:rPr>
              <a:t>SYSTEM REQUIREMENTS</a:t>
            </a:r>
            <a:endParaRPr lang="en-IN" dirty="0"/>
          </a:p>
        </p:txBody>
      </p:sp>
      <p:sp>
        <p:nvSpPr>
          <p:cNvPr id="3" name="Content Placeholder 2">
            <a:extLst>
              <a:ext uri="{FF2B5EF4-FFF2-40B4-BE49-F238E27FC236}">
                <a16:creationId xmlns:a16="http://schemas.microsoft.com/office/drawing/2014/main" id="{88C9986E-7039-8F9A-79C3-4C6F83EF3429}"/>
              </a:ext>
            </a:extLst>
          </p:cNvPr>
          <p:cNvSpPr>
            <a:spLocks noGrp="1"/>
          </p:cNvSpPr>
          <p:nvPr>
            <p:ph idx="1"/>
          </p:nvPr>
        </p:nvSpPr>
        <p:spPr>
          <a:xfrm>
            <a:off x="1629846" y="1689099"/>
            <a:ext cx="4903149" cy="3258468"/>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Software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Requirements</a:t>
            </a:r>
          </a:p>
          <a:p>
            <a:r>
              <a:rPr lang="en-US" sz="2000" dirty="0">
                <a:latin typeface="Times New Roman" panose="02020603050405020304" pitchFamily="18" charset="0"/>
                <a:cs typeface="Times New Roman" panose="02020603050405020304" pitchFamily="18" charset="0"/>
              </a:rPr>
              <a:t>Operating System : Windows 10, Android</a:t>
            </a:r>
          </a:p>
          <a:p>
            <a:r>
              <a:rPr lang="en-US" sz="2000" dirty="0">
                <a:latin typeface="Times New Roman" panose="02020603050405020304" pitchFamily="18" charset="0"/>
                <a:cs typeface="Times New Roman" panose="02020603050405020304" pitchFamily="18" charset="0"/>
              </a:rPr>
              <a:t>Ide                         : PyCharm</a:t>
            </a:r>
          </a:p>
          <a:p>
            <a:r>
              <a:rPr lang="en-US" sz="2000" dirty="0">
                <a:latin typeface="Times New Roman" panose="02020603050405020304" pitchFamily="18" charset="0"/>
                <a:cs typeface="Times New Roman" panose="02020603050405020304" pitchFamily="18" charset="0"/>
              </a:rPr>
              <a:t>Database               : Firebase</a:t>
            </a:r>
          </a:p>
          <a:p>
            <a:r>
              <a:rPr lang="en-US" sz="2000" dirty="0">
                <a:latin typeface="Times New Roman" panose="02020603050405020304" pitchFamily="18" charset="0"/>
                <a:cs typeface="Times New Roman" panose="02020603050405020304" pitchFamily="18" charset="0"/>
              </a:rPr>
              <a:t>Coding                  : Python, Scratch</a:t>
            </a:r>
          </a:p>
          <a:p>
            <a:r>
              <a:rPr lang="en-US" sz="2000" dirty="0">
                <a:latin typeface="Times New Roman" panose="02020603050405020304" pitchFamily="18" charset="0"/>
                <a:cs typeface="Times New Roman" panose="02020603050405020304" pitchFamily="18" charset="0"/>
              </a:rPr>
              <a:t>Libraries used       : PyAutoGUI,</a:t>
            </a:r>
          </a:p>
          <a:p>
            <a:pPr marL="0" indent="0">
              <a:buNone/>
            </a:pPr>
            <a:r>
              <a:rPr lang="en-US" sz="2000" dirty="0">
                <a:latin typeface="Times New Roman" panose="02020603050405020304" pitchFamily="18" charset="0"/>
                <a:cs typeface="Times New Roman" panose="02020603050405020304" pitchFamily="18" charset="0"/>
              </a:rPr>
              <a:t>                                    PyWhatKit, Psutil</a:t>
            </a:r>
          </a:p>
        </p:txBody>
      </p:sp>
      <p:sp>
        <p:nvSpPr>
          <p:cNvPr id="4" name="TextBox 3">
            <a:extLst>
              <a:ext uri="{FF2B5EF4-FFF2-40B4-BE49-F238E27FC236}">
                <a16:creationId xmlns:a16="http://schemas.microsoft.com/office/drawing/2014/main" id="{5169F899-469D-476A-AFBE-E3793AD5295B}"/>
              </a:ext>
            </a:extLst>
          </p:cNvPr>
          <p:cNvSpPr txBox="1"/>
          <p:nvPr/>
        </p:nvSpPr>
        <p:spPr>
          <a:xfrm>
            <a:off x="6825095" y="1737548"/>
            <a:ext cx="5557405" cy="3227487"/>
          </a:xfrm>
          <a:prstGeom prst="rect">
            <a:avLst/>
          </a:prstGeom>
          <a:noFill/>
        </p:spPr>
        <p:txBody>
          <a:bodyPr wrap="square" rtlCol="0">
            <a:spAutoFit/>
          </a:bodyPr>
          <a:lstStyle/>
          <a:p>
            <a:pPr marL="6350" marR="383540" indent="-6350">
              <a:lnSpc>
                <a:spcPct val="107000"/>
              </a:lnSpc>
              <a:spcAft>
                <a:spcPts val="1270"/>
              </a:spcAft>
            </a:pPr>
            <a:r>
              <a:rPr lang="en-IN" sz="2800" b="1" dirty="0">
                <a:solidFill>
                  <a:srgbClr val="000000"/>
                </a:solidFill>
                <a:effectLst/>
                <a:latin typeface="Times New Roman" panose="02020603050405020304" pitchFamily="18" charset="0"/>
                <a:ea typeface="Times New Roman" panose="02020603050405020304" pitchFamily="18" charset="0"/>
              </a:rPr>
              <a:t>Hardware requirements </a:t>
            </a:r>
          </a:p>
          <a:p>
            <a:pPr marL="285750" marR="377190" indent="-285750">
              <a:lnSpc>
                <a:spcPct val="105000"/>
              </a:lnSpc>
              <a:spcAft>
                <a:spcPts val="1575"/>
              </a:spcAft>
              <a:buClr>
                <a:schemeClr val="accent1">
                  <a:lumMod val="75000"/>
                </a:schemeClr>
              </a:buClr>
              <a:buSzPct val="1450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Processor        : Intel i5 or above </a:t>
            </a:r>
          </a:p>
          <a:p>
            <a:pPr marL="285750" marR="377190" indent="-285750">
              <a:lnSpc>
                <a:spcPct val="105000"/>
              </a:lnSpc>
              <a:spcAft>
                <a:spcPts val="1575"/>
              </a:spcAft>
              <a:buClr>
                <a:schemeClr val="accent1">
                  <a:lumMod val="75000"/>
                </a:schemeClr>
              </a:buClr>
              <a:buSzPct val="1450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Ram                : Minimum 225mb or more </a:t>
            </a:r>
          </a:p>
          <a:p>
            <a:pPr marL="285750" marR="377190" indent="-285750">
              <a:lnSpc>
                <a:spcPct val="105000"/>
              </a:lnSpc>
              <a:spcAft>
                <a:spcPts val="1575"/>
              </a:spcAft>
              <a:buClr>
                <a:schemeClr val="accent1">
                  <a:lumMod val="75000"/>
                </a:schemeClr>
              </a:buClr>
              <a:buSzPct val="1450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Hard disk        : Minimum 2gb of space </a:t>
            </a:r>
          </a:p>
          <a:p>
            <a:pPr marL="285750" marR="377190" indent="-285750">
              <a:lnSpc>
                <a:spcPct val="105000"/>
              </a:lnSpc>
              <a:spcAft>
                <a:spcPts val="1765"/>
              </a:spcAft>
              <a:buClr>
                <a:schemeClr val="accent1">
                  <a:lumMod val="75000"/>
                </a:schemeClr>
              </a:buClr>
              <a:buSzPct val="1450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Input Device   : Microphone </a:t>
            </a:r>
          </a:p>
          <a:p>
            <a:pPr marL="285750" marR="377190" indent="-285750">
              <a:lnSpc>
                <a:spcPct val="105000"/>
              </a:lnSpc>
              <a:spcAft>
                <a:spcPts val="1765"/>
              </a:spcAft>
              <a:buClr>
                <a:schemeClr val="accent1">
                  <a:lumMod val="75000"/>
                </a:schemeClr>
              </a:buClr>
              <a:buSzPct val="145000"/>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rPr>
              <a:t>Output device : Monitor Screen</a:t>
            </a:r>
          </a:p>
        </p:txBody>
      </p:sp>
    </p:spTree>
    <p:extLst>
      <p:ext uri="{BB962C8B-B14F-4D97-AF65-F5344CB8AC3E}">
        <p14:creationId xmlns:p14="http://schemas.microsoft.com/office/powerpoint/2010/main" val="199993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0127-79F6-B5B2-D1EC-3D2CB54770C9}"/>
              </a:ext>
            </a:extLst>
          </p:cNvPr>
          <p:cNvSpPr>
            <a:spLocks noGrp="1"/>
          </p:cNvSpPr>
          <p:nvPr>
            <p:ph type="title"/>
          </p:nvPr>
        </p:nvSpPr>
        <p:spPr>
          <a:xfrm>
            <a:off x="1299802" y="991453"/>
            <a:ext cx="4854047" cy="1089378"/>
          </a:xfrm>
        </p:spPr>
        <p:txBody>
          <a:bodyPr/>
          <a:lstStyle/>
          <a:p>
            <a:r>
              <a:rPr lang="en-US" sz="3600" dirty="0">
                <a:latin typeface="Times New Roman"/>
                <a:cs typeface="Times New Roman"/>
              </a:rPr>
              <a:t>EXISTING SYSTEM</a:t>
            </a:r>
          </a:p>
        </p:txBody>
      </p:sp>
      <p:sp>
        <p:nvSpPr>
          <p:cNvPr id="3" name="Content Placeholder 2">
            <a:extLst>
              <a:ext uri="{FF2B5EF4-FFF2-40B4-BE49-F238E27FC236}">
                <a16:creationId xmlns:a16="http://schemas.microsoft.com/office/drawing/2014/main" id="{5186F555-447A-FCF8-D0D0-53A9F16649E0}"/>
              </a:ext>
            </a:extLst>
          </p:cNvPr>
          <p:cNvSpPr>
            <a:spLocks noGrp="1"/>
          </p:cNvSpPr>
          <p:nvPr>
            <p:ph idx="1"/>
          </p:nvPr>
        </p:nvSpPr>
        <p:spPr>
          <a:xfrm>
            <a:off x="1683916" y="1676400"/>
            <a:ext cx="10018713" cy="3124201"/>
          </a:xfrm>
        </p:spPr>
        <p:txBody>
          <a:bodyPr vert="horz" lIns="91440" tIns="45720" rIns="91440" bIns="45720" rtlCol="0" anchor="ctr">
            <a:noAutofit/>
          </a:bodyPr>
          <a:lstStyle/>
          <a:p>
            <a:pPr marL="0" indent="0" algn="just">
              <a:buClr>
                <a:srgbClr val="1287C3"/>
              </a:buClr>
              <a:buNone/>
            </a:pPr>
            <a:r>
              <a:rPr lang="en-US" sz="2000" dirty="0">
                <a:latin typeface="Times New Roman" panose="02020603050405020304" pitchFamily="18" charset="0"/>
                <a:cs typeface="Times New Roman" panose="02020603050405020304" pitchFamily="18" charset="0"/>
              </a:rPr>
              <a:t>Access Control is an Android Application that works on the concepts of wireless socket programming. This application is to provide the user with a remote for his/her PC in the form of an android device. Using this application, the user may perform various actions on his PC such as controlling the mouse movement and operations, sliding through various PPT slides, managing media, entering text on any application on their PC, from a reasonable distance, all just with the help of their android device. For this application to work, the PC and the given android device need only be connected to a common network.</a:t>
            </a:r>
          </a:p>
        </p:txBody>
      </p:sp>
    </p:spTree>
    <p:extLst>
      <p:ext uri="{BB962C8B-B14F-4D97-AF65-F5344CB8AC3E}">
        <p14:creationId xmlns:p14="http://schemas.microsoft.com/office/powerpoint/2010/main" val="131684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F81D-6113-BF8C-2C79-9E98265638EC}"/>
              </a:ext>
            </a:extLst>
          </p:cNvPr>
          <p:cNvSpPr>
            <a:spLocks noGrp="1"/>
          </p:cNvSpPr>
          <p:nvPr>
            <p:ph type="title"/>
          </p:nvPr>
        </p:nvSpPr>
        <p:spPr>
          <a:xfrm>
            <a:off x="1141411" y="622060"/>
            <a:ext cx="8940412" cy="1220637"/>
          </a:xfrm>
        </p:spPr>
        <p:txBody>
          <a:bodyPr>
            <a:normAutofit/>
          </a:bodyPr>
          <a:lstStyle/>
          <a:p>
            <a:r>
              <a:rPr lang="en-US" sz="3600" dirty="0">
                <a:latin typeface="Times New Roman"/>
                <a:cs typeface="Times New Roman"/>
              </a:rPr>
              <a:t>DRAWBACKS OF EXISTING SYSTEM</a:t>
            </a:r>
          </a:p>
        </p:txBody>
      </p:sp>
      <p:sp>
        <p:nvSpPr>
          <p:cNvPr id="3" name="Content Placeholder 2">
            <a:extLst>
              <a:ext uri="{FF2B5EF4-FFF2-40B4-BE49-F238E27FC236}">
                <a16:creationId xmlns:a16="http://schemas.microsoft.com/office/drawing/2014/main" id="{AE33580C-433B-28A1-79BD-9D5F34424AE0}"/>
              </a:ext>
            </a:extLst>
          </p:cNvPr>
          <p:cNvSpPr>
            <a:spLocks noGrp="1"/>
          </p:cNvSpPr>
          <p:nvPr>
            <p:ph idx="1"/>
          </p:nvPr>
        </p:nvSpPr>
        <p:spPr>
          <a:xfrm>
            <a:off x="1487132" y="1479550"/>
            <a:ext cx="9980968" cy="3898900"/>
          </a:xfrm>
        </p:spPr>
        <p:txBody>
          <a:bodyPr>
            <a:noAutofit/>
          </a:bodyPr>
          <a:lstStyle/>
          <a:p>
            <a:pPr algn="just">
              <a:buClr>
                <a:srgbClr val="1287C3"/>
              </a:buClr>
            </a:pPr>
            <a:r>
              <a:rPr lang="en-US" sz="2000" dirty="0">
                <a:latin typeface="Times New Roman"/>
                <a:cs typeface="Times New Roman"/>
              </a:rPr>
              <a:t>Security risks: Since the application involves wireless socket programming, there may be potential security risks associated with its use. For example, if the common network is not secure, it could allow unauthorized access to the PC by malicious actors.</a:t>
            </a:r>
          </a:p>
          <a:p>
            <a:pPr algn="just">
              <a:buClr>
                <a:srgbClr val="1287C3"/>
              </a:buClr>
            </a:pPr>
            <a:r>
              <a:rPr lang="en-US" sz="2000" dirty="0">
                <a:latin typeface="Times New Roman"/>
                <a:cs typeface="Times New Roman"/>
              </a:rPr>
              <a:t>Compatibility issues: The application may not be compatible with all versions of Android devices or PCs, which could limit its usefulness.</a:t>
            </a:r>
          </a:p>
          <a:p>
            <a:pPr algn="just">
              <a:buClr>
                <a:srgbClr val="1287C3"/>
              </a:buClr>
            </a:pPr>
            <a:r>
              <a:rPr lang="en-US" sz="2000" dirty="0">
                <a:latin typeface="Times New Roman"/>
                <a:cs typeface="Times New Roman"/>
              </a:rPr>
              <a:t>Limited functionality: The application may not offer the full range of capabilities that a user needs to control their PC remotely, which could limit its usefulness for certain tasks.</a:t>
            </a:r>
          </a:p>
          <a:p>
            <a:pPr algn="just">
              <a:buClr>
                <a:srgbClr val="1287C3"/>
              </a:buClr>
            </a:pPr>
            <a:r>
              <a:rPr lang="en-US" sz="2000" dirty="0">
                <a:latin typeface="Times New Roman"/>
                <a:cs typeface="Times New Roman"/>
              </a:rPr>
              <a:t>Learning curve: The user may need to spend some time learning how to use the application effectively, which could be a drawback for those who prefer a more intuitive user experience.</a:t>
            </a:r>
          </a:p>
        </p:txBody>
      </p:sp>
    </p:spTree>
    <p:extLst>
      <p:ext uri="{BB962C8B-B14F-4D97-AF65-F5344CB8AC3E}">
        <p14:creationId xmlns:p14="http://schemas.microsoft.com/office/powerpoint/2010/main" val="782646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781</TotalTime>
  <Words>2212</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Times New Roman</vt:lpstr>
      <vt:lpstr>Parallax</vt:lpstr>
      <vt:lpstr>SMART SYSTEM CONTROL WITH VOICE COMMAND USING FIREBASE</vt:lpstr>
      <vt:lpstr>SMART SYSTEM CONTROL WITH VOICE COMMAND USING FIREBASE</vt:lpstr>
      <vt:lpstr>CONTENTS</vt:lpstr>
      <vt:lpstr>LITERATURE SURVEY</vt:lpstr>
      <vt:lpstr>ABSTRACT</vt:lpstr>
      <vt:lpstr>PowerPoint Presentation</vt:lpstr>
      <vt:lpstr>SYSTEM REQUIREMENTS</vt:lpstr>
      <vt:lpstr>EXISTING SYSTEM</vt:lpstr>
      <vt:lpstr>DRAWBACKS OF EXISTING SYSTEM</vt:lpstr>
      <vt:lpstr>PROPOSED SYSTEM</vt:lpstr>
      <vt:lpstr>ADVANTAGES OF PROPOSED SYSTEM</vt:lpstr>
      <vt:lpstr>APPLICATIONS OF PROPOSED SYSTEM </vt:lpstr>
      <vt:lpstr>PowerPoint Presentation</vt:lpstr>
      <vt:lpstr>MODULE DESCRIPTION</vt:lpstr>
      <vt:lpstr>MODULE DESCRIPTION CONT…</vt:lpstr>
      <vt:lpstr>MODULE DESCRIPTION CONT…</vt:lpstr>
      <vt:lpstr>PROJECT DESIGN</vt:lpstr>
      <vt:lpstr>PowerPoint Presentation</vt:lpstr>
      <vt:lpstr>PowerPoint Presentation</vt:lpstr>
      <vt:lpstr>PowerPoint Presentation</vt:lpstr>
      <vt:lpstr>PowerPoint Presentation</vt:lpstr>
      <vt:lpstr>PowerPoint Presentation</vt:lpstr>
      <vt:lpstr>PROJECT CODE</vt:lpstr>
      <vt:lpstr>PROJECT CODE CONT…</vt:lpstr>
      <vt:lpstr>CODE TESTING</vt:lpstr>
      <vt:lpstr>CODE TESTING CONT...</vt:lpstr>
      <vt:lpstr>TEST CASES MODEL BUILDING</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kumar Chilukuri</dc:creator>
  <cp:lastModifiedBy>PONNA DEVI SRI PRASAD REDDY</cp:lastModifiedBy>
  <cp:revision>498</cp:revision>
  <dcterms:created xsi:type="dcterms:W3CDTF">2023-02-21T15:15:41Z</dcterms:created>
  <dcterms:modified xsi:type="dcterms:W3CDTF">2023-05-04T19:57:10Z</dcterms:modified>
</cp:coreProperties>
</file>