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438" r:id="rId8"/>
    <p:sldId id="439" r:id="rId9"/>
    <p:sldId id="446" r:id="rId10"/>
    <p:sldId id="375" r:id="rId11"/>
    <p:sldId id="376" r:id="rId12"/>
    <p:sldId id="396" r:id="rId13"/>
    <p:sldId id="392" r:id="rId14"/>
    <p:sldId id="268" r:id="rId15"/>
    <p:sldId id="430" r:id="rId16"/>
    <p:sldId id="440" r:id="rId17"/>
    <p:sldId id="441" r:id="rId18"/>
    <p:sldId id="442" r:id="rId19"/>
    <p:sldId id="429" r:id="rId20"/>
    <p:sldId id="387" r:id="rId21"/>
    <p:sldId id="444" r:id="rId22"/>
    <p:sldId id="445" r:id="rId23"/>
    <p:sldId id="383" r:id="rId24"/>
    <p:sldId id="443"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3" d="100"/>
          <a:sy n="83"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19</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 y="1426811"/>
            <a:ext cx="8991599" cy="1077218"/>
          </a:xfrm>
          <a:prstGeom prst="rect">
            <a:avLst/>
          </a:prstGeom>
          <a:noFill/>
        </p:spPr>
        <p:txBody>
          <a:bodyPr wrap="square" rtlCol="0">
            <a:spAutoFit/>
          </a:bodyPr>
          <a:lstStyle/>
          <a:p>
            <a:r>
              <a:rPr lang="en-US" sz="32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Integrated traffic monitoring system using YOLO          for Speed Estimation and Vehicle Counting </a:t>
            </a:r>
          </a:p>
        </p:txBody>
      </p:sp>
      <p:sp>
        <p:nvSpPr>
          <p:cNvPr id="3" name="TextBox 2"/>
          <p:cNvSpPr txBox="1"/>
          <p:nvPr/>
        </p:nvSpPr>
        <p:spPr>
          <a:xfrm>
            <a:off x="4615069" y="2690336"/>
            <a:ext cx="5029200" cy="1754326"/>
          </a:xfrm>
          <a:prstGeom prst="rect">
            <a:avLst/>
          </a:prstGeom>
          <a:noFill/>
        </p:spPr>
        <p:txBody>
          <a:bodyPr wrap="square" rtlCol="0">
            <a:spAutoFit/>
          </a:bodyPr>
          <a:lstStyle/>
          <a:p>
            <a:endParaRPr lang="en-US" b="1" dirty="0">
              <a:solidFill>
                <a:schemeClr val="tx2">
                  <a:lumMod val="75000"/>
                </a:schemeClr>
              </a:solidFill>
            </a:endParaRPr>
          </a:p>
          <a:p>
            <a:endParaRPr lang="en-US" b="1">
              <a:solidFill>
                <a:schemeClr val="tx2">
                  <a:lumMod val="75000"/>
                </a:schemeClr>
              </a:solidFill>
            </a:endParaRPr>
          </a:p>
          <a:p>
            <a:r>
              <a:rPr lang="en-US" b="1">
                <a:solidFill>
                  <a:schemeClr val="tx2">
                    <a:lumMod val="75000"/>
                  </a:schemeClr>
                </a:solidFill>
              </a:rPr>
              <a:t>Name </a:t>
            </a:r>
            <a:r>
              <a:rPr lang="en-US" b="1" dirty="0">
                <a:solidFill>
                  <a:schemeClr val="tx2">
                    <a:lumMod val="75000"/>
                  </a:schemeClr>
                </a:solidFill>
              </a:rPr>
              <a:t>of the student:</a:t>
            </a:r>
          </a:p>
          <a:p>
            <a:r>
              <a:rPr lang="en-US" dirty="0">
                <a:solidFill>
                  <a:schemeClr val="tx2">
                    <a:lumMod val="75000"/>
                  </a:schemeClr>
                </a:solidFill>
              </a:rPr>
              <a:t>20H51A0504 - A. Nithin kumar reddy</a:t>
            </a:r>
          </a:p>
          <a:p>
            <a:r>
              <a:rPr lang="en-US" dirty="0">
                <a:solidFill>
                  <a:schemeClr val="tx2">
                    <a:lumMod val="75000"/>
                  </a:schemeClr>
                </a:solidFill>
              </a:rPr>
              <a:t>20H51A0531 - Balaji Bhandare</a:t>
            </a:r>
          </a:p>
          <a:p>
            <a:r>
              <a:rPr lang="en-US" dirty="0">
                <a:solidFill>
                  <a:schemeClr val="tx2">
                    <a:lumMod val="75000"/>
                  </a:schemeClr>
                </a:solidFill>
              </a:rPr>
              <a:t>20H51A0592 - Gangula Sindhu </a:t>
            </a:r>
          </a:p>
        </p:txBody>
      </p:sp>
      <p:sp>
        <p:nvSpPr>
          <p:cNvPr id="4" name="TextBox 3"/>
          <p:cNvSpPr txBox="1"/>
          <p:nvPr/>
        </p:nvSpPr>
        <p:spPr>
          <a:xfrm>
            <a:off x="155575" y="4419600"/>
            <a:ext cx="5181600" cy="1990288"/>
          </a:xfrm>
          <a:prstGeom prst="rect">
            <a:avLst/>
          </a:prstGeom>
          <a:noFill/>
        </p:spPr>
        <p:txBody>
          <a:bodyPr wrap="square" rtlCol="0">
            <a:spAutoFit/>
          </a:bodyPr>
          <a:lstStyle/>
          <a:p>
            <a:pPr marR="64008" lvl="0">
              <a:lnSpc>
                <a:spcPct val="150000"/>
              </a:lnSpc>
              <a:spcBef>
                <a:spcPts val="400"/>
              </a:spcBef>
              <a:buClr>
                <a:schemeClr val="accent1"/>
              </a:buClr>
              <a:buSzPct val="68000"/>
              <a:defRPr/>
            </a:pPr>
            <a:endParaRPr lang="en-US" sz="2000" b="1" dirty="0">
              <a:solidFill>
                <a:srgbClr val="C00000"/>
              </a:solidFill>
            </a:endParaRPr>
          </a:p>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dirty="0"/>
              <a:t>Ms. A. Mounika Rajeswari</a:t>
            </a:r>
          </a:p>
          <a:p>
            <a:r>
              <a:rPr lang="en-US" sz="2000" dirty="0"/>
              <a:t>(Assistant Professor)</a:t>
            </a:r>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65018" y="3435927"/>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33400" y="2675607"/>
            <a:ext cx="731520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516A3E70-5550-6143-6197-8ED8B58DE09C}"/>
              </a:ext>
            </a:extLst>
          </p:cNvPr>
          <p:cNvSpPr txBox="1"/>
          <p:nvPr/>
        </p:nvSpPr>
        <p:spPr>
          <a:xfrm>
            <a:off x="424543" y="1167225"/>
            <a:ext cx="8381160" cy="44800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Development of an Intelligent Traffic Monitoring System: </a:t>
            </a:r>
            <a:r>
              <a:rPr lang="en-US" sz="1600" dirty="0">
                <a:latin typeface="Times New Roman" panose="02020603050405020304" pitchFamily="18" charset="0"/>
                <a:cs typeface="Times New Roman" panose="02020603050405020304" pitchFamily="18" charset="0"/>
              </a:rPr>
              <a:t>The main research objective is to design, develop, and implement an intelligent traffic monitoring system that integrates YOLO object detection for real-time traffic management and safety enhancement.</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Speed Estimation:</a:t>
            </a:r>
            <a:r>
              <a:rPr lang="en-US" sz="1600" dirty="0">
                <a:latin typeface="Times New Roman" panose="02020603050405020304" pitchFamily="18" charset="0"/>
                <a:cs typeface="Times New Roman" panose="02020603050405020304" pitchFamily="18" charset="0"/>
              </a:rPr>
              <a:t> Develop algorithms and techniques to accurately estimate the speed of vehicles in real-time as they traverse monitored areas, with a focus on identifying and addressing speed violations.</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Vehicle Counting: </a:t>
            </a:r>
            <a:r>
              <a:rPr lang="en-US" sz="1600" dirty="0">
                <a:latin typeface="Times New Roman" panose="02020603050405020304" pitchFamily="18" charset="0"/>
                <a:cs typeface="Times New Roman" panose="02020603050405020304" pitchFamily="18" charset="0"/>
              </a:rPr>
              <a:t>Create a system capable of real-time vehicle counting using YOLO, counting both incoming and outgoing vehicles, to provide essential data for traffic flow management and congestion reduction.</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Seamless Data Integration:</a:t>
            </a:r>
            <a:r>
              <a:rPr lang="en-US" sz="1600" dirty="0">
                <a:latin typeface="Times New Roman" panose="02020603050405020304" pitchFamily="18" charset="0"/>
                <a:cs typeface="Times New Roman" panose="02020603050405020304" pitchFamily="18" charset="0"/>
              </a:rPr>
              <a:t> Develop mechanisms for the seamless integration of data from various sources, such as cameras and other data streams, to provide a unified and comprehensive view of traffic conditions.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472873"/>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740" y="2784989"/>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mj-lt"/>
              </a:rPr>
              <a:t>Problem Definition</a:t>
            </a:r>
          </a:p>
        </p:txBody>
      </p:sp>
      <p:sp>
        <p:nvSpPr>
          <p:cNvPr id="2" name="TextBox 1">
            <a:extLst>
              <a:ext uri="{FF2B5EF4-FFF2-40B4-BE49-F238E27FC236}">
                <a16:creationId xmlns:a16="http://schemas.microsoft.com/office/drawing/2014/main" id="{40B8E2C0-29E0-C75F-D543-4D850883905F}"/>
              </a:ext>
            </a:extLst>
          </p:cNvPr>
          <p:cNvSpPr txBox="1"/>
          <p:nvPr/>
        </p:nvSpPr>
        <p:spPr>
          <a:xfrm>
            <a:off x="457200" y="1167225"/>
            <a:ext cx="8381160" cy="484914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management of traffic and ensuring road safety has evolved into a multifaceted challenge which include a high frequency of traffic accidents, widespread speed violations, recurring congestion, and a pressing need for data-driven insights in traffic management.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fundamental problem at the heart of this project lies in the limitations of existing traffic monitoring and management systems.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project's primary challenge is to overcome the limitations of existing traffic monitoring and management systems.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project aims to develop a system that enhances road safety, reduces congestion, minimizes accidents, and empowers traffic management authorities with the tools they need to make informed decisions.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By addressing this problem, the project strives to create urban environments where transportation is not only safer and more efficient but also contributes to an improved quality of life for residents and commuters alike.</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90418" y="3560953"/>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447800" y="2829197"/>
            <a:ext cx="563880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76200" y="454811"/>
            <a:ext cx="6477000" cy="584775"/>
          </a:xfrm>
          <a:prstGeom prst="rect">
            <a:avLst/>
          </a:prstGeom>
          <a:noFill/>
        </p:spPr>
        <p:txBody>
          <a:bodyPr wrap="square" rtlCol="0">
            <a:spAutoFit/>
          </a:bodyPr>
          <a:lstStyle/>
          <a:p>
            <a:pPr algn="r">
              <a:lnSpc>
                <a:spcPct val="100000"/>
              </a:lnSpc>
            </a:pPr>
            <a:r>
              <a:rPr lang="en-IN" sz="3200" b="1" dirty="0">
                <a:solidFill>
                  <a:srgbClr val="C00000"/>
                </a:solidFill>
                <a:latin typeface="+mj-lt"/>
              </a:rPr>
              <a:t>Proposed System Architecture</a:t>
            </a:r>
            <a:endParaRPr lang="en-IN" sz="3200" dirty="0">
              <a:solidFill>
                <a:srgbClr val="C00000"/>
              </a:solidFill>
              <a:latin typeface="+mj-lt"/>
            </a:endParaRPr>
          </a:p>
        </p:txBody>
      </p:sp>
      <p:pic>
        <p:nvPicPr>
          <p:cNvPr id="5" name="Picture 4">
            <a:extLst>
              <a:ext uri="{FF2B5EF4-FFF2-40B4-BE49-F238E27FC236}">
                <a16:creationId xmlns:a16="http://schemas.microsoft.com/office/drawing/2014/main" id="{F7E55B28-0DCE-C7FE-E639-84D22E60139F}"/>
              </a:ext>
            </a:extLst>
          </p:cNvPr>
          <p:cNvPicPr>
            <a:picLocks noChangeAspect="1"/>
          </p:cNvPicPr>
          <p:nvPr/>
        </p:nvPicPr>
        <p:blipFill>
          <a:blip r:embed="rId2"/>
          <a:stretch>
            <a:fillRect/>
          </a:stretch>
        </p:blipFill>
        <p:spPr>
          <a:xfrm>
            <a:off x="819650" y="1447800"/>
            <a:ext cx="7656260" cy="4495800"/>
          </a:xfrm>
          <a:prstGeom prst="rect">
            <a:avLst/>
          </a:prstGeom>
        </p:spPr>
      </p:pic>
    </p:spTree>
    <p:extLst>
      <p:ext uri="{BB962C8B-B14F-4D97-AF65-F5344CB8AC3E}">
        <p14:creationId xmlns:p14="http://schemas.microsoft.com/office/powerpoint/2010/main" val="189659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7FD98-7A6B-94D1-B94C-3E25B6D0281A}"/>
              </a:ext>
            </a:extLst>
          </p:cNvPr>
          <p:cNvSpPr txBox="1"/>
          <p:nvPr/>
        </p:nvSpPr>
        <p:spPr>
          <a:xfrm>
            <a:off x="533400" y="304800"/>
            <a:ext cx="2318331" cy="584775"/>
          </a:xfrm>
          <a:prstGeom prst="rect">
            <a:avLst/>
          </a:prstGeom>
          <a:noFill/>
        </p:spPr>
        <p:txBody>
          <a:bodyPr wrap="square" rtlCol="0">
            <a:spAutoFit/>
          </a:bodyPr>
          <a:lstStyle/>
          <a:p>
            <a:r>
              <a:rPr lang="en-IN" sz="3200" b="1" dirty="0">
                <a:solidFill>
                  <a:srgbClr val="C00000"/>
                </a:solidFill>
                <a:latin typeface="+mj-lt"/>
              </a:rPr>
              <a:t>Methods</a:t>
            </a:r>
          </a:p>
        </p:txBody>
      </p:sp>
      <p:pic>
        <p:nvPicPr>
          <p:cNvPr id="5" name="Picture 4">
            <a:extLst>
              <a:ext uri="{FF2B5EF4-FFF2-40B4-BE49-F238E27FC236}">
                <a16:creationId xmlns:a16="http://schemas.microsoft.com/office/drawing/2014/main" id="{7CB9B89F-2827-0904-666C-7AF78AA5DBE8}"/>
              </a:ext>
            </a:extLst>
          </p:cNvPr>
          <p:cNvPicPr>
            <a:picLocks noChangeAspect="1"/>
          </p:cNvPicPr>
          <p:nvPr/>
        </p:nvPicPr>
        <p:blipFill>
          <a:blip r:embed="rId2"/>
          <a:stretch>
            <a:fillRect/>
          </a:stretch>
        </p:blipFill>
        <p:spPr>
          <a:xfrm>
            <a:off x="366712" y="901120"/>
            <a:ext cx="8410575" cy="104775"/>
          </a:xfrm>
          <a:prstGeom prst="rect">
            <a:avLst/>
          </a:prstGeom>
        </p:spPr>
      </p:pic>
      <p:sp>
        <p:nvSpPr>
          <p:cNvPr id="6" name="TextBox 5">
            <a:extLst>
              <a:ext uri="{FF2B5EF4-FFF2-40B4-BE49-F238E27FC236}">
                <a16:creationId xmlns:a16="http://schemas.microsoft.com/office/drawing/2014/main" id="{5D95170C-D9CE-EF7E-1CCF-102068D035D1}"/>
              </a:ext>
            </a:extLst>
          </p:cNvPr>
          <p:cNvSpPr txBox="1"/>
          <p:nvPr/>
        </p:nvSpPr>
        <p:spPr>
          <a:xfrm>
            <a:off x="4114800" y="2974109"/>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3275F15-FAE2-3789-7A7C-EBEF7BFBC93D}"/>
              </a:ext>
            </a:extLst>
          </p:cNvPr>
          <p:cNvSpPr txBox="1"/>
          <p:nvPr/>
        </p:nvSpPr>
        <p:spPr>
          <a:xfrm>
            <a:off x="366712" y="1017440"/>
            <a:ext cx="8320087" cy="5444054"/>
          </a:xfrm>
          <a:prstGeom prst="rect">
            <a:avLst/>
          </a:prstGeom>
          <a:noFill/>
        </p:spPr>
        <p:txBody>
          <a:bodyPr wrap="square" rtlCol="0">
            <a:spAutoFit/>
          </a:bodyPr>
          <a:lstStyle/>
          <a:p>
            <a:pPr algn="l">
              <a:lnSpc>
                <a:spcPct val="150000"/>
              </a:lnSpc>
            </a:pPr>
            <a:r>
              <a:rPr lang="en-US" sz="1800" dirty="0">
                <a:solidFill>
                  <a:srgbClr val="1F1F1F"/>
                </a:solidFill>
                <a:latin typeface="Times New Roman" panose="02020603050405020304" pitchFamily="18" charset="0"/>
                <a:cs typeface="Times New Roman" panose="02020603050405020304" pitchFamily="18" charset="0"/>
              </a:rPr>
              <a:t>The implementation of the project is:</a:t>
            </a:r>
          </a:p>
          <a:p>
            <a:pPr algn="l">
              <a:lnSpc>
                <a:spcPct val="150000"/>
              </a:lnSpc>
            </a:pPr>
            <a:r>
              <a:rPr lang="en-US" sz="1800" b="1" i="0" dirty="0">
                <a:solidFill>
                  <a:srgbClr val="1F1F1F"/>
                </a:solidFill>
                <a:effectLst/>
                <a:latin typeface="Times New Roman" panose="02020603050405020304" pitchFamily="18" charset="0"/>
                <a:cs typeface="Times New Roman" panose="02020603050405020304" pitchFamily="18" charset="0"/>
              </a:rPr>
              <a:t>1)Data Acquisition and Preprocessing:</a:t>
            </a:r>
            <a:endParaRPr lang="en-US" sz="1800" b="0" i="0" dirty="0">
              <a:solidFill>
                <a:srgbClr val="1F1F1F"/>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Extract individual frames from the video stream at a suitable frame rate.</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Consider preprocessing techniques (e.g., resizing, normalization) for compatibility with the model.</a:t>
            </a:r>
          </a:p>
          <a:p>
            <a:pPr algn="l">
              <a:lnSpc>
                <a:spcPct val="150000"/>
              </a:lnSpc>
            </a:pPr>
            <a:r>
              <a:rPr lang="en-US" sz="1800" b="1" i="0" dirty="0">
                <a:solidFill>
                  <a:srgbClr val="1F1F1F"/>
                </a:solidFill>
                <a:effectLst/>
                <a:latin typeface="Times New Roman" panose="02020603050405020304" pitchFamily="18" charset="0"/>
                <a:cs typeface="Times New Roman" panose="02020603050405020304" pitchFamily="18" charset="0"/>
              </a:rPr>
              <a:t>2)Vehicle Detection:</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Load a pre-trained YOLOv8 model, optimized for vehicle detection.</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Pass each frame through the model to obtain bounding boxes and class labels.</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Implement non-maximum suppression to eliminate redundant detections.</a:t>
            </a:r>
          </a:p>
          <a:p>
            <a:pPr algn="l">
              <a:lnSpc>
                <a:spcPct val="150000"/>
              </a:lnSpc>
            </a:pPr>
            <a:r>
              <a:rPr lang="en-US" sz="1800" b="1" i="0" dirty="0">
                <a:solidFill>
                  <a:srgbClr val="1F1F1F"/>
                </a:solidFill>
                <a:effectLst/>
                <a:latin typeface="Times New Roman" panose="02020603050405020304" pitchFamily="18" charset="0"/>
                <a:cs typeface="Times New Roman" panose="02020603050405020304" pitchFamily="18" charset="0"/>
              </a:rPr>
              <a:t>3)Vehicle Tracking:</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Employ the Deep SORT algorithm for robust feature tracking.</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Track key points within the detected bounding boxes across consecutive frames.</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Estimate vehicle trajectories based on motion vectors.</a:t>
            </a:r>
          </a:p>
        </p:txBody>
      </p:sp>
    </p:spTree>
    <p:extLst>
      <p:ext uri="{BB962C8B-B14F-4D97-AF65-F5344CB8AC3E}">
        <p14:creationId xmlns:p14="http://schemas.microsoft.com/office/powerpoint/2010/main" val="220707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FCA2-152B-0F3B-94F8-D7EE284F0E24}"/>
              </a:ext>
            </a:extLst>
          </p:cNvPr>
          <p:cNvSpPr txBox="1"/>
          <p:nvPr/>
        </p:nvSpPr>
        <p:spPr>
          <a:xfrm>
            <a:off x="4114800" y="2974109"/>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C137E30-5C20-8996-23B3-67A056A03BC9}"/>
              </a:ext>
            </a:extLst>
          </p:cNvPr>
          <p:cNvSpPr txBox="1"/>
          <p:nvPr/>
        </p:nvSpPr>
        <p:spPr>
          <a:xfrm>
            <a:off x="457200" y="457200"/>
            <a:ext cx="8229600" cy="5859553"/>
          </a:xfrm>
          <a:prstGeom prst="rect">
            <a:avLst/>
          </a:prstGeom>
          <a:noFill/>
        </p:spPr>
        <p:txBody>
          <a:bodyPr wrap="square" rtlCol="0">
            <a:spAutoFit/>
          </a:bodyPr>
          <a:lstStyle/>
          <a:p>
            <a:pPr algn="l">
              <a:lnSpc>
                <a:spcPct val="150000"/>
              </a:lnSpc>
            </a:pPr>
            <a:r>
              <a:rPr lang="en-US" sz="1800" b="1" i="0" dirty="0">
                <a:solidFill>
                  <a:srgbClr val="1F1F1F"/>
                </a:solidFill>
                <a:effectLst/>
                <a:latin typeface="Times New Roman" panose="02020603050405020304" pitchFamily="18" charset="0"/>
                <a:cs typeface="Times New Roman" panose="02020603050405020304" pitchFamily="18" charset="0"/>
              </a:rPr>
              <a:t>4)Vehicle Counting:</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Define a virtual counting line across the traffic lane.</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Increment a counter whenever a vehicle's trajectory crosses the counting line.</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Implement separate counters for each direction of traffic</a:t>
            </a:r>
            <a:r>
              <a:rPr lang="en-US" sz="1800" dirty="0">
                <a:solidFill>
                  <a:srgbClr val="1F1F1F"/>
                </a:solidFill>
                <a:latin typeface="Times New Roman" panose="02020603050405020304" pitchFamily="18" charset="0"/>
                <a:cs typeface="Times New Roman" panose="02020603050405020304" pitchFamily="18" charset="0"/>
              </a:rPr>
              <a:t>.</a:t>
            </a:r>
            <a:endParaRPr lang="en-US" sz="1800" b="0" i="0" dirty="0">
              <a:solidFill>
                <a:srgbClr val="1F1F1F"/>
              </a:solidFill>
              <a:effectLst/>
              <a:latin typeface="Times New Roman" panose="02020603050405020304" pitchFamily="18" charset="0"/>
              <a:cs typeface="Times New Roman" panose="02020603050405020304" pitchFamily="18" charset="0"/>
            </a:endParaRPr>
          </a:p>
          <a:p>
            <a:pPr algn="l">
              <a:lnSpc>
                <a:spcPct val="150000"/>
              </a:lnSpc>
            </a:pPr>
            <a:r>
              <a:rPr lang="en-US" sz="1800" b="1" i="0" dirty="0">
                <a:solidFill>
                  <a:srgbClr val="1F1F1F"/>
                </a:solidFill>
                <a:effectLst/>
                <a:latin typeface="Times New Roman" panose="02020603050405020304" pitchFamily="18" charset="0"/>
                <a:cs typeface="Times New Roman" panose="02020603050405020304" pitchFamily="18" charset="0"/>
              </a:rPr>
              <a:t>5)Speed Estimation:</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Calculate the distance travelled by a vehicle between frames using its bounding box coordinates and known camera parameters.</a:t>
            </a:r>
          </a:p>
          <a:p>
            <a:pPr algn="l">
              <a:lnSpc>
                <a:spcPct val="150000"/>
              </a:lnSpc>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The distance travelled by vehicle is calculated using Euclidean distance formula.</a:t>
            </a:r>
            <a:endParaRPr lang="en-US" sz="1800" b="0" i="0" dirty="0">
              <a:solidFill>
                <a:srgbClr val="1F1F1F"/>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Determine the time interval between frames based on the video frame rate.</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Estimate speed using the formula: Speed = Distance / Time Interval.</a:t>
            </a:r>
          </a:p>
          <a:p>
            <a:pPr algn="l">
              <a:lnSpc>
                <a:spcPct val="150000"/>
              </a:lnSpc>
            </a:pPr>
            <a:r>
              <a:rPr lang="en-US" sz="1800" b="1" i="0" dirty="0">
                <a:solidFill>
                  <a:srgbClr val="1F1F1F"/>
                </a:solidFill>
                <a:effectLst/>
                <a:latin typeface="Times New Roman" panose="02020603050405020304" pitchFamily="18" charset="0"/>
                <a:cs typeface="Times New Roman" panose="02020603050405020304" pitchFamily="18" charset="0"/>
              </a:rPr>
              <a:t>6)Output and Visualization:</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Display the real-time vehicle count and estimated speeds on the screen.</a:t>
            </a:r>
          </a:p>
          <a:p>
            <a:pPr algn="l">
              <a:lnSpc>
                <a:spcPct val="150000"/>
              </a:lnSpc>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Overlay bounding boxes, trajectories, and speed information on the video stream for visual confirmation.</a:t>
            </a:r>
          </a:p>
        </p:txBody>
      </p:sp>
    </p:spTree>
    <p:extLst>
      <p:ext uri="{BB962C8B-B14F-4D97-AF65-F5344CB8AC3E}">
        <p14:creationId xmlns:p14="http://schemas.microsoft.com/office/powerpoint/2010/main" val="276800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20E96-B671-2815-614F-F6684DC271F1}"/>
              </a:ext>
            </a:extLst>
          </p:cNvPr>
          <p:cNvSpPr txBox="1"/>
          <p:nvPr/>
        </p:nvSpPr>
        <p:spPr>
          <a:xfrm>
            <a:off x="381000" y="228600"/>
            <a:ext cx="8229600" cy="1077218"/>
          </a:xfrm>
          <a:prstGeom prst="rect">
            <a:avLst/>
          </a:prstGeom>
          <a:noFill/>
        </p:spPr>
        <p:txBody>
          <a:bodyPr wrap="square" rtlCol="0">
            <a:spAutoFit/>
          </a:bodyPr>
          <a:lstStyle/>
          <a:p>
            <a:r>
              <a:rPr lang="en-IN" sz="3200" dirty="0">
                <a:solidFill>
                  <a:srgbClr val="C00000"/>
                </a:solidFill>
                <a:latin typeface="+mj-lt"/>
              </a:rPr>
              <a:t>Comparison of Proposed System with an existing system</a:t>
            </a:r>
          </a:p>
        </p:txBody>
      </p:sp>
      <p:pic>
        <p:nvPicPr>
          <p:cNvPr id="5" name="Picture 4">
            <a:extLst>
              <a:ext uri="{FF2B5EF4-FFF2-40B4-BE49-F238E27FC236}">
                <a16:creationId xmlns:a16="http://schemas.microsoft.com/office/drawing/2014/main" id="{CA6E79F2-3436-FA27-AF6E-14DF03F70121}"/>
              </a:ext>
            </a:extLst>
          </p:cNvPr>
          <p:cNvPicPr>
            <a:picLocks noChangeAspect="1"/>
          </p:cNvPicPr>
          <p:nvPr/>
        </p:nvPicPr>
        <p:blipFill>
          <a:blip r:embed="rId2"/>
          <a:stretch>
            <a:fillRect/>
          </a:stretch>
        </p:blipFill>
        <p:spPr>
          <a:xfrm>
            <a:off x="381000" y="1305818"/>
            <a:ext cx="8410575" cy="104775"/>
          </a:xfrm>
          <a:prstGeom prst="rect">
            <a:avLst/>
          </a:prstGeom>
        </p:spPr>
      </p:pic>
      <p:graphicFrame>
        <p:nvGraphicFramePr>
          <p:cNvPr id="6" name="Table 5">
            <a:extLst>
              <a:ext uri="{FF2B5EF4-FFF2-40B4-BE49-F238E27FC236}">
                <a16:creationId xmlns:a16="http://schemas.microsoft.com/office/drawing/2014/main" id="{9DBE631C-9733-AE01-47D8-DD43438EC81C}"/>
              </a:ext>
            </a:extLst>
          </p:cNvPr>
          <p:cNvGraphicFramePr>
            <a:graphicFrameLocks noGrp="1"/>
          </p:cNvGraphicFramePr>
          <p:nvPr>
            <p:extLst>
              <p:ext uri="{D42A27DB-BD31-4B8C-83A1-F6EECF244321}">
                <p14:modId xmlns:p14="http://schemas.microsoft.com/office/powerpoint/2010/main" val="1295427688"/>
              </p:ext>
            </p:extLst>
          </p:nvPr>
        </p:nvGraphicFramePr>
        <p:xfrm>
          <a:off x="381000" y="1524000"/>
          <a:ext cx="8410575" cy="4867956"/>
        </p:xfrm>
        <a:graphic>
          <a:graphicData uri="http://schemas.openxmlformats.org/drawingml/2006/table">
            <a:tbl>
              <a:tblPr firstRow="1" bandRow="1">
                <a:tableStyleId>{5C22544A-7EE6-4342-B048-85BDC9FD1C3A}</a:tableStyleId>
              </a:tblPr>
              <a:tblGrid>
                <a:gridCol w="2929525">
                  <a:extLst>
                    <a:ext uri="{9D8B030D-6E8A-4147-A177-3AD203B41FA5}">
                      <a16:colId xmlns:a16="http://schemas.microsoft.com/office/drawing/2014/main" val="1582130967"/>
                    </a:ext>
                  </a:extLst>
                </a:gridCol>
                <a:gridCol w="2957877">
                  <a:extLst>
                    <a:ext uri="{9D8B030D-6E8A-4147-A177-3AD203B41FA5}">
                      <a16:colId xmlns:a16="http://schemas.microsoft.com/office/drawing/2014/main" val="295239918"/>
                    </a:ext>
                  </a:extLst>
                </a:gridCol>
                <a:gridCol w="2523173">
                  <a:extLst>
                    <a:ext uri="{9D8B030D-6E8A-4147-A177-3AD203B41FA5}">
                      <a16:colId xmlns:a16="http://schemas.microsoft.com/office/drawing/2014/main" val="128105026"/>
                    </a:ext>
                  </a:extLst>
                </a:gridCol>
              </a:tblGrid>
              <a:tr h="686046">
                <a:tc>
                  <a:txBody>
                    <a:bodyPr/>
                    <a:lstStyle/>
                    <a:p>
                      <a:r>
                        <a:rPr lang="en-IN" dirty="0"/>
                        <a:t>Features</a:t>
                      </a:r>
                    </a:p>
                  </a:txBody>
                  <a:tcPr/>
                </a:tc>
                <a:tc>
                  <a:txBody>
                    <a:bodyPr/>
                    <a:lstStyle/>
                    <a:p>
                      <a:r>
                        <a:rPr lang="en-IN" dirty="0"/>
                        <a:t>Proposed system</a:t>
                      </a:r>
                    </a:p>
                  </a:txBody>
                  <a:tcPr/>
                </a:tc>
                <a:tc>
                  <a:txBody>
                    <a:bodyPr/>
                    <a:lstStyle/>
                    <a:p>
                      <a:r>
                        <a:rPr lang="en-IN" dirty="0"/>
                        <a:t>Existing system</a:t>
                      </a:r>
                    </a:p>
                  </a:txBody>
                  <a:tcPr/>
                </a:tc>
                <a:extLst>
                  <a:ext uri="{0D108BD9-81ED-4DB2-BD59-A6C34878D82A}">
                    <a16:rowId xmlns:a16="http://schemas.microsoft.com/office/drawing/2014/main" val="1208333372"/>
                  </a:ext>
                </a:extLst>
              </a:tr>
              <a:tr h="397470">
                <a:tc>
                  <a:txBody>
                    <a:bodyPr/>
                    <a:lstStyle/>
                    <a:p>
                      <a:r>
                        <a:rPr lang="en-IN" dirty="0"/>
                        <a:t>Speed</a:t>
                      </a:r>
                    </a:p>
                  </a:txBody>
                  <a:tcPr/>
                </a:tc>
                <a:tc>
                  <a:txBody>
                    <a:bodyPr/>
                    <a:lstStyle/>
                    <a:p>
                      <a:r>
                        <a:rPr lang="en-IN" dirty="0"/>
                        <a:t>Excellent</a:t>
                      </a:r>
                    </a:p>
                  </a:txBody>
                  <a:tcPr/>
                </a:tc>
                <a:tc>
                  <a:txBody>
                    <a:bodyPr/>
                    <a:lstStyle/>
                    <a:p>
                      <a:r>
                        <a:rPr lang="en-IN" dirty="0"/>
                        <a:t>Good</a:t>
                      </a:r>
                    </a:p>
                  </a:txBody>
                  <a:tcPr/>
                </a:tc>
                <a:extLst>
                  <a:ext uri="{0D108BD9-81ED-4DB2-BD59-A6C34878D82A}">
                    <a16:rowId xmlns:a16="http://schemas.microsoft.com/office/drawing/2014/main" val="990101591"/>
                  </a:ext>
                </a:extLst>
              </a:tr>
              <a:tr h="397470">
                <a:tc>
                  <a:txBody>
                    <a:bodyPr/>
                    <a:lstStyle/>
                    <a:p>
                      <a:r>
                        <a:rPr lang="en-IN" dirty="0"/>
                        <a:t>Simplicity</a:t>
                      </a:r>
                    </a:p>
                  </a:txBody>
                  <a:tcPr/>
                </a:tc>
                <a:tc>
                  <a:txBody>
                    <a:bodyPr/>
                    <a:lstStyle/>
                    <a:p>
                      <a:r>
                        <a:rPr lang="en-IN" dirty="0"/>
                        <a:t>More simple and efficient</a:t>
                      </a:r>
                    </a:p>
                  </a:txBody>
                  <a:tcPr/>
                </a:tc>
                <a:tc>
                  <a:txBody>
                    <a:bodyPr/>
                    <a:lstStyle/>
                    <a:p>
                      <a:r>
                        <a:rPr lang="en-IN" dirty="0"/>
                        <a:t>Relatively complex</a:t>
                      </a:r>
                    </a:p>
                  </a:txBody>
                  <a:tcPr/>
                </a:tc>
                <a:extLst>
                  <a:ext uri="{0D108BD9-81ED-4DB2-BD59-A6C34878D82A}">
                    <a16:rowId xmlns:a16="http://schemas.microsoft.com/office/drawing/2014/main" val="3620413923"/>
                  </a:ext>
                </a:extLst>
              </a:tr>
              <a:tr h="397470">
                <a:tc>
                  <a:txBody>
                    <a:bodyPr/>
                    <a:lstStyle/>
                    <a:p>
                      <a:r>
                        <a:rPr lang="en-IN" dirty="0"/>
                        <a:t>Resource Efficiency</a:t>
                      </a:r>
                    </a:p>
                  </a:txBody>
                  <a:tcPr/>
                </a:tc>
                <a:tc>
                  <a:txBody>
                    <a:bodyPr/>
                    <a:lstStyle/>
                    <a:p>
                      <a:r>
                        <a:rPr lang="en-IN" dirty="0"/>
                        <a:t>Higher</a:t>
                      </a:r>
                    </a:p>
                  </a:txBody>
                  <a:tcPr/>
                </a:tc>
                <a:tc>
                  <a:txBody>
                    <a:bodyPr/>
                    <a:lstStyle/>
                    <a:p>
                      <a:r>
                        <a:rPr lang="en-IN" dirty="0"/>
                        <a:t>Lower</a:t>
                      </a:r>
                    </a:p>
                  </a:txBody>
                  <a:tcPr/>
                </a:tc>
                <a:extLst>
                  <a:ext uri="{0D108BD9-81ED-4DB2-BD59-A6C34878D82A}">
                    <a16:rowId xmlns:a16="http://schemas.microsoft.com/office/drawing/2014/main" val="4224262827"/>
                  </a:ext>
                </a:extLst>
              </a:tr>
              <a:tr h="397470">
                <a:tc>
                  <a:txBody>
                    <a:bodyPr/>
                    <a:lstStyle/>
                    <a:p>
                      <a:r>
                        <a:rPr lang="en-IN" dirty="0"/>
                        <a:t>Accuracy</a:t>
                      </a:r>
                    </a:p>
                  </a:txBody>
                  <a:tcPr/>
                </a:tc>
                <a:tc>
                  <a:txBody>
                    <a:bodyPr/>
                    <a:lstStyle/>
                    <a:p>
                      <a:r>
                        <a:rPr lang="en-IN" dirty="0"/>
                        <a:t>Generally higher</a:t>
                      </a:r>
                    </a:p>
                  </a:txBody>
                  <a:tcPr/>
                </a:tc>
                <a:tc>
                  <a:txBody>
                    <a:bodyPr/>
                    <a:lstStyle/>
                    <a:p>
                      <a:r>
                        <a:rPr lang="en-IN" dirty="0"/>
                        <a:t>Good</a:t>
                      </a:r>
                    </a:p>
                  </a:txBody>
                  <a:tcPr/>
                </a:tc>
                <a:extLst>
                  <a:ext uri="{0D108BD9-81ED-4DB2-BD59-A6C34878D82A}">
                    <a16:rowId xmlns:a16="http://schemas.microsoft.com/office/drawing/2014/main" val="3413386522"/>
                  </a:ext>
                </a:extLst>
              </a:tr>
              <a:tr h="397470">
                <a:tc>
                  <a:txBody>
                    <a:bodyPr/>
                    <a:lstStyle/>
                    <a:p>
                      <a:r>
                        <a:rPr lang="en-IN" dirty="0"/>
                        <a:t>Multiple scales</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val="1241514027"/>
                  </a:ext>
                </a:extLst>
              </a:tr>
              <a:tr h="854584">
                <a:tc>
                  <a:txBody>
                    <a:bodyPr/>
                    <a:lstStyle/>
                    <a:p>
                      <a:r>
                        <a:rPr lang="en-IN" dirty="0"/>
                        <a:t>Network Architecture</a:t>
                      </a:r>
                    </a:p>
                  </a:txBody>
                  <a:tcPr/>
                </a:tc>
                <a:tc>
                  <a:txBody>
                    <a:bodyPr/>
                    <a:lstStyle/>
                    <a:p>
                      <a:r>
                        <a:rPr lang="en-IN" dirty="0"/>
                        <a:t>Focuses on streamlining architecture for efficiency</a:t>
                      </a:r>
                    </a:p>
                  </a:txBody>
                  <a:tcPr/>
                </a:tc>
                <a:tc>
                  <a:txBody>
                    <a:bodyPr/>
                    <a:lstStyle/>
                    <a:p>
                      <a:r>
                        <a:rPr lang="en-IN" dirty="0"/>
                        <a:t>Complex Convolutional Neural Network</a:t>
                      </a:r>
                    </a:p>
                  </a:txBody>
                  <a:tcPr/>
                </a:tc>
                <a:extLst>
                  <a:ext uri="{0D108BD9-81ED-4DB2-BD59-A6C34878D82A}">
                    <a16:rowId xmlns:a16="http://schemas.microsoft.com/office/drawing/2014/main" val="778630933"/>
                  </a:ext>
                </a:extLst>
              </a:tr>
              <a:tr h="598209">
                <a:tc>
                  <a:txBody>
                    <a:bodyPr/>
                    <a:lstStyle/>
                    <a:p>
                      <a:r>
                        <a:rPr lang="en-IN" dirty="0"/>
                        <a:t>Scalability</a:t>
                      </a:r>
                    </a:p>
                  </a:txBody>
                  <a:tcPr/>
                </a:tc>
                <a:tc>
                  <a:txBody>
                    <a:bodyPr/>
                    <a:lstStyle/>
                    <a:p>
                      <a:r>
                        <a:rPr lang="en-IN" dirty="0"/>
                        <a:t>Easier to scale</a:t>
                      </a:r>
                    </a:p>
                  </a:txBody>
                  <a:tcPr/>
                </a:tc>
                <a:tc>
                  <a:txBody>
                    <a:bodyPr/>
                    <a:lstStyle/>
                    <a:p>
                      <a:r>
                        <a:rPr lang="en-IN" dirty="0"/>
                        <a:t>Can be scaled to different resolutions</a:t>
                      </a:r>
                    </a:p>
                  </a:txBody>
                  <a:tcPr/>
                </a:tc>
                <a:extLst>
                  <a:ext uri="{0D108BD9-81ED-4DB2-BD59-A6C34878D82A}">
                    <a16:rowId xmlns:a16="http://schemas.microsoft.com/office/drawing/2014/main" val="1883003711"/>
                  </a:ext>
                </a:extLst>
              </a:tr>
              <a:tr h="598209">
                <a:tc>
                  <a:txBody>
                    <a:bodyPr/>
                    <a:lstStyle/>
                    <a:p>
                      <a:r>
                        <a:rPr lang="en-IN" dirty="0"/>
                        <a:t>Complexity</a:t>
                      </a:r>
                    </a:p>
                  </a:txBody>
                  <a:tcPr/>
                </a:tc>
                <a:tc>
                  <a:txBody>
                    <a:bodyPr/>
                    <a:lstStyle/>
                    <a:p>
                      <a:r>
                        <a:rPr lang="en-IN" dirty="0"/>
                        <a:t>Less complex and easy to train and deploy</a:t>
                      </a:r>
                    </a:p>
                  </a:txBody>
                  <a:tcPr/>
                </a:tc>
                <a:tc>
                  <a:txBody>
                    <a:bodyPr/>
                    <a:lstStyle/>
                    <a:p>
                      <a:r>
                        <a:rPr lang="en-IN" dirty="0"/>
                        <a:t>More complex</a:t>
                      </a:r>
                    </a:p>
                  </a:txBody>
                  <a:tcPr/>
                </a:tc>
                <a:extLst>
                  <a:ext uri="{0D108BD9-81ED-4DB2-BD59-A6C34878D82A}">
                    <a16:rowId xmlns:a16="http://schemas.microsoft.com/office/drawing/2014/main" val="816371984"/>
                  </a:ext>
                </a:extLst>
              </a:tr>
            </a:tbl>
          </a:graphicData>
        </a:graphic>
      </p:graphicFrame>
    </p:spTree>
    <p:extLst>
      <p:ext uri="{BB962C8B-B14F-4D97-AF65-F5344CB8AC3E}">
        <p14:creationId xmlns:p14="http://schemas.microsoft.com/office/powerpoint/2010/main" val="1812948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9528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81000"/>
            <a:ext cx="4495800" cy="609600"/>
          </a:xfrm>
          <a:prstGeom prst="rect">
            <a:avLst/>
          </a:prstGeom>
        </p:spPr>
        <p:txBody>
          <a:bodyPr lIns="90000" tIns="45000" rIns="90000" bIns="45000"/>
          <a:lstStyle/>
          <a:p>
            <a:pPr algn="r">
              <a:lnSpc>
                <a:spcPct val="100000"/>
              </a:lnSpc>
            </a:pPr>
            <a:r>
              <a:rPr lang="en-US" sz="3200" b="1" dirty="0">
                <a:solidFill>
                  <a:srgbClr val="C00000"/>
                </a:solidFill>
                <a:latin typeface="+mj-lt"/>
              </a:rPr>
              <a:t>Performance Measure</a:t>
            </a:r>
            <a:endParaRPr sz="3200" b="1" dirty="0">
              <a:solidFill>
                <a:srgbClr val="C00000"/>
              </a:solidFill>
              <a:latin typeface="+mj-lt"/>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
        <p:nvSpPr>
          <p:cNvPr id="4" name="TextBox 3">
            <a:extLst>
              <a:ext uri="{FF2B5EF4-FFF2-40B4-BE49-F238E27FC236}">
                <a16:creationId xmlns:a16="http://schemas.microsoft.com/office/drawing/2014/main" id="{C2358664-E486-B880-7E1B-3429C7E9A850}"/>
              </a:ext>
            </a:extLst>
          </p:cNvPr>
          <p:cNvSpPr txBox="1"/>
          <p:nvPr/>
        </p:nvSpPr>
        <p:spPr>
          <a:xfrm>
            <a:off x="4114800" y="2974109"/>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13AF986B-A5C1-34CE-7710-FBD366E30CE9}"/>
              </a:ext>
            </a:extLst>
          </p:cNvPr>
          <p:cNvSpPr txBox="1"/>
          <p:nvPr/>
        </p:nvSpPr>
        <p:spPr>
          <a:xfrm>
            <a:off x="558019" y="1430019"/>
            <a:ext cx="8076600" cy="1815882"/>
          </a:xfrm>
          <a:prstGeom prst="rect">
            <a:avLst/>
          </a:prstGeom>
          <a:noFill/>
        </p:spPr>
        <p:txBody>
          <a:bodyPr wrap="square" rtlCol="0">
            <a:spAutoFit/>
          </a:bodyPr>
          <a:lstStyle/>
          <a:p>
            <a:pPr>
              <a:lnSpc>
                <a:spcPct val="150000"/>
              </a:lnSpc>
            </a:pPr>
            <a:r>
              <a:rPr lang="en-IN" sz="1600" dirty="0">
                <a:latin typeface="Times New Roman" panose="02020603050405020304" pitchFamily="18" charset="0"/>
                <a:cs typeface="Times New Roman" panose="02020603050405020304" pitchFamily="18" charset="0"/>
              </a:rPr>
              <a:t>The accuracy of the model is 94.8%.</a:t>
            </a:r>
          </a:p>
          <a:p>
            <a:pPr>
              <a:lnSpc>
                <a:spcPct val="150000"/>
              </a:lnSpc>
            </a:pPr>
            <a:r>
              <a:rPr lang="en-IN" sz="1600" dirty="0">
                <a:latin typeface="Times New Roman" panose="02020603050405020304" pitchFamily="18" charset="0"/>
                <a:cs typeface="Times New Roman" panose="02020603050405020304" pitchFamily="18" charset="0"/>
              </a:rPr>
              <a:t>The precision achieved by the model is 94.8%.</a:t>
            </a:r>
          </a:p>
          <a:p>
            <a:pPr>
              <a:lnSpc>
                <a:spcPct val="150000"/>
              </a:lnSpc>
            </a:pPr>
            <a:r>
              <a:rPr lang="en-IN" sz="1600" dirty="0">
                <a:latin typeface="Times New Roman" panose="02020603050405020304" pitchFamily="18" charset="0"/>
                <a:cs typeface="Times New Roman" panose="02020603050405020304" pitchFamily="18" charset="0"/>
              </a:rPr>
              <a:t>The recall of the model is 100%.</a:t>
            </a:r>
          </a:p>
          <a:p>
            <a:pPr>
              <a:lnSpc>
                <a:spcPct val="150000"/>
              </a:lnSpc>
            </a:pPr>
            <a:r>
              <a:rPr lang="en-IN" sz="1600" dirty="0">
                <a:latin typeface="Times New Roman" panose="02020603050405020304" pitchFamily="18" charset="0"/>
                <a:cs typeface="Times New Roman" panose="02020603050405020304" pitchFamily="18" charset="0"/>
              </a:rPr>
              <a:t>The F1 score of the model is 97.3%.</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70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mj-lt"/>
              </a:rPr>
              <a:t>Outline</a:t>
            </a:r>
            <a:endParaRPr dirty="0">
              <a:solidFill>
                <a:srgbClr val="C00000"/>
              </a:solidFill>
              <a:latin typeface="+mj-lt"/>
            </a:endParaRPr>
          </a:p>
        </p:txBody>
      </p:sp>
      <p:sp>
        <p:nvSpPr>
          <p:cNvPr id="45" name="CustomShape 3"/>
          <p:cNvSpPr/>
          <p:nvPr/>
        </p:nvSpPr>
        <p:spPr>
          <a:xfrm>
            <a:off x="457200" y="1219200"/>
            <a:ext cx="8381160" cy="5106000"/>
          </a:xfrm>
          <a:prstGeom prst="rect">
            <a:avLst/>
          </a:prstGeom>
        </p:spPr>
        <p:txBody>
          <a:bodyPr lIns="90000" tIns="45000" rIns="90000" bIns="45000"/>
          <a:lstStyle/>
          <a:p>
            <a:pPr>
              <a:buFont typeface="Arial" pitchFamily="34" charset="0"/>
              <a:buChar char="•"/>
            </a:pPr>
            <a:r>
              <a:rPr lang="en-IN" sz="2000" b="1" dirty="0">
                <a:solidFill>
                  <a:srgbClr val="000000"/>
                </a:solidFill>
                <a:latin typeface="Onyx" panose="04050602080702020203" pitchFamily="82" charset="0"/>
              </a:rPr>
              <a:t> </a:t>
            </a:r>
            <a:r>
              <a:rPr lang="en-US" sz="2000" b="1" dirty="0">
                <a:solidFill>
                  <a:srgbClr val="000000"/>
                </a:solidFill>
                <a:latin typeface="Times New Roman" panose="02020603050405020304" pitchFamily="18" charset="0"/>
                <a:cs typeface="Times New Roman" panose="02020603050405020304" pitchFamily="18" charset="0"/>
              </a:rPr>
              <a:t>Abstract </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Introduction </a:t>
            </a:r>
          </a:p>
          <a:p>
            <a:pPr>
              <a:buFont typeface="Arial"/>
              <a:buChar char="•"/>
            </a:pPr>
            <a:r>
              <a:rPr lang="en-US" sz="2000" b="1" dirty="0">
                <a:solidFill>
                  <a:srgbClr val="000000"/>
                </a:solidFill>
                <a:latin typeface="Times New Roman" panose="02020603050405020304" pitchFamily="18" charset="0"/>
                <a:cs typeface="Times New Roman" panose="02020603050405020304" pitchFamily="18" charset="0"/>
              </a:rPr>
              <a:t> Literature survey</a:t>
            </a:r>
          </a:p>
          <a:p>
            <a:pPr lvl="1">
              <a:buFont typeface="Arial"/>
              <a:buChar char="•"/>
            </a:pPr>
            <a:r>
              <a:rPr lang="en-US" sz="2000" b="1" dirty="0">
                <a:solidFill>
                  <a:srgbClr val="000000"/>
                </a:solidFill>
                <a:latin typeface="Times New Roman" panose="02020603050405020304" pitchFamily="18" charset="0"/>
                <a:cs typeface="Times New Roman" panose="02020603050405020304" pitchFamily="18" charset="0"/>
              </a:rPr>
              <a:t> Existing system</a:t>
            </a:r>
          </a:p>
          <a:p>
            <a:pPr lvl="2"/>
            <a:r>
              <a:rPr lang="en-US" sz="2000" dirty="0">
                <a:solidFill>
                  <a:srgbClr val="000000"/>
                </a:solidFill>
                <a:latin typeface="Times New Roman" panose="02020603050405020304" pitchFamily="18" charset="0"/>
                <a:cs typeface="Times New Roman" panose="02020603050405020304" pitchFamily="18" charset="0"/>
              </a:rPr>
              <a:t>- Problems in existing system</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Research Objective of Presentation</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Problem Definition</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Research work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Proposed  system architecture</a:t>
            </a:r>
          </a:p>
          <a:p>
            <a:r>
              <a:rPr lang="en-US" sz="2000" dirty="0">
                <a:solidFill>
                  <a:srgbClr val="000000"/>
                </a:solidFill>
                <a:latin typeface="Times New Roman" panose="02020603050405020304" pitchFamily="18" charset="0"/>
                <a:cs typeface="Times New Roman" panose="02020603050405020304" pitchFamily="18" charset="0"/>
              </a:rPr>
              <a:t>	- Methods</a:t>
            </a:r>
          </a:p>
          <a:p>
            <a:r>
              <a:rPr lang="en-US" sz="2000" dirty="0">
                <a:solidFill>
                  <a:srgbClr val="000000"/>
                </a:solidFill>
                <a:latin typeface="Times New Roman" panose="02020603050405020304" pitchFamily="18" charset="0"/>
                <a:cs typeface="Times New Roman" panose="02020603050405020304" pitchFamily="18" charset="0"/>
              </a:rPr>
              <a:t>	- Comparison of Proposed system with an existing system</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Performance Measure</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Results	</a:t>
            </a:r>
            <a:endParaRPr lang="en-US" sz="2000" dirty="0">
              <a:solidFill>
                <a:srgbClr val="000000"/>
              </a:solidFill>
              <a:latin typeface="Times New Roman" panose="02020603050405020304" pitchFamily="18" charset="0"/>
              <a:cs typeface="Times New Roman" panose="02020603050405020304" pitchFamily="18" charset="0"/>
            </a:endParaRP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Conclusion</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Future Work</a:t>
            </a:r>
          </a:p>
          <a:p>
            <a:pPr>
              <a:buFont typeface="Arial"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 References	</a:t>
            </a:r>
            <a:endParaRPr lang="en-US" sz="2000" dirty="0">
              <a:latin typeface="Times New Roman" panose="02020603050405020304" pitchFamily="18" charset="0"/>
              <a:cs typeface="Times New Roman" panose="02020603050405020304" pitchFamily="18" charset="0"/>
            </a:endParaRPr>
          </a:p>
          <a:p>
            <a:pPr>
              <a:lnSpc>
                <a:spcPct val="150000"/>
              </a:lnSpc>
              <a:buFont typeface="Arial" pitchFamily="34" charset="0"/>
              <a:buChar char="•"/>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84775"/>
          </a:xfrm>
          <a:prstGeom prst="rect">
            <a:avLst/>
          </a:prstGeom>
          <a:noFill/>
        </p:spPr>
        <p:txBody>
          <a:bodyPr wrap="square" rtlCol="0">
            <a:spAutoFit/>
          </a:bodyPr>
          <a:lstStyle/>
          <a:p>
            <a:r>
              <a:rPr lang="en-US" sz="3200" b="1" dirty="0">
                <a:solidFill>
                  <a:srgbClr val="C00000"/>
                </a:solidFill>
                <a:latin typeface="+mj-lt"/>
              </a:rPr>
              <a:t>Results</a:t>
            </a:r>
          </a:p>
        </p:txBody>
      </p:sp>
      <p:sp>
        <p:nvSpPr>
          <p:cNvPr id="2" name="TextBox 1">
            <a:extLst>
              <a:ext uri="{FF2B5EF4-FFF2-40B4-BE49-F238E27FC236}">
                <a16:creationId xmlns:a16="http://schemas.microsoft.com/office/drawing/2014/main" id="{BDD165D9-F560-60C9-4711-D1CD7AE5190C}"/>
              </a:ext>
            </a:extLst>
          </p:cNvPr>
          <p:cNvSpPr txBox="1"/>
          <p:nvPr/>
        </p:nvSpPr>
        <p:spPr>
          <a:xfrm>
            <a:off x="4114800" y="2974109"/>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B779E0D-B1BE-4169-8FA1-4675FCBFFFAE}"/>
              </a:ext>
            </a:extLst>
          </p:cNvPr>
          <p:cNvSpPr txBox="1"/>
          <p:nvPr/>
        </p:nvSpPr>
        <p:spPr>
          <a:xfrm>
            <a:off x="457200" y="1041975"/>
            <a:ext cx="8381160" cy="5588068"/>
          </a:xfrm>
          <a:prstGeom prst="rect">
            <a:avLst/>
          </a:prstGeom>
          <a:noFill/>
        </p:spPr>
        <p:txBody>
          <a:bodyPr wrap="square" rtlCol="0">
            <a:spAutoFit/>
          </a:bodyPr>
          <a:lstStyle/>
          <a:p>
            <a:pPr algn="l">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The resu</a:t>
            </a:r>
            <a:r>
              <a:rPr lang="en-US" sz="1600" dirty="0">
                <a:solidFill>
                  <a:srgbClr val="1F1F1F"/>
                </a:solidFill>
                <a:latin typeface="Times New Roman" panose="02020603050405020304" pitchFamily="18" charset="0"/>
                <a:cs typeface="Times New Roman" panose="02020603050405020304" pitchFamily="18" charset="0"/>
              </a:rPr>
              <a:t>lt of the project is:</a:t>
            </a: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Accurate Vehicle Counting: The integration of YOLO for detection and </a:t>
            </a:r>
            <a:r>
              <a:rPr lang="en-US" sz="1600" dirty="0">
                <a:solidFill>
                  <a:srgbClr val="1F1F1F"/>
                </a:solidFill>
                <a:latin typeface="Times New Roman" panose="02020603050405020304" pitchFamily="18" charset="0"/>
                <a:cs typeface="Times New Roman" panose="02020603050405020304" pitchFamily="18" charset="0"/>
              </a:rPr>
              <a:t>deep sort algorithm</a:t>
            </a:r>
            <a:r>
              <a:rPr lang="en-US" sz="1600" b="0" i="0" dirty="0">
                <a:solidFill>
                  <a:srgbClr val="1F1F1F"/>
                </a:solidFill>
                <a:effectLst/>
                <a:latin typeface="Times New Roman" panose="02020603050405020304" pitchFamily="18" charset="0"/>
                <a:cs typeface="Times New Roman" panose="02020603050405020304" pitchFamily="18" charset="0"/>
              </a:rPr>
              <a:t> for tracking could lead to highly accurate vehicle counts, minimizing error rates compared to traditional methods.</a:t>
            </a:r>
          </a:p>
          <a:p>
            <a:pPr marL="285750" indent="-285750" algn="just">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Reliable Speed Estimation: Speed estimations derived from distance and time calculations combined with robust tracking should offer reliable values, valuable for traffic analysis and potential enforcement applications.</a:t>
            </a:r>
          </a:p>
          <a:p>
            <a:pPr marL="285750" indent="-285750" algn="just">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Real-time Data Acquisition: The system's ability to process video streams in real-time provides timely insights into traffic patterns and enables immediate responsiveness to changing conditions.</a:t>
            </a:r>
          </a:p>
          <a:p>
            <a:pPr marL="285750" indent="-285750" algn="just">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Visualized Insights: Overlaying tracking information and speed measurements on the video stream offers valuable visual feedback for operators and researchers to observe traffic flow dynamics and individual vehicle behavior.</a:t>
            </a:r>
          </a:p>
          <a:p>
            <a:pPr marL="285750" indent="-285750" algn="just">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Data-driven Analysis: Collected data can be further analyzed to identify peak traffic times, understand individual vehicle behavior, and inform traffic flow optimization strategies.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725603-D249-B660-D185-6B223C8C25B5}"/>
              </a:ext>
            </a:extLst>
          </p:cNvPr>
          <p:cNvPicPr>
            <a:picLocks noChangeAspect="1"/>
          </p:cNvPicPr>
          <p:nvPr/>
        </p:nvPicPr>
        <p:blipFill>
          <a:blip r:embed="rId2"/>
          <a:stretch>
            <a:fillRect/>
          </a:stretch>
        </p:blipFill>
        <p:spPr>
          <a:xfrm>
            <a:off x="481920" y="685800"/>
            <a:ext cx="8210002" cy="5486400"/>
          </a:xfrm>
          <a:prstGeom prst="rect">
            <a:avLst/>
          </a:prstGeom>
        </p:spPr>
      </p:pic>
    </p:spTree>
    <p:extLst>
      <p:ext uri="{BB962C8B-B14F-4D97-AF65-F5344CB8AC3E}">
        <p14:creationId xmlns:p14="http://schemas.microsoft.com/office/powerpoint/2010/main" val="283385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D41DD7-9C55-223F-FD9E-89123B7B2561}"/>
              </a:ext>
            </a:extLst>
          </p:cNvPr>
          <p:cNvPicPr>
            <a:picLocks noChangeAspect="1"/>
          </p:cNvPicPr>
          <p:nvPr/>
        </p:nvPicPr>
        <p:blipFill>
          <a:blip r:embed="rId2"/>
          <a:stretch>
            <a:fillRect/>
          </a:stretch>
        </p:blipFill>
        <p:spPr>
          <a:xfrm>
            <a:off x="391722" y="609600"/>
            <a:ext cx="8256611" cy="5638800"/>
          </a:xfrm>
          <a:prstGeom prst="rect">
            <a:avLst/>
          </a:prstGeom>
        </p:spPr>
      </p:pic>
    </p:spTree>
    <p:extLst>
      <p:ext uri="{BB962C8B-B14F-4D97-AF65-F5344CB8AC3E}">
        <p14:creationId xmlns:p14="http://schemas.microsoft.com/office/powerpoint/2010/main" val="398814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53B65DEB-31D3-BF90-71DE-CD027E3FE523}"/>
              </a:ext>
            </a:extLst>
          </p:cNvPr>
          <p:cNvSpPr txBox="1"/>
          <p:nvPr/>
        </p:nvSpPr>
        <p:spPr>
          <a:xfrm>
            <a:off x="457200" y="1235964"/>
            <a:ext cx="8304960" cy="30027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This project explored the integration of YOLO object detection </a:t>
            </a:r>
            <a:r>
              <a:rPr lang="en-US" sz="1600" b="0" i="0">
                <a:solidFill>
                  <a:srgbClr val="1F1F1F"/>
                </a:solidFill>
                <a:effectLst/>
                <a:latin typeface="Times New Roman" panose="02020603050405020304" pitchFamily="18" charset="0"/>
                <a:cs typeface="Times New Roman" panose="02020603050405020304" pitchFamily="18" charset="0"/>
              </a:rPr>
              <a:t>and </a:t>
            </a:r>
            <a:r>
              <a:rPr lang="en-US" sz="1600">
                <a:solidFill>
                  <a:srgbClr val="1F1F1F"/>
                </a:solidFill>
                <a:latin typeface="Times New Roman" panose="02020603050405020304" pitchFamily="18" charset="0"/>
                <a:cs typeface="Times New Roman" panose="02020603050405020304" pitchFamily="18" charset="0"/>
              </a:rPr>
              <a:t>deep SORT</a:t>
            </a:r>
            <a:r>
              <a:rPr lang="en-US" sz="1600" b="0" i="0">
                <a:solidFill>
                  <a:srgbClr val="1F1F1F"/>
                </a:solidFill>
                <a:effectLst/>
                <a:latin typeface="Times New Roman" panose="02020603050405020304" pitchFamily="18" charset="0"/>
                <a:cs typeface="Times New Roman" panose="02020603050405020304" pitchFamily="18" charset="0"/>
              </a:rPr>
              <a:t> </a:t>
            </a:r>
            <a:r>
              <a:rPr lang="en-US" sz="1600" b="0" i="0" dirty="0">
                <a:solidFill>
                  <a:srgbClr val="1F1F1F"/>
                </a:solidFill>
                <a:effectLst/>
                <a:latin typeface="Times New Roman" panose="02020603050405020304" pitchFamily="18" charset="0"/>
                <a:cs typeface="Times New Roman" panose="02020603050405020304" pitchFamily="18" charset="0"/>
              </a:rPr>
              <a:t>algorithms for vehicle counting and speed estimation in traffic.</a:t>
            </a:r>
          </a:p>
          <a:p>
            <a:pPr marL="285750" indent="-285750">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The potential benefits include highly accurate vehicle count data, reliable speed estimation, and valuable visual insights into traffic flow.</a:t>
            </a:r>
          </a:p>
          <a:p>
            <a:pPr marL="285750" indent="-285750">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Integration with existing systems and further data analysis offer exciting possibilities for traffic management and research.</a:t>
            </a:r>
          </a:p>
          <a:p>
            <a:pPr marL="285750" indent="-285750">
              <a:lnSpc>
                <a:spcPct val="150000"/>
              </a:lnSpc>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Overall, this project lays the foundation for a powerful tool in traffic monitoring and analysis, highlighting the potential of AI-powered solutions for smarter and safer transportation systems.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773B2-4CA1-0434-2FAA-0F91657C45F3}"/>
              </a:ext>
            </a:extLst>
          </p:cNvPr>
          <p:cNvSpPr txBox="1"/>
          <p:nvPr/>
        </p:nvSpPr>
        <p:spPr>
          <a:xfrm>
            <a:off x="533400" y="304800"/>
            <a:ext cx="3352800" cy="584775"/>
          </a:xfrm>
          <a:prstGeom prst="rect">
            <a:avLst/>
          </a:prstGeom>
          <a:noFill/>
        </p:spPr>
        <p:txBody>
          <a:bodyPr wrap="square" rtlCol="0">
            <a:spAutoFit/>
          </a:bodyPr>
          <a:lstStyle/>
          <a:p>
            <a:r>
              <a:rPr lang="en-IN" sz="3200" b="1" dirty="0">
                <a:solidFill>
                  <a:srgbClr val="C00000"/>
                </a:solidFill>
                <a:latin typeface="+mj-lt"/>
              </a:rPr>
              <a:t>Future Work</a:t>
            </a:r>
          </a:p>
        </p:txBody>
      </p:sp>
      <p:pic>
        <p:nvPicPr>
          <p:cNvPr id="5" name="Picture 4">
            <a:extLst>
              <a:ext uri="{FF2B5EF4-FFF2-40B4-BE49-F238E27FC236}">
                <a16:creationId xmlns:a16="http://schemas.microsoft.com/office/drawing/2014/main" id="{6BF428CD-872F-C8FC-9A9F-A0A61A66AAD4}"/>
              </a:ext>
            </a:extLst>
          </p:cNvPr>
          <p:cNvPicPr>
            <a:picLocks noChangeAspect="1"/>
          </p:cNvPicPr>
          <p:nvPr/>
        </p:nvPicPr>
        <p:blipFill>
          <a:blip r:embed="rId2"/>
          <a:stretch>
            <a:fillRect/>
          </a:stretch>
        </p:blipFill>
        <p:spPr>
          <a:xfrm>
            <a:off x="366712" y="889575"/>
            <a:ext cx="8410575" cy="104775"/>
          </a:xfrm>
          <a:prstGeom prst="rect">
            <a:avLst/>
          </a:prstGeom>
        </p:spPr>
      </p:pic>
      <p:sp>
        <p:nvSpPr>
          <p:cNvPr id="7" name="TextBox 6">
            <a:extLst>
              <a:ext uri="{FF2B5EF4-FFF2-40B4-BE49-F238E27FC236}">
                <a16:creationId xmlns:a16="http://schemas.microsoft.com/office/drawing/2014/main" id="{BF621742-0A2C-2854-B680-450F7F744DC4}"/>
              </a:ext>
            </a:extLst>
          </p:cNvPr>
          <p:cNvSpPr txBox="1"/>
          <p:nvPr/>
        </p:nvSpPr>
        <p:spPr>
          <a:xfrm>
            <a:off x="396730" y="1183698"/>
            <a:ext cx="8320087" cy="44800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Improved Accuracy and Robustness</a:t>
            </a:r>
            <a:r>
              <a:rPr lang="en-US" sz="1600" b="0" i="0" dirty="0">
                <a:solidFill>
                  <a:srgbClr val="0D0D0D"/>
                </a:solidFill>
                <a:effectLst/>
                <a:latin typeface="Times New Roman" panose="02020603050405020304" pitchFamily="18" charset="0"/>
                <a:cs typeface="Times New Roman" panose="02020603050405020304" pitchFamily="18" charset="0"/>
              </a:rPr>
              <a:t>: Developing more accurate and robust vehicle detection models, possibly through the integration of advanced deep learning architectures, attention mechanisms, or ensemble methods. </a:t>
            </a:r>
          </a:p>
          <a:p>
            <a:pPr marL="285750" indent="-285750">
              <a:lnSpc>
                <a:spcPct val="150000"/>
              </a:lnSpc>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Small Object Detection</a:t>
            </a:r>
            <a:r>
              <a:rPr lang="en-US" sz="1600" b="0" i="0" dirty="0">
                <a:solidFill>
                  <a:srgbClr val="0D0D0D"/>
                </a:solidFill>
                <a:effectLst/>
                <a:latin typeface="Times New Roman" panose="02020603050405020304" pitchFamily="18" charset="0"/>
                <a:cs typeface="Times New Roman" panose="02020603050405020304" pitchFamily="18" charset="0"/>
              </a:rPr>
              <a:t>: Enhancing the capability of detection models to accurately detect small vehicles or vehicles at a distance.</a:t>
            </a: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Adaptation to Dynamic Environments</a:t>
            </a:r>
            <a:r>
              <a:rPr lang="en-US" sz="1600" b="0" i="0" dirty="0">
                <a:solidFill>
                  <a:srgbClr val="0D0D0D"/>
                </a:solidFill>
                <a:effectLst/>
                <a:latin typeface="Times New Roman" panose="02020603050405020304" pitchFamily="18" charset="0"/>
                <a:cs typeface="Times New Roman" panose="02020603050405020304" pitchFamily="18" charset="0"/>
              </a:rPr>
              <a:t>: Designing systems capable of adapting to dynamic environments with changing traffic patterns, road conditions, and environmental factors. </a:t>
            </a:r>
          </a:p>
          <a:p>
            <a:pPr marL="285750" indent="-285750">
              <a:lnSpc>
                <a:spcPct val="150000"/>
              </a:lnSpc>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Deployment in Autonomous Vehicles</a:t>
            </a:r>
            <a:r>
              <a:rPr lang="en-US" sz="1600" b="0" i="0" dirty="0">
                <a:solidFill>
                  <a:srgbClr val="0D0D0D"/>
                </a:solidFill>
                <a:effectLst/>
                <a:latin typeface="Times New Roman" panose="02020603050405020304" pitchFamily="18" charset="0"/>
                <a:cs typeface="Times New Roman" panose="02020603050405020304" pitchFamily="18" charset="0"/>
              </a:rPr>
              <a:t>: Investigating the integration of vehicle detection, counting, and speed estimation algorithms into autonomous vehicle systems. </a:t>
            </a:r>
            <a:endParaRPr lang="en-US" sz="1600" dirty="0">
              <a:solidFill>
                <a:srgbClr val="0D0D0D"/>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Behavior Analysis</a:t>
            </a:r>
            <a:r>
              <a:rPr lang="en-US" sz="1600" b="0" i="0" dirty="0">
                <a:solidFill>
                  <a:srgbClr val="0D0D0D"/>
                </a:solidFill>
                <a:effectLst/>
                <a:latin typeface="Times New Roman" panose="02020603050405020304" pitchFamily="18" charset="0"/>
                <a:cs typeface="Times New Roman" panose="02020603050405020304" pitchFamily="18" charset="0"/>
              </a:rPr>
              <a:t>: Going beyond simple counting and speed estimation to analyze complex vehicle behaviors, such as lane-changing, merging, turning, and interactions with other road users for accident prevention.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20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766FAA8D-26B7-4500-8642-49FD6E701B5A}"/>
              </a:ext>
            </a:extLst>
          </p:cNvPr>
          <p:cNvSpPr txBox="1"/>
          <p:nvPr/>
        </p:nvSpPr>
        <p:spPr>
          <a:xfrm>
            <a:off x="228600" y="1166842"/>
            <a:ext cx="8381160" cy="3739485"/>
          </a:xfrm>
          <a:prstGeom prst="rect">
            <a:avLst/>
          </a:prstGeom>
          <a:noFill/>
        </p:spPr>
        <p:txBody>
          <a:bodyPr wrap="square" rtlCol="0">
            <a:spAutoFit/>
          </a:bodyPr>
          <a:lstStyle/>
          <a:p>
            <a:pPr marL="285750" marR="0" indent="-285750" algn="just">
              <a:lnSpc>
                <a:spcPct val="150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ea typeface="MS Mincho" panose="020B0400000000000000" pitchFamily="49" charset="-128"/>
              </a:rPr>
              <a:t> </a:t>
            </a:r>
            <a:r>
              <a:rPr lang="en-GB" sz="1600" dirty="0">
                <a:effectLst/>
                <a:latin typeface="Times New Roman" panose="02020603050405020304" pitchFamily="18" charset="0"/>
                <a:ea typeface="MS Mincho" panose="020B0400000000000000" pitchFamily="49" charset="-128"/>
              </a:rPr>
              <a:t>Ammar </a:t>
            </a:r>
            <a:r>
              <a:rPr lang="en-GB" sz="1600" dirty="0" err="1">
                <a:effectLst/>
                <a:latin typeface="Times New Roman" panose="02020603050405020304" pitchFamily="18" charset="0"/>
                <a:ea typeface="MS Mincho" panose="020B0400000000000000" pitchFamily="49" charset="-128"/>
              </a:rPr>
              <a:t>Awni</a:t>
            </a:r>
            <a:r>
              <a:rPr lang="en-GB" sz="1600" dirty="0">
                <a:effectLst/>
                <a:latin typeface="Times New Roman" panose="02020603050405020304" pitchFamily="18" charset="0"/>
                <a:ea typeface="MS Mincho" panose="020B0400000000000000" pitchFamily="49" charset="-128"/>
              </a:rPr>
              <a:t> </a:t>
            </a:r>
            <a:r>
              <a:rPr lang="en-GB" sz="1600" dirty="0" err="1">
                <a:effectLst/>
                <a:latin typeface="Times New Roman" panose="02020603050405020304" pitchFamily="18" charset="0"/>
                <a:ea typeface="MS Mincho" panose="020B0400000000000000" pitchFamily="49" charset="-128"/>
              </a:rPr>
              <a:t>Abbass</a:t>
            </a:r>
            <a:r>
              <a:rPr lang="en-GB" sz="1600" dirty="0">
                <a:effectLst/>
                <a:latin typeface="Times New Roman" panose="02020603050405020304" pitchFamily="18" charset="0"/>
                <a:ea typeface="MS Mincho" panose="020B0400000000000000" pitchFamily="49" charset="-128"/>
              </a:rPr>
              <a:t> University of Baghdad "Estimating vehicle speed using image processing", AL-Mansour Journal / No.14/ Special Issue /( Part Two) 2010 </a:t>
            </a:r>
            <a:endParaRPr lang="en-US" sz="1600" dirty="0">
              <a:latin typeface="Times New Roman" panose="02020603050405020304" pitchFamily="18" charset="0"/>
              <a:ea typeface="MS Mincho" panose="020B0400000000000000" pitchFamily="49" charset="-128"/>
            </a:endParaRPr>
          </a:p>
          <a:p>
            <a:pPr marL="285750" marR="0" indent="-285750" algn="just">
              <a:lnSpc>
                <a:spcPct val="150000"/>
              </a:lnSpc>
              <a:spcBef>
                <a:spcPts val="0"/>
              </a:spcBef>
              <a:spcAft>
                <a:spcPts val="0"/>
              </a:spcAft>
              <a:buFont typeface="Arial" panose="020B0604020202020204" pitchFamily="34" charset="0"/>
              <a:buChar char="•"/>
            </a:pPr>
            <a:r>
              <a:rPr lang="en-GB" sz="1600" dirty="0">
                <a:effectLst/>
                <a:latin typeface="Times New Roman" panose="02020603050405020304" pitchFamily="18" charset="0"/>
                <a:ea typeface="MS Mincho" panose="020B0400000000000000" pitchFamily="49" charset="-128"/>
              </a:rPr>
              <a:t> Osman Ibrahim, Hazem </a:t>
            </a:r>
            <a:r>
              <a:rPr lang="en-GB" sz="1600" dirty="0" err="1">
                <a:effectLst/>
                <a:latin typeface="Times New Roman" panose="02020603050405020304" pitchFamily="18" charset="0"/>
                <a:ea typeface="MS Mincho" panose="020B0400000000000000" pitchFamily="49" charset="-128"/>
              </a:rPr>
              <a:t>ElGendy</a:t>
            </a:r>
            <a:r>
              <a:rPr lang="en-GB" sz="1600" dirty="0">
                <a:effectLst/>
                <a:latin typeface="Times New Roman" panose="02020603050405020304" pitchFamily="18" charset="0"/>
                <a:ea typeface="MS Mincho" panose="020B0400000000000000" pitchFamily="49" charset="-128"/>
              </a:rPr>
              <a:t>, and Ahmed M. </a:t>
            </a:r>
            <a:r>
              <a:rPr lang="en-GB" sz="1600" dirty="0" err="1">
                <a:effectLst/>
                <a:latin typeface="Times New Roman" panose="02020603050405020304" pitchFamily="18" charset="0"/>
                <a:ea typeface="MS Mincho" panose="020B0400000000000000" pitchFamily="49" charset="-128"/>
              </a:rPr>
              <a:t>ElShafee</a:t>
            </a:r>
            <a:r>
              <a:rPr lang="en-GB" sz="1600" dirty="0">
                <a:effectLst/>
                <a:latin typeface="Times New Roman" panose="02020603050405020304" pitchFamily="18" charset="0"/>
                <a:ea typeface="MS Mincho" panose="020B0400000000000000" pitchFamily="49" charset="-128"/>
              </a:rPr>
              <a:t>, Member, IEEE " Speed Detection Camera System using Image Processing Techniques on Video Streams ", International Journal of Computer and Electrical Engineering, Vol. 3, No. 6, December 2011 </a:t>
            </a:r>
          </a:p>
          <a:p>
            <a:pPr marL="285750" marR="0" indent="-285750" algn="just">
              <a:lnSpc>
                <a:spcPct val="150000"/>
              </a:lnSpc>
              <a:spcBef>
                <a:spcPts val="0"/>
              </a:spcBef>
              <a:spcAft>
                <a:spcPts val="0"/>
              </a:spcAft>
              <a:buFont typeface="Arial" panose="020B0604020202020204" pitchFamily="34" charset="0"/>
              <a:buChar char="•"/>
            </a:pPr>
            <a:r>
              <a:rPr lang="en-GB" sz="1600" dirty="0">
                <a:effectLst/>
                <a:latin typeface="Times New Roman" panose="02020603050405020304" pitchFamily="18" charset="0"/>
                <a:ea typeface="MS Mincho" panose="020B0400000000000000" pitchFamily="49" charset="-128"/>
              </a:rPr>
              <a:t> Siddharth Jhumat," Vehicle Speed Estimation in Accident Prone Areas using Image Processing ", International Journal of Advanced Research in Computer and Communication Engineering Vol. 3, Issue 5, May 2014</a:t>
            </a:r>
          </a:p>
          <a:p>
            <a:pPr marL="285750" marR="0" indent="-285750" algn="just">
              <a:lnSpc>
                <a:spcPct val="150000"/>
              </a:lnSpc>
              <a:spcBef>
                <a:spcPts val="0"/>
              </a:spcBef>
              <a:spcAft>
                <a:spcPts val="0"/>
              </a:spcAft>
              <a:buFont typeface="Arial" panose="020B0604020202020204" pitchFamily="34" charset="0"/>
              <a:buChar char="•"/>
            </a:pPr>
            <a:r>
              <a:rPr lang="en-GB" sz="1600" dirty="0">
                <a:effectLst/>
                <a:latin typeface="Times New Roman" panose="02020603050405020304" pitchFamily="18" charset="0"/>
                <a:ea typeface="MS Mincho" panose="020B0400000000000000" pitchFamily="49" charset="-128"/>
              </a:rPr>
              <a:t> https://ijrpr.com/uploads/V4ISSUE5/IJRPR12846.pdf</a:t>
            </a:r>
            <a:endParaRPr lang="en-US" sz="1600" dirty="0">
              <a:effectLst/>
              <a:latin typeface="Times New Roman" panose="02020603050405020304" pitchFamily="18" charset="0"/>
              <a:ea typeface="MS Mincho" panose="020B0400000000000000" pitchFamily="49" charset="-128"/>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48180" y="361812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19220" y="28956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mj-lt"/>
              </a:rPr>
              <a:t>Abstract</a:t>
            </a:r>
          </a:p>
        </p:txBody>
      </p:sp>
      <p:sp>
        <p:nvSpPr>
          <p:cNvPr id="2" name="TextBox 1">
            <a:extLst>
              <a:ext uri="{FF2B5EF4-FFF2-40B4-BE49-F238E27FC236}">
                <a16:creationId xmlns:a16="http://schemas.microsoft.com/office/drawing/2014/main" id="{CC04CDFD-C2D3-4945-107E-6A6B2C335530}"/>
              </a:ext>
            </a:extLst>
          </p:cNvPr>
          <p:cNvSpPr txBox="1"/>
          <p:nvPr/>
        </p:nvSpPr>
        <p:spPr>
          <a:xfrm>
            <a:off x="468086" y="1118957"/>
            <a:ext cx="8229600" cy="4918654"/>
          </a:xfrm>
          <a:prstGeom prst="rect">
            <a:avLst/>
          </a:prstGeom>
          <a:noFill/>
        </p:spPr>
        <p:txBody>
          <a:bodyPr wrap="square" rtlCol="0">
            <a:spAutoFit/>
          </a:bodyPr>
          <a:lstStyle/>
          <a:p>
            <a:pPr algn="just">
              <a:lnSpc>
                <a:spcPct val="150000"/>
              </a:lnSpc>
            </a:pPr>
            <a:r>
              <a:rPr lang="en-US" sz="19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Modern urban environments face complex challenges in traffic management and safety. The primary aim of this project is to develop an intelligent and efficient traffic monitoring system capable of enhancing road safety, enforcing traffic regulations, and providing valuable insights for traffic management authorities. This project introduces a comprehensive traffic monitoring and management system that leverages the YOLO (You Only Look Once) object detection algorithm. The system addresses critical aspects of traffic control including speed estimation and vehicle counting within a single integrated pipeline. </a:t>
            </a:r>
          </a:p>
          <a:p>
            <a:pPr algn="just">
              <a:lnSpc>
                <a:spcPct val="150000"/>
              </a:lnSpc>
            </a:pPr>
            <a:r>
              <a:rPr lang="en-US" sz="1600" dirty="0">
                <a:latin typeface="Times New Roman" panose="02020603050405020304" pitchFamily="18" charset="0"/>
                <a:cs typeface="Times New Roman" panose="02020603050405020304" pitchFamily="18" charset="0"/>
              </a:rPr>
              <a:t>	Speed estimation, a cornerstone of traffic monitoring, is executed using deep sort algorithm and tracking techniques empowered by YOLO. The system calculates vehicle speeds in real time, aiding in the identification of speed violations and the optimization of traffic flow. Real-time vehicle counting using YOLO is seamlessly integrated into the pipeline. The vehicle counts include incoming and outgoing provide valuable insights for traffic authorities, aiding in informed decisions about road capacity and congestion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33400" y="3542941"/>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876300" y="2757221"/>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Introduction</a:t>
            </a:r>
            <a:endParaRPr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mj-lt"/>
              </a:rPr>
              <a:t>Introduction</a:t>
            </a:r>
            <a:endParaRPr dirty="0">
              <a:solidFill>
                <a:srgbClr val="C00000"/>
              </a:solidFill>
              <a:latin typeface="+mj-lt"/>
            </a:endParaRPr>
          </a:p>
        </p:txBody>
      </p:sp>
      <p:sp>
        <p:nvSpPr>
          <p:cNvPr id="5" name="TextBox 4"/>
          <p:cNvSpPr txBox="1"/>
          <p:nvPr/>
        </p:nvSpPr>
        <p:spPr>
          <a:xfrm>
            <a:off x="457200" y="1142280"/>
            <a:ext cx="8413816" cy="44800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management of traffic and ensuring road safety has evolved into a multifaceted challenge. This project introduces a comprehensive traffic monitoring and management system that leverages the YOLO (You Only Look Once) object detection algorithm.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addresses critical aspects of traffic control including speed estimation and vehicle counting within a single integrated pipeline.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Speed estimation refers to the process of calculating the velocity of vehicles in real-time as they traverse a monitored area and is executed using deep sort algorithm and tracking techniques empowered by YOLO.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Real-time vehicle counting using YOLO is seamlessly integrated into the pipeline. The vehicle counts include incoming and outgoing provide valuable insights for traffic authorities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system integration enables a comprehensive view of traffic conditions, allowing for better-informed decision-making by traffic management authorities.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380E2D7-0002-AE33-153E-A4F964212E1B}"/>
              </a:ext>
            </a:extLst>
          </p:cNvPr>
          <p:cNvSpPr/>
          <p:nvPr/>
        </p:nvSpPr>
        <p:spPr>
          <a:xfrm>
            <a:off x="457200" y="3657600"/>
            <a:ext cx="8381520" cy="7548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AD88684F-2CD0-6586-B3ED-0F741252DF24}"/>
              </a:ext>
            </a:extLst>
          </p:cNvPr>
          <p:cNvSpPr txBox="1"/>
          <p:nvPr/>
        </p:nvSpPr>
        <p:spPr>
          <a:xfrm>
            <a:off x="1828800" y="2815679"/>
            <a:ext cx="6096000" cy="769441"/>
          </a:xfrm>
          <a:prstGeom prst="rect">
            <a:avLst/>
          </a:prstGeom>
          <a:noFill/>
        </p:spPr>
        <p:txBody>
          <a:bodyPr wrap="square" rtlCol="0">
            <a:spAutoFit/>
          </a:bodyPr>
          <a:lstStyle/>
          <a:p>
            <a:r>
              <a:rPr lang="en-IN" sz="4400" b="1" dirty="0">
                <a:latin typeface="Arial Black" panose="020B0A04020102020204" pitchFamily="34" charset="0"/>
              </a:rPr>
              <a:t>Literature Survey</a:t>
            </a:r>
          </a:p>
        </p:txBody>
      </p:sp>
    </p:spTree>
    <p:extLst>
      <p:ext uri="{BB962C8B-B14F-4D97-AF65-F5344CB8AC3E}">
        <p14:creationId xmlns:p14="http://schemas.microsoft.com/office/powerpoint/2010/main" val="207456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6A84A-EF89-C9F8-C828-2FA79637456F}"/>
              </a:ext>
            </a:extLst>
          </p:cNvPr>
          <p:cNvSpPr txBox="1"/>
          <p:nvPr/>
        </p:nvSpPr>
        <p:spPr>
          <a:xfrm>
            <a:off x="457200" y="405825"/>
            <a:ext cx="6629400" cy="584775"/>
          </a:xfrm>
          <a:prstGeom prst="rect">
            <a:avLst/>
          </a:prstGeom>
          <a:noFill/>
        </p:spPr>
        <p:txBody>
          <a:bodyPr wrap="square" rtlCol="0">
            <a:spAutoFit/>
          </a:bodyPr>
          <a:lstStyle/>
          <a:p>
            <a:r>
              <a:rPr lang="en-IN" sz="3200" b="1" dirty="0">
                <a:solidFill>
                  <a:srgbClr val="C00000"/>
                </a:solidFill>
                <a:latin typeface="+mj-lt"/>
              </a:rPr>
              <a:t>Existing System</a:t>
            </a:r>
          </a:p>
        </p:txBody>
      </p:sp>
      <p:sp>
        <p:nvSpPr>
          <p:cNvPr id="4" name="CustomShape 1">
            <a:extLst>
              <a:ext uri="{FF2B5EF4-FFF2-40B4-BE49-F238E27FC236}">
                <a16:creationId xmlns:a16="http://schemas.microsoft.com/office/drawing/2014/main" id="{6471B4A6-6D97-4A14-BE11-C382AA0AE7EC}"/>
              </a:ext>
            </a:extLst>
          </p:cNvPr>
          <p:cNvSpPr/>
          <p:nvPr/>
        </p:nvSpPr>
        <p:spPr>
          <a:xfrm>
            <a:off x="381420" y="9906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F6002392-3353-49C8-26FC-4B6E6B5C7AC3}"/>
              </a:ext>
            </a:extLst>
          </p:cNvPr>
          <p:cNvSpPr txBox="1"/>
          <p:nvPr/>
        </p:nvSpPr>
        <p:spPr>
          <a:xfrm>
            <a:off x="4114800" y="2974109"/>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82A6A251-FEB9-B778-CB0F-FF25B774F93B}"/>
              </a:ext>
            </a:extLst>
          </p:cNvPr>
          <p:cNvSpPr txBox="1"/>
          <p:nvPr/>
        </p:nvSpPr>
        <p:spPr>
          <a:xfrm>
            <a:off x="457200" y="1295400"/>
            <a:ext cx="8305380" cy="4062651"/>
          </a:xfrm>
          <a:prstGeom prst="rect">
            <a:avLst/>
          </a:prstGeom>
          <a:noFill/>
        </p:spPr>
        <p:txBody>
          <a:bodyPr wrap="square" rtlCol="0">
            <a:spAutoFit/>
          </a:bodyPr>
          <a:lstStyle/>
          <a:p>
            <a:pPr>
              <a:lnSpc>
                <a:spcPct val="150000"/>
              </a:lnSpc>
            </a:pPr>
            <a:r>
              <a:rPr lang="en-US" sz="1600" b="1" i="0" u="none" strike="noStrike" baseline="0" dirty="0">
                <a:solidFill>
                  <a:srgbClr val="000000"/>
                </a:solidFill>
                <a:latin typeface="Times New Roman" panose="02020603050405020304" pitchFamily="18" charset="0"/>
                <a:cs typeface="Times New Roman" panose="02020603050405020304" pitchFamily="18" charset="0"/>
              </a:rPr>
              <a:t>Vehicle Counting and Traffic Congestion Detection Using Yolov3 </a:t>
            </a:r>
            <a:endParaRPr lang="en-US" sz="1600" b="1"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work is carried out to detect and classify the vehicles using the OpenCV module from Python which performs image processing and the pre-trained yolov3 algorithm which performs the detection and classification of vehicles on the images and videos.</a:t>
            </a: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And later based upon the number of vehicles detected we predict the traffic congestion.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600" b="1" i="0" u="none" strike="noStrike" baseline="0" dirty="0">
                <a:solidFill>
                  <a:srgbClr val="000000"/>
                </a:solidFill>
                <a:latin typeface="Times New Roman" panose="02020603050405020304" pitchFamily="18" charset="0"/>
              </a:rPr>
              <a:t>Vehicle speed detection using image processing </a:t>
            </a: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A radar technology was used to determine the speed on highways. But it has a disadvantage of high cost. </a:t>
            </a:r>
            <a:endParaRPr lang="en-US" sz="1600" b="1"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0000"/>
                </a:solidFill>
                <a:latin typeface="Times New Roman" panose="02020603050405020304" pitchFamily="18" charset="0"/>
              </a:rPr>
              <a:t>A</a:t>
            </a:r>
            <a:r>
              <a:rPr lang="en-US" sz="1600" b="0" i="0" u="none" strike="noStrike" baseline="0" dirty="0">
                <a:solidFill>
                  <a:srgbClr val="000000"/>
                </a:solidFill>
                <a:latin typeface="Times New Roman" panose="02020603050405020304" pitchFamily="18" charset="0"/>
              </a:rPr>
              <a:t> lidar detector was designed to detect the infrared emissions of law enforcement agencies lidar speed detection devices and warn motorists that their speed is being measured. </a:t>
            </a:r>
            <a:endParaRPr lang="en-US" sz="16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rPr>
              <a:t> </a:t>
            </a:r>
            <a:endParaRPr lang="en-IN" dirty="0"/>
          </a:p>
        </p:txBody>
      </p:sp>
    </p:spTree>
    <p:extLst>
      <p:ext uri="{BB962C8B-B14F-4D97-AF65-F5344CB8AC3E}">
        <p14:creationId xmlns:p14="http://schemas.microsoft.com/office/powerpoint/2010/main" val="227712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FFDDD-BD2C-A181-6270-6BA798DFF0F9}"/>
              </a:ext>
            </a:extLst>
          </p:cNvPr>
          <p:cNvSpPr txBox="1"/>
          <p:nvPr/>
        </p:nvSpPr>
        <p:spPr>
          <a:xfrm>
            <a:off x="457200" y="766732"/>
            <a:ext cx="8229600" cy="5324535"/>
          </a:xfrm>
          <a:prstGeom prst="rect">
            <a:avLst/>
          </a:prstGeom>
          <a:noFill/>
        </p:spPr>
        <p:txBody>
          <a:bodyPr wrap="square" rtlCol="0">
            <a:spAutoFit/>
          </a:bodyPr>
          <a:lstStyle/>
          <a:p>
            <a:r>
              <a:rPr lang="en-IN" sz="2000" b="1" dirty="0">
                <a:latin typeface="+mj-lt"/>
              </a:rPr>
              <a:t>Problems in Existing System </a:t>
            </a:r>
          </a:p>
          <a:p>
            <a:endParaRPr lang="en-IN" sz="1800" b="0" i="0" u="none" strike="noStrike" baseline="0"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Accuracy and Precision: YOLO may not always achieve high accuracy and precision in vehicle counting, especially in challenging conditions such as low light, bad weather, or complex traffic scenarios. </a:t>
            </a:r>
            <a:endParaRPr lang="en-IN" sz="1600" b="0" i="0" u="none" strike="noStrike" baseline="0"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Vehicle Occlusion: When vehicles overlap or partially obstruct each other, it can be challenging for YOLO to accurately detect and count them. </a:t>
            </a:r>
            <a:endParaRPr lang="en-IN" sz="1600" b="0" i="0" u="none" strike="noStrike" baseline="0"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Size and Scale Variation: Vehicles come in various sizes, from motorcycles to trucks, and this size variation can pose challenges for object detection algorithms </a:t>
            </a:r>
            <a:endParaRPr lang="en-IN" sz="1600" b="0" i="0" u="none" strike="noStrike" baseline="0"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Image Quality: Ensuring consistent image quality in varying weather conditions and lighting is challenging, as poor-quality images can impact accuracy. </a:t>
            </a:r>
            <a:endParaRPr lang="en-IN" sz="1600" b="0" i="0" u="none" strike="noStrike" baseline="0" dirty="0">
              <a:solidFill>
                <a:srgbClr val="000000"/>
              </a:solidFill>
              <a:latin typeface="Times New Roman" panose="02020603050405020304" pitchFamily="18" charset="0"/>
            </a:endParaRPr>
          </a:p>
          <a:p>
            <a:pPr marL="285750" indent="-285750">
              <a:lnSpc>
                <a:spcPct val="150000"/>
              </a:lnSpc>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rPr>
              <a:t>Real-Time Processing: Processing images in real time can be resource-demanding, and delays in processing can affect the system's responsiveness to speed violations. </a:t>
            </a:r>
          </a:p>
          <a:p>
            <a:endParaRPr lang="en-US" sz="1800" b="0" i="0" u="none" strike="noStrike" baseline="0" dirty="0">
              <a:solidFill>
                <a:srgbClr val="000000"/>
              </a:solidFill>
              <a:latin typeface="Times New Roman" panose="02020603050405020304" pitchFamily="18" charset="0"/>
            </a:endParaRPr>
          </a:p>
          <a:p>
            <a:endParaRPr lang="en-IN" sz="2000" b="1" dirty="0">
              <a:solidFill>
                <a:srgbClr val="C00000"/>
              </a:solidFill>
              <a:latin typeface="+mj-lt"/>
            </a:endParaRPr>
          </a:p>
        </p:txBody>
      </p:sp>
    </p:spTree>
    <p:extLst>
      <p:ext uri="{BB962C8B-B14F-4D97-AF65-F5344CB8AC3E}">
        <p14:creationId xmlns:p14="http://schemas.microsoft.com/office/powerpoint/2010/main" val="1560179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11304</TotalTime>
  <Words>1882</Words>
  <Application>Microsoft Office PowerPoint</Application>
  <PresentationFormat>On-screen Show (4:3)</PresentationFormat>
  <Paragraphs>164</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Onyx</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Sindhu Gangula</cp:lastModifiedBy>
  <cp:revision>728</cp:revision>
  <dcterms:modified xsi:type="dcterms:W3CDTF">2024-03-23T04:22:04Z</dcterms:modified>
</cp:coreProperties>
</file>