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33" r:id="rId15"/>
    <p:sldId id="434"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38"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200104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 y="1426811"/>
            <a:ext cx="8991599" cy="1077218"/>
          </a:xfrm>
          <a:prstGeom prst="rect">
            <a:avLst/>
          </a:prstGeom>
          <a:noFill/>
        </p:spPr>
        <p:txBody>
          <a:bodyPr wrap="square" rtlCol="0">
            <a:spAutoFit/>
          </a:bodyPr>
          <a:lstStyle/>
          <a:p>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Integrated traffic monitoring system using YOLO          for Speed Estimation and Vehicle Counting </a:t>
            </a:r>
          </a:p>
        </p:txBody>
      </p:sp>
      <p:sp>
        <p:nvSpPr>
          <p:cNvPr id="3" name="TextBox 2"/>
          <p:cNvSpPr txBox="1"/>
          <p:nvPr/>
        </p:nvSpPr>
        <p:spPr>
          <a:xfrm>
            <a:off x="4615069" y="2690336"/>
            <a:ext cx="5029200" cy="1754326"/>
          </a:xfrm>
          <a:prstGeom prst="rect">
            <a:avLst/>
          </a:prstGeom>
          <a:noFill/>
        </p:spPr>
        <p:txBody>
          <a:bodyPr wrap="square" rtlCol="0">
            <a:spAutoFit/>
          </a:bodyPr>
          <a:lstStyle/>
          <a:p>
            <a:endParaRPr lang="en-US" b="1" dirty="0">
              <a:solidFill>
                <a:schemeClr val="tx2">
                  <a:lumMod val="75000"/>
                </a:schemeClr>
              </a:solidFill>
            </a:endParaRPr>
          </a:p>
          <a:p>
            <a:endParaRPr lang="en-US" b="1">
              <a:solidFill>
                <a:schemeClr val="tx2">
                  <a:lumMod val="75000"/>
                </a:schemeClr>
              </a:solidFill>
            </a:endParaRPr>
          </a:p>
          <a:p>
            <a:r>
              <a:rPr lang="en-US" b="1">
                <a:solidFill>
                  <a:schemeClr val="tx2">
                    <a:lumMod val="75000"/>
                  </a:schemeClr>
                </a:solidFill>
              </a:rPr>
              <a:t>Name </a:t>
            </a:r>
            <a:r>
              <a:rPr lang="en-US" b="1" dirty="0">
                <a:solidFill>
                  <a:schemeClr val="tx2">
                    <a:lumMod val="75000"/>
                  </a:schemeClr>
                </a:solidFill>
              </a:rPr>
              <a:t>of the student:</a:t>
            </a:r>
          </a:p>
          <a:p>
            <a:r>
              <a:rPr lang="en-US" dirty="0">
                <a:solidFill>
                  <a:schemeClr val="tx2">
                    <a:lumMod val="75000"/>
                  </a:schemeClr>
                </a:solidFill>
              </a:rPr>
              <a:t>20H51A0504 - A. Nithin kumar reddy</a:t>
            </a:r>
          </a:p>
          <a:p>
            <a:r>
              <a:rPr lang="en-US" dirty="0">
                <a:solidFill>
                  <a:schemeClr val="tx2">
                    <a:lumMod val="75000"/>
                  </a:schemeClr>
                </a:solidFill>
              </a:rPr>
              <a:t>20H51A0531 - Balaji Bhandare</a:t>
            </a:r>
          </a:p>
          <a:p>
            <a:r>
              <a:rPr lang="en-US" dirty="0">
                <a:solidFill>
                  <a:schemeClr val="tx2">
                    <a:lumMod val="75000"/>
                  </a:schemeClr>
                </a:solidFill>
              </a:rPr>
              <a:t>20H51A0592 - Gangula Sindhu </a:t>
            </a:r>
          </a:p>
        </p:txBody>
      </p:sp>
      <p:sp>
        <p:nvSpPr>
          <p:cNvPr id="4" name="TextBox 3"/>
          <p:cNvSpPr txBox="1"/>
          <p:nvPr/>
        </p:nvSpPr>
        <p:spPr>
          <a:xfrm>
            <a:off x="155575" y="4419600"/>
            <a:ext cx="5181600" cy="1990288"/>
          </a:xfrm>
          <a:prstGeom prst="rect">
            <a:avLst/>
          </a:prstGeom>
          <a:noFill/>
        </p:spPr>
        <p:txBody>
          <a:bodyPr wrap="square" rtlCol="0">
            <a:spAutoFit/>
          </a:bodyPr>
          <a:lstStyle/>
          <a:p>
            <a:pPr marR="64008" lvl="0">
              <a:lnSpc>
                <a:spcPct val="150000"/>
              </a:lnSpc>
              <a:spcBef>
                <a:spcPts val="400"/>
              </a:spcBef>
              <a:buClr>
                <a:schemeClr val="accent1"/>
              </a:buClr>
              <a:buSzPct val="68000"/>
              <a:defRPr/>
            </a:pPr>
            <a:endParaRPr lang="en-US" sz="2000" b="1" dirty="0">
              <a:solidFill>
                <a:srgbClr val="C00000"/>
              </a:solidFill>
            </a:endParaRPr>
          </a:p>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dirty="0"/>
              <a:t>Ms. A. Mounika Rajeswari</a:t>
            </a:r>
          </a:p>
          <a:p>
            <a:r>
              <a:rPr lang="en-US" sz="2000" dirty="0"/>
              <a:t>(Assistant Professor)</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81000" y="2970860"/>
            <a:ext cx="5029200" cy="707886"/>
          </a:xfrm>
          <a:prstGeom prst="rect">
            <a:avLst/>
          </a:prstGeom>
          <a:noFill/>
        </p:spPr>
        <p:txBody>
          <a:bodyPr wrap="square" rtlCol="0">
            <a:spAutoFit/>
          </a:bodyPr>
          <a:lstStyle/>
          <a:p>
            <a:endParaRPr lang="en-US" sz="2000" b="1" dirty="0">
              <a:solidFill>
                <a:schemeClr val="tx2">
                  <a:lumMod val="75000"/>
                </a:schemeClr>
              </a:solidFill>
            </a:endParaRPr>
          </a:p>
          <a:p>
            <a:r>
              <a:rPr lang="en-US" sz="2000" b="1" dirty="0">
                <a:solidFill>
                  <a:schemeClr val="tx2">
                    <a:lumMod val="75000"/>
                  </a:schemeClr>
                </a:solidFill>
              </a:rPr>
              <a:t>Batch No.:</a:t>
            </a:r>
            <a:r>
              <a:rPr lang="en-US" sz="2000" dirty="0">
                <a:solidFill>
                  <a:schemeClr val="tx2">
                    <a:lumMod val="75000"/>
                  </a:schemeClr>
                </a:solidFill>
              </a:rPr>
              <a:t>21</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40B8E2C0-29E0-C75F-D543-4D850883905F}"/>
              </a:ext>
            </a:extLst>
          </p:cNvPr>
          <p:cNvSpPr txBox="1"/>
          <p:nvPr/>
        </p:nvSpPr>
        <p:spPr>
          <a:xfrm>
            <a:off x="457200" y="1167225"/>
            <a:ext cx="8381160" cy="447981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The management of traffic and ensuring road safety has evolved into a multifaceted challenge. The exponential growth in the number of vehicles on the road, coupled with the dynamic nature of urban traffic, has given rise to a range of interconnected issues. These include a high frequency of traffic accidents, widespread speed violations, recurring congestion, and a pressing need for data-driven insights in traffic management. The fundamental problem at the heart of this project lies in the limitations of existing traffic monitoring and management systems. The project's primary challenge is to overcome the limitations of existing traffic monitoring and management systems. </a:t>
            </a:r>
          </a:p>
          <a:p>
            <a:pPr algn="just">
              <a:lnSpc>
                <a:spcPct val="150000"/>
              </a:lnSpc>
            </a:pPr>
            <a:r>
              <a:rPr lang="en-US" sz="1600" dirty="0">
                <a:latin typeface="Times New Roman" panose="02020603050405020304" pitchFamily="18" charset="0"/>
                <a:cs typeface="Times New Roman" panose="02020603050405020304" pitchFamily="18" charset="0"/>
              </a:rPr>
              <a:t>        The project aims to develop a system that enhances road safety, reduces congestion, minimizes accidents, and empowers traffic management authorities with the tools they need to make informed decisions. By addressing this problem, the project strives to create urban environments where transportation is not only safer and more efficient but also contributes to an improved quality of life for residents and commuters alike.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FF37694C-7843-9E09-5EC8-D9FCE7E9BCB4}"/>
              </a:ext>
            </a:extLst>
          </p:cNvPr>
          <p:cNvSpPr txBox="1"/>
          <p:nvPr/>
        </p:nvSpPr>
        <p:spPr>
          <a:xfrm>
            <a:off x="457200" y="1169614"/>
            <a:ext cx="8381160" cy="411074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Speed Estimation: </a:t>
            </a:r>
            <a:r>
              <a:rPr lang="en-US" sz="1600" dirty="0">
                <a:latin typeface="Times New Roman" panose="02020603050405020304" pitchFamily="18" charset="0"/>
                <a:cs typeface="Times New Roman" panose="02020603050405020304" pitchFamily="18" charset="0"/>
              </a:rPr>
              <a:t>The project aims to develop algorithms and techniques for real-time speed estimation, emphasizing accuracy and reliability in identifying and addressing speed violations.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Vehicle Counting: </a:t>
            </a:r>
            <a:r>
              <a:rPr lang="en-US" sz="1600" dirty="0">
                <a:latin typeface="Times New Roman" panose="02020603050405020304" pitchFamily="18" charset="0"/>
                <a:cs typeface="Times New Roman" panose="02020603050405020304" pitchFamily="18" charset="0"/>
              </a:rPr>
              <a:t>The system will be designed to perform real-time vehicle counting using YOLO, counting both incoming and outgoing vehicles, providing valuable data for traffic flow management and congestion reduction.</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Scalability and Adaptability:</a:t>
            </a:r>
            <a:r>
              <a:rPr lang="en-US" sz="1600" dirty="0">
                <a:latin typeface="Times New Roman" panose="02020603050405020304" pitchFamily="18" charset="0"/>
                <a:cs typeface="Times New Roman" panose="02020603050405020304" pitchFamily="18" charset="0"/>
              </a:rPr>
              <a:t> The system will be designed to be scalable and adaptable for deployment in diverse urban environments, accommodating different road types and traffic conditions.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Real-time Processing: </a:t>
            </a:r>
            <a:r>
              <a:rPr lang="en-US" sz="1600" dirty="0">
                <a:latin typeface="Times New Roman" panose="02020603050405020304" pitchFamily="18" charset="0"/>
                <a:cs typeface="Times New Roman" panose="02020603050405020304" pitchFamily="18" charset="0"/>
              </a:rPr>
              <a:t>The project will develop the system to operate in real-time, providing immediate responses to traffic incidents, accidents, and congestion, enhancing traffic management and safety.</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3A14389-3C79-1C86-814E-25F8EC574CC3}"/>
              </a:ext>
            </a:extLst>
          </p:cNvPr>
          <p:cNvGraphicFramePr>
            <a:graphicFrameLocks noGrp="1"/>
          </p:cNvGraphicFramePr>
          <p:nvPr>
            <p:extLst>
              <p:ext uri="{D42A27DB-BD31-4B8C-83A1-F6EECF244321}">
                <p14:modId xmlns:p14="http://schemas.microsoft.com/office/powerpoint/2010/main" val="3155831396"/>
              </p:ext>
            </p:extLst>
          </p:nvPr>
        </p:nvGraphicFramePr>
        <p:xfrm>
          <a:off x="27214" y="469476"/>
          <a:ext cx="8991599" cy="6047799"/>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330425215"/>
                    </a:ext>
                  </a:extLst>
                </a:gridCol>
                <a:gridCol w="1524000">
                  <a:extLst>
                    <a:ext uri="{9D8B030D-6E8A-4147-A177-3AD203B41FA5}">
                      <a16:colId xmlns:a16="http://schemas.microsoft.com/office/drawing/2014/main" val="1325266575"/>
                    </a:ext>
                  </a:extLst>
                </a:gridCol>
                <a:gridCol w="2109695">
                  <a:extLst>
                    <a:ext uri="{9D8B030D-6E8A-4147-A177-3AD203B41FA5}">
                      <a16:colId xmlns:a16="http://schemas.microsoft.com/office/drawing/2014/main" val="4033523299"/>
                    </a:ext>
                  </a:extLst>
                </a:gridCol>
                <a:gridCol w="1624103">
                  <a:extLst>
                    <a:ext uri="{9D8B030D-6E8A-4147-A177-3AD203B41FA5}">
                      <a16:colId xmlns:a16="http://schemas.microsoft.com/office/drawing/2014/main" val="325374254"/>
                    </a:ext>
                  </a:extLst>
                </a:gridCol>
                <a:gridCol w="1549401">
                  <a:extLst>
                    <a:ext uri="{9D8B030D-6E8A-4147-A177-3AD203B41FA5}">
                      <a16:colId xmlns:a16="http://schemas.microsoft.com/office/drawing/2014/main" val="2212292491"/>
                    </a:ext>
                  </a:extLst>
                </a:gridCol>
                <a:gridCol w="1498600">
                  <a:extLst>
                    <a:ext uri="{9D8B030D-6E8A-4147-A177-3AD203B41FA5}">
                      <a16:colId xmlns:a16="http://schemas.microsoft.com/office/drawing/2014/main" val="2626009766"/>
                    </a:ext>
                  </a:extLst>
                </a:gridCol>
              </a:tblGrid>
              <a:tr h="985957">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S.No</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Authors and Journal Name&amp; Year of publication</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Problem Statement</a:t>
                      </a:r>
                      <a:endParaRPr lang="en-US" sz="1300" dirty="0"/>
                    </a:p>
                    <a:p>
                      <a:pPr algn="l"/>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Name of the Proposed solution</a:t>
                      </a:r>
                      <a:endParaRPr lang="en-IN" sz="1300" dirty="0">
                        <a:latin typeface="Times New Roman" panose="02020603050405020304" pitchFamily="18" charset="0"/>
                        <a:cs typeface="Times New Roman" panose="02020603050405020304" pitchFamily="18" charset="0"/>
                      </a:endParaRPr>
                    </a:p>
                    <a:p>
                      <a:pPr algn="l"/>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Solution</a:t>
                      </a:r>
                      <a:endParaRPr lang="en-US" sz="1300" dirty="0"/>
                    </a:p>
                    <a:p>
                      <a:pPr algn="l"/>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Remarks</a:t>
                      </a:r>
                      <a:endParaRPr lang="en-US" sz="1300" dirty="0"/>
                    </a:p>
                    <a:p>
                      <a:pPr algn="l"/>
                      <a:endParaRPr lang="en-US" sz="1300" dirty="0"/>
                    </a:p>
                  </a:txBody>
                  <a:tcPr/>
                </a:tc>
                <a:extLst>
                  <a:ext uri="{0D108BD9-81ED-4DB2-BD59-A6C34878D82A}">
                    <a16:rowId xmlns:a16="http://schemas.microsoft.com/office/drawing/2014/main" val="2351165599"/>
                  </a:ext>
                </a:extLst>
              </a:tr>
              <a:tr h="1289196">
                <a:tc>
                  <a:txBody>
                    <a:bodyPr/>
                    <a:lstStyle/>
                    <a:p>
                      <a:pPr algn="l"/>
                      <a:r>
                        <a:rPr lang="en-US" sz="1200" dirty="0">
                          <a:latin typeface="Times New Roman" panose="02020603050405020304" pitchFamily="18" charset="0"/>
                          <a:cs typeface="Times New Roman" panose="02020603050405020304" pitchFamily="18" charset="0"/>
                        </a:rPr>
                        <a:t>1</a:t>
                      </a:r>
                    </a:p>
                  </a:txBody>
                  <a:tcPr/>
                </a:tc>
                <a:tc>
                  <a:txBody>
                    <a:bodyPr/>
                    <a:lstStyle/>
                    <a:p>
                      <a:pPr algn="l"/>
                      <a:r>
                        <a:rPr lang="nl-NL" sz="1200" dirty="0">
                          <a:latin typeface="Times New Roman" panose="02020603050405020304" pitchFamily="18" charset="0"/>
                          <a:cs typeface="Times New Roman" panose="02020603050405020304" pitchFamily="18" charset="0"/>
                        </a:rPr>
                        <a:t>Van der Geer, J., Hanraads, J. A. J., &amp; Lupton, .Journal of Science Communication and (2000)</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To create a Machine Learning-based Intelligent Traffic System</a:t>
                      </a:r>
                    </a:p>
                  </a:txBody>
                  <a:tcPr/>
                </a:tc>
                <a:tc>
                  <a:txBody>
                    <a:bodyPr/>
                    <a:lstStyle/>
                    <a:p>
                      <a:pPr algn="l"/>
                      <a:r>
                        <a:rPr lang="en-US" sz="1200" dirty="0">
                          <a:latin typeface="Times New Roman" panose="02020603050405020304" pitchFamily="18" charset="0"/>
                          <a:cs typeface="Times New Roman" panose="02020603050405020304" pitchFamily="18" charset="0"/>
                        </a:rPr>
                        <a:t>Intelligent Traffic System Using Machine Learning Techniques: A Review</a:t>
                      </a:r>
                    </a:p>
                    <a:p>
                      <a:pPr marL="0" marR="0" lvl="0" indent="0" algn="l" defTabSz="914400" eaLnBrk="1" fontAlgn="auto" latinLnBrk="0" hangingPunct="1">
                        <a:lnSpc>
                          <a:spcPct val="100000"/>
                        </a:lnSpc>
                        <a:spcBef>
                          <a:spcPts val="0"/>
                        </a:spcBef>
                        <a:spcAft>
                          <a:spcPts val="0"/>
                        </a:spcAft>
                        <a:buClrTx/>
                        <a:buSzTx/>
                        <a:buFontTx/>
                        <a:buNone/>
                        <a:tabLst/>
                        <a:defRPr/>
                      </a:pPr>
                      <a:endParaRPr lang="en-IN" sz="1300" dirty="0"/>
                    </a:p>
                  </a:txBody>
                  <a:tcPr/>
                </a:tc>
                <a:tc>
                  <a:txBody>
                    <a:bodyPr/>
                    <a:lstStyle/>
                    <a:p>
                      <a:pPr algn="l"/>
                      <a:r>
                        <a:rPr lang="en-US" sz="1200" dirty="0">
                          <a:latin typeface="Times New Roman" panose="02020603050405020304" pitchFamily="18" charset="0"/>
                          <a:cs typeface="Times New Roman" panose="02020603050405020304" pitchFamily="18" charset="0"/>
                        </a:rPr>
                        <a:t>YOLO pre trained model is used to detect vehicles and analyze traffic flow.</a:t>
                      </a:r>
                    </a:p>
                  </a:txBody>
                  <a:tcPr/>
                </a:tc>
                <a:tc>
                  <a:txBody>
                    <a:bodyPr/>
                    <a:lstStyle/>
                    <a:p>
                      <a:pPr algn="l"/>
                      <a:r>
                        <a:rPr lang="en-US" sz="1200" dirty="0">
                          <a:latin typeface="Times New Roman" panose="02020603050405020304" pitchFamily="18" charset="0"/>
                          <a:cs typeface="Times New Roman" panose="02020603050405020304" pitchFamily="18" charset="0"/>
                        </a:rPr>
                        <a:t>YOLO is feasible but has limitations  include the lack of large-scale traffic datasets and the system's real-time performance</a:t>
                      </a:r>
                    </a:p>
                  </a:txBody>
                  <a:tcPr/>
                </a:tc>
                <a:extLst>
                  <a:ext uri="{0D108BD9-81ED-4DB2-BD59-A6C34878D82A}">
                    <a16:rowId xmlns:a16="http://schemas.microsoft.com/office/drawing/2014/main" val="3690201264"/>
                  </a:ext>
                </a:extLst>
              </a:tr>
              <a:tr h="1080210">
                <a:tc>
                  <a:txBody>
                    <a:bodyPr/>
                    <a:lstStyle/>
                    <a:p>
                      <a:pPr algn="l"/>
                      <a:r>
                        <a:rPr lang="en-US" sz="1200" dirty="0">
                          <a:latin typeface="Times New Roman" panose="02020603050405020304" pitchFamily="18" charset="0"/>
                          <a:cs typeface="Times New Roman" panose="02020603050405020304" pitchFamily="18" charset="0"/>
                        </a:rPr>
                        <a:t>2</a:t>
                      </a:r>
                    </a:p>
                  </a:txBody>
                  <a:tcPr/>
                </a:tc>
                <a:tc>
                  <a:txBody>
                    <a:bodyPr/>
                    <a:lstStyle/>
                    <a:p>
                      <a:pPr algn="l"/>
                      <a:r>
                        <a:rPr lang="en-IN" sz="1200" dirty="0" err="1">
                          <a:latin typeface="Times New Roman" panose="02020603050405020304" pitchFamily="18" charset="0"/>
                          <a:cs typeface="Times New Roman" panose="02020603050405020304" pitchFamily="18" charset="0"/>
                        </a:rPr>
                        <a:t>G.Dimitrakopoulos</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P.Demestichas</a:t>
                      </a:r>
                      <a:r>
                        <a:rPr lang="en-IN" sz="1200"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 IEEE Vehicular Technology Magazine, vol. 5, no. 1, pp. 77–84 and 2010</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To detect traffic congestion</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Smart Traffic Control System using YOLO</a:t>
                      </a:r>
                    </a:p>
                  </a:txBody>
                  <a:tcPr/>
                </a:tc>
                <a:tc>
                  <a:txBody>
                    <a:bodyPr/>
                    <a:lstStyle/>
                    <a:p>
                      <a:pPr algn="l"/>
                      <a:r>
                        <a:rPr lang="en-US" sz="1200" dirty="0">
                          <a:latin typeface="Times New Roman" panose="02020603050405020304" pitchFamily="18" charset="0"/>
                          <a:cs typeface="Times New Roman" panose="02020603050405020304" pitchFamily="18" charset="0"/>
                        </a:rPr>
                        <a:t>YOLO embedded into hardware model for traffic congestion detection</a:t>
                      </a:r>
                    </a:p>
                  </a:txBody>
                  <a:tcPr/>
                </a:tc>
                <a:tc>
                  <a:txBody>
                    <a:bodyPr/>
                    <a:lstStyle/>
                    <a:p>
                      <a:pPr algn="l"/>
                      <a:r>
                        <a:rPr lang="en-US" sz="1200" dirty="0">
                          <a:latin typeface="Times New Roman" panose="02020603050405020304" pitchFamily="18" charset="0"/>
                          <a:cs typeface="Times New Roman" panose="02020603050405020304" pitchFamily="18" charset="0"/>
                        </a:rPr>
                        <a:t>YOLO provides with high inference speed but compromises with accuracy.</a:t>
                      </a:r>
                    </a:p>
                  </a:txBody>
                  <a:tcPr/>
                </a:tc>
                <a:extLst>
                  <a:ext uri="{0D108BD9-81ED-4DB2-BD59-A6C34878D82A}">
                    <a16:rowId xmlns:a16="http://schemas.microsoft.com/office/drawing/2014/main" val="1323077312"/>
                  </a:ext>
                </a:extLst>
              </a:tr>
              <a:tr h="1129922">
                <a:tc>
                  <a:txBody>
                    <a:bodyPr/>
                    <a:lstStyle/>
                    <a:p>
                      <a:pPr algn="l"/>
                      <a:r>
                        <a:rPr lang="en-US" sz="1200" dirty="0">
                          <a:latin typeface="Times New Roman "/>
                        </a:rPr>
                        <a:t>3</a:t>
                      </a:r>
                    </a:p>
                  </a:txBody>
                  <a:tcPr/>
                </a:tc>
                <a:tc>
                  <a:txBody>
                    <a:bodyPr/>
                    <a:lstStyle/>
                    <a:p>
                      <a:pPr algn="l"/>
                      <a:r>
                        <a:rPr lang="en-US" sz="1200" dirty="0">
                          <a:latin typeface="Times New Roman" panose="02020603050405020304" pitchFamily="18" charset="0"/>
                          <a:cs typeface="Times New Roman" panose="02020603050405020304" pitchFamily="18" charset="0"/>
                        </a:rPr>
                        <a:t>J.T.G. </a:t>
                      </a:r>
                      <a:r>
                        <a:rPr lang="en-US" sz="1200" dirty="0" err="1">
                          <a:latin typeface="Times New Roman" panose="02020603050405020304" pitchFamily="18" charset="0"/>
                          <a:cs typeface="Times New Roman" panose="02020603050405020304" pitchFamily="18" charset="0"/>
                        </a:rPr>
                        <a:t>Nodado</a:t>
                      </a:r>
                      <a:r>
                        <a:rPr lang="en-US" sz="1200" dirty="0">
                          <a:latin typeface="Times New Roman" panose="02020603050405020304" pitchFamily="18" charset="0"/>
                          <a:cs typeface="Times New Roman" panose="02020603050405020304" pitchFamily="18" charset="0"/>
                        </a:rPr>
                        <a:t>, M.A.P. </a:t>
                      </a:r>
                      <a:r>
                        <a:rPr lang="en-US" sz="1200" dirty="0" err="1">
                          <a:latin typeface="Times New Roman" panose="02020603050405020304" pitchFamily="18" charset="0"/>
                          <a:cs typeface="Times New Roman" panose="02020603050405020304" pitchFamily="18" charset="0"/>
                        </a:rPr>
                        <a:t>Abugan,IEEE</a:t>
                      </a:r>
                      <a:r>
                        <a:rPr lang="en-US" sz="1200" dirty="0">
                          <a:latin typeface="Times New Roman" panose="02020603050405020304" pitchFamily="18" charset="0"/>
                          <a:cs typeface="Times New Roman" panose="02020603050405020304" pitchFamily="18" charset="0"/>
                        </a:rPr>
                        <a:t> Reg.10 Conf.,no.October,pp,2461-2466 and 2018</a:t>
                      </a:r>
                    </a:p>
                  </a:txBody>
                  <a:tcPr/>
                </a:tc>
                <a:tc>
                  <a:txBody>
                    <a:bodyPr/>
                    <a:lstStyle/>
                    <a:p>
                      <a:pPr algn="l"/>
                      <a:r>
                        <a:rPr lang="en-US" sz="1200" dirty="0">
                          <a:latin typeface="Times New Roman" panose="02020603050405020304" pitchFamily="18" charset="0"/>
                          <a:cs typeface="Times New Roman" panose="02020603050405020304" pitchFamily="18" charset="0"/>
                        </a:rPr>
                        <a:t>Detection of vehicles for traffic congestion</a:t>
                      </a:r>
                    </a:p>
                  </a:txBody>
                  <a:tcPr/>
                </a:tc>
                <a:tc>
                  <a:txBody>
                    <a:bodyPr/>
                    <a:lstStyle/>
                    <a:p>
                      <a:pPr algn="l"/>
                      <a:r>
                        <a:rPr lang="en-US" sz="1200" dirty="0">
                          <a:latin typeface="Times New Roman" panose="02020603050405020304" pitchFamily="18" charset="0"/>
                          <a:cs typeface="Times New Roman" panose="02020603050405020304" pitchFamily="18" charset="0"/>
                        </a:rPr>
                        <a:t>Vehicle counting and traffic congestion detection using YOLOv3</a:t>
                      </a:r>
                    </a:p>
                  </a:txBody>
                  <a:tcPr/>
                </a:tc>
                <a:tc>
                  <a:txBody>
                    <a:bodyPr/>
                    <a:lstStyle/>
                    <a:p>
                      <a:pPr algn="l"/>
                      <a:r>
                        <a:rPr lang="en-US" sz="1200" dirty="0">
                          <a:latin typeface="Times New Roman" panose="02020603050405020304" pitchFamily="18" charset="0"/>
                          <a:cs typeface="Times New Roman" panose="02020603050405020304" pitchFamily="18" charset="0"/>
                        </a:rPr>
                        <a:t>YOLO v3 is used to detect vehicles and give traffic flow analysis</a:t>
                      </a:r>
                    </a:p>
                  </a:txBody>
                  <a:tcPr/>
                </a:tc>
                <a:tc>
                  <a:txBody>
                    <a:bodyPr/>
                    <a:lstStyle/>
                    <a:p>
                      <a:pPr algn="l"/>
                      <a:r>
                        <a:rPr lang="en-US" sz="1200" dirty="0">
                          <a:latin typeface="Times New Roman" panose="02020603050405020304" pitchFamily="18" charset="0"/>
                          <a:cs typeface="Times New Roman" panose="02020603050405020304" pitchFamily="18" charset="0"/>
                        </a:rPr>
                        <a:t>YOLOv3 model performance is affected by frame-per-second-ratio. </a:t>
                      </a:r>
                    </a:p>
                  </a:txBody>
                  <a:tcPr/>
                </a:tc>
                <a:extLst>
                  <a:ext uri="{0D108BD9-81ED-4DB2-BD59-A6C34878D82A}">
                    <a16:rowId xmlns:a16="http://schemas.microsoft.com/office/drawing/2014/main" val="3119267542"/>
                  </a:ext>
                </a:extLst>
              </a:tr>
              <a:tr h="1080210">
                <a:tc>
                  <a:txBody>
                    <a:bodyPr/>
                    <a:lstStyle/>
                    <a:p>
                      <a:pPr algn="l"/>
                      <a:r>
                        <a:rPr lang="en-US" sz="1200" dirty="0">
                          <a:latin typeface="Times New Roman" panose="02020603050405020304" pitchFamily="18" charset="0"/>
                          <a:cs typeface="Times New Roman" panose="02020603050405020304" pitchFamily="18" charset="0"/>
                        </a:rPr>
                        <a:t>4</a:t>
                      </a:r>
                    </a:p>
                  </a:txBody>
                  <a:tcPr/>
                </a:tc>
                <a:tc>
                  <a:txBody>
                    <a:bodyPr/>
                    <a:lstStyle/>
                    <a:p>
                      <a:pPr algn="l"/>
                      <a:r>
                        <a:rPr lang="en-IN" sz="1200" dirty="0">
                          <a:latin typeface="Times New Roman" panose="02020603050405020304" pitchFamily="18" charset="0"/>
                          <a:cs typeface="Times New Roman" panose="02020603050405020304" pitchFamily="18" charset="0"/>
                        </a:rPr>
                        <a:t>X. Wen, L. Shao, W. Fang, and Y. Xue, IEEE Trans. Circuits Syst. Video Technol., vol. 25, no. 3, pp. 508–517, Mar. 2015.</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Detection of number of vehicles and understand traffic conditions</a:t>
                      </a:r>
                    </a:p>
                  </a:txBody>
                  <a:tcPr/>
                </a:tc>
                <a:tc>
                  <a:txBody>
                    <a:bodyPr/>
                    <a:lstStyle/>
                    <a:p>
                      <a:pPr algn="l"/>
                      <a:r>
                        <a:rPr lang="en-US" sz="1200" dirty="0">
                          <a:latin typeface="Times New Roman" panose="02020603050405020304" pitchFamily="18" charset="0"/>
                          <a:cs typeface="Times New Roman" panose="02020603050405020304" pitchFamily="18" charset="0"/>
                        </a:rPr>
                        <a:t>Intelligent Traffic-Monitoring System Based on YOLO and Convolutional Fuzzy Neural Networks</a:t>
                      </a:r>
                    </a:p>
                  </a:txBody>
                  <a:tcPr/>
                </a:tc>
                <a:tc>
                  <a:txBody>
                    <a:bodyPr/>
                    <a:lstStyle/>
                    <a:p>
                      <a:pPr algn="l"/>
                      <a:r>
                        <a:rPr lang="en-US" sz="1200" dirty="0">
                          <a:latin typeface="Times New Roman" panose="02020603050405020304" pitchFamily="18" charset="0"/>
                          <a:cs typeface="Times New Roman" panose="02020603050405020304" pitchFamily="18" charset="0"/>
                        </a:rPr>
                        <a:t>YOLO and CFNN used to detect vehicles.</a:t>
                      </a:r>
                    </a:p>
                  </a:txBody>
                  <a:tcPr/>
                </a:tc>
                <a:tc>
                  <a:txBody>
                    <a:bodyPr/>
                    <a:lstStyle/>
                    <a:p>
                      <a:pPr algn="l"/>
                      <a:r>
                        <a:rPr lang="en-US" sz="1200" dirty="0">
                          <a:latin typeface="Times New Roman" panose="02020603050405020304" pitchFamily="18" charset="0"/>
                          <a:cs typeface="Times New Roman" panose="02020603050405020304" pitchFamily="18" charset="0"/>
                        </a:rPr>
                        <a:t>CFNN accuracy is better than the CNN algorithms.</a:t>
                      </a:r>
                    </a:p>
                  </a:txBody>
                  <a:tcPr/>
                </a:tc>
                <a:extLst>
                  <a:ext uri="{0D108BD9-81ED-4DB2-BD59-A6C34878D82A}">
                    <a16:rowId xmlns:a16="http://schemas.microsoft.com/office/drawing/2014/main" val="1140604729"/>
                  </a:ext>
                </a:extLst>
              </a:tr>
            </a:tbl>
          </a:graphicData>
        </a:graphic>
      </p:graphicFrame>
      <p:sp>
        <p:nvSpPr>
          <p:cNvPr id="7" name="TextBox 6">
            <a:extLst>
              <a:ext uri="{FF2B5EF4-FFF2-40B4-BE49-F238E27FC236}">
                <a16:creationId xmlns:a16="http://schemas.microsoft.com/office/drawing/2014/main" id="{E4D5CBF4-CDBB-6AE5-84A2-64BD7EEAA65C}"/>
              </a:ext>
            </a:extLst>
          </p:cNvPr>
          <p:cNvSpPr txBox="1"/>
          <p:nvPr/>
        </p:nvSpPr>
        <p:spPr>
          <a:xfrm>
            <a:off x="587828" y="61202"/>
            <a:ext cx="7848600" cy="400110"/>
          </a:xfrm>
          <a:prstGeom prst="rect">
            <a:avLst/>
          </a:prstGeom>
          <a:noFill/>
        </p:spPr>
        <p:txBody>
          <a:bodyPr wrap="square" rtlCol="0">
            <a:spAutoFit/>
          </a:bodyPr>
          <a:lstStyle/>
          <a:p>
            <a:r>
              <a:rPr lang="en-IN" sz="2000" u="sng" dirty="0">
                <a:solidFill>
                  <a:srgbClr val="FF0000"/>
                </a:solidFill>
                <a:latin typeface="Times New Roman" panose="02020603050405020304" pitchFamily="18" charset="0"/>
                <a:cs typeface="Times New Roman" panose="02020603050405020304" pitchFamily="18" charset="0"/>
              </a:rPr>
              <a:t>Comparison table for the existing system : </a:t>
            </a:r>
            <a:endParaRPr lang="en-US" sz="2000" dirty="0"/>
          </a:p>
        </p:txBody>
      </p:sp>
    </p:spTree>
    <p:extLst>
      <p:ext uri="{BB962C8B-B14F-4D97-AF65-F5344CB8AC3E}">
        <p14:creationId xmlns:p14="http://schemas.microsoft.com/office/powerpoint/2010/main" val="82452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3A14389-3C79-1C86-814E-25F8EC574CC3}"/>
              </a:ext>
            </a:extLst>
          </p:cNvPr>
          <p:cNvGraphicFramePr>
            <a:graphicFrameLocks noGrp="1"/>
          </p:cNvGraphicFramePr>
          <p:nvPr>
            <p:extLst>
              <p:ext uri="{D42A27DB-BD31-4B8C-83A1-F6EECF244321}">
                <p14:modId xmlns:p14="http://schemas.microsoft.com/office/powerpoint/2010/main" val="848349607"/>
              </p:ext>
            </p:extLst>
          </p:nvPr>
        </p:nvGraphicFramePr>
        <p:xfrm>
          <a:off x="647700" y="381000"/>
          <a:ext cx="7848600" cy="5836112"/>
        </p:xfrm>
        <a:graphic>
          <a:graphicData uri="http://schemas.openxmlformats.org/drawingml/2006/table">
            <a:tbl>
              <a:tblPr firstRow="1" bandRow="1">
                <a:tableStyleId>{5C22544A-7EE6-4342-B048-85BDC9FD1C3A}</a:tableStyleId>
              </a:tblPr>
              <a:tblGrid>
                <a:gridCol w="692524">
                  <a:extLst>
                    <a:ext uri="{9D8B030D-6E8A-4147-A177-3AD203B41FA5}">
                      <a16:colId xmlns:a16="http://schemas.microsoft.com/office/drawing/2014/main" val="1330425215"/>
                    </a:ext>
                  </a:extLst>
                </a:gridCol>
                <a:gridCol w="1923676">
                  <a:extLst>
                    <a:ext uri="{9D8B030D-6E8A-4147-A177-3AD203B41FA5}">
                      <a16:colId xmlns:a16="http://schemas.microsoft.com/office/drawing/2014/main" val="1325266575"/>
                    </a:ext>
                  </a:extLst>
                </a:gridCol>
                <a:gridCol w="1308100">
                  <a:extLst>
                    <a:ext uri="{9D8B030D-6E8A-4147-A177-3AD203B41FA5}">
                      <a16:colId xmlns:a16="http://schemas.microsoft.com/office/drawing/2014/main" val="4033523299"/>
                    </a:ext>
                  </a:extLst>
                </a:gridCol>
                <a:gridCol w="1308100">
                  <a:extLst>
                    <a:ext uri="{9D8B030D-6E8A-4147-A177-3AD203B41FA5}">
                      <a16:colId xmlns:a16="http://schemas.microsoft.com/office/drawing/2014/main" val="325374254"/>
                    </a:ext>
                  </a:extLst>
                </a:gridCol>
                <a:gridCol w="1308100">
                  <a:extLst>
                    <a:ext uri="{9D8B030D-6E8A-4147-A177-3AD203B41FA5}">
                      <a16:colId xmlns:a16="http://schemas.microsoft.com/office/drawing/2014/main" val="2212292491"/>
                    </a:ext>
                  </a:extLst>
                </a:gridCol>
                <a:gridCol w="1308100">
                  <a:extLst>
                    <a:ext uri="{9D8B030D-6E8A-4147-A177-3AD203B41FA5}">
                      <a16:colId xmlns:a16="http://schemas.microsoft.com/office/drawing/2014/main" val="2626009766"/>
                    </a:ext>
                  </a:extLst>
                </a:gridCol>
              </a:tblGrid>
              <a:tr h="170840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S.No</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Authors and Journal Name&amp; Year of publication</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Problem Statement</a:t>
                      </a:r>
                      <a:endParaRPr lang="en-US" dirty="0"/>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Name of the Proposed solution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Solution</a:t>
                      </a:r>
                      <a:endParaRPr lang="en-US" dirty="0"/>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Remarks</a:t>
                      </a:r>
                      <a:endParaRPr lang="en-US" dirty="0"/>
                    </a:p>
                    <a:p>
                      <a:endParaRPr lang="en-US" dirty="0"/>
                    </a:p>
                  </a:txBody>
                  <a:tcPr/>
                </a:tc>
                <a:extLst>
                  <a:ext uri="{0D108BD9-81ED-4DB2-BD59-A6C34878D82A}">
                    <a16:rowId xmlns:a16="http://schemas.microsoft.com/office/drawing/2014/main" val="2351165599"/>
                  </a:ext>
                </a:extLst>
              </a:tr>
              <a:tr h="1388080">
                <a:tc>
                  <a:txBody>
                    <a:bodyPr/>
                    <a:lstStyle/>
                    <a:p>
                      <a:r>
                        <a:rPr lang="en-US" dirty="0"/>
                        <a:t>5</a:t>
                      </a:r>
                    </a:p>
                  </a:txBody>
                  <a:tcPr/>
                </a:tc>
                <a:tc>
                  <a:txBody>
                    <a:bodyPr/>
                    <a:lstStyle/>
                    <a:p>
                      <a:endParaRPr lang="en-IN" dirty="0"/>
                    </a:p>
                  </a:txBody>
                  <a:tcPr/>
                </a:tc>
                <a:tc>
                  <a:txBody>
                    <a:bodyPr/>
                    <a:lstStyle/>
                    <a:p>
                      <a:endParaRPr 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690201264"/>
                  </a:ext>
                </a:extLst>
              </a:tr>
              <a:tr h="1388080">
                <a:tc>
                  <a:txBody>
                    <a:bodyPr/>
                    <a:lstStyle/>
                    <a:p>
                      <a:r>
                        <a:rPr lang="en-US" dirty="0"/>
                        <a:t>6</a:t>
                      </a:r>
                    </a:p>
                  </a:txBody>
                  <a:tcPr/>
                </a:tc>
                <a:tc>
                  <a:txBody>
                    <a:bodyPr/>
                    <a:lstStyle/>
                    <a:p>
                      <a:endParaRPr lang="en-IN" dirty="0"/>
                    </a:p>
                  </a:txBody>
                  <a:tcPr/>
                </a:tc>
                <a:tc>
                  <a:txBody>
                    <a:bodyPr/>
                    <a:lstStyle/>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23077312"/>
                  </a:ext>
                </a:extLst>
              </a:tr>
              <a:tr h="675773">
                <a:tc>
                  <a:txBody>
                    <a:bodyPr/>
                    <a:lstStyle/>
                    <a:p>
                      <a:r>
                        <a:rPr lang="en-US" dirty="0"/>
                        <a:t>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19267542"/>
                  </a:ext>
                </a:extLst>
              </a:tr>
              <a:tr h="675773">
                <a:tc>
                  <a:txBody>
                    <a:bodyPr/>
                    <a:lstStyle/>
                    <a:p>
                      <a:r>
                        <a:rPr lang="en-US" dirty="0"/>
                        <a:t>9</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40604729"/>
                  </a:ext>
                </a:extLst>
              </a:tr>
            </a:tbl>
          </a:graphicData>
        </a:graphic>
      </p:graphicFrame>
      <p:graphicFrame>
        <p:nvGraphicFramePr>
          <p:cNvPr id="2" name="Table 1">
            <a:extLst>
              <a:ext uri="{FF2B5EF4-FFF2-40B4-BE49-F238E27FC236}">
                <a16:creationId xmlns:a16="http://schemas.microsoft.com/office/drawing/2014/main" id="{183502B0-AEC9-F0F6-7DE2-09B50A1720F7}"/>
              </a:ext>
            </a:extLst>
          </p:cNvPr>
          <p:cNvGraphicFramePr>
            <a:graphicFrameLocks noGrp="1"/>
          </p:cNvGraphicFramePr>
          <p:nvPr>
            <p:extLst>
              <p:ext uri="{D42A27DB-BD31-4B8C-83A1-F6EECF244321}">
                <p14:modId xmlns:p14="http://schemas.microsoft.com/office/powerpoint/2010/main" val="842479744"/>
              </p:ext>
            </p:extLst>
          </p:nvPr>
        </p:nvGraphicFramePr>
        <p:xfrm>
          <a:off x="152400" y="152401"/>
          <a:ext cx="8763000" cy="6476998"/>
        </p:xfrm>
        <a:graphic>
          <a:graphicData uri="http://schemas.openxmlformats.org/drawingml/2006/table">
            <a:tbl>
              <a:tblPr firstRow="1" bandRow="1">
                <a:tableStyleId>{5C22544A-7EE6-4342-B048-85BDC9FD1C3A}</a:tableStyleId>
              </a:tblPr>
              <a:tblGrid>
                <a:gridCol w="773206">
                  <a:extLst>
                    <a:ext uri="{9D8B030D-6E8A-4147-A177-3AD203B41FA5}">
                      <a16:colId xmlns:a16="http://schemas.microsoft.com/office/drawing/2014/main" val="1330425215"/>
                    </a:ext>
                  </a:extLst>
                </a:gridCol>
                <a:gridCol w="2147794">
                  <a:extLst>
                    <a:ext uri="{9D8B030D-6E8A-4147-A177-3AD203B41FA5}">
                      <a16:colId xmlns:a16="http://schemas.microsoft.com/office/drawing/2014/main" val="1325266575"/>
                    </a:ext>
                  </a:extLst>
                </a:gridCol>
                <a:gridCol w="1460500">
                  <a:extLst>
                    <a:ext uri="{9D8B030D-6E8A-4147-A177-3AD203B41FA5}">
                      <a16:colId xmlns:a16="http://schemas.microsoft.com/office/drawing/2014/main" val="4033523299"/>
                    </a:ext>
                  </a:extLst>
                </a:gridCol>
                <a:gridCol w="1460500">
                  <a:extLst>
                    <a:ext uri="{9D8B030D-6E8A-4147-A177-3AD203B41FA5}">
                      <a16:colId xmlns:a16="http://schemas.microsoft.com/office/drawing/2014/main" val="325374254"/>
                    </a:ext>
                  </a:extLst>
                </a:gridCol>
                <a:gridCol w="1460500">
                  <a:extLst>
                    <a:ext uri="{9D8B030D-6E8A-4147-A177-3AD203B41FA5}">
                      <a16:colId xmlns:a16="http://schemas.microsoft.com/office/drawing/2014/main" val="2212292491"/>
                    </a:ext>
                  </a:extLst>
                </a:gridCol>
                <a:gridCol w="1460500">
                  <a:extLst>
                    <a:ext uri="{9D8B030D-6E8A-4147-A177-3AD203B41FA5}">
                      <a16:colId xmlns:a16="http://schemas.microsoft.com/office/drawing/2014/main" val="2626009766"/>
                    </a:ext>
                  </a:extLst>
                </a:gridCol>
              </a:tblGrid>
              <a:tr h="657024">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S.No</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Authors and Journal Name&amp; Year of publication</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Problem Statement</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Name of the Proposed solution</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Solution</a:t>
                      </a:r>
                      <a:endParaRPr lang="en-US" sz="13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Remarks</a:t>
                      </a:r>
                      <a:endParaRPr lang="en-US" sz="1300" dirty="0"/>
                    </a:p>
                  </a:txBody>
                  <a:tcPr/>
                </a:tc>
                <a:extLst>
                  <a:ext uri="{0D108BD9-81ED-4DB2-BD59-A6C34878D82A}">
                    <a16:rowId xmlns:a16="http://schemas.microsoft.com/office/drawing/2014/main" val="2351165599"/>
                  </a:ext>
                </a:extLst>
              </a:tr>
              <a:tr h="1593285">
                <a:tc>
                  <a:txBody>
                    <a:bodyPr/>
                    <a:lstStyle/>
                    <a:p>
                      <a:pPr algn="l"/>
                      <a:r>
                        <a:rPr lang="en-US" sz="1200" dirty="0">
                          <a:latin typeface="Times New Roman" panose="02020603050405020304" pitchFamily="18" charset="0"/>
                          <a:cs typeface="Times New Roman" panose="02020603050405020304" pitchFamily="18" charset="0"/>
                        </a:rPr>
                        <a:t>5</a:t>
                      </a:r>
                    </a:p>
                  </a:txBody>
                  <a:tcPr/>
                </a:tc>
                <a:tc>
                  <a:txBody>
                    <a:bodyPr/>
                    <a:lstStyle/>
                    <a:p>
                      <a:pPr algn="l"/>
                      <a:r>
                        <a:rPr lang="en-US" sz="1200" dirty="0">
                          <a:latin typeface="Times New Roman" panose="02020603050405020304" pitchFamily="18" charset="0"/>
                          <a:cs typeface="Times New Roman" panose="02020603050405020304" pitchFamily="18" charset="0"/>
                        </a:rPr>
                        <a:t>Z. Sun, G. </a:t>
                      </a:r>
                      <a:r>
                        <a:rPr lang="en-US" sz="1200" dirty="0" err="1">
                          <a:latin typeface="Times New Roman" panose="02020603050405020304" pitchFamily="18" charset="0"/>
                          <a:cs typeface="Times New Roman" panose="02020603050405020304" pitchFamily="18" charset="0"/>
                        </a:rPr>
                        <a:t>Bebis</a:t>
                      </a:r>
                      <a:r>
                        <a:rPr lang="en-US" sz="1200" dirty="0">
                          <a:latin typeface="Times New Roman" panose="02020603050405020304" pitchFamily="18" charset="0"/>
                          <a:cs typeface="Times New Roman" panose="02020603050405020304" pitchFamily="18" charset="0"/>
                        </a:rPr>
                        <a:t>, and R. Miller,  in Proc. 14th Int. Conf. Digit. Signal Process. (DSP), Jul. 2002, pp. 1019–1022. </a:t>
                      </a:r>
                    </a:p>
                  </a:txBody>
                  <a:tcPr/>
                </a:tc>
                <a:tc>
                  <a:txBody>
                    <a:bodyPr/>
                    <a:lstStyle/>
                    <a:p>
                      <a:pPr algn="l"/>
                      <a:r>
                        <a:rPr lang="en-US" sz="1200" dirty="0">
                          <a:latin typeface="Times New Roman" panose="02020603050405020304" pitchFamily="18" charset="0"/>
                          <a:cs typeface="Times New Roman" panose="02020603050405020304" pitchFamily="18" charset="0"/>
                        </a:rPr>
                        <a:t>Efficient traffic management and emergency service optimization using ML</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ML Based intelligent traffic system</a:t>
                      </a:r>
                    </a:p>
                  </a:txBody>
                  <a:tcPr/>
                </a:tc>
                <a:tc>
                  <a:txBody>
                    <a:bodyPr/>
                    <a:lstStyle/>
                    <a:p>
                      <a:pPr algn="l"/>
                      <a:r>
                        <a:rPr lang="en-US" sz="1200" dirty="0">
                          <a:latin typeface="Times New Roman" panose="02020603050405020304" pitchFamily="18" charset="0"/>
                          <a:cs typeface="Times New Roman" panose="02020603050405020304" pitchFamily="18" charset="0"/>
                        </a:rPr>
                        <a:t>Crafting ML based systems to automate traffic control and optimize emergency services </a:t>
                      </a:r>
                    </a:p>
                  </a:txBody>
                  <a:tcPr/>
                </a:tc>
                <a:tc>
                  <a:txBody>
                    <a:bodyPr/>
                    <a:lstStyle/>
                    <a:p>
                      <a:pPr algn="l"/>
                      <a:r>
                        <a:rPr lang="en-US" sz="1200" dirty="0">
                          <a:latin typeface="Times New Roman" panose="02020603050405020304" pitchFamily="18" charset="0"/>
                          <a:cs typeface="Times New Roman" panose="02020603050405020304" pitchFamily="18" charset="0"/>
                        </a:rPr>
                        <a:t>The accuracy of model is very less and does not create correct frames for vehicles. </a:t>
                      </a:r>
                    </a:p>
                  </a:txBody>
                  <a:tcPr/>
                </a:tc>
                <a:extLst>
                  <a:ext uri="{0D108BD9-81ED-4DB2-BD59-A6C34878D82A}">
                    <a16:rowId xmlns:a16="http://schemas.microsoft.com/office/drawing/2014/main" val="3690201264"/>
                  </a:ext>
                </a:extLst>
              </a:tr>
              <a:tr h="1253652">
                <a:tc>
                  <a:txBody>
                    <a:bodyPr/>
                    <a:lstStyle/>
                    <a:p>
                      <a:pPr algn="l"/>
                      <a:r>
                        <a:rPr lang="en-US" sz="1200" dirty="0">
                          <a:latin typeface="Times New Roman" panose="02020603050405020304" pitchFamily="18" charset="0"/>
                          <a:cs typeface="Times New Roman" panose="02020603050405020304" pitchFamily="18" charset="0"/>
                        </a:rPr>
                        <a:t>6</a:t>
                      </a:r>
                    </a:p>
                  </a:txBody>
                  <a:tcPr/>
                </a:tc>
                <a:tc>
                  <a:txBody>
                    <a:bodyPr/>
                    <a:lstStyle/>
                    <a:p>
                      <a:pPr algn="l"/>
                      <a:r>
                        <a:rPr lang="en-IN" sz="1200" dirty="0">
                          <a:latin typeface="Times New Roman" panose="02020603050405020304" pitchFamily="18" charset="0"/>
                          <a:cs typeface="Times New Roman" panose="02020603050405020304" pitchFamily="18" charset="0"/>
                        </a:rPr>
                        <a:t>F. C. Soon, H. Y. </a:t>
                      </a:r>
                      <a:r>
                        <a:rPr lang="en-IN" sz="1200" dirty="0" err="1">
                          <a:latin typeface="Times New Roman" panose="02020603050405020304" pitchFamily="18" charset="0"/>
                          <a:cs typeface="Times New Roman" panose="02020603050405020304" pitchFamily="18" charset="0"/>
                        </a:rPr>
                        <a:t>Khaw</a:t>
                      </a:r>
                      <a:r>
                        <a:rPr lang="en-IN" sz="1200" dirty="0">
                          <a:latin typeface="Times New Roman" panose="02020603050405020304" pitchFamily="18" charset="0"/>
                          <a:cs typeface="Times New Roman" panose="02020603050405020304" pitchFamily="18" charset="0"/>
                        </a:rPr>
                        <a:t>, J. H. </a:t>
                      </a:r>
                      <a:r>
                        <a:rPr lang="en-IN" sz="1200" dirty="0" err="1">
                          <a:latin typeface="Times New Roman" panose="02020603050405020304" pitchFamily="18" charset="0"/>
                          <a:cs typeface="Times New Roman" panose="02020603050405020304" pitchFamily="18" charset="0"/>
                        </a:rPr>
                        <a:t>Chuah</a:t>
                      </a:r>
                      <a:r>
                        <a:rPr lang="en-IN" sz="1200" dirty="0">
                          <a:latin typeface="Times New Roman" panose="02020603050405020304" pitchFamily="18" charset="0"/>
                          <a:cs typeface="Times New Roman" panose="02020603050405020304" pitchFamily="18" charset="0"/>
                        </a:rPr>
                        <a:t>, and J. </a:t>
                      </a:r>
                      <a:r>
                        <a:rPr lang="en-IN" sz="1200" dirty="0" err="1">
                          <a:latin typeface="Times New Roman" panose="02020603050405020304" pitchFamily="18" charset="0"/>
                          <a:cs typeface="Times New Roman" panose="02020603050405020304" pitchFamily="18" charset="0"/>
                        </a:rPr>
                        <a:t>Kanesan</a:t>
                      </a:r>
                      <a:r>
                        <a:rPr lang="en-IN" sz="1200" dirty="0">
                          <a:latin typeface="Times New Roman" panose="02020603050405020304" pitchFamily="18" charset="0"/>
                          <a:cs typeface="Times New Roman" panose="02020603050405020304" pitchFamily="18" charset="0"/>
                        </a:rPr>
                        <a:t>, IEEE Trans. </a:t>
                      </a:r>
                      <a:r>
                        <a:rPr lang="en-IN" sz="1200" dirty="0" err="1">
                          <a:latin typeface="Times New Roman" panose="02020603050405020304" pitchFamily="18" charset="0"/>
                          <a:cs typeface="Times New Roman" panose="02020603050405020304" pitchFamily="18" charset="0"/>
                        </a:rPr>
                        <a:t>Veh</a:t>
                      </a:r>
                      <a:r>
                        <a:rPr lang="en-IN" sz="1200" dirty="0">
                          <a:latin typeface="Times New Roman" panose="02020603050405020304" pitchFamily="18" charset="0"/>
                          <a:cs typeface="Times New Roman" panose="02020603050405020304" pitchFamily="18" charset="0"/>
                        </a:rPr>
                        <a:t>. Technol., vol. 69, no. 8, pp. 8267–8277, Aug. 2020. </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Optimizing urban traffic management and emergency services </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Smart traffic control system</a:t>
                      </a:r>
                    </a:p>
                  </a:txBody>
                  <a:tcPr/>
                </a:tc>
                <a:tc>
                  <a:txBody>
                    <a:bodyPr/>
                    <a:lstStyle/>
                    <a:p>
                      <a:pPr algn="l"/>
                      <a:r>
                        <a:rPr lang="en-US" sz="1200" dirty="0">
                          <a:latin typeface="Times New Roman" panose="02020603050405020304" pitchFamily="18" charset="0"/>
                          <a:cs typeface="Times New Roman" panose="02020603050405020304" pitchFamily="18" charset="0"/>
                        </a:rPr>
                        <a:t>Using ML to streamline traffic management and enhance services </a:t>
                      </a:r>
                    </a:p>
                  </a:txBody>
                  <a:tcPr/>
                </a:tc>
                <a:tc>
                  <a:txBody>
                    <a:bodyPr/>
                    <a:lstStyle/>
                    <a:p>
                      <a:pPr algn="l"/>
                      <a:r>
                        <a:rPr lang="en-US" sz="1200" dirty="0">
                          <a:latin typeface="Times New Roman" panose="02020603050405020304" pitchFamily="18" charset="0"/>
                          <a:cs typeface="Times New Roman" panose="02020603050405020304" pitchFamily="18" charset="0"/>
                        </a:rPr>
                        <a:t>Depends on hardware architecture.</a:t>
                      </a:r>
                    </a:p>
                  </a:txBody>
                  <a:tcPr/>
                </a:tc>
                <a:extLst>
                  <a:ext uri="{0D108BD9-81ED-4DB2-BD59-A6C34878D82A}">
                    <a16:rowId xmlns:a16="http://schemas.microsoft.com/office/drawing/2014/main" val="1323077312"/>
                  </a:ext>
                </a:extLst>
              </a:tr>
              <a:tr h="1593285">
                <a:tc>
                  <a:txBody>
                    <a:bodyPr/>
                    <a:lstStyle/>
                    <a:p>
                      <a:pPr algn="l"/>
                      <a:r>
                        <a:rPr lang="en-US" sz="1200" dirty="0">
                          <a:latin typeface="Times New Roman" panose="02020603050405020304" pitchFamily="18" charset="0"/>
                          <a:cs typeface="Times New Roman" panose="02020603050405020304" pitchFamily="18" charset="0"/>
                        </a:rPr>
                        <a:t>7</a:t>
                      </a:r>
                    </a:p>
                  </a:txBody>
                  <a:tcPr/>
                </a:tc>
                <a:tc>
                  <a:txBody>
                    <a:bodyPr/>
                    <a:lstStyle/>
                    <a:p>
                      <a:pPr algn="l"/>
                      <a:r>
                        <a:rPr lang="en-IN" sz="1200" dirty="0">
                          <a:latin typeface="Times New Roman" panose="02020603050405020304" pitchFamily="18" charset="0"/>
                          <a:cs typeface="Times New Roman" panose="02020603050405020304" pitchFamily="18" charset="0"/>
                        </a:rPr>
                        <a:t>Y. Liu., H. Wang, Y. Xiang, and P. L. Lu, Huazhong Univ. Sci. Technol. (Nat. Sci. Ed.), Vol. 41, pp. 379-382, 2013.</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Improving urban traffic control and emergency response via MVT</a:t>
                      </a:r>
                    </a:p>
                  </a:txBody>
                  <a:tcPr/>
                </a:tc>
                <a:tc>
                  <a:txBody>
                    <a:bodyPr/>
                    <a:lstStyle/>
                    <a:p>
                      <a:pPr algn="l"/>
                      <a:r>
                        <a:rPr lang="en-US" sz="1200" dirty="0">
                          <a:latin typeface="Times New Roman" panose="02020603050405020304" pitchFamily="18" charset="0"/>
                          <a:cs typeface="Times New Roman" panose="02020603050405020304" pitchFamily="18" charset="0"/>
                        </a:rPr>
                        <a:t>Intelligent traffic management </a:t>
                      </a:r>
                    </a:p>
                    <a:p>
                      <a:pPr algn="l"/>
                      <a:r>
                        <a:rPr lang="en-US" sz="1200" dirty="0">
                          <a:latin typeface="Times New Roman" panose="02020603050405020304" pitchFamily="18" charset="0"/>
                          <a:cs typeface="Times New Roman" panose="02020603050405020304" pitchFamily="18" charset="0"/>
                        </a:rPr>
                        <a:t>Unfolding MVT</a:t>
                      </a:r>
                    </a:p>
                  </a:txBody>
                  <a:tcPr/>
                </a:tc>
                <a:tc>
                  <a:txBody>
                    <a:bodyPr/>
                    <a:lstStyle/>
                    <a:p>
                      <a:pPr algn="l"/>
                      <a:r>
                        <a:rPr lang="en-US" sz="1200" dirty="0">
                          <a:latin typeface="Times New Roman" panose="02020603050405020304" pitchFamily="18" charset="0"/>
                          <a:cs typeface="Times New Roman" panose="02020603050405020304" pitchFamily="18" charset="0"/>
                        </a:rPr>
                        <a:t>Leveraging MVT to transform urban traffic automation to emergency response in urban areas</a:t>
                      </a:r>
                    </a:p>
                  </a:txBody>
                  <a:tcPr/>
                </a:tc>
                <a:tc>
                  <a:txBody>
                    <a:bodyPr/>
                    <a:lstStyle/>
                    <a:p>
                      <a:pPr algn="l"/>
                      <a:r>
                        <a:rPr lang="en-US" sz="1200" dirty="0">
                          <a:latin typeface="Times New Roman" panose="02020603050405020304" pitchFamily="18" charset="0"/>
                          <a:cs typeface="Times New Roman" panose="02020603050405020304" pitchFamily="18" charset="0"/>
                        </a:rPr>
                        <a:t>The model has dilated neural network which affects in accuracy.</a:t>
                      </a:r>
                    </a:p>
                  </a:txBody>
                  <a:tcPr/>
                </a:tc>
                <a:extLst>
                  <a:ext uri="{0D108BD9-81ED-4DB2-BD59-A6C34878D82A}">
                    <a16:rowId xmlns:a16="http://schemas.microsoft.com/office/drawing/2014/main" val="3119267542"/>
                  </a:ext>
                </a:extLst>
              </a:tr>
              <a:tr h="1379752">
                <a:tc>
                  <a:txBody>
                    <a:bodyPr/>
                    <a:lstStyle/>
                    <a:p>
                      <a:pPr algn="l"/>
                      <a:r>
                        <a:rPr lang="en-US" sz="1200" dirty="0">
                          <a:latin typeface="Times New Roman" panose="02020603050405020304" pitchFamily="18" charset="0"/>
                          <a:cs typeface="Times New Roman" panose="02020603050405020304" pitchFamily="18" charset="0"/>
                        </a:rPr>
                        <a:t>8</a:t>
                      </a:r>
                    </a:p>
                  </a:txBody>
                  <a:tcPr/>
                </a:tc>
                <a:tc>
                  <a:txBody>
                    <a:bodyPr/>
                    <a:lstStyle/>
                    <a:p>
                      <a:pPr algn="l"/>
                      <a:r>
                        <a:rPr lang="en-US" sz="1200" dirty="0">
                          <a:latin typeface="Times New Roman" panose="02020603050405020304" pitchFamily="18" charset="0"/>
                          <a:cs typeface="Times New Roman" panose="02020603050405020304" pitchFamily="18" charset="0"/>
                        </a:rPr>
                        <a:t>Z. Ma, D. Chang, J. Xie, Y. Ding, S. Wen, X. Li, Z. Si, and J. </a:t>
                      </a:r>
                      <a:r>
                        <a:rPr lang="en-US" sz="1200" dirty="0" err="1">
                          <a:latin typeface="Times New Roman" panose="02020603050405020304" pitchFamily="18" charset="0"/>
                          <a:cs typeface="Times New Roman" panose="02020603050405020304" pitchFamily="18" charset="0"/>
                        </a:rPr>
                        <a:t>Guo,IEEE</a:t>
                      </a:r>
                      <a:r>
                        <a:rPr lang="en-US" sz="1200" dirty="0">
                          <a:latin typeface="Times New Roman" panose="02020603050405020304" pitchFamily="18" charset="0"/>
                          <a:cs typeface="Times New Roman" panose="02020603050405020304" pitchFamily="18" charset="0"/>
                        </a:rPr>
                        <a:t> Trans. </a:t>
                      </a:r>
                      <a:r>
                        <a:rPr lang="en-US" sz="1200" dirty="0" err="1">
                          <a:latin typeface="Times New Roman" panose="02020603050405020304" pitchFamily="18" charset="0"/>
                          <a:cs typeface="Times New Roman" panose="02020603050405020304" pitchFamily="18" charset="0"/>
                        </a:rPr>
                        <a:t>Veh</a:t>
                      </a:r>
                      <a:r>
                        <a:rPr lang="en-US" sz="1200" dirty="0">
                          <a:latin typeface="Times New Roman" panose="02020603050405020304" pitchFamily="18" charset="0"/>
                          <a:cs typeface="Times New Roman" panose="02020603050405020304" pitchFamily="18" charset="0"/>
                        </a:rPr>
                        <a:t>. Technol., vol. 68, no. 4, pp. 3224–3233, Apr. 2019.</a:t>
                      </a:r>
                    </a:p>
                  </a:txBody>
                  <a:tcPr/>
                </a:tc>
                <a:tc>
                  <a:txBody>
                    <a:bodyPr/>
                    <a:lstStyle/>
                    <a:p>
                      <a:pPr algn="l"/>
                      <a:r>
                        <a:rPr lang="en-US" sz="1200" dirty="0">
                          <a:latin typeface="Times New Roman" panose="02020603050405020304" pitchFamily="18" charset="0"/>
                          <a:cs typeface="Times New Roman" panose="02020603050405020304" pitchFamily="18" charset="0"/>
                        </a:rPr>
                        <a:t>Enhancing urban traffic control and emergency response efficiency with CFN</a:t>
                      </a:r>
                    </a:p>
                  </a:txBody>
                  <a:tcPr/>
                </a:tc>
                <a:tc>
                  <a:txBody>
                    <a:bodyPr/>
                    <a:lstStyle/>
                    <a:p>
                      <a:pPr algn="l"/>
                      <a:r>
                        <a:rPr lang="en-US" sz="1200" dirty="0">
                          <a:latin typeface="Times New Roman" panose="02020603050405020304" pitchFamily="18" charset="0"/>
                          <a:cs typeface="Times New Roman" panose="02020603050405020304" pitchFamily="18" charset="0"/>
                        </a:rPr>
                        <a:t>Traffic monitoring based on CFN</a:t>
                      </a:r>
                    </a:p>
                  </a:txBody>
                  <a:tcPr/>
                </a:tc>
                <a:tc>
                  <a:txBody>
                    <a:bodyPr/>
                    <a:lstStyle/>
                    <a:p>
                      <a:pPr algn="l"/>
                      <a:r>
                        <a:rPr lang="en-US" sz="1200" dirty="0">
                          <a:latin typeface="Times New Roman" panose="02020603050405020304" pitchFamily="18" charset="0"/>
                          <a:cs typeface="Times New Roman" panose="02020603050405020304" pitchFamily="18" charset="0"/>
                        </a:rPr>
                        <a:t>Applying machine learning for efficient urban traffic control </a:t>
                      </a:r>
                    </a:p>
                  </a:txBody>
                  <a:tcPr/>
                </a:tc>
                <a:tc>
                  <a:txBody>
                    <a:bodyPr/>
                    <a:lstStyle/>
                    <a:p>
                      <a:pPr algn="l"/>
                      <a:r>
                        <a:rPr lang="en-US" sz="1200" dirty="0">
                          <a:latin typeface="Times New Roman" panose="02020603050405020304" pitchFamily="18" charset="0"/>
                          <a:cs typeface="Times New Roman" panose="02020603050405020304" pitchFamily="18" charset="0"/>
                        </a:rPr>
                        <a:t>Requires limited hardware architecture.</a:t>
                      </a:r>
                    </a:p>
                  </a:txBody>
                  <a:tcPr/>
                </a:tc>
                <a:extLst>
                  <a:ext uri="{0D108BD9-81ED-4DB2-BD59-A6C34878D82A}">
                    <a16:rowId xmlns:a16="http://schemas.microsoft.com/office/drawing/2014/main" val="1140604729"/>
                  </a:ext>
                </a:extLst>
              </a:tr>
            </a:tbl>
          </a:graphicData>
        </a:graphic>
      </p:graphicFrame>
    </p:spTree>
    <p:extLst>
      <p:ext uri="{BB962C8B-B14F-4D97-AF65-F5344CB8AC3E}">
        <p14:creationId xmlns:p14="http://schemas.microsoft.com/office/powerpoint/2010/main" val="34923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457200"/>
            <a:ext cx="88392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2286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479376AE-BFCF-259B-AE5D-DDCF1AB5E88A}"/>
              </a:ext>
            </a:extLst>
          </p:cNvPr>
          <p:cNvSpPr txBox="1"/>
          <p:nvPr/>
        </p:nvSpPr>
        <p:spPr>
          <a:xfrm>
            <a:off x="228600" y="1205855"/>
            <a:ext cx="8381160" cy="4115486"/>
          </a:xfrm>
          <a:prstGeom prst="rect">
            <a:avLst/>
          </a:prstGeom>
          <a:noFill/>
        </p:spPr>
        <p:txBody>
          <a:bodyPr wrap="square" rtlCol="0">
            <a:spAutoFit/>
          </a:bodyPr>
          <a:lstStyle/>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Collect and annotate a diverse traffic dataset with bounding boxes.</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Choose between YOLO for vehicle counting.</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Preprocess data to suit the chosen model's input format.</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Train the selected model on annotated data.</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Validate and test model performance on new data.</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Implement post-processing (e.g., NMS) for accurate counting (YOLO).</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Deploy the model for real-time inference.</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Monitor accuracy and retrain as needed.</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Address privacy and ethical concerns.</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Scale the system for multiple cameras.</a:t>
            </a:r>
          </a:p>
          <a:p>
            <a:pPr marL="342900" marR="0" lvl="0" indent="-342900">
              <a:lnSpc>
                <a:spcPct val="150000"/>
              </a:lnSpc>
              <a:spcBef>
                <a:spcPts val="45"/>
              </a:spcBef>
              <a:spcAft>
                <a:spcPts val="0"/>
              </a:spcAft>
              <a:buFont typeface="Symbol" panose="05050102010706020507" pitchFamily="18" charset="2"/>
              <a:buChar char=""/>
            </a:pPr>
            <a:r>
              <a:rPr lang="en-US" sz="1600" dirty="0">
                <a:effectLst/>
                <a:latin typeface="Times New Roman" panose="02020603050405020304" pitchFamily="18" charset="0"/>
                <a:ea typeface="Carlito"/>
                <a:cs typeface="Times New Roman" panose="02020603050405020304" pitchFamily="18" charset="0"/>
              </a:rPr>
              <a:t>Plan for regular system maintenance and monitoring.</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graphicFrame>
        <p:nvGraphicFramePr>
          <p:cNvPr id="2" name="Table 1">
            <a:extLst>
              <a:ext uri="{FF2B5EF4-FFF2-40B4-BE49-F238E27FC236}">
                <a16:creationId xmlns:a16="http://schemas.microsoft.com/office/drawing/2014/main" id="{7DE77681-67F3-E971-FF21-333495050615}"/>
              </a:ext>
            </a:extLst>
          </p:cNvPr>
          <p:cNvGraphicFramePr>
            <a:graphicFrameLocks noGrp="1"/>
          </p:cNvGraphicFramePr>
          <p:nvPr>
            <p:extLst>
              <p:ext uri="{D42A27DB-BD31-4B8C-83A1-F6EECF244321}">
                <p14:modId xmlns:p14="http://schemas.microsoft.com/office/powerpoint/2010/main" val="3209244463"/>
              </p:ext>
            </p:extLst>
          </p:nvPr>
        </p:nvGraphicFramePr>
        <p:xfrm>
          <a:off x="457200" y="1371600"/>
          <a:ext cx="8305800" cy="5029199"/>
        </p:xfrm>
        <a:graphic>
          <a:graphicData uri="http://schemas.openxmlformats.org/drawingml/2006/table">
            <a:tbl>
              <a:tblPr firstRow="1" firstCol="1" bandRow="1">
                <a:tableStyleId>{5C22544A-7EE6-4342-B048-85BDC9FD1C3A}</a:tableStyleId>
              </a:tblPr>
              <a:tblGrid>
                <a:gridCol w="2768600">
                  <a:extLst>
                    <a:ext uri="{9D8B030D-6E8A-4147-A177-3AD203B41FA5}">
                      <a16:colId xmlns:a16="http://schemas.microsoft.com/office/drawing/2014/main" val="585165932"/>
                    </a:ext>
                  </a:extLst>
                </a:gridCol>
                <a:gridCol w="2768600">
                  <a:extLst>
                    <a:ext uri="{9D8B030D-6E8A-4147-A177-3AD203B41FA5}">
                      <a16:colId xmlns:a16="http://schemas.microsoft.com/office/drawing/2014/main" val="1551794200"/>
                    </a:ext>
                  </a:extLst>
                </a:gridCol>
                <a:gridCol w="2768600">
                  <a:extLst>
                    <a:ext uri="{9D8B030D-6E8A-4147-A177-3AD203B41FA5}">
                      <a16:colId xmlns:a16="http://schemas.microsoft.com/office/drawing/2014/main" val="2806749500"/>
                    </a:ext>
                  </a:extLst>
                </a:gridCol>
              </a:tblGrid>
              <a:tr h="333884">
                <a:tc>
                  <a:txBody>
                    <a:bodyPr/>
                    <a:lstStyle/>
                    <a:p>
                      <a:pPr marL="0" marR="0">
                        <a:lnSpc>
                          <a:spcPct val="150000"/>
                        </a:lnSpc>
                        <a:spcBef>
                          <a:spcPts val="0"/>
                        </a:spcBef>
                        <a:spcAft>
                          <a:spcPts val="0"/>
                        </a:spcAft>
                      </a:pPr>
                      <a:r>
                        <a:rPr lang="en-US" sz="1200">
                          <a:effectLst/>
                        </a:rPr>
                        <a:t>Aspect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YOLO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YOLO v3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1944286"/>
                  </a:ext>
                </a:extLst>
              </a:tr>
              <a:tr h="344002">
                <a:tc>
                  <a:txBody>
                    <a:bodyPr/>
                    <a:lstStyle/>
                    <a:p>
                      <a:pPr marL="0" marR="0">
                        <a:lnSpc>
                          <a:spcPct val="150000"/>
                        </a:lnSpc>
                        <a:spcBef>
                          <a:spcPts val="0"/>
                        </a:spcBef>
                        <a:spcAft>
                          <a:spcPts val="0"/>
                        </a:spcAft>
                      </a:pPr>
                      <a:r>
                        <a:rPr lang="en-US" sz="1200">
                          <a:effectLst/>
                        </a:rPr>
                        <a:t>Speed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Real-time processing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Near real-time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2787984"/>
                  </a:ext>
                </a:extLst>
              </a:tr>
              <a:tr h="333884">
                <a:tc>
                  <a:txBody>
                    <a:bodyPr/>
                    <a:lstStyle/>
                    <a:p>
                      <a:pPr marL="0" marR="0">
                        <a:lnSpc>
                          <a:spcPct val="150000"/>
                        </a:lnSpc>
                        <a:spcBef>
                          <a:spcPts val="0"/>
                        </a:spcBef>
                        <a:spcAft>
                          <a:spcPts val="0"/>
                        </a:spcAft>
                      </a:pPr>
                      <a:r>
                        <a:rPr lang="en-US" sz="1200">
                          <a:effectLst/>
                        </a:rPr>
                        <a:t>Simplicity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Simple architecture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Complex architecture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0373503"/>
                  </a:ext>
                </a:extLst>
              </a:tr>
              <a:tr h="333884">
                <a:tc>
                  <a:txBody>
                    <a:bodyPr/>
                    <a:lstStyle/>
                    <a:p>
                      <a:pPr marL="0" marR="0">
                        <a:lnSpc>
                          <a:spcPct val="150000"/>
                        </a:lnSpc>
                        <a:spcBef>
                          <a:spcPts val="0"/>
                        </a:spcBef>
                        <a:spcAft>
                          <a:spcPts val="0"/>
                        </a:spcAft>
                      </a:pPr>
                      <a:r>
                        <a:rPr lang="en-US" sz="1200">
                          <a:effectLst/>
                        </a:rPr>
                        <a:t>Resource Efficiency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Low resource usage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Moderate resource usage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2495841"/>
                  </a:ext>
                </a:extLst>
              </a:tr>
              <a:tr h="344002">
                <a:tc>
                  <a:txBody>
                    <a:bodyPr/>
                    <a:lstStyle/>
                    <a:p>
                      <a:pPr marL="0" marR="0">
                        <a:lnSpc>
                          <a:spcPct val="150000"/>
                        </a:lnSpc>
                        <a:spcBef>
                          <a:spcPts val="0"/>
                        </a:spcBef>
                        <a:spcAft>
                          <a:spcPts val="0"/>
                        </a:spcAft>
                      </a:pPr>
                      <a:r>
                        <a:rPr lang="en-US" sz="1200">
                          <a:effectLst/>
                        </a:rPr>
                        <a:t>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Moderate 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Improved 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4208892"/>
                  </a:ext>
                </a:extLst>
              </a:tr>
              <a:tr h="1348768">
                <a:tc>
                  <a:txBody>
                    <a:bodyPr/>
                    <a:lstStyle/>
                    <a:p>
                      <a:pPr marL="0" marR="0">
                        <a:lnSpc>
                          <a:spcPct val="150000"/>
                        </a:lnSpc>
                        <a:spcBef>
                          <a:spcPts val="0"/>
                        </a:spcBef>
                        <a:spcAft>
                          <a:spcPts val="0"/>
                        </a:spcAft>
                      </a:pPr>
                      <a:r>
                        <a:rPr lang="en-US" sz="1200">
                          <a:effectLst/>
                        </a:rPr>
                        <a:t>Multiple scales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explicitly designed for multiple scales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Operates at multiple detection scales, better at handling varied vehicle sizes.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2441964"/>
                  </a:ext>
                </a:extLst>
              </a:tr>
              <a:tr h="344002">
                <a:tc>
                  <a:txBody>
                    <a:bodyPr/>
                    <a:lstStyle/>
                    <a:p>
                      <a:pPr marL="0" marR="0">
                        <a:lnSpc>
                          <a:spcPct val="150000"/>
                        </a:lnSpc>
                        <a:spcBef>
                          <a:spcPts val="0"/>
                        </a:spcBef>
                        <a:spcAft>
                          <a:spcPts val="0"/>
                        </a:spcAft>
                      </a:pPr>
                      <a:r>
                        <a:rPr lang="en-US" sz="1200">
                          <a:effectLst/>
                        </a:rPr>
                        <a:t>Network architecture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Simpler architecture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More complex architecture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3423599"/>
                  </a:ext>
                </a:extLst>
              </a:tr>
              <a:tr h="678664">
                <a:tc>
                  <a:txBody>
                    <a:bodyPr/>
                    <a:lstStyle/>
                    <a:p>
                      <a:pPr marL="0" marR="0">
                        <a:lnSpc>
                          <a:spcPct val="150000"/>
                        </a:lnSpc>
                        <a:spcBef>
                          <a:spcPts val="0"/>
                        </a:spcBef>
                        <a:spcAft>
                          <a:spcPts val="0"/>
                        </a:spcAft>
                      </a:pPr>
                      <a:r>
                        <a:rPr lang="en-US" sz="1200">
                          <a:effectLst/>
                        </a:rPr>
                        <a:t>Scalability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Suitable for real-time applications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Better scalability for diverse traffic scenarios.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3540177"/>
                  </a:ext>
                </a:extLst>
              </a:tr>
              <a:tr h="968109">
                <a:tc>
                  <a:txBody>
                    <a:bodyPr/>
                    <a:lstStyle/>
                    <a:p>
                      <a:pPr marL="0" marR="0">
                        <a:lnSpc>
                          <a:spcPct val="150000"/>
                        </a:lnSpc>
                        <a:spcBef>
                          <a:spcPts val="0"/>
                        </a:spcBef>
                        <a:spcAft>
                          <a:spcPts val="0"/>
                        </a:spcAft>
                      </a:pPr>
                      <a:r>
                        <a:rPr lang="en-US" sz="1200">
                          <a:effectLst/>
                        </a:rPr>
                        <a:t>Complexity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Easier to configure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May require more extensive training and fine-tuning</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488397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480CBE8B-1365-787B-FC99-54A65B8DE907}"/>
              </a:ext>
            </a:extLst>
          </p:cNvPr>
          <p:cNvSpPr txBox="1"/>
          <p:nvPr/>
        </p:nvSpPr>
        <p:spPr>
          <a:xfrm>
            <a:off x="457200" y="1219800"/>
            <a:ext cx="8381160" cy="4520725"/>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comparing YOLO (You Only Look Once) and YOLOv3 for vehicle detection and counting, it's evident that both models offer distinct advantages and considerations. YOLO, known for its real-time processing and resource efficiency, is a suitable choice for applications where speed and simplicity are paramount. However, it may exhibit moderate accuracy in more complex traffic scenarios. In contrast, YOLOv3 brings improved accuracy to the table, particularly in challenging situations with varying vehicle sizes. With its ability to operate at multiple detection scales and better scalability, YOLOv3 offers an advantage in scenarios with diverse traffic conditions. Nevertheless, it comes with a slightly reduced real-time processing speed due to its more complex architecture and may require additional computational resources. The selection between YOLO and YOLOv3 for vehicle detection and counting should be made based on the specific demands of the application, striking a balance between speed, accuracy, and available resources.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766FAA8D-26B7-4500-8642-49FD6E701B5A}"/>
              </a:ext>
            </a:extLst>
          </p:cNvPr>
          <p:cNvSpPr txBox="1"/>
          <p:nvPr/>
        </p:nvSpPr>
        <p:spPr>
          <a:xfrm>
            <a:off x="228600" y="1166842"/>
            <a:ext cx="8381160" cy="3739485"/>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pitchFamily="2" charset="2"/>
              <a:buChar char="q"/>
            </a:pPr>
            <a:r>
              <a:rPr lang="en-GB" sz="1800" dirty="0">
                <a:effectLst/>
                <a:latin typeface="Times New Roman" panose="02020603050405020304" pitchFamily="18" charset="0"/>
                <a:ea typeface="MS Mincho" panose="020B0400000000000000" pitchFamily="49" charset="-128"/>
              </a:rPr>
              <a:t> </a:t>
            </a:r>
            <a:r>
              <a:rPr lang="en-GB" sz="1600" dirty="0">
                <a:effectLst/>
                <a:latin typeface="Times New Roman" panose="02020603050405020304" pitchFamily="18" charset="0"/>
                <a:ea typeface="MS Mincho" panose="020B0400000000000000" pitchFamily="49" charset="-128"/>
              </a:rPr>
              <a:t>Ammar </a:t>
            </a:r>
            <a:r>
              <a:rPr lang="en-GB" sz="1600" dirty="0" err="1">
                <a:effectLst/>
                <a:latin typeface="Times New Roman" panose="02020603050405020304" pitchFamily="18" charset="0"/>
                <a:ea typeface="MS Mincho" panose="020B0400000000000000" pitchFamily="49" charset="-128"/>
              </a:rPr>
              <a:t>Awni</a:t>
            </a:r>
            <a:r>
              <a:rPr lang="en-GB" sz="1600" dirty="0">
                <a:effectLst/>
                <a:latin typeface="Times New Roman" panose="02020603050405020304" pitchFamily="18" charset="0"/>
                <a:ea typeface="MS Mincho" panose="020B0400000000000000" pitchFamily="49" charset="-128"/>
              </a:rPr>
              <a:t> </a:t>
            </a:r>
            <a:r>
              <a:rPr lang="en-GB" sz="1600" dirty="0" err="1">
                <a:effectLst/>
                <a:latin typeface="Times New Roman" panose="02020603050405020304" pitchFamily="18" charset="0"/>
                <a:ea typeface="MS Mincho" panose="020B0400000000000000" pitchFamily="49" charset="-128"/>
              </a:rPr>
              <a:t>Abbass</a:t>
            </a:r>
            <a:r>
              <a:rPr lang="en-GB" sz="1600" dirty="0">
                <a:effectLst/>
                <a:latin typeface="Times New Roman" panose="02020603050405020304" pitchFamily="18" charset="0"/>
                <a:ea typeface="MS Mincho" panose="020B0400000000000000" pitchFamily="49" charset="-128"/>
              </a:rPr>
              <a:t> University of Baghdad "Estimating vehicle speed using image processing", AL-Mansour Journal / No.14/ Special Issue /( Part Two) 2010 </a:t>
            </a:r>
            <a:endParaRPr lang="en-US" sz="1600" dirty="0">
              <a:latin typeface="Times New Roman" panose="02020603050405020304" pitchFamily="18" charset="0"/>
              <a:ea typeface="MS Mincho" panose="020B0400000000000000" pitchFamily="49" charset="-128"/>
            </a:endParaRPr>
          </a:p>
          <a:p>
            <a:pPr marL="285750" marR="0" indent="-285750" algn="just">
              <a:lnSpc>
                <a:spcPct val="150000"/>
              </a:lnSpc>
              <a:spcBef>
                <a:spcPts val="0"/>
              </a:spcBef>
              <a:spcAft>
                <a:spcPts val="0"/>
              </a:spcAft>
              <a:buFont typeface="Wingdings" panose="05000000000000000000" pitchFamily="2" charset="2"/>
              <a:buChar char="q"/>
            </a:pPr>
            <a:r>
              <a:rPr lang="en-GB" sz="1600" dirty="0">
                <a:effectLst/>
                <a:latin typeface="Times New Roman" panose="02020603050405020304" pitchFamily="18" charset="0"/>
                <a:ea typeface="MS Mincho" panose="020B0400000000000000" pitchFamily="49" charset="-128"/>
              </a:rPr>
              <a:t> Osman Ibrahim, Hazem </a:t>
            </a:r>
            <a:r>
              <a:rPr lang="en-GB" sz="1600" dirty="0" err="1">
                <a:effectLst/>
                <a:latin typeface="Times New Roman" panose="02020603050405020304" pitchFamily="18" charset="0"/>
                <a:ea typeface="MS Mincho" panose="020B0400000000000000" pitchFamily="49" charset="-128"/>
              </a:rPr>
              <a:t>ElGendy</a:t>
            </a:r>
            <a:r>
              <a:rPr lang="en-GB" sz="1600" dirty="0">
                <a:effectLst/>
                <a:latin typeface="Times New Roman" panose="02020603050405020304" pitchFamily="18" charset="0"/>
                <a:ea typeface="MS Mincho" panose="020B0400000000000000" pitchFamily="49" charset="-128"/>
              </a:rPr>
              <a:t>, and Ahmed M. </a:t>
            </a:r>
            <a:r>
              <a:rPr lang="en-GB" sz="1600" dirty="0" err="1">
                <a:effectLst/>
                <a:latin typeface="Times New Roman" panose="02020603050405020304" pitchFamily="18" charset="0"/>
                <a:ea typeface="MS Mincho" panose="020B0400000000000000" pitchFamily="49" charset="-128"/>
              </a:rPr>
              <a:t>ElShafee</a:t>
            </a:r>
            <a:r>
              <a:rPr lang="en-GB" sz="1600" dirty="0">
                <a:effectLst/>
                <a:latin typeface="Times New Roman" panose="02020603050405020304" pitchFamily="18" charset="0"/>
                <a:ea typeface="MS Mincho" panose="020B0400000000000000" pitchFamily="49" charset="-128"/>
              </a:rPr>
              <a:t>, Member, IEEE " Speed Detection Camera System using Image Processing Techniques on Video Streams ", International Journal of Computer and Electrical Engineering, Vol. 3, No. 6, December 2011 </a:t>
            </a:r>
          </a:p>
          <a:p>
            <a:pPr marL="285750" marR="0" indent="-285750" algn="just">
              <a:lnSpc>
                <a:spcPct val="150000"/>
              </a:lnSpc>
              <a:spcBef>
                <a:spcPts val="0"/>
              </a:spcBef>
              <a:spcAft>
                <a:spcPts val="0"/>
              </a:spcAft>
              <a:buFont typeface="Wingdings" panose="05000000000000000000" pitchFamily="2" charset="2"/>
              <a:buChar char="q"/>
            </a:pPr>
            <a:r>
              <a:rPr lang="en-GB" sz="1600" dirty="0">
                <a:effectLst/>
                <a:latin typeface="Times New Roman" panose="02020603050405020304" pitchFamily="18" charset="0"/>
                <a:ea typeface="MS Mincho" panose="020B0400000000000000" pitchFamily="49" charset="-128"/>
              </a:rPr>
              <a:t> Siddharth Jhumat," Vehicle Speed Estimation in Accident Prone Areas using Image Processing ", International Journal of Advanced Research in Computer and Communication Engineering Vol. 3, Issue 5, May 2014</a:t>
            </a:r>
          </a:p>
          <a:p>
            <a:pPr marL="285750" marR="0" indent="-285750" algn="just">
              <a:lnSpc>
                <a:spcPct val="150000"/>
              </a:lnSpc>
              <a:spcBef>
                <a:spcPts val="0"/>
              </a:spcBef>
              <a:spcAft>
                <a:spcPts val="0"/>
              </a:spcAft>
              <a:buFont typeface="Wingdings" panose="05000000000000000000" pitchFamily="2" charset="2"/>
              <a:buChar char="q"/>
            </a:pPr>
            <a:r>
              <a:rPr lang="en-GB" sz="1600" dirty="0">
                <a:effectLst/>
                <a:latin typeface="Times New Roman" panose="02020603050405020304" pitchFamily="18" charset="0"/>
                <a:ea typeface="MS Mincho" panose="020B0400000000000000" pitchFamily="49" charset="-128"/>
              </a:rPr>
              <a:t> https://ijrpr.com/uploads/V4ISSUE5/IJRPR12846.pdf</a:t>
            </a:r>
            <a:endParaRPr lang="en-US" sz="1600" dirty="0">
              <a:effectLst/>
              <a:latin typeface="Times New Roman" panose="02020603050405020304" pitchFamily="18" charset="0"/>
              <a:ea typeface="MS Mincho" panose="020B0400000000000000" pitchFamily="49" charset="-128"/>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457200" y="1295400"/>
            <a:ext cx="6934200" cy="48006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t>
            </a:r>
            <a:r>
              <a:rPr lang="en-IN" sz="2000" b="1" dirty="0">
                <a:solidFill>
                  <a:srgbClr val="000000"/>
                </a:solidFill>
                <a:latin typeface="Times New Roman" panose="02020603050405020304" pitchFamily="18" charset="0"/>
                <a:cs typeface="Times New Roman" panose="02020603050405020304" pitchFamily="18" charset="0"/>
              </a:rPr>
              <a:t>Abstract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Scope of the Project</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Implementation of Existing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CC04CDFD-C2D3-4945-107E-6A6B2C335530}"/>
              </a:ext>
            </a:extLst>
          </p:cNvPr>
          <p:cNvSpPr txBox="1"/>
          <p:nvPr/>
        </p:nvSpPr>
        <p:spPr>
          <a:xfrm>
            <a:off x="468086" y="1118957"/>
            <a:ext cx="8229600" cy="4918654"/>
          </a:xfrm>
          <a:prstGeom prst="rect">
            <a:avLst/>
          </a:prstGeom>
          <a:noFill/>
        </p:spPr>
        <p:txBody>
          <a:bodyPr wrap="square" rtlCol="0">
            <a:spAutoFit/>
          </a:bodyPr>
          <a:lstStyle/>
          <a:p>
            <a:pPr algn="just">
              <a:lnSpc>
                <a:spcPct val="150000"/>
              </a:lnSpc>
            </a:pPr>
            <a:r>
              <a:rPr lang="en-US" sz="19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Modern urban environments face complex challenges in traffic management and safety. The primary aim of this project is to develop an intelligent and efficient traffic monitoring system capable of enhancing road safety, enforcing traffic regulations, and providing valuable insights for traffic management authorities. This project introduces a comprehensive traffic monitoring and management system that leverages the YOLO (You Only Look Once) object detection algorithm. The system addresses critical aspects of traffic control including speed estimation and vehicle counting within a single integrated pipeline. </a:t>
            </a:r>
          </a:p>
          <a:p>
            <a:pPr algn="just">
              <a:lnSpc>
                <a:spcPct val="150000"/>
              </a:lnSpc>
            </a:pPr>
            <a:r>
              <a:rPr lang="en-US" sz="1600" dirty="0">
                <a:latin typeface="Times New Roman" panose="02020603050405020304" pitchFamily="18" charset="0"/>
                <a:cs typeface="Times New Roman" panose="02020603050405020304" pitchFamily="18" charset="0"/>
              </a:rPr>
              <a:t>	Speed estimation, a cornerstone of traffic monitoring, is executed using advanced optical flow and tracking techniques empowered by YOLO. The system calculates vehicle speeds in real time, aiding in the identification of speed violations and the optimization of traffic flow. Real-time vehicle counting using YOLO is seamlessly integrated into the pipeline. The vehicle counts include incoming and outgoing provide valuable insights for traffic authorities, aiding in informed decisions about road capacity and congestion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142280"/>
            <a:ext cx="8413816" cy="526490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management of traffic and ensuring road safety has evolved into a multifaceted challenge. This project introduces a comprehensive traffic monitoring and management system that leverages the YOLO (You Only Look Once) object detection algorithm. The system addresses critical aspects of traffic control including speed estimation and vehicle counting within a single integrated pipeline. Speed estimation refers to the process of calculating the velocity of vehicles in real-time as they traverse a monitored area. Speed estimation, a cornerstone of traffic monitoring, is executed using advanced optical flow and tracking techniques empowered by YOLO. Real-time vehicle counting using YOLO is seamlessly integrated into the pipeline. The vehicle counts include incoming and outgoing provide valuable insights for traffic authorities</a:t>
            </a:r>
          </a:p>
          <a:p>
            <a:pPr algn="just">
              <a:lnSpc>
                <a:spcPct val="150000"/>
              </a:lnSpc>
            </a:pPr>
            <a:r>
              <a:rPr lang="en-US" sz="1600" dirty="0">
                <a:latin typeface="Times New Roman" panose="02020603050405020304" pitchFamily="18" charset="0"/>
                <a:cs typeface="Times New Roman" panose="02020603050405020304" pitchFamily="18" charset="0"/>
              </a:rPr>
              <a:t>         This integration enables a comprehensive view of traffic conditions, allowing for better-informed decision-making by traffic management authorities. Operating in real-time, our system provides immediate information, enabling rapid responses to traffic incidents, accidents, or congestion. Beyond monitoring, our system also assists in enforcing traffic regulations by identifying and documenting violations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516A3E70-5550-6143-6197-8ED8B58DE09C}"/>
              </a:ext>
            </a:extLst>
          </p:cNvPr>
          <p:cNvSpPr txBox="1"/>
          <p:nvPr/>
        </p:nvSpPr>
        <p:spPr>
          <a:xfrm>
            <a:off x="424543" y="1167225"/>
            <a:ext cx="8381160" cy="44800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Development of an Intelligent Traffic Monitoring System: </a:t>
            </a:r>
            <a:r>
              <a:rPr lang="en-US" sz="1600" dirty="0">
                <a:latin typeface="Times New Roman" panose="02020603050405020304" pitchFamily="18" charset="0"/>
                <a:cs typeface="Times New Roman" panose="02020603050405020304" pitchFamily="18" charset="0"/>
              </a:rPr>
              <a:t>The main research objective is to design, develop, and implement an intelligent traffic monitoring system that integrates YOLO object detection for real-time traffic management and safety enhancement.</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Real-time Speed Estimation:</a:t>
            </a:r>
            <a:r>
              <a:rPr lang="en-US" sz="1600" dirty="0">
                <a:latin typeface="Times New Roman" panose="02020603050405020304" pitchFamily="18" charset="0"/>
                <a:cs typeface="Times New Roman" panose="02020603050405020304" pitchFamily="18" charset="0"/>
              </a:rPr>
              <a:t> Develop algorithms and techniques to accurately estimate the speed of vehicles in real-time as they traverse monitored areas, with a focus on identifying and addressing speed violations.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Real-time Vehicle Counting: </a:t>
            </a:r>
            <a:r>
              <a:rPr lang="en-US" sz="1600" dirty="0">
                <a:latin typeface="Times New Roman" panose="02020603050405020304" pitchFamily="18" charset="0"/>
                <a:cs typeface="Times New Roman" panose="02020603050405020304" pitchFamily="18" charset="0"/>
              </a:rPr>
              <a:t>Create a system capable of real-time vehicle counting using YOLO, counting both incoming and outgoing vehicles, to provide essential data for traffic flow management and congestion reduction.</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Seamless Data Integration:</a:t>
            </a:r>
            <a:r>
              <a:rPr lang="en-US" sz="1600" dirty="0">
                <a:latin typeface="Times New Roman" panose="02020603050405020304" pitchFamily="18" charset="0"/>
                <a:cs typeface="Times New Roman" panose="02020603050405020304" pitchFamily="18" charset="0"/>
              </a:rPr>
              <a:t> Develop mechanisms for the seamless integration of data from various sources, such as cameras and other data streams, to provide a unified and comprehensive view of traffic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10268</TotalTime>
  <Words>2092</Words>
  <Application>Microsoft Office PowerPoint</Application>
  <PresentationFormat>On-screen Show (4:3)</PresentationFormat>
  <Paragraphs>182</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Bookman Old Style</vt:lpstr>
      <vt:lpstr>Calibri</vt:lpstr>
      <vt:lpstr>StarSymbol</vt:lpstr>
      <vt:lpstr>Symbol</vt:lpstr>
      <vt:lpstr>Times New Roman</vt:lpstr>
      <vt:lpstr>Times New Roman </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Sindhu Gangula</cp:lastModifiedBy>
  <cp:revision>719</cp:revision>
  <dcterms:modified xsi:type="dcterms:W3CDTF">2023-11-01T06:18:11Z</dcterms:modified>
</cp:coreProperties>
</file>