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2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31" Target="slides/slide18.xml" Type="http://schemas.openxmlformats.org/officeDocument/2006/relationships/slide"/><Relationship Id="rId32" Target="notesMasters/notesMaster1.xml" Type="http://schemas.openxmlformats.org/officeDocument/2006/relationships/notesMaster"/><Relationship Id="rId33" Target="theme/theme2.xml" Type="http://schemas.openxmlformats.org/officeDocument/2006/relationships/theme"/><Relationship Id="rId34" Target="notesSlides/notesSlide1.xml" Type="http://schemas.openxmlformats.org/officeDocument/2006/relationships/notesSlide"/><Relationship Id="rId35" Target="notesSlides/notesSlide2.xml" Type="http://schemas.openxmlformats.org/officeDocument/2006/relationships/notesSlide"/><Relationship Id="rId36" Target="notesSlides/notesSlide3.xml" Type="http://schemas.openxmlformats.org/officeDocument/2006/relationships/notesSlide"/><Relationship Id="rId37" Target="notesSlides/notesSlide4.xml" Type="http://schemas.openxmlformats.org/officeDocument/2006/relationships/notesSlide"/><Relationship Id="rId38" Target="notesSlides/notesSlide5.xml" Type="http://schemas.openxmlformats.org/officeDocument/2006/relationships/notesSlide"/><Relationship Id="rId39" Target="notesSlides/notesSlide6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7.xml" Type="http://schemas.openxmlformats.org/officeDocument/2006/relationships/notesSlide"/><Relationship Id="rId41" Target="notesSlides/notesSlide8.xml" Type="http://schemas.openxmlformats.org/officeDocument/2006/relationships/notesSlide"/><Relationship Id="rId42" Target="notesSlides/notesSlide9.xml" Type="http://schemas.openxmlformats.org/officeDocument/2006/relationships/notesSlide"/><Relationship Id="rId43" Target="notesSlides/notesSlide10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4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5175" y="1132796"/>
            <a:ext cx="16357650" cy="8021410"/>
          </a:xfrm>
          <a:custGeom>
            <a:avLst/>
            <a:gdLst/>
            <a:ahLst/>
            <a:cxnLst/>
            <a:rect r="r" b="b" t="t" l="l"/>
            <a:pathLst>
              <a:path h="8021410" w="16357650">
                <a:moveTo>
                  <a:pt x="0" y="0"/>
                </a:moveTo>
                <a:lnTo>
                  <a:pt x="16357650" y="0"/>
                </a:lnTo>
                <a:lnTo>
                  <a:pt x="16357650" y="8021410"/>
                </a:lnTo>
                <a:lnTo>
                  <a:pt x="0" y="8021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10397" y="-1377563"/>
            <a:ext cx="2755184" cy="2755112"/>
          </a:xfrm>
          <a:custGeom>
            <a:avLst/>
            <a:gdLst/>
            <a:ahLst/>
            <a:cxnLst/>
            <a:rect r="r" b="b" t="t" l="l"/>
            <a:pathLst>
              <a:path h="2755112" w="2755184">
                <a:moveTo>
                  <a:pt x="0" y="0"/>
                </a:moveTo>
                <a:lnTo>
                  <a:pt x="2755184" y="0"/>
                </a:lnTo>
                <a:lnTo>
                  <a:pt x="2755184" y="2755112"/>
                </a:lnTo>
                <a:lnTo>
                  <a:pt x="0" y="27551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98340" y="1935241"/>
            <a:ext cx="718395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70E49"/>
                </a:solidFill>
                <a:latin typeface="Arimo"/>
              </a:rPr>
              <a:t>IT250 MINI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0297" y="5696002"/>
            <a:ext cx="7183950" cy="255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4199">
                <a:solidFill>
                  <a:srgbClr val="070E49"/>
                </a:solidFill>
                <a:latin typeface="DM Sans"/>
              </a:rPr>
              <a:t>Nithin S </a:t>
            </a:r>
            <a:r>
              <a:rPr lang="en-US" sz="4199">
                <a:solidFill>
                  <a:srgbClr val="070E49"/>
                </a:solidFill>
                <a:latin typeface="DM Sans"/>
              </a:rPr>
              <a:t>                   221IT085</a:t>
            </a:r>
          </a:p>
          <a:p>
            <a:pPr>
              <a:lnSpc>
                <a:spcPts val="5039"/>
              </a:lnSpc>
            </a:pPr>
            <a:r>
              <a:rPr lang="en-US" sz="4199">
                <a:solidFill>
                  <a:srgbClr val="070E49"/>
                </a:solidFill>
                <a:latin typeface="DM Sans"/>
              </a:rPr>
              <a:t>Ayush Kumar          </a:t>
            </a:r>
            <a:r>
              <a:rPr lang="en-US" sz="4199">
                <a:solidFill>
                  <a:srgbClr val="070E49"/>
                </a:solidFill>
                <a:latin typeface="DM Sans"/>
              </a:rPr>
              <a:t> 221IT015</a:t>
            </a:r>
          </a:p>
          <a:p>
            <a:pPr>
              <a:lnSpc>
                <a:spcPts val="5039"/>
              </a:lnSpc>
            </a:pPr>
            <a:r>
              <a:rPr lang="en-US" sz="4199">
                <a:solidFill>
                  <a:srgbClr val="070E49"/>
                </a:solidFill>
                <a:latin typeface="DM Sans"/>
              </a:rPr>
              <a:t>Jay Chavan              221IT020                 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070E49"/>
                </a:solidFill>
                <a:latin typeface="DM Sans"/>
              </a:rPr>
              <a:t>                   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99400" y="962100"/>
            <a:ext cx="5637000" cy="8362800"/>
            <a:chOff x="0" y="0"/>
            <a:chExt cx="7516000" cy="11150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16114" cy="11150473"/>
            </a:xfrm>
            <a:custGeom>
              <a:avLst/>
              <a:gdLst/>
              <a:ahLst/>
              <a:cxnLst/>
              <a:rect r="r" b="b" t="t" l="l"/>
              <a:pathLst>
                <a:path h="11150473" w="7516114">
                  <a:moveTo>
                    <a:pt x="0" y="651002"/>
                  </a:moveTo>
                  <a:cubicBezTo>
                    <a:pt x="0" y="291465"/>
                    <a:pt x="291465" y="0"/>
                    <a:pt x="651002" y="0"/>
                  </a:cubicBezTo>
                  <a:lnTo>
                    <a:pt x="6865112" y="0"/>
                  </a:lnTo>
                  <a:cubicBezTo>
                    <a:pt x="7224649" y="0"/>
                    <a:pt x="7516114" y="291465"/>
                    <a:pt x="7516114" y="651002"/>
                  </a:cubicBezTo>
                  <a:lnTo>
                    <a:pt x="7516114" y="10499471"/>
                  </a:lnTo>
                  <a:cubicBezTo>
                    <a:pt x="7516114" y="10859008"/>
                    <a:pt x="7224649" y="11150473"/>
                    <a:pt x="6865112" y="11150473"/>
                  </a:cubicBezTo>
                  <a:lnTo>
                    <a:pt x="651002" y="11150473"/>
                  </a:lnTo>
                  <a:cubicBezTo>
                    <a:pt x="291465" y="11150346"/>
                    <a:pt x="0" y="10859008"/>
                    <a:pt x="0" y="10499471"/>
                  </a:cubicBezTo>
                  <a:close/>
                </a:path>
              </a:pathLst>
            </a:custGeom>
            <a:solidFill>
              <a:srgbClr val="DED7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381680" y="1804496"/>
            <a:ext cx="7472408" cy="6094234"/>
          </a:xfrm>
          <a:custGeom>
            <a:avLst/>
            <a:gdLst/>
            <a:ahLst/>
            <a:cxnLst/>
            <a:rect r="r" b="b" t="t" l="l"/>
            <a:pathLst>
              <a:path h="6094234" w="7472408">
                <a:moveTo>
                  <a:pt x="0" y="0"/>
                </a:moveTo>
                <a:lnTo>
                  <a:pt x="7472408" y="0"/>
                </a:lnTo>
                <a:lnTo>
                  <a:pt x="7472408" y="6094234"/>
                </a:lnTo>
                <a:lnTo>
                  <a:pt x="0" y="6094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10397" y="-1377563"/>
            <a:ext cx="2755184" cy="2755112"/>
          </a:xfrm>
          <a:custGeom>
            <a:avLst/>
            <a:gdLst/>
            <a:ahLst/>
            <a:cxnLst/>
            <a:rect r="r" b="b" t="t" l="l"/>
            <a:pathLst>
              <a:path h="2755112" w="2755184">
                <a:moveTo>
                  <a:pt x="0" y="0"/>
                </a:moveTo>
                <a:lnTo>
                  <a:pt x="2755184" y="0"/>
                </a:lnTo>
                <a:lnTo>
                  <a:pt x="2755184" y="2755112"/>
                </a:lnTo>
                <a:lnTo>
                  <a:pt x="0" y="27551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02254" y="9645302"/>
            <a:ext cx="1296086" cy="1283360"/>
          </a:xfrm>
          <a:custGeom>
            <a:avLst/>
            <a:gdLst/>
            <a:ahLst/>
            <a:cxnLst/>
            <a:rect r="r" b="b" t="t" l="l"/>
            <a:pathLst>
              <a:path h="1283360" w="1296086">
                <a:moveTo>
                  <a:pt x="0" y="0"/>
                </a:moveTo>
                <a:lnTo>
                  <a:pt x="1296086" y="0"/>
                </a:lnTo>
                <a:lnTo>
                  <a:pt x="1296086" y="1283360"/>
                </a:lnTo>
                <a:lnTo>
                  <a:pt x="0" y="12833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12325" y="-331275"/>
            <a:ext cx="3185850" cy="1410275"/>
          </a:xfrm>
          <a:custGeom>
            <a:avLst/>
            <a:gdLst/>
            <a:ahLst/>
            <a:cxnLst/>
            <a:rect r="r" b="b" t="t" l="l"/>
            <a:pathLst>
              <a:path h="1410275" w="3185850">
                <a:moveTo>
                  <a:pt x="0" y="0"/>
                </a:moveTo>
                <a:lnTo>
                  <a:pt x="3185850" y="0"/>
                </a:lnTo>
                <a:lnTo>
                  <a:pt x="3185850" y="1410275"/>
                </a:lnTo>
                <a:lnTo>
                  <a:pt x="0" y="1410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4346" y="3271618"/>
            <a:ext cx="6506060" cy="4535169"/>
          </a:xfrm>
          <a:custGeom>
            <a:avLst/>
            <a:gdLst/>
            <a:ahLst/>
            <a:cxnLst/>
            <a:rect r="r" b="b" t="t" l="l"/>
            <a:pathLst>
              <a:path h="4535169" w="6506060">
                <a:moveTo>
                  <a:pt x="0" y="0"/>
                </a:moveTo>
                <a:lnTo>
                  <a:pt x="6506060" y="0"/>
                </a:lnTo>
                <a:lnTo>
                  <a:pt x="6506060" y="4535169"/>
                </a:lnTo>
                <a:lnTo>
                  <a:pt x="0" y="45351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4346" y="566738"/>
            <a:ext cx="1555259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INTERMEDIATE CODE GENERATOR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90398" y="1906903"/>
            <a:ext cx="11371539" cy="769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9955" indent="-364977" lvl="1">
              <a:lnSpc>
                <a:spcPts val="4057"/>
              </a:lnSpc>
              <a:buFont typeface="Arial"/>
              <a:buChar char="•"/>
            </a:pPr>
            <a:r>
              <a:rPr lang="en-US" sz="3380">
                <a:solidFill>
                  <a:srgbClr val="070E49"/>
                </a:solidFill>
                <a:latin typeface="DM Sans"/>
              </a:rPr>
              <a:t>Can generate different intermediate representations like Abstract Syntax Trees (AST), Quadruples, or Direct Abstract Graphs (DAG).</a:t>
            </a:r>
          </a:p>
          <a:p>
            <a:pPr marL="729955" indent="-364977" lvl="1">
              <a:lnSpc>
                <a:spcPts val="4057"/>
              </a:lnSpc>
              <a:buFont typeface="Arial"/>
              <a:buChar char="•"/>
            </a:pPr>
            <a:r>
              <a:rPr lang="en-US" sz="3380">
                <a:solidFill>
                  <a:srgbClr val="070E49"/>
                </a:solidFill>
                <a:latin typeface="DM Sans"/>
              </a:rPr>
              <a:t>Handles complex language constructs like loops and conditionals.</a:t>
            </a:r>
          </a:p>
          <a:p>
            <a:pPr marL="729955" indent="-364977" lvl="1">
              <a:lnSpc>
                <a:spcPts val="4057"/>
              </a:lnSpc>
              <a:buFont typeface="Arial"/>
              <a:buChar char="•"/>
            </a:pPr>
            <a:r>
              <a:rPr lang="en-US" sz="3380">
                <a:solidFill>
                  <a:srgbClr val="070E49"/>
                </a:solidFill>
                <a:latin typeface="DM Sans"/>
              </a:rPr>
              <a:t>Prepares the code for optimization by simplifying and restructuring it.</a:t>
            </a:r>
          </a:p>
          <a:p>
            <a:pPr marL="729955" indent="-364977" lvl="1">
              <a:lnSpc>
                <a:spcPts val="4057"/>
              </a:lnSpc>
              <a:buFont typeface="Arial"/>
              <a:buChar char="•"/>
            </a:pPr>
            <a:r>
              <a:rPr lang="en-US" sz="3380">
                <a:solidFill>
                  <a:srgbClr val="070E49"/>
                </a:solidFill>
                <a:latin typeface="DM Sans"/>
              </a:rPr>
              <a:t>Optimizes control flow structures like loops and conditional statements.</a:t>
            </a:r>
          </a:p>
          <a:p>
            <a:pPr marL="729955" indent="-364977" lvl="1">
              <a:lnSpc>
                <a:spcPts val="4057"/>
              </a:lnSpc>
              <a:buFont typeface="Arial"/>
              <a:buChar char="•"/>
            </a:pPr>
            <a:r>
              <a:rPr lang="en-US" sz="3380">
                <a:solidFill>
                  <a:srgbClr val="070E49"/>
                </a:solidFill>
                <a:latin typeface="DM Sans"/>
              </a:rPr>
              <a:t>Generates temporaries for intermediate results.</a:t>
            </a:r>
          </a:p>
          <a:p>
            <a:pPr marL="729955" indent="-364977" lvl="1">
              <a:lnSpc>
                <a:spcPts val="4057"/>
              </a:lnSpc>
              <a:buFont typeface="Arial"/>
              <a:buChar char="•"/>
            </a:pPr>
            <a:r>
              <a:rPr lang="en-US" sz="3380">
                <a:solidFill>
                  <a:srgbClr val="070E49"/>
                </a:solidFill>
                <a:latin typeface="DM Sans"/>
              </a:rPr>
              <a:t>Handles function calls and parameter passing mechanisms.</a:t>
            </a:r>
          </a:p>
          <a:p>
            <a:pPr marL="729955" indent="-364977" lvl="1">
              <a:lnSpc>
                <a:spcPts val="4057"/>
              </a:lnSpc>
              <a:buFont typeface="Arial"/>
              <a:buChar char="•"/>
            </a:pPr>
            <a:r>
              <a:rPr lang="en-US" sz="3380">
                <a:solidFill>
                  <a:srgbClr val="070E49"/>
                </a:solidFill>
                <a:latin typeface="DM Sans"/>
              </a:rPr>
              <a:t>Converts expressions into a more manageable form for optimization</a:t>
            </a:r>
          </a:p>
          <a:p>
            <a:pPr algn="l">
              <a:lnSpc>
                <a:spcPts val="405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0124" y="3442697"/>
            <a:ext cx="7372690" cy="3930847"/>
          </a:xfrm>
          <a:custGeom>
            <a:avLst/>
            <a:gdLst/>
            <a:ahLst/>
            <a:cxnLst/>
            <a:rect r="r" b="b" t="t" l="l"/>
            <a:pathLst>
              <a:path h="3930847" w="7372690">
                <a:moveTo>
                  <a:pt x="0" y="0"/>
                </a:moveTo>
                <a:lnTo>
                  <a:pt x="7372690" y="0"/>
                </a:lnTo>
                <a:lnTo>
                  <a:pt x="7372690" y="3930847"/>
                </a:lnTo>
                <a:lnTo>
                  <a:pt x="0" y="39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83823" y="2908499"/>
            <a:ext cx="5882830" cy="4999243"/>
          </a:xfrm>
          <a:custGeom>
            <a:avLst/>
            <a:gdLst/>
            <a:ahLst/>
            <a:cxnLst/>
            <a:rect r="r" b="b" t="t" l="l"/>
            <a:pathLst>
              <a:path h="4999243" w="5882830">
                <a:moveTo>
                  <a:pt x="0" y="0"/>
                </a:moveTo>
                <a:lnTo>
                  <a:pt x="5882831" y="0"/>
                </a:lnTo>
                <a:lnTo>
                  <a:pt x="5882831" y="4999243"/>
                </a:lnTo>
                <a:lnTo>
                  <a:pt x="0" y="4999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74873" y="804426"/>
            <a:ext cx="158159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Input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94280" y="804426"/>
            <a:ext cx="213479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6279" y="-896977"/>
            <a:ext cx="1794046" cy="1793974"/>
          </a:xfrm>
          <a:custGeom>
            <a:avLst/>
            <a:gdLst/>
            <a:ahLst/>
            <a:cxnLst/>
            <a:rect r="r" b="b" t="t" l="l"/>
            <a:pathLst>
              <a:path h="1793974" w="1794046">
                <a:moveTo>
                  <a:pt x="0" y="0"/>
                </a:moveTo>
                <a:lnTo>
                  <a:pt x="1794046" y="0"/>
                </a:lnTo>
                <a:lnTo>
                  <a:pt x="1794046" y="1793974"/>
                </a:lnTo>
                <a:lnTo>
                  <a:pt x="0" y="17939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78692" y="1560527"/>
            <a:ext cx="12530617" cy="3582973"/>
          </a:xfrm>
          <a:custGeom>
            <a:avLst/>
            <a:gdLst/>
            <a:ahLst/>
            <a:cxnLst/>
            <a:rect r="r" b="b" t="t" l="l"/>
            <a:pathLst>
              <a:path h="3582973" w="12530617">
                <a:moveTo>
                  <a:pt x="0" y="0"/>
                </a:moveTo>
                <a:lnTo>
                  <a:pt x="12530616" y="0"/>
                </a:lnTo>
                <a:lnTo>
                  <a:pt x="12530616" y="3582973"/>
                </a:lnTo>
                <a:lnTo>
                  <a:pt x="0" y="35829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5034"/>
            <a:ext cx="1522035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 Bold"/>
              </a:rPr>
              <a:t>CODE OPTIMIZER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47289" y="5239790"/>
            <a:ext cx="15585747" cy="4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Exploits data locality for memory access optimization.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Applies loop transformations such as loop unrolling and loop fusion.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Utilizes profile-guided optimization for performance improvements.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Considers instruction scheduling to minimize pipeline stalls.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Incorporates inline expansion to reduce function call overhead.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Implements loop vectorization for exploiting SIMD (Single Instruction, Multiple Data) instructions.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Applies interprocedural optimizations across multiple translation units.</a:t>
            </a:r>
          </a:p>
          <a:p>
            <a:pPr algn="l"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Considers speculative execution and branch prediction strategies.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795" y="3545412"/>
            <a:ext cx="7372690" cy="3930847"/>
          </a:xfrm>
          <a:custGeom>
            <a:avLst/>
            <a:gdLst/>
            <a:ahLst/>
            <a:cxnLst/>
            <a:rect r="r" b="b" t="t" l="l"/>
            <a:pathLst>
              <a:path h="3930847" w="7372690">
                <a:moveTo>
                  <a:pt x="0" y="0"/>
                </a:moveTo>
                <a:lnTo>
                  <a:pt x="7372690" y="0"/>
                </a:lnTo>
                <a:lnTo>
                  <a:pt x="7372690" y="3930847"/>
                </a:lnTo>
                <a:lnTo>
                  <a:pt x="0" y="39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33738" y="2837816"/>
            <a:ext cx="6019147" cy="5008298"/>
          </a:xfrm>
          <a:custGeom>
            <a:avLst/>
            <a:gdLst/>
            <a:ahLst/>
            <a:cxnLst/>
            <a:rect r="r" b="b" t="t" l="l"/>
            <a:pathLst>
              <a:path h="5008298" w="6019147">
                <a:moveTo>
                  <a:pt x="0" y="0"/>
                </a:moveTo>
                <a:lnTo>
                  <a:pt x="6019148" y="0"/>
                </a:lnTo>
                <a:lnTo>
                  <a:pt x="6019148" y="5008298"/>
                </a:lnTo>
                <a:lnTo>
                  <a:pt x="0" y="5008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74873" y="804426"/>
            <a:ext cx="158159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Input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94280" y="804426"/>
            <a:ext cx="213479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Output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6049" y="8469867"/>
            <a:ext cx="1496184" cy="1494598"/>
          </a:xfrm>
          <a:custGeom>
            <a:avLst/>
            <a:gdLst/>
            <a:ahLst/>
            <a:cxnLst/>
            <a:rect r="r" b="b" t="t" l="l"/>
            <a:pathLst>
              <a:path h="1494598" w="1496184">
                <a:moveTo>
                  <a:pt x="0" y="0"/>
                </a:moveTo>
                <a:lnTo>
                  <a:pt x="1496184" y="0"/>
                </a:lnTo>
                <a:lnTo>
                  <a:pt x="1496184" y="1494598"/>
                </a:lnTo>
                <a:lnTo>
                  <a:pt x="0" y="149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4756" y="529573"/>
            <a:ext cx="3240819" cy="1675650"/>
          </a:xfrm>
          <a:custGeom>
            <a:avLst/>
            <a:gdLst/>
            <a:ahLst/>
            <a:cxnLst/>
            <a:rect r="r" b="b" t="t" l="l"/>
            <a:pathLst>
              <a:path h="1675650" w="3240819">
                <a:moveTo>
                  <a:pt x="0" y="0"/>
                </a:moveTo>
                <a:lnTo>
                  <a:pt x="3240819" y="0"/>
                </a:lnTo>
                <a:lnTo>
                  <a:pt x="3240819" y="1675650"/>
                </a:lnTo>
                <a:lnTo>
                  <a:pt x="0" y="1675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25627" y="1840645"/>
            <a:ext cx="10372125" cy="3302855"/>
          </a:xfrm>
          <a:custGeom>
            <a:avLst/>
            <a:gdLst/>
            <a:ahLst/>
            <a:cxnLst/>
            <a:rect r="r" b="b" t="t" l="l"/>
            <a:pathLst>
              <a:path h="3302855" w="10372125">
                <a:moveTo>
                  <a:pt x="0" y="0"/>
                </a:moveTo>
                <a:lnTo>
                  <a:pt x="10372125" y="0"/>
                </a:lnTo>
                <a:lnTo>
                  <a:pt x="10372125" y="3302855"/>
                </a:lnTo>
                <a:lnTo>
                  <a:pt x="0" y="33028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0894" y="481573"/>
            <a:ext cx="1522515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 Bold"/>
              </a:rPr>
              <a:t>TARGET CODE GENERATOR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3553" y="5372100"/>
            <a:ext cx="15585747" cy="437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Resolves addressing modes and memory layout considerations.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Manages register allocation and spill code generation.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Optimizes instruction selection and scheduling for the target architecture.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Integrates platform-specific instruction sets and features.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Handles platform-specific binary formats such as ELF or COFF.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Manages symbol resolution and relocation for linking.</a:t>
            </a:r>
          </a:p>
          <a:p>
            <a:pPr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Supports generation of position-independent code (PIC) for shared libraries.</a:t>
            </a:r>
          </a:p>
          <a:p>
            <a:pPr algn="l" marL="690596" indent="-345298" lvl="1">
              <a:lnSpc>
                <a:spcPts val="3838"/>
              </a:lnSpc>
              <a:buFont typeface="Arial"/>
              <a:buChar char="•"/>
            </a:pPr>
            <a:r>
              <a:rPr lang="en-US" sz="3198">
                <a:solidFill>
                  <a:srgbClr val="070E49"/>
                </a:solidFill>
                <a:latin typeface="DM Sans"/>
              </a:rPr>
              <a:t>Integrates runtime support for exception handling and dynamic memory management.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0124" y="3380025"/>
            <a:ext cx="7372690" cy="3930847"/>
          </a:xfrm>
          <a:custGeom>
            <a:avLst/>
            <a:gdLst/>
            <a:ahLst/>
            <a:cxnLst/>
            <a:rect r="r" b="b" t="t" l="l"/>
            <a:pathLst>
              <a:path h="3930847" w="7372690">
                <a:moveTo>
                  <a:pt x="0" y="0"/>
                </a:moveTo>
                <a:lnTo>
                  <a:pt x="7372690" y="0"/>
                </a:lnTo>
                <a:lnTo>
                  <a:pt x="7372690" y="3930847"/>
                </a:lnTo>
                <a:lnTo>
                  <a:pt x="0" y="39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1180" y="2274426"/>
            <a:ext cx="3779471" cy="7314642"/>
          </a:xfrm>
          <a:custGeom>
            <a:avLst/>
            <a:gdLst/>
            <a:ahLst/>
            <a:cxnLst/>
            <a:rect r="r" b="b" t="t" l="l"/>
            <a:pathLst>
              <a:path h="7314642" w="3779471">
                <a:moveTo>
                  <a:pt x="0" y="0"/>
                </a:moveTo>
                <a:lnTo>
                  <a:pt x="3779471" y="0"/>
                </a:lnTo>
                <a:lnTo>
                  <a:pt x="3779471" y="7314641"/>
                </a:lnTo>
                <a:lnTo>
                  <a:pt x="0" y="7314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2187" y="990600"/>
            <a:ext cx="158159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Input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94280" y="804426"/>
            <a:ext cx="213479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Output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9259" y="417889"/>
            <a:ext cx="3518148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542FD0"/>
                </a:solidFill>
                <a:latin typeface="Arimo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0390" y="1843602"/>
            <a:ext cx="15427007" cy="7120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844" indent="-388922" lvl="1">
              <a:lnSpc>
                <a:spcPts val="4323"/>
              </a:lnSpc>
              <a:buFont typeface="Arial"/>
              <a:buChar char="•"/>
            </a:pPr>
            <a:r>
              <a:rPr lang="en-US" sz="3602">
                <a:solidFill>
                  <a:srgbClr val="000000"/>
                </a:solidFill>
                <a:latin typeface="Arimo"/>
              </a:rPr>
              <a:t>With the lex and yacc tool one can create its own compiler, wherever one is required.</a:t>
            </a:r>
          </a:p>
          <a:p>
            <a:pPr algn="ctr">
              <a:lnSpc>
                <a:spcPts val="4323"/>
              </a:lnSpc>
            </a:pPr>
          </a:p>
          <a:p>
            <a:pPr algn="ctr" marL="777844" indent="-388922" lvl="1">
              <a:lnSpc>
                <a:spcPts val="4323"/>
              </a:lnSpc>
              <a:buFont typeface="Arial"/>
              <a:buChar char="•"/>
            </a:pPr>
            <a:r>
              <a:rPr lang="en-US" sz="3602">
                <a:solidFill>
                  <a:srgbClr val="000000"/>
                </a:solidFill>
                <a:latin typeface="Arimo"/>
              </a:rPr>
              <a:t> It is basically procedural language compiler tools and to support object oriented one need to work on structure of C language to support object oriented which makes the compiler quite complex. </a:t>
            </a:r>
          </a:p>
          <a:p>
            <a:pPr algn="ctr">
              <a:lnSpc>
                <a:spcPts val="4323"/>
              </a:lnSpc>
            </a:pPr>
          </a:p>
          <a:p>
            <a:pPr algn="ctr" marL="777844" indent="-388922" lvl="1">
              <a:lnSpc>
                <a:spcPts val="4323"/>
              </a:lnSpc>
              <a:buFont typeface="Arial"/>
              <a:buChar char="•"/>
            </a:pPr>
            <a:r>
              <a:rPr lang="en-US" sz="3602">
                <a:solidFill>
                  <a:srgbClr val="000000"/>
                </a:solidFill>
                <a:latin typeface="Arimo"/>
              </a:rPr>
              <a:t>To use lex and yacc on UNIX is easy as compared to other operating systems. Gcc is the basic compiler to generate the executable from lex and yacc compiled files.</a:t>
            </a:r>
          </a:p>
          <a:p>
            <a:pPr algn="ctr">
              <a:lnSpc>
                <a:spcPts val="4323"/>
              </a:lnSpc>
            </a:pPr>
          </a:p>
          <a:p>
            <a:pPr algn="ctr" marL="777844" indent="-388922" lvl="1">
              <a:lnSpc>
                <a:spcPts val="4323"/>
              </a:lnSpc>
              <a:buFont typeface="Arial"/>
              <a:buChar char="•"/>
            </a:pPr>
            <a:r>
              <a:rPr lang="en-US" sz="3602">
                <a:solidFill>
                  <a:srgbClr val="000000"/>
                </a:solidFill>
                <a:latin typeface="Arimo"/>
              </a:rPr>
              <a:t> By studying these tools one can understand the basic structure of the compiler designed in C and go forward from it.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346" y="566738"/>
            <a:ext cx="1555259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63977" y="2601791"/>
            <a:ext cx="14102959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6" indent="-485778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070E49"/>
                </a:solidFill>
                <a:latin typeface="Arimo"/>
              </a:rPr>
              <a:t>Machine Learning Based Optimization</a:t>
            </a:r>
          </a:p>
          <a:p>
            <a:pPr algn="ctr" marL="971556" indent="-485778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070E49"/>
                </a:solidFill>
                <a:latin typeface="Arimo"/>
              </a:rPr>
              <a:t>Quantum Computing Compilation</a:t>
            </a:r>
          </a:p>
          <a:p>
            <a:pPr algn="ctr" marL="971556" indent="-485778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070E49"/>
                </a:solidFill>
                <a:latin typeface="Arimo"/>
              </a:rPr>
              <a:t>Heterogenous Computing Compilation</a:t>
            </a:r>
          </a:p>
          <a:p>
            <a:pPr algn="ctr" marL="971556" indent="-485778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070E49"/>
                </a:solidFill>
                <a:latin typeface="Arimo"/>
              </a:rPr>
              <a:t>High Level Synthesis</a:t>
            </a:r>
          </a:p>
          <a:p>
            <a:pPr algn="ctr" marL="971556" indent="-485778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070E49"/>
                </a:solidFill>
                <a:latin typeface="Arimo"/>
              </a:rPr>
              <a:t>Domain Specific Compilation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6906" y="962100"/>
            <a:ext cx="16812394" cy="8244402"/>
          </a:xfrm>
          <a:custGeom>
            <a:avLst/>
            <a:gdLst/>
            <a:ahLst/>
            <a:cxnLst/>
            <a:rect r="r" b="b" t="t" l="l"/>
            <a:pathLst>
              <a:path h="8244402" w="16812394">
                <a:moveTo>
                  <a:pt x="0" y="0"/>
                </a:moveTo>
                <a:lnTo>
                  <a:pt x="16812394" y="0"/>
                </a:lnTo>
                <a:lnTo>
                  <a:pt x="16812394" y="8244402"/>
                </a:lnTo>
                <a:lnTo>
                  <a:pt x="0" y="8244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14524" y="9595102"/>
            <a:ext cx="1397572" cy="1383800"/>
          </a:xfrm>
          <a:custGeom>
            <a:avLst/>
            <a:gdLst/>
            <a:ahLst/>
            <a:cxnLst/>
            <a:rect r="r" b="b" t="t" l="l"/>
            <a:pathLst>
              <a:path h="1383800" w="1397572">
                <a:moveTo>
                  <a:pt x="0" y="0"/>
                </a:moveTo>
                <a:lnTo>
                  <a:pt x="1397572" y="0"/>
                </a:lnTo>
                <a:lnTo>
                  <a:pt x="1397572" y="1383800"/>
                </a:lnTo>
                <a:lnTo>
                  <a:pt x="0" y="1383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0002" y="962100"/>
            <a:ext cx="5811600" cy="8362800"/>
            <a:chOff x="0" y="0"/>
            <a:chExt cx="7748800" cy="11150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8778" cy="11150346"/>
            </a:xfrm>
            <a:custGeom>
              <a:avLst/>
              <a:gdLst/>
              <a:ahLst/>
              <a:cxnLst/>
              <a:rect r="r" b="b" t="t" l="l"/>
              <a:pathLst>
                <a:path h="11150346" w="7748778">
                  <a:moveTo>
                    <a:pt x="7748778" y="671068"/>
                  </a:moveTo>
                  <a:cubicBezTo>
                    <a:pt x="7748778" y="300482"/>
                    <a:pt x="7448296" y="0"/>
                    <a:pt x="7077710" y="0"/>
                  </a:cubicBezTo>
                  <a:lnTo>
                    <a:pt x="671068" y="0"/>
                  </a:lnTo>
                  <a:cubicBezTo>
                    <a:pt x="300482" y="0"/>
                    <a:pt x="0" y="300482"/>
                    <a:pt x="0" y="671068"/>
                  </a:cubicBezTo>
                  <a:lnTo>
                    <a:pt x="0" y="10479278"/>
                  </a:lnTo>
                  <a:cubicBezTo>
                    <a:pt x="0" y="10849991"/>
                    <a:pt x="300482" y="11150346"/>
                    <a:pt x="671068" y="11150346"/>
                  </a:cubicBezTo>
                  <a:lnTo>
                    <a:pt x="7077710" y="11150346"/>
                  </a:lnTo>
                  <a:cubicBezTo>
                    <a:pt x="7448423" y="11150346"/>
                    <a:pt x="7748778" y="10849864"/>
                    <a:pt x="7748778" y="10479278"/>
                  </a:cubicBezTo>
                  <a:close/>
                </a:path>
              </a:pathLst>
            </a:custGeom>
            <a:solidFill>
              <a:srgbClr val="DED7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434" y="2637134"/>
            <a:ext cx="6778736" cy="5012730"/>
          </a:xfrm>
          <a:custGeom>
            <a:avLst/>
            <a:gdLst/>
            <a:ahLst/>
            <a:cxnLst/>
            <a:rect r="r" b="b" t="t" l="l"/>
            <a:pathLst>
              <a:path h="5012730" w="6778736">
                <a:moveTo>
                  <a:pt x="0" y="0"/>
                </a:moveTo>
                <a:lnTo>
                  <a:pt x="6778736" y="0"/>
                </a:lnTo>
                <a:lnTo>
                  <a:pt x="6778736" y="5012730"/>
                </a:lnTo>
                <a:lnTo>
                  <a:pt x="0" y="50127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44000" y="4112566"/>
            <a:ext cx="790923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Arimo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6049" y="8469867"/>
            <a:ext cx="1496184" cy="1494598"/>
          </a:xfrm>
          <a:custGeom>
            <a:avLst/>
            <a:gdLst/>
            <a:ahLst/>
            <a:cxnLst/>
            <a:rect r="r" b="b" t="t" l="l"/>
            <a:pathLst>
              <a:path h="1494598" w="1496184">
                <a:moveTo>
                  <a:pt x="0" y="0"/>
                </a:moveTo>
                <a:lnTo>
                  <a:pt x="1496184" y="0"/>
                </a:lnTo>
                <a:lnTo>
                  <a:pt x="1496184" y="1494598"/>
                </a:lnTo>
                <a:lnTo>
                  <a:pt x="0" y="149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56575" y="190875"/>
            <a:ext cx="3240819" cy="1675650"/>
          </a:xfrm>
          <a:custGeom>
            <a:avLst/>
            <a:gdLst/>
            <a:ahLst/>
            <a:cxnLst/>
            <a:rect r="r" b="b" t="t" l="l"/>
            <a:pathLst>
              <a:path h="1675650" w="3240819">
                <a:moveTo>
                  <a:pt x="0" y="0"/>
                </a:moveTo>
                <a:lnTo>
                  <a:pt x="3240819" y="0"/>
                </a:lnTo>
                <a:lnTo>
                  <a:pt x="3240819" y="1675650"/>
                </a:lnTo>
                <a:lnTo>
                  <a:pt x="0" y="1675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5515" y="942600"/>
            <a:ext cx="152251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5999">
                <a:solidFill>
                  <a:srgbClr val="070E49"/>
                </a:solidFill>
                <a:latin typeface="Arimo"/>
              </a:rPr>
              <a:t>COMPILER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5515" y="3256466"/>
            <a:ext cx="7592971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70E49"/>
                </a:solidFill>
                <a:latin typeface="DM Sans"/>
              </a:rPr>
              <a:t>A compiler is a special program that processes statements written in a particular programming language and turns them into machine language or "code" that a computer's processor uses.</a:t>
            </a:r>
            <a:r>
              <a:rPr lang="en-US" sz="3999">
                <a:solidFill>
                  <a:srgbClr val="070E49"/>
                </a:solidFill>
                <a:latin typeface="DM Sans"/>
              </a:rPr>
              <a:t>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776728" y="1253461"/>
            <a:ext cx="8482572" cy="7566774"/>
          </a:xfrm>
          <a:custGeom>
            <a:avLst/>
            <a:gdLst/>
            <a:ahLst/>
            <a:cxnLst/>
            <a:rect r="r" b="b" t="t" l="l"/>
            <a:pathLst>
              <a:path h="7566774" w="8482572">
                <a:moveTo>
                  <a:pt x="0" y="0"/>
                </a:moveTo>
                <a:lnTo>
                  <a:pt x="8482572" y="0"/>
                </a:lnTo>
                <a:lnTo>
                  <a:pt x="8482572" y="7566775"/>
                </a:lnTo>
                <a:lnTo>
                  <a:pt x="0" y="75667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30833" y="-890923"/>
            <a:ext cx="4805250" cy="1675650"/>
            <a:chOff x="0" y="0"/>
            <a:chExt cx="6407000" cy="2234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74130" cy="2222500"/>
            </a:xfrm>
            <a:custGeom>
              <a:avLst/>
              <a:gdLst/>
              <a:ahLst/>
              <a:cxnLst/>
              <a:rect r="r" b="b" t="t" l="l"/>
              <a:pathLst>
                <a:path h="2222500" w="6374130">
                  <a:moveTo>
                    <a:pt x="43053" y="209550"/>
                  </a:moveTo>
                  <a:cubicBezTo>
                    <a:pt x="55245" y="186182"/>
                    <a:pt x="69723" y="164084"/>
                    <a:pt x="86233" y="143891"/>
                  </a:cubicBezTo>
                  <a:lnTo>
                    <a:pt x="105918" y="159893"/>
                  </a:lnTo>
                  <a:cubicBezTo>
                    <a:pt x="90424" y="178816"/>
                    <a:pt x="76962" y="199390"/>
                    <a:pt x="65532" y="221234"/>
                  </a:cubicBezTo>
                  <a:close/>
                  <a:moveTo>
                    <a:pt x="162687" y="72263"/>
                  </a:moveTo>
                  <a:cubicBezTo>
                    <a:pt x="183896" y="57150"/>
                    <a:pt x="206883" y="44069"/>
                    <a:pt x="231013" y="33401"/>
                  </a:cubicBezTo>
                  <a:lnTo>
                    <a:pt x="241300" y="56515"/>
                  </a:lnTo>
                  <a:cubicBezTo>
                    <a:pt x="218694" y="66548"/>
                    <a:pt x="197358" y="78740"/>
                    <a:pt x="177419" y="92837"/>
                  </a:cubicBezTo>
                  <a:close/>
                  <a:moveTo>
                    <a:pt x="331470" y="4191"/>
                  </a:moveTo>
                  <a:cubicBezTo>
                    <a:pt x="350266" y="1397"/>
                    <a:pt x="369570" y="0"/>
                    <a:pt x="389255" y="0"/>
                  </a:cubicBezTo>
                  <a:lnTo>
                    <a:pt x="409448" y="0"/>
                  </a:lnTo>
                  <a:lnTo>
                    <a:pt x="409448" y="25400"/>
                  </a:lnTo>
                  <a:lnTo>
                    <a:pt x="389255" y="25400"/>
                  </a:lnTo>
                  <a:lnTo>
                    <a:pt x="389255" y="12700"/>
                  </a:lnTo>
                  <a:lnTo>
                    <a:pt x="389255" y="25400"/>
                  </a:lnTo>
                  <a:cubicBezTo>
                    <a:pt x="370840" y="25400"/>
                    <a:pt x="352806" y="26797"/>
                    <a:pt x="335153" y="29337"/>
                  </a:cubicBezTo>
                  <a:close/>
                  <a:moveTo>
                    <a:pt x="511048" y="0"/>
                  </a:moveTo>
                  <a:lnTo>
                    <a:pt x="587248" y="0"/>
                  </a:lnTo>
                  <a:lnTo>
                    <a:pt x="587248" y="25400"/>
                  </a:lnTo>
                  <a:lnTo>
                    <a:pt x="511048" y="25400"/>
                  </a:lnTo>
                  <a:close/>
                  <a:moveTo>
                    <a:pt x="688848" y="25400"/>
                  </a:moveTo>
                  <a:lnTo>
                    <a:pt x="765048" y="25400"/>
                  </a:lnTo>
                  <a:lnTo>
                    <a:pt x="688848" y="25400"/>
                  </a:lnTo>
                  <a:close/>
                  <a:moveTo>
                    <a:pt x="866648" y="25400"/>
                  </a:moveTo>
                  <a:lnTo>
                    <a:pt x="942848" y="25400"/>
                  </a:lnTo>
                  <a:lnTo>
                    <a:pt x="866648" y="25400"/>
                  </a:lnTo>
                  <a:close/>
                  <a:moveTo>
                    <a:pt x="1044448" y="25400"/>
                  </a:moveTo>
                  <a:lnTo>
                    <a:pt x="1120648" y="25400"/>
                  </a:lnTo>
                  <a:lnTo>
                    <a:pt x="1044448" y="25400"/>
                  </a:lnTo>
                  <a:close/>
                  <a:moveTo>
                    <a:pt x="1222248" y="25400"/>
                  </a:moveTo>
                  <a:lnTo>
                    <a:pt x="1298448" y="25400"/>
                  </a:lnTo>
                  <a:lnTo>
                    <a:pt x="1222248" y="25400"/>
                  </a:lnTo>
                  <a:close/>
                  <a:moveTo>
                    <a:pt x="1400048" y="25400"/>
                  </a:moveTo>
                  <a:lnTo>
                    <a:pt x="1476248" y="25400"/>
                  </a:lnTo>
                  <a:lnTo>
                    <a:pt x="1400048" y="25400"/>
                  </a:lnTo>
                  <a:close/>
                  <a:moveTo>
                    <a:pt x="1577848" y="25400"/>
                  </a:moveTo>
                  <a:lnTo>
                    <a:pt x="1654048" y="25400"/>
                  </a:lnTo>
                  <a:lnTo>
                    <a:pt x="1577848" y="25400"/>
                  </a:lnTo>
                  <a:close/>
                  <a:moveTo>
                    <a:pt x="1755648" y="25400"/>
                  </a:moveTo>
                  <a:lnTo>
                    <a:pt x="1831848" y="25400"/>
                  </a:lnTo>
                  <a:lnTo>
                    <a:pt x="1755648" y="25400"/>
                  </a:lnTo>
                  <a:close/>
                  <a:moveTo>
                    <a:pt x="1933448" y="25400"/>
                  </a:moveTo>
                  <a:lnTo>
                    <a:pt x="2009648" y="25400"/>
                  </a:lnTo>
                  <a:lnTo>
                    <a:pt x="1933448" y="25400"/>
                  </a:lnTo>
                  <a:close/>
                  <a:moveTo>
                    <a:pt x="2111248" y="25400"/>
                  </a:moveTo>
                  <a:lnTo>
                    <a:pt x="2187448" y="25400"/>
                  </a:lnTo>
                  <a:lnTo>
                    <a:pt x="2111248" y="25400"/>
                  </a:lnTo>
                  <a:close/>
                  <a:moveTo>
                    <a:pt x="2289048" y="25400"/>
                  </a:moveTo>
                  <a:lnTo>
                    <a:pt x="2365248" y="25400"/>
                  </a:lnTo>
                  <a:lnTo>
                    <a:pt x="2289048" y="25400"/>
                  </a:lnTo>
                  <a:close/>
                  <a:moveTo>
                    <a:pt x="2466848" y="25400"/>
                  </a:moveTo>
                  <a:lnTo>
                    <a:pt x="2543048" y="25400"/>
                  </a:lnTo>
                  <a:lnTo>
                    <a:pt x="2466848" y="25400"/>
                  </a:lnTo>
                  <a:close/>
                  <a:moveTo>
                    <a:pt x="2644648" y="25400"/>
                  </a:moveTo>
                  <a:lnTo>
                    <a:pt x="2720848" y="25400"/>
                  </a:lnTo>
                  <a:lnTo>
                    <a:pt x="2644648" y="25400"/>
                  </a:lnTo>
                  <a:close/>
                  <a:moveTo>
                    <a:pt x="2822448" y="25400"/>
                  </a:moveTo>
                  <a:lnTo>
                    <a:pt x="2898648" y="25400"/>
                  </a:lnTo>
                  <a:lnTo>
                    <a:pt x="2822448" y="25400"/>
                  </a:lnTo>
                  <a:close/>
                  <a:moveTo>
                    <a:pt x="3000248" y="25400"/>
                  </a:moveTo>
                  <a:lnTo>
                    <a:pt x="3076448" y="25400"/>
                  </a:lnTo>
                  <a:lnTo>
                    <a:pt x="3000248" y="25400"/>
                  </a:lnTo>
                  <a:close/>
                  <a:moveTo>
                    <a:pt x="3178048" y="25400"/>
                  </a:moveTo>
                  <a:lnTo>
                    <a:pt x="3254248" y="25400"/>
                  </a:lnTo>
                  <a:lnTo>
                    <a:pt x="3178048" y="25400"/>
                  </a:lnTo>
                  <a:close/>
                  <a:moveTo>
                    <a:pt x="3355848" y="25400"/>
                  </a:moveTo>
                  <a:lnTo>
                    <a:pt x="3432048" y="25400"/>
                  </a:lnTo>
                  <a:lnTo>
                    <a:pt x="3355848" y="25400"/>
                  </a:lnTo>
                  <a:close/>
                  <a:moveTo>
                    <a:pt x="3533648" y="25400"/>
                  </a:moveTo>
                  <a:lnTo>
                    <a:pt x="3609848" y="25400"/>
                  </a:lnTo>
                  <a:lnTo>
                    <a:pt x="3533648" y="25400"/>
                  </a:lnTo>
                  <a:close/>
                  <a:moveTo>
                    <a:pt x="3711448" y="25400"/>
                  </a:moveTo>
                  <a:lnTo>
                    <a:pt x="3787648" y="25400"/>
                  </a:lnTo>
                  <a:lnTo>
                    <a:pt x="3711448" y="25400"/>
                  </a:lnTo>
                  <a:close/>
                  <a:moveTo>
                    <a:pt x="3889248" y="25400"/>
                  </a:moveTo>
                  <a:lnTo>
                    <a:pt x="3965448" y="25400"/>
                  </a:lnTo>
                  <a:lnTo>
                    <a:pt x="3889248" y="25400"/>
                  </a:lnTo>
                  <a:close/>
                  <a:moveTo>
                    <a:pt x="4067048" y="25400"/>
                  </a:moveTo>
                  <a:lnTo>
                    <a:pt x="4143248" y="25400"/>
                  </a:lnTo>
                  <a:lnTo>
                    <a:pt x="4067048" y="25400"/>
                  </a:lnTo>
                  <a:close/>
                  <a:moveTo>
                    <a:pt x="4244848" y="25400"/>
                  </a:moveTo>
                  <a:lnTo>
                    <a:pt x="4321048" y="25400"/>
                  </a:lnTo>
                  <a:lnTo>
                    <a:pt x="4244848" y="25400"/>
                  </a:lnTo>
                  <a:close/>
                  <a:moveTo>
                    <a:pt x="4422648" y="25400"/>
                  </a:moveTo>
                  <a:lnTo>
                    <a:pt x="4498848" y="25400"/>
                  </a:lnTo>
                  <a:lnTo>
                    <a:pt x="4422648" y="25400"/>
                  </a:lnTo>
                  <a:close/>
                  <a:moveTo>
                    <a:pt x="4600448" y="25400"/>
                  </a:moveTo>
                  <a:lnTo>
                    <a:pt x="4676648" y="25400"/>
                  </a:lnTo>
                  <a:lnTo>
                    <a:pt x="4600448" y="25400"/>
                  </a:lnTo>
                  <a:close/>
                  <a:moveTo>
                    <a:pt x="4778248" y="25400"/>
                  </a:moveTo>
                  <a:lnTo>
                    <a:pt x="4854448" y="25400"/>
                  </a:lnTo>
                  <a:lnTo>
                    <a:pt x="4778248" y="25400"/>
                  </a:lnTo>
                  <a:close/>
                  <a:moveTo>
                    <a:pt x="4956048" y="25400"/>
                  </a:moveTo>
                  <a:lnTo>
                    <a:pt x="5032248" y="25400"/>
                  </a:lnTo>
                  <a:lnTo>
                    <a:pt x="4956048" y="25400"/>
                  </a:lnTo>
                  <a:close/>
                  <a:moveTo>
                    <a:pt x="5133848" y="25400"/>
                  </a:moveTo>
                  <a:lnTo>
                    <a:pt x="5210048" y="25400"/>
                  </a:lnTo>
                  <a:lnTo>
                    <a:pt x="5133848" y="25400"/>
                  </a:lnTo>
                  <a:close/>
                  <a:moveTo>
                    <a:pt x="5311648" y="25400"/>
                  </a:moveTo>
                  <a:lnTo>
                    <a:pt x="5387848" y="25400"/>
                  </a:lnTo>
                  <a:lnTo>
                    <a:pt x="5311648" y="25400"/>
                  </a:lnTo>
                  <a:close/>
                  <a:moveTo>
                    <a:pt x="5489448" y="25400"/>
                  </a:moveTo>
                  <a:lnTo>
                    <a:pt x="5565648" y="25400"/>
                  </a:lnTo>
                  <a:lnTo>
                    <a:pt x="5489448" y="25400"/>
                  </a:lnTo>
                  <a:close/>
                  <a:moveTo>
                    <a:pt x="5667248" y="25400"/>
                  </a:moveTo>
                  <a:lnTo>
                    <a:pt x="5743448" y="25400"/>
                  </a:lnTo>
                  <a:lnTo>
                    <a:pt x="5667248" y="25400"/>
                  </a:lnTo>
                  <a:close/>
                  <a:moveTo>
                    <a:pt x="5845048" y="25400"/>
                  </a:moveTo>
                  <a:lnTo>
                    <a:pt x="5921248" y="25400"/>
                  </a:lnTo>
                  <a:lnTo>
                    <a:pt x="5845048" y="25400"/>
                  </a:lnTo>
                  <a:close/>
                  <a:moveTo>
                    <a:pt x="6023102" y="25400"/>
                  </a:moveTo>
                  <a:cubicBezTo>
                    <a:pt x="6049899" y="25781"/>
                    <a:pt x="6075934" y="28829"/>
                    <a:pt x="6101207" y="34290"/>
                  </a:cubicBezTo>
                  <a:lnTo>
                    <a:pt x="6095873" y="59055"/>
                  </a:lnTo>
                  <a:cubicBezTo>
                    <a:pt x="6072251" y="53975"/>
                    <a:pt x="6047867" y="51054"/>
                    <a:pt x="6022848" y="50800"/>
                  </a:cubicBezTo>
                  <a:close/>
                  <a:moveTo>
                    <a:pt x="6199378" y="95504"/>
                  </a:moveTo>
                  <a:cubicBezTo>
                    <a:pt x="6222746" y="107823"/>
                    <a:pt x="6244717" y="122301"/>
                    <a:pt x="6264910" y="138938"/>
                  </a:cubicBezTo>
                  <a:lnTo>
                    <a:pt x="6248781" y="158623"/>
                  </a:lnTo>
                  <a:cubicBezTo>
                    <a:pt x="6229858" y="143129"/>
                    <a:pt x="6209284" y="129540"/>
                    <a:pt x="6187440" y="118110"/>
                  </a:cubicBezTo>
                  <a:close/>
                  <a:moveTo>
                    <a:pt x="6324346" y="238125"/>
                  </a:moveTo>
                  <a:cubicBezTo>
                    <a:pt x="6339459" y="259461"/>
                    <a:pt x="6352413" y="282448"/>
                    <a:pt x="6362954" y="306578"/>
                  </a:cubicBezTo>
                  <a:lnTo>
                    <a:pt x="6339713" y="316738"/>
                  </a:lnTo>
                  <a:cubicBezTo>
                    <a:pt x="6329807" y="294132"/>
                    <a:pt x="6317742" y="272669"/>
                    <a:pt x="6303645" y="252730"/>
                  </a:cubicBezTo>
                  <a:close/>
                  <a:moveTo>
                    <a:pt x="6370574" y="422021"/>
                  </a:moveTo>
                  <a:cubicBezTo>
                    <a:pt x="6372987" y="439166"/>
                    <a:pt x="6374130" y="456692"/>
                    <a:pt x="6374130" y="474599"/>
                  </a:cubicBezTo>
                  <a:lnTo>
                    <a:pt x="6361430" y="474599"/>
                  </a:lnTo>
                  <a:lnTo>
                    <a:pt x="6374130" y="474599"/>
                  </a:lnTo>
                  <a:lnTo>
                    <a:pt x="6374130" y="499872"/>
                  </a:lnTo>
                  <a:lnTo>
                    <a:pt x="6348730" y="499872"/>
                  </a:lnTo>
                  <a:lnTo>
                    <a:pt x="6348730" y="386461"/>
                  </a:lnTo>
                  <a:cubicBezTo>
                    <a:pt x="6348730" y="369824"/>
                    <a:pt x="6347587" y="353441"/>
                    <a:pt x="6345428" y="337439"/>
                  </a:cubicBezTo>
                  <a:close/>
                  <a:moveTo>
                    <a:pt x="6348984" y="516890"/>
                  </a:moveTo>
                  <a:lnTo>
                    <a:pt x="6348984" y="593090"/>
                  </a:lnTo>
                  <a:lnTo>
                    <a:pt x="6323584" y="593090"/>
                  </a:lnTo>
                  <a:lnTo>
                    <a:pt x="6323584" y="516890"/>
                  </a:lnTo>
                  <a:close/>
                  <a:moveTo>
                    <a:pt x="6323584" y="694690"/>
                  </a:moveTo>
                  <a:lnTo>
                    <a:pt x="6323584" y="770890"/>
                  </a:lnTo>
                  <a:lnTo>
                    <a:pt x="6298184" y="770890"/>
                  </a:lnTo>
                  <a:lnTo>
                    <a:pt x="6298184" y="694690"/>
                  </a:lnTo>
                  <a:close/>
                  <a:moveTo>
                    <a:pt x="6298184" y="872490"/>
                  </a:moveTo>
                  <a:lnTo>
                    <a:pt x="6298184" y="948690"/>
                  </a:lnTo>
                  <a:lnTo>
                    <a:pt x="6272784" y="948690"/>
                  </a:lnTo>
                  <a:lnTo>
                    <a:pt x="6272784" y="872490"/>
                  </a:lnTo>
                  <a:close/>
                  <a:moveTo>
                    <a:pt x="6272784" y="1050290"/>
                  </a:moveTo>
                  <a:lnTo>
                    <a:pt x="6272784" y="1126490"/>
                  </a:lnTo>
                  <a:lnTo>
                    <a:pt x="6247384" y="1126490"/>
                  </a:lnTo>
                  <a:lnTo>
                    <a:pt x="6247384" y="1050290"/>
                  </a:lnTo>
                  <a:close/>
                  <a:moveTo>
                    <a:pt x="6247384" y="1228090"/>
                  </a:moveTo>
                  <a:lnTo>
                    <a:pt x="6247384" y="1304290"/>
                  </a:lnTo>
                  <a:lnTo>
                    <a:pt x="6221984" y="1304290"/>
                  </a:lnTo>
                  <a:lnTo>
                    <a:pt x="6221984" y="1228090"/>
                  </a:lnTo>
                  <a:close/>
                  <a:moveTo>
                    <a:pt x="6221984" y="1405890"/>
                  </a:moveTo>
                  <a:lnTo>
                    <a:pt x="6221984" y="1482090"/>
                  </a:lnTo>
                  <a:lnTo>
                    <a:pt x="6196584" y="1482090"/>
                  </a:lnTo>
                  <a:lnTo>
                    <a:pt x="6196584" y="1405890"/>
                  </a:lnTo>
                  <a:close/>
                  <a:moveTo>
                    <a:pt x="6196584" y="1583690"/>
                  </a:moveTo>
                  <a:lnTo>
                    <a:pt x="6196584" y="1659890"/>
                  </a:lnTo>
                  <a:lnTo>
                    <a:pt x="6171184" y="1659890"/>
                  </a:lnTo>
                  <a:lnTo>
                    <a:pt x="6171184" y="1583690"/>
                  </a:lnTo>
                  <a:close/>
                  <a:moveTo>
                    <a:pt x="6171184" y="1761490"/>
                  </a:moveTo>
                  <a:lnTo>
                    <a:pt x="6171184" y="1837690"/>
                  </a:lnTo>
                  <a:lnTo>
                    <a:pt x="6145784" y="1837690"/>
                  </a:lnTo>
                  <a:lnTo>
                    <a:pt x="6145784" y="1761490"/>
                  </a:lnTo>
                  <a:close/>
                  <a:moveTo>
                    <a:pt x="6135116" y="1941449"/>
                  </a:moveTo>
                  <a:cubicBezTo>
                    <a:pt x="6128893" y="1967230"/>
                    <a:pt x="6120003" y="1992122"/>
                    <a:pt x="6108954" y="2015617"/>
                  </a:cubicBezTo>
                  <a:lnTo>
                    <a:pt x="6085967" y="2004695"/>
                  </a:lnTo>
                  <a:cubicBezTo>
                    <a:pt x="6096381" y="1982724"/>
                    <a:pt x="6104636" y="1959610"/>
                    <a:pt x="6110478" y="1935480"/>
                  </a:cubicBezTo>
                  <a:close/>
                  <a:moveTo>
                    <a:pt x="6026912" y="2097278"/>
                  </a:moveTo>
                  <a:cubicBezTo>
                    <a:pt x="6009767" y="2117090"/>
                    <a:pt x="5990590" y="2135124"/>
                    <a:pt x="5969635" y="2151126"/>
                  </a:cubicBezTo>
                  <a:lnTo>
                    <a:pt x="6240145" y="2133600"/>
                  </a:lnTo>
                  <a:cubicBezTo>
                    <a:pt x="6259703" y="2118614"/>
                    <a:pt x="6277610" y="2101723"/>
                    <a:pt x="6293612" y="2083181"/>
                  </a:cubicBezTo>
                  <a:close/>
                  <a:moveTo>
                    <a:pt x="6145530" y="2189099"/>
                  </a:moveTo>
                  <a:cubicBezTo>
                    <a:pt x="6121527" y="2198878"/>
                    <a:pt x="6096254" y="2206244"/>
                    <a:pt x="6070092" y="2211070"/>
                  </a:cubicBezTo>
                  <a:lnTo>
                    <a:pt x="6065520" y="2186051"/>
                  </a:lnTo>
                  <a:cubicBezTo>
                    <a:pt x="6090031" y="2181479"/>
                    <a:pt x="6113526" y="2174621"/>
                    <a:pt x="6136005" y="2165477"/>
                  </a:cubicBezTo>
                  <a:close/>
                  <a:moveTo>
                    <a:pt x="5956935" y="2193925"/>
                  </a:moveTo>
                  <a:lnTo>
                    <a:pt x="5880735" y="2193925"/>
                  </a:lnTo>
                  <a:lnTo>
                    <a:pt x="5880735" y="2168525"/>
                  </a:lnTo>
                  <a:lnTo>
                    <a:pt x="5956935" y="2168525"/>
                  </a:lnTo>
                  <a:close/>
                  <a:moveTo>
                    <a:pt x="5779135" y="2168525"/>
                  </a:moveTo>
                  <a:lnTo>
                    <a:pt x="5702935" y="2168525"/>
                  </a:lnTo>
                  <a:lnTo>
                    <a:pt x="5702935" y="2143125"/>
                  </a:lnTo>
                  <a:lnTo>
                    <a:pt x="5779135" y="2143125"/>
                  </a:lnTo>
                  <a:close/>
                  <a:moveTo>
                    <a:pt x="5601335" y="2143125"/>
                  </a:moveTo>
                  <a:lnTo>
                    <a:pt x="5525135" y="2143125"/>
                  </a:lnTo>
                  <a:lnTo>
                    <a:pt x="5525135" y="2117725"/>
                  </a:lnTo>
                  <a:lnTo>
                    <a:pt x="5601335" y="2117725"/>
                  </a:lnTo>
                  <a:close/>
                  <a:moveTo>
                    <a:pt x="5423535" y="2117725"/>
                  </a:moveTo>
                  <a:lnTo>
                    <a:pt x="5347335" y="2117725"/>
                  </a:lnTo>
                  <a:lnTo>
                    <a:pt x="5347335" y="2092325"/>
                  </a:lnTo>
                  <a:lnTo>
                    <a:pt x="5423535" y="2092325"/>
                  </a:lnTo>
                  <a:close/>
                  <a:moveTo>
                    <a:pt x="5245735" y="2092325"/>
                  </a:moveTo>
                  <a:lnTo>
                    <a:pt x="5169535" y="2092325"/>
                  </a:lnTo>
                  <a:lnTo>
                    <a:pt x="5169535" y="2066925"/>
                  </a:lnTo>
                  <a:lnTo>
                    <a:pt x="5245735" y="2066925"/>
                  </a:lnTo>
                  <a:close/>
                  <a:moveTo>
                    <a:pt x="5067935" y="2066925"/>
                  </a:moveTo>
                  <a:lnTo>
                    <a:pt x="4991735" y="2066925"/>
                  </a:lnTo>
                  <a:lnTo>
                    <a:pt x="4991735" y="2041525"/>
                  </a:lnTo>
                  <a:lnTo>
                    <a:pt x="5067935" y="2041525"/>
                  </a:lnTo>
                  <a:close/>
                  <a:moveTo>
                    <a:pt x="4890135" y="2041525"/>
                  </a:moveTo>
                  <a:lnTo>
                    <a:pt x="4813935" y="2041525"/>
                  </a:lnTo>
                  <a:lnTo>
                    <a:pt x="4813935" y="2016125"/>
                  </a:lnTo>
                  <a:lnTo>
                    <a:pt x="4890135" y="2016125"/>
                  </a:lnTo>
                  <a:close/>
                  <a:moveTo>
                    <a:pt x="4712335" y="2016125"/>
                  </a:moveTo>
                  <a:lnTo>
                    <a:pt x="4636135" y="2016125"/>
                  </a:lnTo>
                  <a:lnTo>
                    <a:pt x="4636135" y="1990725"/>
                  </a:lnTo>
                  <a:lnTo>
                    <a:pt x="4712335" y="1990725"/>
                  </a:lnTo>
                  <a:close/>
                  <a:moveTo>
                    <a:pt x="4534535" y="1990725"/>
                  </a:moveTo>
                  <a:lnTo>
                    <a:pt x="4458335" y="1990725"/>
                  </a:lnTo>
                  <a:lnTo>
                    <a:pt x="4458335" y="1965325"/>
                  </a:lnTo>
                  <a:lnTo>
                    <a:pt x="4534535" y="1965325"/>
                  </a:lnTo>
                  <a:close/>
                  <a:moveTo>
                    <a:pt x="4356735" y="1965325"/>
                  </a:moveTo>
                  <a:lnTo>
                    <a:pt x="4280535" y="1965325"/>
                  </a:lnTo>
                  <a:lnTo>
                    <a:pt x="4280535" y="1939925"/>
                  </a:lnTo>
                  <a:lnTo>
                    <a:pt x="4356735" y="1939925"/>
                  </a:lnTo>
                  <a:close/>
                  <a:moveTo>
                    <a:pt x="4178935" y="1939925"/>
                  </a:moveTo>
                  <a:lnTo>
                    <a:pt x="4102735" y="1939925"/>
                  </a:lnTo>
                  <a:lnTo>
                    <a:pt x="4102735" y="1914525"/>
                  </a:lnTo>
                  <a:lnTo>
                    <a:pt x="4178935" y="1914525"/>
                  </a:lnTo>
                  <a:close/>
                  <a:moveTo>
                    <a:pt x="4001135" y="1914525"/>
                  </a:moveTo>
                  <a:lnTo>
                    <a:pt x="3924935" y="1914525"/>
                  </a:lnTo>
                  <a:lnTo>
                    <a:pt x="3924935" y="1889125"/>
                  </a:lnTo>
                  <a:lnTo>
                    <a:pt x="4001135" y="1889125"/>
                  </a:lnTo>
                  <a:close/>
                  <a:moveTo>
                    <a:pt x="3823335" y="1889125"/>
                  </a:moveTo>
                  <a:lnTo>
                    <a:pt x="3747135" y="1889125"/>
                  </a:lnTo>
                  <a:lnTo>
                    <a:pt x="3747135" y="1863725"/>
                  </a:lnTo>
                  <a:lnTo>
                    <a:pt x="3823335" y="1863725"/>
                  </a:lnTo>
                  <a:close/>
                  <a:moveTo>
                    <a:pt x="3645535" y="1863725"/>
                  </a:moveTo>
                  <a:lnTo>
                    <a:pt x="3569335" y="1863725"/>
                  </a:lnTo>
                  <a:lnTo>
                    <a:pt x="3569335" y="1838325"/>
                  </a:lnTo>
                  <a:lnTo>
                    <a:pt x="3645535" y="1838325"/>
                  </a:lnTo>
                  <a:close/>
                  <a:moveTo>
                    <a:pt x="3467735" y="1838325"/>
                  </a:moveTo>
                  <a:lnTo>
                    <a:pt x="3391535" y="1838325"/>
                  </a:lnTo>
                  <a:lnTo>
                    <a:pt x="3391535" y="1812925"/>
                  </a:lnTo>
                  <a:lnTo>
                    <a:pt x="3467735" y="1812925"/>
                  </a:lnTo>
                  <a:close/>
                  <a:moveTo>
                    <a:pt x="3289935" y="1812925"/>
                  </a:moveTo>
                  <a:lnTo>
                    <a:pt x="3213735" y="1812925"/>
                  </a:lnTo>
                  <a:lnTo>
                    <a:pt x="3213735" y="1787525"/>
                  </a:lnTo>
                  <a:lnTo>
                    <a:pt x="3289935" y="1787525"/>
                  </a:lnTo>
                  <a:close/>
                  <a:moveTo>
                    <a:pt x="3112135" y="1787525"/>
                  </a:moveTo>
                  <a:lnTo>
                    <a:pt x="3035935" y="1787525"/>
                  </a:lnTo>
                  <a:lnTo>
                    <a:pt x="3035935" y="1762125"/>
                  </a:lnTo>
                  <a:lnTo>
                    <a:pt x="3112135" y="1762125"/>
                  </a:lnTo>
                  <a:close/>
                  <a:moveTo>
                    <a:pt x="2934335" y="1762125"/>
                  </a:moveTo>
                  <a:lnTo>
                    <a:pt x="2858135" y="1762125"/>
                  </a:lnTo>
                  <a:lnTo>
                    <a:pt x="2858135" y="1736725"/>
                  </a:lnTo>
                  <a:lnTo>
                    <a:pt x="2934335" y="1736725"/>
                  </a:lnTo>
                  <a:close/>
                  <a:moveTo>
                    <a:pt x="2756535" y="1736725"/>
                  </a:moveTo>
                  <a:lnTo>
                    <a:pt x="2680335" y="1736725"/>
                  </a:lnTo>
                  <a:lnTo>
                    <a:pt x="2680335" y="1711325"/>
                  </a:lnTo>
                  <a:lnTo>
                    <a:pt x="2756535" y="1711325"/>
                  </a:lnTo>
                  <a:close/>
                  <a:moveTo>
                    <a:pt x="2578735" y="1711325"/>
                  </a:moveTo>
                  <a:lnTo>
                    <a:pt x="2502535" y="1711325"/>
                  </a:lnTo>
                  <a:lnTo>
                    <a:pt x="2502535" y="1685925"/>
                  </a:lnTo>
                  <a:lnTo>
                    <a:pt x="2578735" y="1685925"/>
                  </a:lnTo>
                  <a:close/>
                  <a:moveTo>
                    <a:pt x="2400935" y="1685925"/>
                  </a:moveTo>
                  <a:lnTo>
                    <a:pt x="2324735" y="1685925"/>
                  </a:lnTo>
                  <a:lnTo>
                    <a:pt x="2324735" y="1660525"/>
                  </a:lnTo>
                  <a:lnTo>
                    <a:pt x="2400935" y="1660525"/>
                  </a:lnTo>
                  <a:close/>
                  <a:moveTo>
                    <a:pt x="2223135" y="1660525"/>
                  </a:moveTo>
                  <a:lnTo>
                    <a:pt x="2146935" y="1660525"/>
                  </a:lnTo>
                  <a:lnTo>
                    <a:pt x="2146935" y="1635125"/>
                  </a:lnTo>
                  <a:lnTo>
                    <a:pt x="2223135" y="1635125"/>
                  </a:lnTo>
                  <a:close/>
                  <a:moveTo>
                    <a:pt x="2045335" y="1635125"/>
                  </a:moveTo>
                  <a:lnTo>
                    <a:pt x="1969135" y="1635125"/>
                  </a:lnTo>
                  <a:lnTo>
                    <a:pt x="1969135" y="1609725"/>
                  </a:lnTo>
                  <a:lnTo>
                    <a:pt x="2045335" y="1609725"/>
                  </a:lnTo>
                  <a:close/>
                  <a:moveTo>
                    <a:pt x="1867535" y="1609725"/>
                  </a:moveTo>
                  <a:lnTo>
                    <a:pt x="1791335" y="1609725"/>
                  </a:lnTo>
                  <a:lnTo>
                    <a:pt x="1791335" y="1584325"/>
                  </a:lnTo>
                  <a:lnTo>
                    <a:pt x="1867535" y="1584325"/>
                  </a:lnTo>
                  <a:close/>
                  <a:moveTo>
                    <a:pt x="1689735" y="1584325"/>
                  </a:moveTo>
                  <a:lnTo>
                    <a:pt x="1613535" y="1584325"/>
                  </a:lnTo>
                  <a:lnTo>
                    <a:pt x="1613535" y="1558925"/>
                  </a:lnTo>
                  <a:lnTo>
                    <a:pt x="1689735" y="1558925"/>
                  </a:lnTo>
                  <a:close/>
                  <a:moveTo>
                    <a:pt x="1511935" y="1558925"/>
                  </a:moveTo>
                  <a:lnTo>
                    <a:pt x="1435735" y="1558925"/>
                  </a:lnTo>
                  <a:lnTo>
                    <a:pt x="1435735" y="1533525"/>
                  </a:lnTo>
                  <a:lnTo>
                    <a:pt x="1511935" y="1533525"/>
                  </a:lnTo>
                  <a:close/>
                  <a:moveTo>
                    <a:pt x="1334135" y="1533525"/>
                  </a:moveTo>
                  <a:lnTo>
                    <a:pt x="1257935" y="1533525"/>
                  </a:lnTo>
                  <a:lnTo>
                    <a:pt x="1257935" y="1508125"/>
                  </a:lnTo>
                  <a:lnTo>
                    <a:pt x="1334135" y="1508125"/>
                  </a:lnTo>
                  <a:close/>
                  <a:moveTo>
                    <a:pt x="1156335" y="1508125"/>
                  </a:moveTo>
                  <a:lnTo>
                    <a:pt x="1080135" y="1508125"/>
                  </a:lnTo>
                  <a:lnTo>
                    <a:pt x="1080135" y="1482725"/>
                  </a:lnTo>
                  <a:lnTo>
                    <a:pt x="1156335" y="1482725"/>
                  </a:lnTo>
                  <a:close/>
                  <a:moveTo>
                    <a:pt x="978535" y="1482725"/>
                  </a:moveTo>
                  <a:lnTo>
                    <a:pt x="902335" y="1482725"/>
                  </a:lnTo>
                  <a:lnTo>
                    <a:pt x="902335" y="1457325"/>
                  </a:lnTo>
                  <a:lnTo>
                    <a:pt x="978535" y="1457325"/>
                  </a:lnTo>
                  <a:close/>
                  <a:moveTo>
                    <a:pt x="800735" y="1457325"/>
                  </a:moveTo>
                  <a:lnTo>
                    <a:pt x="724535" y="1457325"/>
                  </a:lnTo>
                  <a:lnTo>
                    <a:pt x="724535" y="1431925"/>
                  </a:lnTo>
                  <a:lnTo>
                    <a:pt x="800735" y="1431925"/>
                  </a:lnTo>
                  <a:close/>
                  <a:moveTo>
                    <a:pt x="622935" y="1431925"/>
                  </a:moveTo>
                  <a:lnTo>
                    <a:pt x="546735" y="1431925"/>
                  </a:lnTo>
                  <a:lnTo>
                    <a:pt x="546735" y="1406525"/>
                  </a:lnTo>
                  <a:lnTo>
                    <a:pt x="622935" y="1406525"/>
                  </a:lnTo>
                  <a:close/>
                  <a:moveTo>
                    <a:pt x="445135" y="1406525"/>
                  </a:moveTo>
                  <a:lnTo>
                    <a:pt x="368935" y="1406525"/>
                  </a:lnTo>
                  <a:lnTo>
                    <a:pt x="368935" y="1381125"/>
                  </a:lnTo>
                  <a:lnTo>
                    <a:pt x="445135" y="1381125"/>
                  </a:lnTo>
                  <a:close/>
                  <a:moveTo>
                    <a:pt x="293878" y="2222500"/>
                  </a:moveTo>
                  <a:cubicBezTo>
                    <a:pt x="268097" y="2216023"/>
                    <a:pt x="243332" y="2207006"/>
                    <a:pt x="219964" y="2195830"/>
                  </a:cubicBezTo>
                  <a:lnTo>
                    <a:pt x="231013" y="2172970"/>
                  </a:lnTo>
                  <a:cubicBezTo>
                    <a:pt x="252857" y="2183511"/>
                    <a:pt x="276098" y="2191893"/>
                    <a:pt x="300101" y="2197989"/>
                  </a:cubicBezTo>
                  <a:close/>
                  <a:moveTo>
                    <a:pt x="138811" y="2113661"/>
                  </a:moveTo>
                  <a:cubicBezTo>
                    <a:pt x="118999" y="2096389"/>
                    <a:pt x="100965" y="2077212"/>
                    <a:pt x="85090" y="2056257"/>
                  </a:cubicBezTo>
                  <a:lnTo>
                    <a:pt x="105283" y="2040890"/>
                  </a:lnTo>
                  <a:cubicBezTo>
                    <a:pt x="120142" y="2060448"/>
                    <a:pt x="137033" y="2078355"/>
                    <a:pt x="155575" y="2094484"/>
                  </a:cubicBezTo>
                  <a:close/>
                  <a:moveTo>
                    <a:pt x="50165" y="1946021"/>
                  </a:moveTo>
                  <a:cubicBezTo>
                    <a:pt x="40513" y="1921891"/>
                    <a:pt x="33274" y="1896618"/>
                    <a:pt x="28702" y="1870329"/>
                  </a:cubicBezTo>
                  <a:lnTo>
                    <a:pt x="53721" y="1866011"/>
                  </a:lnTo>
                  <a:cubicBezTo>
                    <a:pt x="58039" y="1890522"/>
                    <a:pt x="64770" y="1914144"/>
                    <a:pt x="73660" y="1936623"/>
                  </a:cubicBezTo>
                  <a:close/>
                  <a:moveTo>
                    <a:pt x="0" y="1810512"/>
                  </a:moveTo>
                  <a:lnTo>
                    <a:pt x="0" y="1734312"/>
                  </a:lnTo>
                  <a:lnTo>
                    <a:pt x="25400" y="1734312"/>
                  </a:lnTo>
                  <a:lnTo>
                    <a:pt x="25400" y="1810512"/>
                  </a:lnTo>
                  <a:close/>
                  <a:moveTo>
                    <a:pt x="25400" y="1632712"/>
                  </a:moveTo>
                  <a:lnTo>
                    <a:pt x="25400" y="1556512"/>
                  </a:lnTo>
                  <a:lnTo>
                    <a:pt x="25400" y="1632712"/>
                  </a:lnTo>
                  <a:close/>
                  <a:moveTo>
                    <a:pt x="25400" y="1454912"/>
                  </a:moveTo>
                  <a:lnTo>
                    <a:pt x="25400" y="1378712"/>
                  </a:lnTo>
                  <a:lnTo>
                    <a:pt x="25400" y="1454912"/>
                  </a:lnTo>
                  <a:close/>
                  <a:moveTo>
                    <a:pt x="25400" y="1277112"/>
                  </a:moveTo>
                  <a:lnTo>
                    <a:pt x="25400" y="1200912"/>
                  </a:lnTo>
                  <a:lnTo>
                    <a:pt x="25400" y="1277112"/>
                  </a:lnTo>
                  <a:close/>
                  <a:moveTo>
                    <a:pt x="25400" y="1099312"/>
                  </a:moveTo>
                  <a:lnTo>
                    <a:pt x="25400" y="1023112"/>
                  </a:lnTo>
                  <a:lnTo>
                    <a:pt x="25400" y="1099312"/>
                  </a:lnTo>
                  <a:close/>
                  <a:moveTo>
                    <a:pt x="25400" y="921512"/>
                  </a:moveTo>
                  <a:lnTo>
                    <a:pt x="25400" y="845312"/>
                  </a:lnTo>
                  <a:lnTo>
                    <a:pt x="25400" y="921512"/>
                  </a:lnTo>
                  <a:close/>
                  <a:moveTo>
                    <a:pt x="25400" y="743712"/>
                  </a:moveTo>
                  <a:lnTo>
                    <a:pt x="25400" y="667512"/>
                  </a:lnTo>
                  <a:lnTo>
                    <a:pt x="25400" y="743712"/>
                  </a:lnTo>
                  <a:close/>
                  <a:moveTo>
                    <a:pt x="25400" y="565912"/>
                  </a:moveTo>
                  <a:lnTo>
                    <a:pt x="25400" y="489712"/>
                  </a:lnTo>
                  <a:lnTo>
                    <a:pt x="25400" y="565912"/>
                  </a:lnTo>
                  <a:close/>
                  <a:moveTo>
                    <a:pt x="25400" y="388112"/>
                  </a:moveTo>
                  <a:lnTo>
                    <a:pt x="25400" y="386461"/>
                  </a:lnTo>
                  <a:lnTo>
                    <a:pt x="12700" y="386461"/>
                  </a:lnTo>
                  <a:lnTo>
                    <a:pt x="0" y="386461"/>
                  </a:lnTo>
                  <a:cubicBezTo>
                    <a:pt x="0" y="359664"/>
                    <a:pt x="2794" y="333502"/>
                    <a:pt x="8001" y="308229"/>
                  </a:cubicBezTo>
                  <a:lnTo>
                    <a:pt x="32893" y="313436"/>
                  </a:lnTo>
                  <a:cubicBezTo>
                    <a:pt x="27940" y="336931"/>
                    <a:pt x="25400" y="361442"/>
                    <a:pt x="25400" y="386461"/>
                  </a:cubicBezTo>
                  <a:lnTo>
                    <a:pt x="25400" y="388112"/>
                  </a:lnTo>
                  <a:close/>
                </a:path>
              </a:pathLst>
            </a:custGeom>
            <a:solidFill>
              <a:srgbClr val="542FD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120308" y="9209210"/>
            <a:ext cx="4915775" cy="1785317"/>
          </a:xfrm>
          <a:custGeom>
            <a:avLst/>
            <a:gdLst/>
            <a:ahLst/>
            <a:cxnLst/>
            <a:rect r="r" b="b" t="t" l="l"/>
            <a:pathLst>
              <a:path h="1785317" w="4915775">
                <a:moveTo>
                  <a:pt x="0" y="0"/>
                </a:moveTo>
                <a:lnTo>
                  <a:pt x="4915775" y="0"/>
                </a:lnTo>
                <a:lnTo>
                  <a:pt x="4915775" y="1785317"/>
                </a:lnTo>
                <a:lnTo>
                  <a:pt x="0" y="1785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70000" y="282308"/>
            <a:ext cx="1609180" cy="1593392"/>
          </a:xfrm>
          <a:custGeom>
            <a:avLst/>
            <a:gdLst/>
            <a:ahLst/>
            <a:cxnLst/>
            <a:rect r="r" b="b" t="t" l="l"/>
            <a:pathLst>
              <a:path h="1593392" w="1609180">
                <a:moveTo>
                  <a:pt x="0" y="0"/>
                </a:moveTo>
                <a:lnTo>
                  <a:pt x="1609180" y="0"/>
                </a:lnTo>
                <a:lnTo>
                  <a:pt x="1609180" y="1593392"/>
                </a:lnTo>
                <a:lnTo>
                  <a:pt x="0" y="1593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89435" y="2983752"/>
            <a:ext cx="5100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70E49"/>
                </a:solidFill>
                <a:latin typeface="Arimo"/>
              </a:rPr>
              <a:t>Lexical Analyzer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7010" y="942313"/>
            <a:ext cx="1522515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PHASES OF A COMPILER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07509" y="7355727"/>
            <a:ext cx="5100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70E49"/>
                </a:solidFill>
                <a:latin typeface="Arimo"/>
              </a:rPr>
              <a:t>Semantic Analyzer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70233" y="2683714"/>
            <a:ext cx="510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70E49"/>
                </a:solidFill>
                <a:latin typeface="Arimo"/>
              </a:rPr>
              <a:t>Intermediate Code Generator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80758" y="7055689"/>
            <a:ext cx="510015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70E49"/>
                </a:solidFill>
                <a:latin typeface="Arimo"/>
              </a:rPr>
              <a:t>Target Code Generator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89435" y="5231652"/>
            <a:ext cx="5100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70E49"/>
                </a:solidFill>
                <a:latin typeface="Arimo"/>
              </a:rPr>
              <a:t>Syntax Analyzer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71437" y="5355477"/>
            <a:ext cx="51001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70E49"/>
                </a:solidFill>
                <a:latin typeface="Arimo"/>
              </a:rPr>
              <a:t>Code Optimizer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21212" y="2840877"/>
            <a:ext cx="144540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21212" y="7212852"/>
            <a:ext cx="1445400" cy="149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0712" y="2837788"/>
            <a:ext cx="1445400" cy="149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0712" y="7212852"/>
            <a:ext cx="144540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40712" y="5105400"/>
            <a:ext cx="144540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21212" y="5212602"/>
            <a:ext cx="144540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249" y="9207625"/>
            <a:ext cx="2457020" cy="2456948"/>
          </a:xfrm>
          <a:custGeom>
            <a:avLst/>
            <a:gdLst/>
            <a:ahLst/>
            <a:cxnLst/>
            <a:rect r="r" b="b" t="t" l="l"/>
            <a:pathLst>
              <a:path h="2456948" w="2457020">
                <a:moveTo>
                  <a:pt x="0" y="0"/>
                </a:moveTo>
                <a:lnTo>
                  <a:pt x="2457020" y="0"/>
                </a:lnTo>
                <a:lnTo>
                  <a:pt x="2457020" y="2456948"/>
                </a:lnTo>
                <a:lnTo>
                  <a:pt x="0" y="2456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604837"/>
            <a:ext cx="5583943" cy="8732553"/>
          </a:xfrm>
          <a:custGeom>
            <a:avLst/>
            <a:gdLst/>
            <a:ahLst/>
            <a:cxnLst/>
            <a:rect r="r" b="b" t="t" l="l"/>
            <a:pathLst>
              <a:path h="8732553" w="5583943">
                <a:moveTo>
                  <a:pt x="0" y="0"/>
                </a:moveTo>
                <a:lnTo>
                  <a:pt x="5583943" y="0"/>
                </a:lnTo>
                <a:lnTo>
                  <a:pt x="5583943" y="8732553"/>
                </a:lnTo>
                <a:lnTo>
                  <a:pt x="0" y="87325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89908" y="5827829"/>
            <a:ext cx="13508184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4" indent="-388617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070E49"/>
                </a:solidFill>
                <a:latin typeface="DM Sans"/>
              </a:rPr>
              <a:t>Scans the Pure High Level Language Code Line by Line</a:t>
            </a:r>
          </a:p>
          <a:p>
            <a:pPr marL="777234" indent="-388617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070E49"/>
                </a:solidFill>
                <a:latin typeface="DM Sans"/>
              </a:rPr>
              <a:t>Takes Lexemes as input and produces Tokens using DFA for pattern matching</a:t>
            </a:r>
          </a:p>
          <a:p>
            <a:pPr marL="777234" indent="-388617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070E49"/>
                </a:solidFill>
                <a:latin typeface="DM Sans"/>
              </a:rPr>
              <a:t>Removes Comments and Whitespaces from the Pure High Level Code</a:t>
            </a:r>
          </a:p>
          <a:p>
            <a:pPr marL="777234" indent="-388617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070E49"/>
                </a:solidFill>
                <a:latin typeface="DM Sans"/>
              </a:rPr>
              <a:t>Helps in macro expansion in the Pure HLL Code</a:t>
            </a:r>
          </a:p>
          <a:p>
            <a:pPr marL="777234" indent="-388617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070E49"/>
                </a:solidFill>
                <a:latin typeface="DM Sans"/>
              </a:rPr>
              <a:t>Creates a Symbol Table</a:t>
            </a:r>
          </a:p>
          <a:p>
            <a:pPr algn="l">
              <a:lnSpc>
                <a:spcPts val="43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87180" y="566738"/>
            <a:ext cx="1522515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LEXICAL ANALYZER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195511" y="1951749"/>
            <a:ext cx="9896977" cy="3549747"/>
          </a:xfrm>
          <a:custGeom>
            <a:avLst/>
            <a:gdLst/>
            <a:ahLst/>
            <a:cxnLst/>
            <a:rect r="r" b="b" t="t" l="l"/>
            <a:pathLst>
              <a:path h="3549747" w="9896977">
                <a:moveTo>
                  <a:pt x="0" y="0"/>
                </a:moveTo>
                <a:lnTo>
                  <a:pt x="9896978" y="0"/>
                </a:lnTo>
                <a:lnTo>
                  <a:pt x="9896978" y="3549747"/>
                </a:lnTo>
                <a:lnTo>
                  <a:pt x="0" y="3549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407" y="3776955"/>
            <a:ext cx="7372690" cy="3930847"/>
          </a:xfrm>
          <a:custGeom>
            <a:avLst/>
            <a:gdLst/>
            <a:ahLst/>
            <a:cxnLst/>
            <a:rect r="r" b="b" t="t" l="l"/>
            <a:pathLst>
              <a:path h="3930847" w="7372690">
                <a:moveTo>
                  <a:pt x="0" y="0"/>
                </a:moveTo>
                <a:lnTo>
                  <a:pt x="7372690" y="0"/>
                </a:lnTo>
                <a:lnTo>
                  <a:pt x="7372690" y="3930847"/>
                </a:lnTo>
                <a:lnTo>
                  <a:pt x="0" y="39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10579" y="1796449"/>
            <a:ext cx="9613093" cy="7891859"/>
          </a:xfrm>
          <a:custGeom>
            <a:avLst/>
            <a:gdLst/>
            <a:ahLst/>
            <a:cxnLst/>
            <a:rect r="r" b="b" t="t" l="l"/>
            <a:pathLst>
              <a:path h="7891859" w="9613093">
                <a:moveTo>
                  <a:pt x="0" y="0"/>
                </a:moveTo>
                <a:lnTo>
                  <a:pt x="9613093" y="0"/>
                </a:lnTo>
                <a:lnTo>
                  <a:pt x="9613093" y="7891859"/>
                </a:lnTo>
                <a:lnTo>
                  <a:pt x="0" y="7891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74873" y="142875"/>
            <a:ext cx="158159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Input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92777" y="142875"/>
            <a:ext cx="213479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249" y="9207625"/>
            <a:ext cx="2457020" cy="2456948"/>
          </a:xfrm>
          <a:custGeom>
            <a:avLst/>
            <a:gdLst/>
            <a:ahLst/>
            <a:cxnLst/>
            <a:rect r="r" b="b" t="t" l="l"/>
            <a:pathLst>
              <a:path h="2456948" w="2457020">
                <a:moveTo>
                  <a:pt x="0" y="0"/>
                </a:moveTo>
                <a:lnTo>
                  <a:pt x="2457020" y="0"/>
                </a:lnTo>
                <a:lnTo>
                  <a:pt x="2457020" y="2456948"/>
                </a:lnTo>
                <a:lnTo>
                  <a:pt x="0" y="2456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67998" y="5414093"/>
            <a:ext cx="13508184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5" indent="-367027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70E49"/>
                </a:solidFill>
                <a:latin typeface="DM Sans"/>
              </a:rPr>
              <a:t>Checks for syntactic errors like missing semicolons, mismatched parentheses, etc.</a:t>
            </a:r>
          </a:p>
          <a:p>
            <a:pPr marL="734055" indent="-367027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70E49"/>
                </a:solidFill>
                <a:latin typeface="DM Sans"/>
              </a:rPr>
              <a:t>May involve resolving ambiguities in the grammar.</a:t>
            </a:r>
          </a:p>
          <a:p>
            <a:pPr marL="734055" indent="-367027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70E49"/>
                </a:solidFill>
                <a:latin typeface="DM Sans"/>
              </a:rPr>
              <a:t>Implements parsing algorithms such as LL, LR, or Recursive Descent.</a:t>
            </a:r>
          </a:p>
          <a:p>
            <a:pPr marL="734055" indent="-367027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70E49"/>
                </a:solidFill>
                <a:latin typeface="DM Sans"/>
              </a:rPr>
              <a:t>Constructs an Abstract Syntax Tree (AST) representing the hierarchical structure of the code.</a:t>
            </a:r>
          </a:p>
          <a:p>
            <a:pPr marL="734055" indent="-367027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70E49"/>
                </a:solidFill>
                <a:latin typeface="DM Sans"/>
              </a:rPr>
              <a:t>Handles language features like function prototypes, declarations, and definitions.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16249" y="124954"/>
            <a:ext cx="1522515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070E49"/>
                </a:solidFill>
                <a:latin typeface="Arimo"/>
              </a:rPr>
              <a:t>SYNTAX ANALYZER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46101" y="1298777"/>
            <a:ext cx="10395798" cy="3695007"/>
          </a:xfrm>
          <a:custGeom>
            <a:avLst/>
            <a:gdLst/>
            <a:ahLst/>
            <a:cxnLst/>
            <a:rect r="r" b="b" t="t" l="l"/>
            <a:pathLst>
              <a:path h="3695007" w="10395798">
                <a:moveTo>
                  <a:pt x="0" y="0"/>
                </a:moveTo>
                <a:lnTo>
                  <a:pt x="10395798" y="0"/>
                </a:lnTo>
                <a:lnTo>
                  <a:pt x="10395798" y="3695008"/>
                </a:lnTo>
                <a:lnTo>
                  <a:pt x="0" y="36950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326" y="3545412"/>
            <a:ext cx="7372690" cy="3930847"/>
          </a:xfrm>
          <a:custGeom>
            <a:avLst/>
            <a:gdLst/>
            <a:ahLst/>
            <a:cxnLst/>
            <a:rect r="r" b="b" t="t" l="l"/>
            <a:pathLst>
              <a:path h="3930847" w="7372690">
                <a:moveTo>
                  <a:pt x="0" y="0"/>
                </a:moveTo>
                <a:lnTo>
                  <a:pt x="7372690" y="0"/>
                </a:lnTo>
                <a:lnTo>
                  <a:pt x="7372690" y="3930847"/>
                </a:lnTo>
                <a:lnTo>
                  <a:pt x="0" y="39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67020" y="2409061"/>
            <a:ext cx="10330348" cy="6849239"/>
          </a:xfrm>
          <a:custGeom>
            <a:avLst/>
            <a:gdLst/>
            <a:ahLst/>
            <a:cxnLst/>
            <a:rect r="r" b="b" t="t" l="l"/>
            <a:pathLst>
              <a:path h="6849239" w="10330348">
                <a:moveTo>
                  <a:pt x="0" y="0"/>
                </a:moveTo>
                <a:lnTo>
                  <a:pt x="10330347" y="0"/>
                </a:lnTo>
                <a:lnTo>
                  <a:pt x="10330347" y="6849239"/>
                </a:lnTo>
                <a:lnTo>
                  <a:pt x="0" y="684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74873" y="566738"/>
            <a:ext cx="158159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Input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09315" y="566738"/>
            <a:ext cx="213479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82796" y="8666877"/>
            <a:ext cx="2645266" cy="2645122"/>
          </a:xfrm>
          <a:custGeom>
            <a:avLst/>
            <a:gdLst/>
            <a:ahLst/>
            <a:cxnLst/>
            <a:rect r="r" b="b" t="t" l="l"/>
            <a:pathLst>
              <a:path h="2645122" w="2645266">
                <a:moveTo>
                  <a:pt x="0" y="0"/>
                </a:moveTo>
                <a:lnTo>
                  <a:pt x="2645266" y="0"/>
                </a:lnTo>
                <a:lnTo>
                  <a:pt x="2645266" y="2645122"/>
                </a:lnTo>
                <a:lnTo>
                  <a:pt x="0" y="264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7923" y="8771718"/>
            <a:ext cx="2459571" cy="2435440"/>
          </a:xfrm>
          <a:custGeom>
            <a:avLst/>
            <a:gdLst/>
            <a:ahLst/>
            <a:cxnLst/>
            <a:rect r="r" b="b" t="t" l="l"/>
            <a:pathLst>
              <a:path h="2435440" w="2459571">
                <a:moveTo>
                  <a:pt x="0" y="0"/>
                </a:moveTo>
                <a:lnTo>
                  <a:pt x="2459571" y="0"/>
                </a:lnTo>
                <a:lnTo>
                  <a:pt x="2459571" y="2435440"/>
                </a:lnTo>
                <a:lnTo>
                  <a:pt x="0" y="2435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72286" y="1243704"/>
            <a:ext cx="8399424" cy="4033757"/>
          </a:xfrm>
          <a:custGeom>
            <a:avLst/>
            <a:gdLst/>
            <a:ahLst/>
            <a:cxnLst/>
            <a:rect r="r" b="b" t="t" l="l"/>
            <a:pathLst>
              <a:path h="4033757" w="8399424">
                <a:moveTo>
                  <a:pt x="0" y="0"/>
                </a:moveTo>
                <a:lnTo>
                  <a:pt x="8399423" y="0"/>
                </a:lnTo>
                <a:lnTo>
                  <a:pt x="8399423" y="4033757"/>
                </a:lnTo>
                <a:lnTo>
                  <a:pt x="0" y="40337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8130" r="0" b="-1804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10532" y="5469084"/>
            <a:ext cx="13769239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4305" indent="-342152" lvl="1">
              <a:lnSpc>
                <a:spcPts val="3803"/>
              </a:lnSpc>
              <a:buFont typeface="Arial"/>
              <a:buChar char="•"/>
            </a:pPr>
            <a:r>
              <a:rPr lang="en-US" sz="3169">
                <a:solidFill>
                  <a:srgbClr val="070E49"/>
                </a:solidFill>
                <a:latin typeface="DM Sans"/>
              </a:rPr>
              <a:t>P</a:t>
            </a:r>
            <a:r>
              <a:rPr lang="en-US" sz="3169">
                <a:solidFill>
                  <a:srgbClr val="070E49"/>
                </a:solidFill>
                <a:latin typeface="DM Sans"/>
              </a:rPr>
              <a:t>erforms type checking to ensure operations are performed on compatible types.</a:t>
            </a:r>
          </a:p>
          <a:p>
            <a:pPr marL="684305" indent="-342152" lvl="1">
              <a:lnSpc>
                <a:spcPts val="3803"/>
              </a:lnSpc>
              <a:buFont typeface="Arial"/>
              <a:buChar char="•"/>
            </a:pPr>
            <a:r>
              <a:rPr lang="en-US" sz="3169">
                <a:solidFill>
                  <a:srgbClr val="070E49"/>
                </a:solidFill>
                <a:latin typeface="DM Sans"/>
              </a:rPr>
              <a:t>Handles scope and namespace resolution.</a:t>
            </a:r>
          </a:p>
          <a:p>
            <a:pPr algn="l" marL="684305" indent="-342152" lvl="1">
              <a:lnSpc>
                <a:spcPts val="3803"/>
              </a:lnSpc>
              <a:buFont typeface="Arial"/>
              <a:buChar char="•"/>
            </a:pPr>
            <a:r>
              <a:rPr lang="en-US" sz="3169">
                <a:solidFill>
                  <a:srgbClr val="070E49"/>
                </a:solidFill>
                <a:latin typeface="DM Sans"/>
              </a:rPr>
              <a:t>Detects and reports semantic errors such as type mismatches or undeclared variables.</a:t>
            </a:r>
          </a:p>
          <a:p>
            <a:pPr algn="l" marL="684305" indent="-342152" lvl="1">
              <a:lnSpc>
                <a:spcPts val="3803"/>
              </a:lnSpc>
              <a:buFont typeface="Arial"/>
              <a:buChar char="•"/>
            </a:pPr>
            <a:r>
              <a:rPr lang="en-US" sz="3169">
                <a:solidFill>
                  <a:srgbClr val="070E49"/>
                </a:solidFill>
                <a:latin typeface="DM Sans"/>
              </a:rPr>
              <a:t>Ensures that data types are used in a way consistent with their definition.</a:t>
            </a:r>
          </a:p>
          <a:p>
            <a:pPr algn="l" marL="684305" indent="-342152" lvl="1">
              <a:lnSpc>
                <a:spcPts val="3803"/>
              </a:lnSpc>
              <a:buFont typeface="Arial"/>
              <a:buChar char="•"/>
            </a:pPr>
            <a:r>
              <a:rPr lang="en-US" sz="3169">
                <a:solidFill>
                  <a:srgbClr val="070E49"/>
                </a:solidFill>
                <a:latin typeface="DM Sans"/>
              </a:rPr>
              <a:t> Keeps a check that control structures are used in a proper manner.(example: no break statement outside a loop)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5919" y="566738"/>
            <a:ext cx="762684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70E49"/>
                </a:solidFill>
                <a:latin typeface="Arimo"/>
              </a:rPr>
              <a:t>SEMANTIC ANALYZER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751" y="3628106"/>
            <a:ext cx="7372690" cy="3930847"/>
          </a:xfrm>
          <a:custGeom>
            <a:avLst/>
            <a:gdLst/>
            <a:ahLst/>
            <a:cxnLst/>
            <a:rect r="r" b="b" t="t" l="l"/>
            <a:pathLst>
              <a:path h="3930847" w="7372690">
                <a:moveTo>
                  <a:pt x="0" y="0"/>
                </a:moveTo>
                <a:lnTo>
                  <a:pt x="7372690" y="0"/>
                </a:lnTo>
                <a:lnTo>
                  <a:pt x="7372690" y="3930847"/>
                </a:lnTo>
                <a:lnTo>
                  <a:pt x="0" y="39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31640" y="3159434"/>
            <a:ext cx="10060071" cy="4868192"/>
          </a:xfrm>
          <a:custGeom>
            <a:avLst/>
            <a:gdLst/>
            <a:ahLst/>
            <a:cxnLst/>
            <a:rect r="r" b="b" t="t" l="l"/>
            <a:pathLst>
              <a:path h="4868192" w="10060071">
                <a:moveTo>
                  <a:pt x="0" y="0"/>
                </a:moveTo>
                <a:lnTo>
                  <a:pt x="10060071" y="0"/>
                </a:lnTo>
                <a:lnTo>
                  <a:pt x="10060071" y="4868192"/>
                </a:lnTo>
                <a:lnTo>
                  <a:pt x="0" y="4868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31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74873" y="804426"/>
            <a:ext cx="158159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Input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94280" y="804426"/>
            <a:ext cx="213479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imo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DAF-do19tM0</dc:identifier>
  <dcterms:modified xsi:type="dcterms:W3CDTF">2011-08-01T06:04:30Z</dcterms:modified>
  <cp:revision>1</cp:revision>
  <dc:title>ACD Final Eval</dc:title>
</cp:coreProperties>
</file>