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2846731" y="7631060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225989" y="1365584"/>
            <a:ext cx="11315247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IT290 SEMINAR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1250" y="8252920"/>
            <a:ext cx="15105499" cy="57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>
                <a:solidFill>
                  <a:srgbClr val="545454"/>
                </a:solidFill>
                <a:latin typeface="DM Sans"/>
              </a:rPr>
              <a:t>Nithin S,  Ayush Kumar,  Jay Chavan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55109" y="83297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0" y="7442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607285">
            <a:off x="1083809" y="838212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62403" y="841379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6554431" y="326451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-3576722" y="-5797818"/>
            <a:ext cx="8847511" cy="8855676"/>
            <a:chOff x="0" y="0"/>
            <a:chExt cx="11796681" cy="11807568"/>
          </a:xfrm>
        </p:grpSpPr>
        <p:grpSp>
          <p:nvGrpSpPr>
            <p:cNvPr name="Group 27" id="27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0" id="30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6" id="36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37" id="3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7739826" y="3057858"/>
            <a:ext cx="2412939" cy="2412939"/>
          </a:xfrm>
          <a:custGeom>
            <a:avLst/>
            <a:gdLst/>
            <a:ahLst/>
            <a:cxnLst/>
            <a:rect r="r" b="b" t="t" l="l"/>
            <a:pathLst>
              <a:path h="2412939" w="2412939">
                <a:moveTo>
                  <a:pt x="0" y="0"/>
                </a:moveTo>
                <a:lnTo>
                  <a:pt x="2412939" y="0"/>
                </a:lnTo>
                <a:lnTo>
                  <a:pt x="2412939" y="2412939"/>
                </a:lnTo>
                <a:lnTo>
                  <a:pt x="0" y="24129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2047714" y="5588585"/>
            <a:ext cx="13797162" cy="1853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600">
                <a:solidFill>
                  <a:srgbClr val="FE6D73"/>
                </a:solidFill>
                <a:latin typeface="Kollektif Bold"/>
              </a:rPr>
              <a:t>DEEP DIVE</a:t>
            </a:r>
          </a:p>
          <a:p>
            <a:pPr algn="ctr">
              <a:lnSpc>
                <a:spcPts val="6600"/>
              </a:lnSpc>
            </a:pPr>
            <a:r>
              <a:rPr lang="en-US" sz="6600">
                <a:solidFill>
                  <a:srgbClr val="FE6D73"/>
                </a:solidFill>
                <a:latin typeface="Kollektif Bold"/>
              </a:rPr>
              <a:t>A SYSTEM RESOURCE MONITOR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1528" y="1701923"/>
            <a:ext cx="12388560" cy="7762288"/>
          </a:xfrm>
          <a:custGeom>
            <a:avLst/>
            <a:gdLst/>
            <a:ahLst/>
            <a:cxnLst/>
            <a:rect r="r" b="b" t="t" l="l"/>
            <a:pathLst>
              <a:path h="7762288" w="12388560">
                <a:moveTo>
                  <a:pt x="0" y="0"/>
                </a:moveTo>
                <a:lnTo>
                  <a:pt x="12388559" y="0"/>
                </a:lnTo>
                <a:lnTo>
                  <a:pt x="12388559" y="7762288"/>
                </a:lnTo>
                <a:lnTo>
                  <a:pt x="0" y="776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71480" y="2202649"/>
            <a:ext cx="3967517" cy="6462811"/>
          </a:xfrm>
          <a:custGeom>
            <a:avLst/>
            <a:gdLst/>
            <a:ahLst/>
            <a:cxnLst/>
            <a:rect r="r" b="b" t="t" l="l"/>
            <a:pathLst>
              <a:path h="6462811" w="3967517">
                <a:moveTo>
                  <a:pt x="0" y="0"/>
                </a:moveTo>
                <a:lnTo>
                  <a:pt x="3967518" y="0"/>
                </a:lnTo>
                <a:lnTo>
                  <a:pt x="3967518" y="6462811"/>
                </a:lnTo>
                <a:lnTo>
                  <a:pt x="0" y="6462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64505" y="1138598"/>
            <a:ext cx="12958990" cy="8119702"/>
          </a:xfrm>
          <a:custGeom>
            <a:avLst/>
            <a:gdLst/>
            <a:ahLst/>
            <a:cxnLst/>
            <a:rect r="r" b="b" t="t" l="l"/>
            <a:pathLst>
              <a:path h="8119702" w="12958990">
                <a:moveTo>
                  <a:pt x="0" y="0"/>
                </a:moveTo>
                <a:lnTo>
                  <a:pt x="12958990" y="0"/>
                </a:lnTo>
                <a:lnTo>
                  <a:pt x="12958990" y="8119702"/>
                </a:lnTo>
                <a:lnTo>
                  <a:pt x="0" y="81197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81936" y="1201888"/>
            <a:ext cx="13124128" cy="8223172"/>
          </a:xfrm>
          <a:custGeom>
            <a:avLst/>
            <a:gdLst/>
            <a:ahLst/>
            <a:cxnLst/>
            <a:rect r="r" b="b" t="t" l="l"/>
            <a:pathLst>
              <a:path h="8223172" w="13124128">
                <a:moveTo>
                  <a:pt x="0" y="0"/>
                </a:moveTo>
                <a:lnTo>
                  <a:pt x="13124128" y="0"/>
                </a:lnTo>
                <a:lnTo>
                  <a:pt x="13124128" y="8223172"/>
                </a:lnTo>
                <a:lnTo>
                  <a:pt x="0" y="8223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62853" y="1332279"/>
            <a:ext cx="12962295" cy="8121773"/>
          </a:xfrm>
          <a:custGeom>
            <a:avLst/>
            <a:gdLst/>
            <a:ahLst/>
            <a:cxnLst/>
            <a:rect r="r" b="b" t="t" l="l"/>
            <a:pathLst>
              <a:path h="8121773" w="12962295">
                <a:moveTo>
                  <a:pt x="0" y="0"/>
                </a:moveTo>
                <a:lnTo>
                  <a:pt x="12962294" y="0"/>
                </a:lnTo>
                <a:lnTo>
                  <a:pt x="12962294" y="8121773"/>
                </a:lnTo>
                <a:lnTo>
                  <a:pt x="0" y="81217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01264" y="1330562"/>
            <a:ext cx="12885472" cy="8073638"/>
          </a:xfrm>
          <a:custGeom>
            <a:avLst/>
            <a:gdLst/>
            <a:ahLst/>
            <a:cxnLst/>
            <a:rect r="r" b="b" t="t" l="l"/>
            <a:pathLst>
              <a:path h="8073638" w="12885472">
                <a:moveTo>
                  <a:pt x="0" y="0"/>
                </a:moveTo>
                <a:lnTo>
                  <a:pt x="12885472" y="0"/>
                </a:lnTo>
                <a:lnTo>
                  <a:pt x="12885472" y="8073638"/>
                </a:lnTo>
                <a:lnTo>
                  <a:pt x="0" y="8073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35694" y="424808"/>
            <a:ext cx="12866041" cy="218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INDIVISUAL CONTRIBUTION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810647" y="4877288"/>
            <a:ext cx="12866041" cy="11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FUTURE 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65423" y="3059417"/>
            <a:ext cx="1135715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4"/>
              </a:lnSpc>
            </a:pPr>
            <a:r>
              <a:rPr lang="en-US" sz="3529">
                <a:solidFill>
                  <a:srgbClr val="545454"/>
                </a:solidFill>
                <a:latin typeface="DM Sans Bold"/>
              </a:rPr>
              <a:t>Backend Dev</a:t>
            </a:r>
            <a:r>
              <a:rPr lang="en-US" sz="3529">
                <a:solidFill>
                  <a:srgbClr val="545454"/>
                </a:solidFill>
                <a:latin typeface="DM Sans"/>
              </a:rPr>
              <a:t>: Nithin S, Ayush Kumar</a:t>
            </a:r>
          </a:p>
          <a:p>
            <a:pPr algn="ctr">
              <a:lnSpc>
                <a:spcPts val="4234"/>
              </a:lnSpc>
            </a:pPr>
            <a:r>
              <a:rPr lang="en-US" sz="3529">
                <a:solidFill>
                  <a:srgbClr val="545454"/>
                </a:solidFill>
                <a:latin typeface="DM Sans Bold"/>
              </a:rPr>
              <a:t>Frontend Dev</a:t>
            </a:r>
            <a:r>
              <a:rPr lang="en-US" sz="3529">
                <a:solidFill>
                  <a:srgbClr val="545454"/>
                </a:solidFill>
                <a:latin typeface="DM Sans"/>
              </a:rPr>
              <a:t>: Jay Chavan, Nithin 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49114" y="6264475"/>
            <a:ext cx="10094573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Reducing Overhead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Better System Architecture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Integrating Alerts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Historical Data Analysis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Enable Customization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Multi Platform Support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795710" y="277053"/>
            <a:ext cx="12866041" cy="11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29845" y="3322477"/>
            <a:ext cx="10094573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Overall Usage 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: Percentage and Clock Speeds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Per-Core/thread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: Occupancy and duration,Active Clock Speeds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Context Switches, system calls, Interrupts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: Counts for software and hardware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30706" y="1884886"/>
            <a:ext cx="6546193" cy="1027869"/>
            <a:chOff x="0" y="0"/>
            <a:chExt cx="1724100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24100" cy="270714"/>
            </a:xfrm>
            <a:custGeom>
              <a:avLst/>
              <a:gdLst/>
              <a:ahLst/>
              <a:cxnLst/>
              <a:rect r="r" b="b" t="t" l="l"/>
              <a:pathLst>
                <a:path h="270714" w="1724100">
                  <a:moveTo>
                    <a:pt x="60316" y="0"/>
                  </a:moveTo>
                  <a:lnTo>
                    <a:pt x="1663785" y="0"/>
                  </a:lnTo>
                  <a:cubicBezTo>
                    <a:pt x="1679781" y="0"/>
                    <a:pt x="1695123" y="6355"/>
                    <a:pt x="1706434" y="17666"/>
                  </a:cubicBezTo>
                  <a:cubicBezTo>
                    <a:pt x="1717746" y="28977"/>
                    <a:pt x="1724100" y="44319"/>
                    <a:pt x="1724100" y="60316"/>
                  </a:cubicBezTo>
                  <a:lnTo>
                    <a:pt x="1724100" y="210399"/>
                  </a:lnTo>
                  <a:cubicBezTo>
                    <a:pt x="1724100" y="243710"/>
                    <a:pt x="1697096" y="270714"/>
                    <a:pt x="1663785" y="270714"/>
                  </a:cubicBezTo>
                  <a:lnTo>
                    <a:pt x="60316" y="270714"/>
                  </a:lnTo>
                  <a:cubicBezTo>
                    <a:pt x="44319" y="270714"/>
                    <a:pt x="28977" y="264360"/>
                    <a:pt x="17666" y="253048"/>
                  </a:cubicBezTo>
                  <a:cubicBezTo>
                    <a:pt x="6355" y="241737"/>
                    <a:pt x="0" y="226395"/>
                    <a:pt x="0" y="210399"/>
                  </a:cubicBezTo>
                  <a:lnTo>
                    <a:pt x="0" y="60316"/>
                  </a:lnTo>
                  <a:cubicBezTo>
                    <a:pt x="0" y="44319"/>
                    <a:pt x="6355" y="28977"/>
                    <a:pt x="17666" y="17666"/>
                  </a:cubicBezTo>
                  <a:cubicBezTo>
                    <a:pt x="28977" y="6355"/>
                    <a:pt x="44319" y="0"/>
                    <a:pt x="6031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7241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195559" y="2086083"/>
            <a:ext cx="654619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CPU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87865" y="6113450"/>
            <a:ext cx="6546193" cy="1027869"/>
            <a:chOff x="0" y="0"/>
            <a:chExt cx="1724100" cy="27071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24100" cy="270714"/>
            </a:xfrm>
            <a:custGeom>
              <a:avLst/>
              <a:gdLst/>
              <a:ahLst/>
              <a:cxnLst/>
              <a:rect r="r" b="b" t="t" l="l"/>
              <a:pathLst>
                <a:path h="270714" w="1724100">
                  <a:moveTo>
                    <a:pt x="60316" y="0"/>
                  </a:moveTo>
                  <a:lnTo>
                    <a:pt x="1663785" y="0"/>
                  </a:lnTo>
                  <a:cubicBezTo>
                    <a:pt x="1679781" y="0"/>
                    <a:pt x="1695123" y="6355"/>
                    <a:pt x="1706434" y="17666"/>
                  </a:cubicBezTo>
                  <a:cubicBezTo>
                    <a:pt x="1717746" y="28977"/>
                    <a:pt x="1724100" y="44319"/>
                    <a:pt x="1724100" y="60316"/>
                  </a:cubicBezTo>
                  <a:lnTo>
                    <a:pt x="1724100" y="210399"/>
                  </a:lnTo>
                  <a:cubicBezTo>
                    <a:pt x="1724100" y="243710"/>
                    <a:pt x="1697096" y="270714"/>
                    <a:pt x="1663785" y="270714"/>
                  </a:cubicBezTo>
                  <a:lnTo>
                    <a:pt x="60316" y="270714"/>
                  </a:lnTo>
                  <a:cubicBezTo>
                    <a:pt x="44319" y="270714"/>
                    <a:pt x="28977" y="264360"/>
                    <a:pt x="17666" y="253048"/>
                  </a:cubicBezTo>
                  <a:cubicBezTo>
                    <a:pt x="6355" y="241737"/>
                    <a:pt x="0" y="226395"/>
                    <a:pt x="0" y="210399"/>
                  </a:cubicBezTo>
                  <a:lnTo>
                    <a:pt x="0" y="60316"/>
                  </a:lnTo>
                  <a:cubicBezTo>
                    <a:pt x="0" y="44319"/>
                    <a:pt x="6355" y="28977"/>
                    <a:pt x="17666" y="17666"/>
                  </a:cubicBezTo>
                  <a:cubicBezTo>
                    <a:pt x="28977" y="6355"/>
                    <a:pt x="44319" y="0"/>
                    <a:pt x="6031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17241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354874" y="6390773"/>
            <a:ext cx="654619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MEMORY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94466" y="7665194"/>
            <a:ext cx="10094573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Utilization and swapping rate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Usage/Availability: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 Percentage and size in megabytes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Partition Information: 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Occupancy and size of physical/logical partitions.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8037" y="2442344"/>
            <a:ext cx="10094573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4"/>
              </a:lnSpc>
            </a:pPr>
            <a:r>
              <a:rPr lang="en-US" sz="3336">
                <a:solidFill>
                  <a:srgbClr val="545454"/>
                </a:solidFill>
                <a:latin typeface="DM Sans Bold"/>
              </a:rPr>
              <a:t>Global Network Statistics: </a:t>
            </a:r>
            <a:r>
              <a:rPr lang="en-US" sz="3336">
                <a:solidFill>
                  <a:srgbClr val="545454"/>
                </a:solidFill>
                <a:latin typeface="DM Sans"/>
              </a:rPr>
              <a:t>Packet Count and size rate</a:t>
            </a:r>
          </a:p>
          <a:p>
            <a:pPr algn="ctr">
              <a:lnSpc>
                <a:spcPts val="4004"/>
              </a:lnSpc>
            </a:pPr>
            <a:r>
              <a:rPr lang="en-US" sz="3336">
                <a:solidFill>
                  <a:srgbClr val="545454"/>
                </a:solidFill>
                <a:latin typeface="DM Sans Bold"/>
              </a:rPr>
              <a:t>Upload/download:</a:t>
            </a:r>
            <a:r>
              <a:rPr lang="en-US" sz="3336">
                <a:solidFill>
                  <a:srgbClr val="545454"/>
                </a:solidFill>
                <a:latin typeface="DM Sans"/>
              </a:rPr>
              <a:t> Packet Count and size</a:t>
            </a:r>
          </a:p>
          <a:p>
            <a:pPr algn="ctr">
              <a:lnSpc>
                <a:spcPts val="4004"/>
              </a:lnSpc>
            </a:pPr>
            <a:r>
              <a:rPr lang="en-US" sz="3336">
                <a:solidFill>
                  <a:srgbClr val="545454"/>
                </a:solidFill>
                <a:latin typeface="DM Sans Bold"/>
              </a:rPr>
              <a:t>Per-NIC Activity</a:t>
            </a:r>
            <a:r>
              <a:rPr lang="en-US" sz="3336">
                <a:solidFill>
                  <a:srgbClr val="545454"/>
                </a:solidFill>
                <a:latin typeface="DM Sans"/>
              </a:rPr>
              <a:t>: Transfer rate,Tranmission, Dropped transfers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7865" y="514766"/>
            <a:ext cx="6546193" cy="1027869"/>
            <a:chOff x="0" y="0"/>
            <a:chExt cx="1724100" cy="2707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24100" cy="270714"/>
            </a:xfrm>
            <a:custGeom>
              <a:avLst/>
              <a:gdLst/>
              <a:ahLst/>
              <a:cxnLst/>
              <a:rect r="r" b="b" t="t" l="l"/>
              <a:pathLst>
                <a:path h="270714" w="1724100">
                  <a:moveTo>
                    <a:pt x="60316" y="0"/>
                  </a:moveTo>
                  <a:lnTo>
                    <a:pt x="1663785" y="0"/>
                  </a:lnTo>
                  <a:cubicBezTo>
                    <a:pt x="1679781" y="0"/>
                    <a:pt x="1695123" y="6355"/>
                    <a:pt x="1706434" y="17666"/>
                  </a:cubicBezTo>
                  <a:cubicBezTo>
                    <a:pt x="1717746" y="28977"/>
                    <a:pt x="1724100" y="44319"/>
                    <a:pt x="1724100" y="60316"/>
                  </a:cubicBezTo>
                  <a:lnTo>
                    <a:pt x="1724100" y="210399"/>
                  </a:lnTo>
                  <a:cubicBezTo>
                    <a:pt x="1724100" y="243710"/>
                    <a:pt x="1697096" y="270714"/>
                    <a:pt x="1663785" y="270714"/>
                  </a:cubicBezTo>
                  <a:lnTo>
                    <a:pt x="60316" y="270714"/>
                  </a:lnTo>
                  <a:cubicBezTo>
                    <a:pt x="44319" y="270714"/>
                    <a:pt x="28977" y="264360"/>
                    <a:pt x="17666" y="253048"/>
                  </a:cubicBezTo>
                  <a:cubicBezTo>
                    <a:pt x="6355" y="241737"/>
                    <a:pt x="0" y="226395"/>
                    <a:pt x="0" y="210399"/>
                  </a:cubicBezTo>
                  <a:lnTo>
                    <a:pt x="0" y="60316"/>
                  </a:lnTo>
                  <a:cubicBezTo>
                    <a:pt x="0" y="44319"/>
                    <a:pt x="6355" y="28977"/>
                    <a:pt x="17666" y="17666"/>
                  </a:cubicBezTo>
                  <a:cubicBezTo>
                    <a:pt x="28977" y="6355"/>
                    <a:pt x="44319" y="0"/>
                    <a:pt x="6031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7241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224117" y="715962"/>
            <a:ext cx="654619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INTERNET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87865" y="5296303"/>
            <a:ext cx="6546193" cy="1027869"/>
            <a:chOff x="0" y="0"/>
            <a:chExt cx="1724100" cy="2707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24100" cy="270714"/>
            </a:xfrm>
            <a:custGeom>
              <a:avLst/>
              <a:gdLst/>
              <a:ahLst/>
              <a:cxnLst/>
              <a:rect r="r" b="b" t="t" l="l"/>
              <a:pathLst>
                <a:path h="270714" w="1724100">
                  <a:moveTo>
                    <a:pt x="60316" y="0"/>
                  </a:moveTo>
                  <a:lnTo>
                    <a:pt x="1663785" y="0"/>
                  </a:lnTo>
                  <a:cubicBezTo>
                    <a:pt x="1679781" y="0"/>
                    <a:pt x="1695123" y="6355"/>
                    <a:pt x="1706434" y="17666"/>
                  </a:cubicBezTo>
                  <a:cubicBezTo>
                    <a:pt x="1717746" y="28977"/>
                    <a:pt x="1724100" y="44319"/>
                    <a:pt x="1724100" y="60316"/>
                  </a:cubicBezTo>
                  <a:lnTo>
                    <a:pt x="1724100" y="210399"/>
                  </a:lnTo>
                  <a:cubicBezTo>
                    <a:pt x="1724100" y="243710"/>
                    <a:pt x="1697096" y="270714"/>
                    <a:pt x="1663785" y="270714"/>
                  </a:cubicBezTo>
                  <a:lnTo>
                    <a:pt x="60316" y="270714"/>
                  </a:lnTo>
                  <a:cubicBezTo>
                    <a:pt x="44319" y="270714"/>
                    <a:pt x="28977" y="264360"/>
                    <a:pt x="17666" y="253048"/>
                  </a:cubicBezTo>
                  <a:cubicBezTo>
                    <a:pt x="6355" y="241737"/>
                    <a:pt x="0" y="226395"/>
                    <a:pt x="0" y="210399"/>
                  </a:cubicBezTo>
                  <a:lnTo>
                    <a:pt x="0" y="60316"/>
                  </a:lnTo>
                  <a:cubicBezTo>
                    <a:pt x="0" y="44319"/>
                    <a:pt x="6355" y="28977"/>
                    <a:pt x="17666" y="17666"/>
                  </a:cubicBezTo>
                  <a:cubicBezTo>
                    <a:pt x="28977" y="6355"/>
                    <a:pt x="44319" y="0"/>
                    <a:pt x="6031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17241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911707" y="5497500"/>
            <a:ext cx="654619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PROCESSES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10614" y="6962347"/>
            <a:ext cx="10094573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Dynamic Process Listing: 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PIDs, names, terminal , usernames, states, CPU/Memory Usage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Per-Process Details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: CPU/Memory usage, context switches, threads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Process Control: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 Kill, Resume, Terminate, Suspend Options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79202" y="3045873"/>
            <a:ext cx="1009457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4"/>
              </a:lnSpc>
            </a:pPr>
            <a:r>
              <a:rPr lang="en-US" sz="3536">
                <a:solidFill>
                  <a:srgbClr val="545454"/>
                </a:solidFill>
                <a:latin typeface="DM Sans Bold"/>
              </a:rPr>
              <a:t>Software: </a:t>
            </a:r>
            <a:r>
              <a:rPr lang="en-US" sz="3536">
                <a:solidFill>
                  <a:srgbClr val="545454"/>
                </a:solidFill>
                <a:latin typeface="DM Sans"/>
              </a:rPr>
              <a:t>OS, Kernel Names and Versions</a:t>
            </a:r>
          </a:p>
          <a:p>
            <a:pPr algn="ctr">
              <a:lnSpc>
                <a:spcPts val="4244"/>
              </a:lnSpc>
            </a:pPr>
            <a:r>
              <a:rPr lang="en-US" sz="3536">
                <a:solidFill>
                  <a:srgbClr val="545454"/>
                </a:solidFill>
                <a:latin typeface="DM Sans Bold"/>
              </a:rPr>
              <a:t>Hardware</a:t>
            </a:r>
            <a:r>
              <a:rPr lang="en-US" sz="3536">
                <a:solidFill>
                  <a:srgbClr val="545454"/>
                </a:solidFill>
                <a:latin typeface="DM Sans"/>
              </a:rPr>
              <a:t>: CPU Name, Vendor, Frequency, Features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95224" y="486796"/>
            <a:ext cx="6546193" cy="1027869"/>
            <a:chOff x="0" y="0"/>
            <a:chExt cx="1724100" cy="2707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24100" cy="270714"/>
            </a:xfrm>
            <a:custGeom>
              <a:avLst/>
              <a:gdLst/>
              <a:ahLst/>
              <a:cxnLst/>
              <a:rect r="r" b="b" t="t" l="l"/>
              <a:pathLst>
                <a:path h="270714" w="1724100">
                  <a:moveTo>
                    <a:pt x="60316" y="0"/>
                  </a:moveTo>
                  <a:lnTo>
                    <a:pt x="1663785" y="0"/>
                  </a:lnTo>
                  <a:cubicBezTo>
                    <a:pt x="1679781" y="0"/>
                    <a:pt x="1695123" y="6355"/>
                    <a:pt x="1706434" y="17666"/>
                  </a:cubicBezTo>
                  <a:cubicBezTo>
                    <a:pt x="1717746" y="28977"/>
                    <a:pt x="1724100" y="44319"/>
                    <a:pt x="1724100" y="60316"/>
                  </a:cubicBezTo>
                  <a:lnTo>
                    <a:pt x="1724100" y="210399"/>
                  </a:lnTo>
                  <a:cubicBezTo>
                    <a:pt x="1724100" y="243710"/>
                    <a:pt x="1697096" y="270714"/>
                    <a:pt x="1663785" y="270714"/>
                  </a:cubicBezTo>
                  <a:lnTo>
                    <a:pt x="60316" y="270714"/>
                  </a:lnTo>
                  <a:cubicBezTo>
                    <a:pt x="44319" y="270714"/>
                    <a:pt x="28977" y="264360"/>
                    <a:pt x="17666" y="253048"/>
                  </a:cubicBezTo>
                  <a:cubicBezTo>
                    <a:pt x="6355" y="241737"/>
                    <a:pt x="0" y="226395"/>
                    <a:pt x="0" y="210399"/>
                  </a:cubicBezTo>
                  <a:lnTo>
                    <a:pt x="0" y="60316"/>
                  </a:lnTo>
                  <a:cubicBezTo>
                    <a:pt x="0" y="44319"/>
                    <a:pt x="6355" y="28977"/>
                    <a:pt x="17666" y="17666"/>
                  </a:cubicBezTo>
                  <a:cubicBezTo>
                    <a:pt x="28977" y="6355"/>
                    <a:pt x="44319" y="0"/>
                    <a:pt x="6031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7241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26532" y="715962"/>
            <a:ext cx="654619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SYSTEM/HARDWARE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714400" y="6360033"/>
            <a:ext cx="14947887" cy="2582513"/>
            <a:chOff x="0" y="0"/>
            <a:chExt cx="3936892" cy="68016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36892" cy="680168"/>
            </a:xfrm>
            <a:custGeom>
              <a:avLst/>
              <a:gdLst/>
              <a:ahLst/>
              <a:cxnLst/>
              <a:rect r="r" b="b" t="t" l="l"/>
              <a:pathLst>
                <a:path h="680168" w="3936892">
                  <a:moveTo>
                    <a:pt x="26414" y="0"/>
                  </a:moveTo>
                  <a:lnTo>
                    <a:pt x="3910478" y="0"/>
                  </a:lnTo>
                  <a:cubicBezTo>
                    <a:pt x="3917483" y="0"/>
                    <a:pt x="3924202" y="2783"/>
                    <a:pt x="3929155" y="7737"/>
                  </a:cubicBezTo>
                  <a:cubicBezTo>
                    <a:pt x="3934109" y="12690"/>
                    <a:pt x="3936892" y="19409"/>
                    <a:pt x="3936892" y="26414"/>
                  </a:cubicBezTo>
                  <a:lnTo>
                    <a:pt x="3936892" y="653754"/>
                  </a:lnTo>
                  <a:cubicBezTo>
                    <a:pt x="3936892" y="660759"/>
                    <a:pt x="3934109" y="667478"/>
                    <a:pt x="3929155" y="672431"/>
                  </a:cubicBezTo>
                  <a:cubicBezTo>
                    <a:pt x="3924202" y="677385"/>
                    <a:pt x="3917483" y="680168"/>
                    <a:pt x="3910478" y="680168"/>
                  </a:cubicBezTo>
                  <a:lnTo>
                    <a:pt x="26414" y="680168"/>
                  </a:lnTo>
                  <a:cubicBezTo>
                    <a:pt x="19409" y="680168"/>
                    <a:pt x="12690" y="677385"/>
                    <a:pt x="7737" y="672431"/>
                  </a:cubicBezTo>
                  <a:cubicBezTo>
                    <a:pt x="2783" y="667478"/>
                    <a:pt x="0" y="660759"/>
                    <a:pt x="0" y="653754"/>
                  </a:cubicBezTo>
                  <a:lnTo>
                    <a:pt x="0" y="26414"/>
                  </a:lnTo>
                  <a:cubicBezTo>
                    <a:pt x="0" y="19409"/>
                    <a:pt x="2783" y="12690"/>
                    <a:pt x="7737" y="7737"/>
                  </a:cubicBezTo>
                  <a:cubicBezTo>
                    <a:pt x="12690" y="2783"/>
                    <a:pt x="19409" y="0"/>
                    <a:pt x="26414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3936892" cy="66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039080" y="7086139"/>
            <a:ext cx="12698615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VISUALLY REPRESENT REAL-TIME DATA CHANGES FOR CLEAR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76382" y="1019175"/>
            <a:ext cx="12866041" cy="11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SYSTEM DESIGN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493920" y="1193059"/>
            <a:ext cx="4030954" cy="8266184"/>
            <a:chOff x="0" y="0"/>
            <a:chExt cx="5374605" cy="110215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690" y="0"/>
              <a:ext cx="4459226" cy="2989018"/>
            </a:xfrm>
            <a:custGeom>
              <a:avLst/>
              <a:gdLst/>
              <a:ahLst/>
              <a:cxnLst/>
              <a:rect r="r" b="b" t="t" l="l"/>
              <a:pathLst>
                <a:path h="2989018" w="4459226">
                  <a:moveTo>
                    <a:pt x="0" y="0"/>
                  </a:moveTo>
                  <a:lnTo>
                    <a:pt x="4459226" y="0"/>
                  </a:lnTo>
                  <a:lnTo>
                    <a:pt x="4459226" y="2989018"/>
                  </a:lnTo>
                  <a:lnTo>
                    <a:pt x="0" y="2989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773126"/>
              <a:ext cx="5374605" cy="1385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58"/>
                </a:lnSpc>
              </a:pPr>
              <a:r>
                <a:rPr lang="en-US" sz="3041">
                  <a:solidFill>
                    <a:srgbClr val="000000"/>
                  </a:solidFill>
                  <a:latin typeface="Canva Sans"/>
                </a:rPr>
                <a:t>User Interface</a:t>
              </a:r>
            </a:p>
            <a:p>
              <a:pPr algn="ctr">
                <a:lnSpc>
                  <a:spcPts val="4258"/>
                </a:lnSpc>
                <a:spcBef>
                  <a:spcPct val="0"/>
                </a:spcBef>
              </a:pPr>
              <a:r>
                <a:rPr lang="en-US" sz="3041">
                  <a:solidFill>
                    <a:srgbClr val="000000"/>
                  </a:solidFill>
                  <a:latin typeface="Canva Sans"/>
                </a:rPr>
                <a:t>(Qt GUI)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457690" y="3988971"/>
              <a:ext cx="4459226" cy="2989018"/>
            </a:xfrm>
            <a:custGeom>
              <a:avLst/>
              <a:gdLst/>
              <a:ahLst/>
              <a:cxnLst/>
              <a:rect r="r" b="b" t="t" l="l"/>
              <a:pathLst>
                <a:path h="2989018" w="4459226">
                  <a:moveTo>
                    <a:pt x="0" y="0"/>
                  </a:moveTo>
                  <a:lnTo>
                    <a:pt x="4459226" y="0"/>
                  </a:lnTo>
                  <a:lnTo>
                    <a:pt x="4459226" y="2989018"/>
                  </a:lnTo>
                  <a:lnTo>
                    <a:pt x="0" y="2989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457690" y="4876449"/>
              <a:ext cx="4526405" cy="1166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86"/>
                </a:lnSpc>
              </a:pPr>
              <a:r>
                <a:rPr lang="en-US" sz="2561">
                  <a:solidFill>
                    <a:srgbClr val="000000"/>
                  </a:solidFill>
                  <a:latin typeface="Canva Sans"/>
                </a:rPr>
                <a:t>Processing Module</a:t>
              </a:r>
            </a:p>
            <a:p>
              <a:pPr algn="ctr">
                <a:lnSpc>
                  <a:spcPts val="3586"/>
                </a:lnSpc>
                <a:spcBef>
                  <a:spcPct val="0"/>
                </a:spcBef>
              </a:pPr>
              <a:r>
                <a:rPr lang="en-US" sz="2561">
                  <a:solidFill>
                    <a:srgbClr val="000000"/>
                  </a:solidFill>
                  <a:latin typeface="Canva Sans"/>
                </a:rPr>
                <a:t>(Data Analysis)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457690" y="8032561"/>
              <a:ext cx="4459226" cy="2989018"/>
            </a:xfrm>
            <a:custGeom>
              <a:avLst/>
              <a:gdLst/>
              <a:ahLst/>
              <a:cxnLst/>
              <a:rect r="r" b="b" t="t" l="l"/>
              <a:pathLst>
                <a:path h="2989018" w="4459226">
                  <a:moveTo>
                    <a:pt x="0" y="0"/>
                  </a:moveTo>
                  <a:lnTo>
                    <a:pt x="4459226" y="0"/>
                  </a:lnTo>
                  <a:lnTo>
                    <a:pt x="4459226" y="2989018"/>
                  </a:lnTo>
                  <a:lnTo>
                    <a:pt x="0" y="2989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8805687"/>
              <a:ext cx="5374605" cy="1385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58"/>
                </a:lnSpc>
              </a:pPr>
              <a:r>
                <a:rPr lang="en-US" sz="3041">
                  <a:solidFill>
                    <a:srgbClr val="000000"/>
                  </a:solidFill>
                  <a:latin typeface="Canva Sans"/>
                </a:rPr>
                <a:t>Data Collection</a:t>
              </a:r>
            </a:p>
            <a:p>
              <a:pPr algn="ctr">
                <a:lnSpc>
                  <a:spcPts val="4258"/>
                </a:lnSpc>
                <a:spcBef>
                  <a:spcPct val="0"/>
                </a:spcBef>
              </a:pPr>
              <a:r>
                <a:rPr lang="en-US" sz="3041">
                  <a:solidFill>
                    <a:srgbClr val="000000"/>
                  </a:solidFill>
                  <a:latin typeface="Canva Sans"/>
                </a:rPr>
                <a:t>(System Metrics)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2687303" y="3066535"/>
              <a:ext cx="0" cy="999953"/>
            </a:xfrm>
            <a:prstGeom prst="line">
              <a:avLst/>
            </a:prstGeom>
            <a:ln cap="flat" w="50308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" id="11"/>
            <p:cNvSpPr/>
            <p:nvPr/>
          </p:nvSpPr>
          <p:spPr>
            <a:xfrm flipH="true">
              <a:off x="2687303" y="7055507"/>
              <a:ext cx="0" cy="1054572"/>
            </a:xfrm>
            <a:prstGeom prst="line">
              <a:avLst/>
            </a:prstGeom>
            <a:ln cap="flat" w="50308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1127933" y="2852400"/>
            <a:ext cx="10094573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4"/>
              </a:lnSpc>
            </a:pPr>
            <a:r>
              <a:rPr lang="en-US" sz="3636">
                <a:solidFill>
                  <a:srgbClr val="545454"/>
                </a:solidFill>
                <a:latin typeface="DM Sans"/>
              </a:rPr>
              <a:t>User Interface designed using QT Designer</a:t>
            </a:r>
          </a:p>
          <a:p>
            <a:pPr algn="ctr">
              <a:lnSpc>
                <a:spcPts val="4364"/>
              </a:lnSpc>
            </a:pPr>
            <a:r>
              <a:rPr lang="en-US" sz="3636">
                <a:solidFill>
                  <a:srgbClr val="545454"/>
                </a:solidFill>
                <a:latin typeface="DM Sans"/>
              </a:rPr>
              <a:t>Collection &amp; Processing of Data done by Python Libraries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7933" y="5153025"/>
            <a:ext cx="10094573" cy="441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4"/>
              </a:lnSpc>
            </a:pPr>
            <a:r>
              <a:rPr lang="en-US" sz="3636">
                <a:solidFill>
                  <a:srgbClr val="545454"/>
                </a:solidFill>
                <a:latin typeface="DM Sans Bold"/>
              </a:rPr>
              <a:t>Language Used </a:t>
            </a:r>
            <a:r>
              <a:rPr lang="en-US" sz="3636">
                <a:solidFill>
                  <a:srgbClr val="545454"/>
                </a:solidFill>
                <a:latin typeface="DM Sans"/>
              </a:rPr>
              <a:t>: Python</a:t>
            </a:r>
          </a:p>
          <a:p>
            <a:pPr algn="ctr">
              <a:lnSpc>
                <a:spcPts val="4364"/>
              </a:lnSpc>
            </a:pPr>
            <a:r>
              <a:rPr lang="en-US" sz="3636">
                <a:solidFill>
                  <a:srgbClr val="545454"/>
                </a:solidFill>
                <a:latin typeface="DM Sans Bold"/>
              </a:rPr>
              <a:t>Libraries Used</a:t>
            </a:r>
            <a:r>
              <a:rPr lang="en-US" sz="3636">
                <a:solidFill>
                  <a:srgbClr val="545454"/>
                </a:solidFill>
                <a:latin typeface="DM Sans"/>
              </a:rPr>
              <a:t> : Psutil, Os, PyQt5, PyCPUInfo, Distro, Numpy</a:t>
            </a:r>
          </a:p>
          <a:p>
            <a:pPr algn="ctr">
              <a:lnSpc>
                <a:spcPts val="4364"/>
              </a:lnSpc>
            </a:pPr>
            <a:r>
              <a:rPr lang="en-US" sz="3636">
                <a:solidFill>
                  <a:srgbClr val="545454"/>
                </a:solidFill>
                <a:latin typeface="DM Sans Bold"/>
              </a:rPr>
              <a:t>Working Environment </a:t>
            </a:r>
            <a:r>
              <a:rPr lang="en-US" sz="3636">
                <a:solidFill>
                  <a:srgbClr val="545454"/>
                </a:solidFill>
                <a:latin typeface="DM Sans"/>
              </a:rPr>
              <a:t>: Any Linux Distro</a:t>
            </a:r>
          </a:p>
          <a:p>
            <a:pPr algn="ctr">
              <a:lnSpc>
                <a:spcPts val="4364"/>
              </a:lnSpc>
            </a:pPr>
            <a:r>
              <a:rPr lang="en-US" sz="3636">
                <a:solidFill>
                  <a:srgbClr val="545454"/>
                </a:solidFill>
                <a:latin typeface="DM Sans Bold"/>
              </a:rPr>
              <a:t>Requirements</a:t>
            </a:r>
            <a:r>
              <a:rPr lang="en-US" sz="3636">
                <a:solidFill>
                  <a:srgbClr val="545454"/>
                </a:solidFill>
                <a:latin typeface="DM Sans"/>
              </a:rPr>
              <a:t> : A Linux Environment, Numpy, Psutil, Distro, PyQT5, PyQtGraph, PyCPUinfo,</a:t>
            </a:r>
          </a:p>
          <a:p>
            <a:pPr algn="ctr">
              <a:lnSpc>
                <a:spcPts val="4364"/>
              </a:lnSpc>
            </a:pPr>
            <a:r>
              <a:rPr lang="en-US" sz="3636">
                <a:solidFill>
                  <a:srgbClr val="545454"/>
                </a:solidFill>
                <a:latin typeface="DM Sans"/>
              </a:rPr>
              <a:t>   PyQTChart</a:t>
            </a:r>
          </a:p>
          <a:p>
            <a:pPr algn="ctr">
              <a:lnSpc>
                <a:spcPts val="436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02617" y="424808"/>
            <a:ext cx="12866041" cy="11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98186" y="2525791"/>
            <a:ext cx="10497767" cy="656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while ( application running in an interval of 0.25sec 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{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Distro.name()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psutil.boot_time()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diskioqt.read_count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get_cpu_info().get("brand_raw")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get_cpu_info().get("count")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proc.info["pid"]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proc.info["name"]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psutil.cpu_percent()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time.time()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......many more shown in the report                      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}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56668" y="1224653"/>
            <a:ext cx="4802632" cy="787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3"/>
              </a:lnSpc>
            </a:pPr>
            <a:r>
              <a:rPr lang="en-US" sz="5103">
                <a:solidFill>
                  <a:srgbClr val="FE6D73"/>
                </a:solidFill>
                <a:latin typeface="Kollektif Bold"/>
              </a:rPr>
              <a:t>BACKEND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0745" y="1311344"/>
            <a:ext cx="15238109" cy="8571436"/>
          </a:xfrm>
          <a:custGeom>
            <a:avLst/>
            <a:gdLst/>
            <a:ahLst/>
            <a:cxnLst/>
            <a:rect r="r" b="b" t="t" l="l"/>
            <a:pathLst>
              <a:path h="8571436" w="15238109">
                <a:moveTo>
                  <a:pt x="0" y="0"/>
                </a:moveTo>
                <a:lnTo>
                  <a:pt x="15238109" y="0"/>
                </a:lnTo>
                <a:lnTo>
                  <a:pt x="15238109" y="8571436"/>
                </a:lnTo>
                <a:lnTo>
                  <a:pt x="0" y="8571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8484" y="358653"/>
            <a:ext cx="4802632" cy="787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3"/>
              </a:lnSpc>
            </a:pPr>
            <a:r>
              <a:rPr lang="en-US" sz="5103">
                <a:solidFill>
                  <a:srgbClr val="FE6D73"/>
                </a:solidFill>
                <a:latin typeface="Kollektif Bold"/>
              </a:rPr>
              <a:t>FRONTEND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424183" y="424808"/>
            <a:ext cx="12866041" cy="11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RESULTS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224579" y="1842374"/>
            <a:ext cx="12434558" cy="7791109"/>
          </a:xfrm>
          <a:custGeom>
            <a:avLst/>
            <a:gdLst/>
            <a:ahLst/>
            <a:cxnLst/>
            <a:rect r="r" b="b" t="t" l="l"/>
            <a:pathLst>
              <a:path h="7791109" w="12434558">
                <a:moveTo>
                  <a:pt x="0" y="0"/>
                </a:moveTo>
                <a:lnTo>
                  <a:pt x="12434558" y="0"/>
                </a:lnTo>
                <a:lnTo>
                  <a:pt x="12434558" y="7791109"/>
                </a:lnTo>
                <a:lnTo>
                  <a:pt x="0" y="7791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DAGAjcyJYFg</dc:identifier>
  <dcterms:modified xsi:type="dcterms:W3CDTF">2011-08-01T06:04:30Z</dcterms:modified>
  <cp:revision>1</cp:revision>
  <dc:title>IT290 Seminar</dc:title>
</cp:coreProperties>
</file>