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Exo 2" charset="1" panose="00000500000000000000"/>
      <p:regular r:id="rId10"/>
    </p:embeddedFont>
    <p:embeddedFont>
      <p:font typeface="Exo 2 Bold" charset="1" panose="00000800000000000000"/>
      <p:regular r:id="rId11"/>
    </p:embeddedFont>
    <p:embeddedFont>
      <p:font typeface="Exo 2 Italics" charset="1" panose="00000500000000000000"/>
      <p:regular r:id="rId12"/>
    </p:embeddedFont>
    <p:embeddedFont>
      <p:font typeface="Exo 2 Bold Italics" charset="1" panose="00000800000000000000"/>
      <p:regular r:id="rId13"/>
    </p:embeddedFont>
    <p:embeddedFont>
      <p:font typeface="Exo 2 Thin" charset="1" panose="00000300000000000000"/>
      <p:regular r:id="rId14"/>
    </p:embeddedFont>
    <p:embeddedFont>
      <p:font typeface="Exo 2 Thin Italics" charset="1" panose="00000300000000000000"/>
      <p:regular r:id="rId15"/>
    </p:embeddedFont>
    <p:embeddedFont>
      <p:font typeface="Exo 2 Extra-Light" charset="1" panose="00000300000000000000"/>
      <p:regular r:id="rId16"/>
    </p:embeddedFont>
    <p:embeddedFont>
      <p:font typeface="Exo 2 Extra-Light Italics" charset="1" panose="00000300000000000000"/>
      <p:regular r:id="rId17"/>
    </p:embeddedFont>
    <p:embeddedFont>
      <p:font typeface="Exo 2 Light" charset="1" panose="00000400000000000000"/>
      <p:regular r:id="rId18"/>
    </p:embeddedFont>
    <p:embeddedFont>
      <p:font typeface="Exo 2 Light Italics" charset="1" panose="00000400000000000000"/>
      <p:regular r:id="rId19"/>
    </p:embeddedFont>
    <p:embeddedFont>
      <p:font typeface="Exo 2 Medium" charset="1" panose="00000600000000000000"/>
      <p:regular r:id="rId20"/>
    </p:embeddedFont>
    <p:embeddedFont>
      <p:font typeface="Exo 2 Medium Italics" charset="1" panose="00000600000000000000"/>
      <p:regular r:id="rId21"/>
    </p:embeddedFont>
    <p:embeddedFont>
      <p:font typeface="Exo 2 Semi-Bold" charset="1" panose="00000700000000000000"/>
      <p:regular r:id="rId22"/>
    </p:embeddedFont>
    <p:embeddedFont>
      <p:font typeface="Exo 2 Semi-Bold Italics" charset="1" panose="00000700000000000000"/>
      <p:regular r:id="rId23"/>
    </p:embeddedFont>
    <p:embeddedFont>
      <p:font typeface="Exo 2 Ultra-Bold" charset="1" panose="00000900000000000000"/>
      <p:regular r:id="rId24"/>
    </p:embeddedFont>
    <p:embeddedFont>
      <p:font typeface="Exo 2 Ultra-Bold Italics" charset="1" panose="00000900000000000000"/>
      <p:regular r:id="rId25"/>
    </p:embeddedFont>
    <p:embeddedFont>
      <p:font typeface="Exo 2 Heavy" charset="1" panose="00000A00000000000000"/>
      <p:regular r:id="rId26"/>
    </p:embeddedFont>
    <p:embeddedFont>
      <p:font typeface="Exo 2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notesSlides/notesSlide2.xml" Type="http://schemas.openxmlformats.org/officeDocument/2006/relationships/notesSlide"/><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png" Type="http://schemas.openxmlformats.org/officeDocument/2006/relationships/image"/><Relationship Id="rId16" Target="../media/image6.svg" Type="http://schemas.openxmlformats.org/officeDocument/2006/relationships/image"/><Relationship Id="rId17" Target="../media/image51.png" Type="http://schemas.openxmlformats.org/officeDocument/2006/relationships/image"/><Relationship Id="rId18" Target="../media/image52.svg" Type="http://schemas.openxmlformats.org/officeDocument/2006/relationships/image"/><Relationship Id="rId19" Target="../media/image53.png" Type="http://schemas.openxmlformats.org/officeDocument/2006/relationships/image"/><Relationship Id="rId2" Target="../notesSlides/notesSlide8.xml" Type="http://schemas.openxmlformats.org/officeDocument/2006/relationships/notesSlide"/><Relationship Id="rId20" Target="../media/image54.svg" Type="http://schemas.openxmlformats.org/officeDocument/2006/relationships/image"/><Relationship Id="rId21" Target="../media/image55.png" Type="http://schemas.openxmlformats.org/officeDocument/2006/relationships/image"/><Relationship Id="rId22" Target="../media/image56.svg" Type="http://schemas.openxmlformats.org/officeDocument/2006/relationships/image"/><Relationship Id="rId23" Target="../media/image57.png" Type="http://schemas.openxmlformats.org/officeDocument/2006/relationships/image"/><Relationship Id="rId24" Target="../media/image58.svg" Type="http://schemas.openxmlformats.org/officeDocument/2006/relationships/image"/><Relationship Id="rId25" Target="../media/image59.png" Type="http://schemas.openxmlformats.org/officeDocument/2006/relationships/image"/><Relationship Id="rId26" Target="../media/image60.svg" Type="http://schemas.openxmlformats.org/officeDocument/2006/relationships/image"/><Relationship Id="rId27" Target="../media/image61.png" Type="http://schemas.openxmlformats.org/officeDocument/2006/relationships/image"/><Relationship Id="rId28" Target="../media/image62.svg" Type="http://schemas.openxmlformats.org/officeDocument/2006/relationships/image"/><Relationship Id="rId29" Target="../media/image13.png" Type="http://schemas.openxmlformats.org/officeDocument/2006/relationships/image"/><Relationship Id="rId3" Target="../media/image39.png" Type="http://schemas.openxmlformats.org/officeDocument/2006/relationships/image"/><Relationship Id="rId30" Target="../media/image14.sv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1.png" Type="http://schemas.openxmlformats.org/officeDocument/2006/relationships/image"/><Relationship Id="rId14" Target="../media/image32.svg" Type="http://schemas.openxmlformats.org/officeDocument/2006/relationships/image"/><Relationship Id="rId2" Target="../notesSlides/notesSlide2.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1.png" Type="http://schemas.openxmlformats.org/officeDocument/2006/relationships/image"/><Relationship Id="rId14" Target="../media/image32.svg" Type="http://schemas.openxmlformats.org/officeDocument/2006/relationships/image"/><Relationship Id="rId2" Target="../notesSlides/notesSlide3.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notesSlides/notesSlide4.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notesSlides/notesSlide5.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jpeg" Type="http://schemas.openxmlformats.org/officeDocument/2006/relationships/image"/><Relationship Id="rId2" Target="../notesSlides/notesSlide6.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8.png" Type="http://schemas.openxmlformats.org/officeDocument/2006/relationships/image"/><Relationship Id="rId2" Target="../notesSlides/notesSlide7.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50672" y="3004802"/>
            <a:ext cx="8204102" cy="6811490"/>
          </a:xfrm>
          <a:custGeom>
            <a:avLst/>
            <a:gdLst/>
            <a:ahLst/>
            <a:cxnLst/>
            <a:rect r="r" b="b" t="t" l="l"/>
            <a:pathLst>
              <a:path h="6811490" w="8204102">
                <a:moveTo>
                  <a:pt x="0" y="0"/>
                </a:moveTo>
                <a:lnTo>
                  <a:pt x="8204102" y="0"/>
                </a:lnTo>
                <a:lnTo>
                  <a:pt x="8204102" y="6811490"/>
                </a:lnTo>
                <a:lnTo>
                  <a:pt x="0" y="6811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1177427" y="1280544"/>
            <a:ext cx="10731750" cy="2764155"/>
          </a:xfrm>
          <a:prstGeom prst="rect">
            <a:avLst/>
          </a:prstGeom>
        </p:spPr>
        <p:txBody>
          <a:bodyPr anchor="t" rtlCol="false" tIns="0" lIns="0" bIns="0" rIns="0">
            <a:spAutoFit/>
          </a:bodyPr>
          <a:lstStyle/>
          <a:p>
            <a:pPr algn="l">
              <a:lnSpc>
                <a:spcPts val="10560"/>
              </a:lnSpc>
            </a:pPr>
            <a:r>
              <a:rPr lang="en-US" sz="11000">
                <a:solidFill>
                  <a:srgbClr val="3D3D3D"/>
                </a:solidFill>
                <a:latin typeface="Exo 2 Bold"/>
              </a:rPr>
              <a:t>Splitwise </a:t>
            </a:r>
            <a:r>
              <a:rPr lang="en-US" sz="11000">
                <a:solidFill>
                  <a:srgbClr val="3D3D3D"/>
                </a:solidFill>
                <a:latin typeface="Exo 2"/>
              </a:rPr>
              <a:t> Application</a:t>
            </a:r>
          </a:p>
        </p:txBody>
      </p:sp>
      <p:grpSp>
        <p:nvGrpSpPr>
          <p:cNvPr name="Group 4" id="4"/>
          <p:cNvGrpSpPr/>
          <p:nvPr/>
        </p:nvGrpSpPr>
        <p:grpSpPr>
          <a:xfrm rot="0">
            <a:off x="1028700" y="4951891"/>
            <a:ext cx="7564050" cy="2185789"/>
            <a:chOff x="0" y="0"/>
            <a:chExt cx="10085400" cy="2914386"/>
          </a:xfrm>
        </p:grpSpPr>
        <p:sp>
          <p:nvSpPr>
            <p:cNvPr name="Freeform 5" id="5"/>
            <p:cNvSpPr/>
            <p:nvPr/>
          </p:nvSpPr>
          <p:spPr>
            <a:xfrm flipH="false" flipV="false" rot="0">
              <a:off x="12700" y="37592"/>
              <a:ext cx="10060051" cy="2839294"/>
            </a:xfrm>
            <a:custGeom>
              <a:avLst/>
              <a:gdLst/>
              <a:ahLst/>
              <a:cxnLst/>
              <a:rect r="r" b="b" t="t" l="l"/>
              <a:pathLst>
                <a:path h="2839294" w="10060051">
                  <a:moveTo>
                    <a:pt x="0" y="0"/>
                  </a:moveTo>
                  <a:lnTo>
                    <a:pt x="10060051" y="0"/>
                  </a:lnTo>
                  <a:lnTo>
                    <a:pt x="10060051" y="2839294"/>
                  </a:lnTo>
                  <a:lnTo>
                    <a:pt x="0" y="2839294"/>
                  </a:lnTo>
                  <a:close/>
                </a:path>
              </a:pathLst>
            </a:custGeom>
            <a:solidFill>
              <a:srgbClr val="FFB23E"/>
            </a:solidFill>
          </p:spPr>
        </p:sp>
        <p:sp>
          <p:nvSpPr>
            <p:cNvPr name="Freeform 6" id="6"/>
            <p:cNvSpPr/>
            <p:nvPr/>
          </p:nvSpPr>
          <p:spPr>
            <a:xfrm flipH="false" flipV="false" rot="0">
              <a:off x="0" y="0"/>
              <a:ext cx="10085451" cy="2914416"/>
            </a:xfrm>
            <a:custGeom>
              <a:avLst/>
              <a:gdLst/>
              <a:ahLst/>
              <a:cxnLst/>
              <a:rect r="r" b="b" t="t" l="l"/>
              <a:pathLst>
                <a:path h="2914416" w="10085451">
                  <a:moveTo>
                    <a:pt x="12700" y="0"/>
                  </a:moveTo>
                  <a:lnTo>
                    <a:pt x="10072751" y="0"/>
                  </a:lnTo>
                  <a:cubicBezTo>
                    <a:pt x="10079736" y="0"/>
                    <a:pt x="10085451" y="16916"/>
                    <a:pt x="10085451" y="37592"/>
                  </a:cubicBezTo>
                  <a:lnTo>
                    <a:pt x="10085451" y="2876886"/>
                  </a:lnTo>
                  <a:cubicBezTo>
                    <a:pt x="10085451" y="2897561"/>
                    <a:pt x="10079736" y="2914416"/>
                    <a:pt x="10072751" y="2914416"/>
                  </a:cubicBezTo>
                  <a:lnTo>
                    <a:pt x="12700" y="2914416"/>
                  </a:lnTo>
                  <a:cubicBezTo>
                    <a:pt x="5715" y="2914416"/>
                    <a:pt x="0" y="2897561"/>
                    <a:pt x="0" y="2876886"/>
                  </a:cubicBezTo>
                  <a:lnTo>
                    <a:pt x="0" y="37592"/>
                  </a:lnTo>
                  <a:cubicBezTo>
                    <a:pt x="0" y="16916"/>
                    <a:pt x="5715" y="0"/>
                    <a:pt x="12700" y="0"/>
                  </a:cubicBezTo>
                  <a:moveTo>
                    <a:pt x="12700" y="75183"/>
                  </a:moveTo>
                  <a:lnTo>
                    <a:pt x="12700" y="37592"/>
                  </a:lnTo>
                  <a:lnTo>
                    <a:pt x="25400" y="37592"/>
                  </a:lnTo>
                  <a:lnTo>
                    <a:pt x="25400" y="2876886"/>
                  </a:lnTo>
                  <a:lnTo>
                    <a:pt x="12700" y="2876886"/>
                  </a:lnTo>
                  <a:lnTo>
                    <a:pt x="12700" y="2839294"/>
                  </a:lnTo>
                  <a:lnTo>
                    <a:pt x="10072751" y="2839294"/>
                  </a:lnTo>
                  <a:lnTo>
                    <a:pt x="10072751" y="2876886"/>
                  </a:lnTo>
                  <a:lnTo>
                    <a:pt x="10060051" y="2876886"/>
                  </a:lnTo>
                  <a:lnTo>
                    <a:pt x="10060051" y="37592"/>
                  </a:lnTo>
                  <a:lnTo>
                    <a:pt x="10072751" y="37592"/>
                  </a:lnTo>
                  <a:lnTo>
                    <a:pt x="10072751" y="75183"/>
                  </a:lnTo>
                  <a:lnTo>
                    <a:pt x="12700" y="75183"/>
                  </a:lnTo>
                  <a:close/>
                </a:path>
              </a:pathLst>
            </a:custGeom>
            <a:solidFill>
              <a:srgbClr val="3D3D3D"/>
            </a:solidFill>
          </p:spPr>
        </p:sp>
        <p:sp>
          <p:nvSpPr>
            <p:cNvPr name="TextBox 7" id="7"/>
            <p:cNvSpPr txBox="true"/>
            <p:nvPr/>
          </p:nvSpPr>
          <p:spPr>
            <a:xfrm>
              <a:off x="0" y="-28575"/>
              <a:ext cx="10085400" cy="2942961"/>
            </a:xfrm>
            <a:prstGeom prst="rect">
              <a:avLst/>
            </a:prstGeom>
          </p:spPr>
          <p:txBody>
            <a:bodyPr anchor="ctr" rtlCol="false" tIns="50800" lIns="50800" bIns="50800" rIns="50800"/>
            <a:lstStyle/>
            <a:p>
              <a:pPr algn="just">
                <a:lnSpc>
                  <a:spcPts val="3840"/>
                </a:lnSpc>
              </a:pPr>
              <a:r>
                <a:rPr lang="en-US" sz="3200">
                  <a:solidFill>
                    <a:srgbClr val="3D3D3D"/>
                  </a:solidFill>
                  <a:latin typeface="Arimo"/>
                </a:rPr>
                <a:t>Sanketh N S           221IT060</a:t>
              </a:r>
            </a:p>
            <a:p>
              <a:pPr algn="just">
                <a:lnSpc>
                  <a:spcPts val="3840"/>
                </a:lnSpc>
              </a:pPr>
              <a:r>
                <a:rPr lang="en-US" sz="3200">
                  <a:solidFill>
                    <a:srgbClr val="3D3D3D"/>
                  </a:solidFill>
                  <a:latin typeface="Arimo"/>
                </a:rPr>
                <a:t>Vrushank T S         221IT083</a:t>
              </a:r>
            </a:p>
            <a:p>
              <a:pPr algn="just">
                <a:lnSpc>
                  <a:spcPts val="3840"/>
                </a:lnSpc>
              </a:pPr>
              <a:r>
                <a:rPr lang="en-US" sz="3200">
                  <a:solidFill>
                    <a:srgbClr val="3D3D3D"/>
                  </a:solidFill>
                  <a:latin typeface="Arimo"/>
                </a:rPr>
                <a:t>Nithin S                  221IT085</a:t>
              </a:r>
            </a:p>
            <a:p>
              <a:pPr algn="just">
                <a:lnSpc>
                  <a:spcPts val="3840"/>
                </a:lnSpc>
              </a:pPr>
              <a:r>
                <a:rPr lang="en-US" sz="3200">
                  <a:solidFill>
                    <a:srgbClr val="3D3D3D"/>
                  </a:solidFill>
                  <a:latin typeface="Arimo"/>
                </a:rPr>
                <a:t>Jay Chavan            221IT020</a:t>
              </a:r>
            </a:p>
          </p:txBody>
        </p:sp>
      </p:grpSp>
      <p:sp>
        <p:nvSpPr>
          <p:cNvPr name="Freeform 8" id="8"/>
          <p:cNvSpPr/>
          <p:nvPr/>
        </p:nvSpPr>
        <p:spPr>
          <a:xfrm flipH="false" flipV="false" rot="0">
            <a:off x="5054473" y="9017626"/>
            <a:ext cx="634054" cy="630310"/>
          </a:xfrm>
          <a:custGeom>
            <a:avLst/>
            <a:gdLst/>
            <a:ahLst/>
            <a:cxnLst/>
            <a:rect r="r" b="b" t="t" l="l"/>
            <a:pathLst>
              <a:path h="630310" w="634054">
                <a:moveTo>
                  <a:pt x="0" y="0"/>
                </a:moveTo>
                <a:lnTo>
                  <a:pt x="634054" y="0"/>
                </a:lnTo>
                <a:lnTo>
                  <a:pt x="634054" y="630310"/>
                </a:lnTo>
                <a:lnTo>
                  <a:pt x="0" y="6303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814920" y="3044112"/>
            <a:ext cx="568292" cy="562808"/>
          </a:xfrm>
          <a:custGeom>
            <a:avLst/>
            <a:gdLst/>
            <a:ahLst/>
            <a:cxnLst/>
            <a:rect r="r" b="b" t="t" l="l"/>
            <a:pathLst>
              <a:path h="562808" w="568292">
                <a:moveTo>
                  <a:pt x="0" y="0"/>
                </a:moveTo>
                <a:lnTo>
                  <a:pt x="568292" y="0"/>
                </a:lnTo>
                <a:lnTo>
                  <a:pt x="568292" y="562808"/>
                </a:lnTo>
                <a:lnTo>
                  <a:pt x="0" y="562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3539736" y="6369572"/>
            <a:ext cx="3037161" cy="3278376"/>
          </a:xfrm>
          <a:custGeom>
            <a:avLst/>
            <a:gdLst/>
            <a:ahLst/>
            <a:cxnLst/>
            <a:rect r="r" b="b" t="t" l="l"/>
            <a:pathLst>
              <a:path h="3278376" w="3037161">
                <a:moveTo>
                  <a:pt x="0" y="0"/>
                </a:moveTo>
                <a:lnTo>
                  <a:pt x="3037161" y="0"/>
                </a:lnTo>
                <a:lnTo>
                  <a:pt x="3037161" y="3278376"/>
                </a:lnTo>
                <a:lnTo>
                  <a:pt x="0" y="32783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7816797" y="7348976"/>
            <a:ext cx="849666" cy="812774"/>
          </a:xfrm>
          <a:custGeom>
            <a:avLst/>
            <a:gdLst/>
            <a:ahLst/>
            <a:cxnLst/>
            <a:rect r="r" b="b" t="t" l="l"/>
            <a:pathLst>
              <a:path h="812774" w="849666">
                <a:moveTo>
                  <a:pt x="0" y="0"/>
                </a:moveTo>
                <a:lnTo>
                  <a:pt x="849666" y="0"/>
                </a:lnTo>
                <a:lnTo>
                  <a:pt x="849666" y="812774"/>
                </a:lnTo>
                <a:lnTo>
                  <a:pt x="0" y="81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6543302" y="8711234"/>
            <a:ext cx="825588" cy="612784"/>
          </a:xfrm>
          <a:custGeom>
            <a:avLst/>
            <a:gdLst/>
            <a:ahLst/>
            <a:cxnLst/>
            <a:rect r="r" b="b" t="t" l="l"/>
            <a:pathLst>
              <a:path h="612784" w="825588">
                <a:moveTo>
                  <a:pt x="0" y="0"/>
                </a:moveTo>
                <a:lnTo>
                  <a:pt x="825588" y="0"/>
                </a:lnTo>
                <a:lnTo>
                  <a:pt x="825588" y="612784"/>
                </a:lnTo>
                <a:lnTo>
                  <a:pt x="0" y="61278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15274292" y="1466264"/>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0">
            <a:off x="5688527" y="7559098"/>
            <a:ext cx="698367" cy="899325"/>
          </a:xfrm>
          <a:custGeom>
            <a:avLst/>
            <a:gdLst/>
            <a:ahLst/>
            <a:cxnLst/>
            <a:rect r="r" b="b" t="t" l="l"/>
            <a:pathLst>
              <a:path h="899325" w="698367">
                <a:moveTo>
                  <a:pt x="0" y="0"/>
                </a:moveTo>
                <a:lnTo>
                  <a:pt x="698367" y="0"/>
                </a:lnTo>
                <a:lnTo>
                  <a:pt x="698367" y="899324"/>
                </a:lnTo>
                <a:lnTo>
                  <a:pt x="0" y="89932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5" id="15"/>
          <p:cNvSpPr/>
          <p:nvPr/>
        </p:nvSpPr>
        <p:spPr>
          <a:xfrm flipH="false" flipV="false" rot="0">
            <a:off x="11116416" y="2531268"/>
            <a:ext cx="5532838" cy="7116668"/>
          </a:xfrm>
          <a:custGeom>
            <a:avLst/>
            <a:gdLst/>
            <a:ahLst/>
            <a:cxnLst/>
            <a:rect r="r" b="b" t="t" l="l"/>
            <a:pathLst>
              <a:path h="7116668" w="5532838">
                <a:moveTo>
                  <a:pt x="0" y="0"/>
                </a:moveTo>
                <a:lnTo>
                  <a:pt x="5532838" y="0"/>
                </a:lnTo>
                <a:lnTo>
                  <a:pt x="5532838" y="7116668"/>
                </a:lnTo>
                <a:lnTo>
                  <a:pt x="0" y="711666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6" id="16"/>
          <p:cNvSpPr/>
          <p:nvPr/>
        </p:nvSpPr>
        <p:spPr>
          <a:xfrm flipH="false" flipV="false" rot="0">
            <a:off x="362206" y="7348976"/>
            <a:ext cx="3109676" cy="2758956"/>
          </a:xfrm>
          <a:custGeom>
            <a:avLst/>
            <a:gdLst/>
            <a:ahLst/>
            <a:cxnLst/>
            <a:rect r="r" b="b" t="t" l="l"/>
            <a:pathLst>
              <a:path h="2758956" w="3109676">
                <a:moveTo>
                  <a:pt x="0" y="0"/>
                </a:moveTo>
                <a:lnTo>
                  <a:pt x="3109676" y="0"/>
                </a:lnTo>
                <a:lnTo>
                  <a:pt x="3109676" y="2758956"/>
                </a:lnTo>
                <a:lnTo>
                  <a:pt x="0" y="275895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07879" y="1241899"/>
            <a:ext cx="6727081" cy="764450"/>
            <a:chOff x="0" y="0"/>
            <a:chExt cx="8969441" cy="1019267"/>
          </a:xfrm>
        </p:grpSpPr>
        <p:sp>
          <p:nvSpPr>
            <p:cNvPr name="Freeform 7" id="7"/>
            <p:cNvSpPr/>
            <p:nvPr/>
          </p:nvSpPr>
          <p:spPr>
            <a:xfrm flipH="false" flipV="false" rot="0">
              <a:off x="7956" y="13277"/>
              <a:ext cx="8953494" cy="992691"/>
            </a:xfrm>
            <a:custGeom>
              <a:avLst/>
              <a:gdLst/>
              <a:ahLst/>
              <a:cxnLst/>
              <a:rect r="r" b="b" t="t" l="l"/>
              <a:pathLst>
                <a:path h="992691" w="8953494">
                  <a:moveTo>
                    <a:pt x="0" y="0"/>
                  </a:moveTo>
                  <a:lnTo>
                    <a:pt x="8953494" y="0"/>
                  </a:lnTo>
                  <a:lnTo>
                    <a:pt x="8953494" y="992691"/>
                  </a:lnTo>
                  <a:lnTo>
                    <a:pt x="0" y="992691"/>
                  </a:lnTo>
                  <a:close/>
                </a:path>
              </a:pathLst>
            </a:custGeom>
            <a:solidFill>
              <a:srgbClr val="FFB23E"/>
            </a:solidFill>
          </p:spPr>
        </p:sp>
        <p:sp>
          <p:nvSpPr>
            <p:cNvPr name="Freeform 8" id="8"/>
            <p:cNvSpPr/>
            <p:nvPr/>
          </p:nvSpPr>
          <p:spPr>
            <a:xfrm flipH="false" flipV="false" rot="0">
              <a:off x="0" y="0"/>
              <a:ext cx="8969406" cy="1019245"/>
            </a:xfrm>
            <a:custGeom>
              <a:avLst/>
              <a:gdLst/>
              <a:ahLst/>
              <a:cxnLst/>
              <a:rect r="r" b="b" t="t" l="l"/>
              <a:pathLst>
                <a:path h="1019245" w="8969406">
                  <a:moveTo>
                    <a:pt x="7956" y="0"/>
                  </a:moveTo>
                  <a:lnTo>
                    <a:pt x="8961450" y="0"/>
                  </a:lnTo>
                  <a:cubicBezTo>
                    <a:pt x="8965826" y="0"/>
                    <a:pt x="8969406" y="5974"/>
                    <a:pt x="8969406" y="13277"/>
                  </a:cubicBezTo>
                  <a:lnTo>
                    <a:pt x="8969406" y="1005968"/>
                  </a:lnTo>
                  <a:cubicBezTo>
                    <a:pt x="8969406" y="1013270"/>
                    <a:pt x="8965826" y="1019245"/>
                    <a:pt x="8961450" y="1019245"/>
                  </a:cubicBezTo>
                  <a:lnTo>
                    <a:pt x="7956" y="1019245"/>
                  </a:lnTo>
                  <a:cubicBezTo>
                    <a:pt x="3580" y="1019245"/>
                    <a:pt x="0" y="1013270"/>
                    <a:pt x="0" y="1005968"/>
                  </a:cubicBezTo>
                  <a:lnTo>
                    <a:pt x="0" y="13277"/>
                  </a:lnTo>
                  <a:cubicBezTo>
                    <a:pt x="0" y="5974"/>
                    <a:pt x="3580" y="0"/>
                    <a:pt x="7956" y="0"/>
                  </a:cubicBezTo>
                  <a:moveTo>
                    <a:pt x="7956" y="26553"/>
                  </a:moveTo>
                  <a:lnTo>
                    <a:pt x="7956" y="13277"/>
                  </a:lnTo>
                  <a:lnTo>
                    <a:pt x="15912" y="13277"/>
                  </a:lnTo>
                  <a:lnTo>
                    <a:pt x="15912" y="1005968"/>
                  </a:lnTo>
                  <a:lnTo>
                    <a:pt x="7956" y="1005968"/>
                  </a:lnTo>
                  <a:lnTo>
                    <a:pt x="7956" y="992691"/>
                  </a:lnTo>
                  <a:lnTo>
                    <a:pt x="8961450" y="992691"/>
                  </a:lnTo>
                  <a:lnTo>
                    <a:pt x="8961450" y="1005968"/>
                  </a:lnTo>
                  <a:lnTo>
                    <a:pt x="8953494" y="1005968"/>
                  </a:lnTo>
                  <a:lnTo>
                    <a:pt x="8953494" y="13277"/>
                  </a:lnTo>
                  <a:lnTo>
                    <a:pt x="8961450" y="13277"/>
                  </a:lnTo>
                  <a:lnTo>
                    <a:pt x="8961450" y="26553"/>
                  </a:lnTo>
                  <a:lnTo>
                    <a:pt x="7956" y="26553"/>
                  </a:lnTo>
                  <a:close/>
                </a:path>
              </a:pathLst>
            </a:custGeom>
            <a:solidFill>
              <a:srgbClr val="3D3D3D"/>
            </a:solidFill>
          </p:spPr>
        </p:sp>
        <p:sp>
          <p:nvSpPr>
            <p:cNvPr name="TextBox 9" id="9"/>
            <p:cNvSpPr txBox="true"/>
            <p:nvPr/>
          </p:nvSpPr>
          <p:spPr>
            <a:xfrm>
              <a:off x="0" y="-28575"/>
              <a:ext cx="8969441" cy="1047842"/>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Friend Preferences</a:t>
              </a:r>
            </a:p>
          </p:txBody>
        </p:sp>
      </p:grpSp>
      <p:sp>
        <p:nvSpPr>
          <p:cNvPr name="TextBox 10" id="10"/>
          <p:cNvSpPr txBox="true"/>
          <p:nvPr/>
        </p:nvSpPr>
        <p:spPr>
          <a:xfrm rot="0">
            <a:off x="1053840" y="2577849"/>
            <a:ext cx="15316575" cy="2876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When admins add new members to a group, Splitwise differentiates them as ‘friends’ from stranger users and allows users to make one-on-one payments to friends within the app thus enabling individuals to handle personal transactions separately from group finances.</a:t>
            </a:r>
          </a:p>
          <a:p>
            <a:pPr algn="ctr">
              <a:lnSpc>
                <a:spcPts val="45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1346" y="380772"/>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19150" y="1562750"/>
            <a:ext cx="607466" cy="603846"/>
          </a:xfrm>
          <a:custGeom>
            <a:avLst/>
            <a:gdLst/>
            <a:ahLst/>
            <a:cxnLst/>
            <a:rect r="r" b="b" t="t" l="l"/>
            <a:pathLst>
              <a:path h="603846" w="607466">
                <a:moveTo>
                  <a:pt x="0" y="0"/>
                </a:moveTo>
                <a:lnTo>
                  <a:pt x="607466" y="0"/>
                </a:lnTo>
                <a:lnTo>
                  <a:pt x="607466" y="603846"/>
                </a:lnTo>
                <a:lnTo>
                  <a:pt x="0" y="6038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531425" y="971950"/>
            <a:ext cx="15225150" cy="932530"/>
          </a:xfrm>
          <a:prstGeom prst="rect">
            <a:avLst/>
          </a:prstGeom>
        </p:spPr>
        <p:txBody>
          <a:bodyPr anchor="t" rtlCol="false" tIns="0" lIns="0" bIns="0" rIns="0">
            <a:spAutoFit/>
          </a:bodyPr>
          <a:lstStyle/>
          <a:p>
            <a:pPr algn="ctr">
              <a:lnSpc>
                <a:spcPts val="7200"/>
              </a:lnSpc>
            </a:pPr>
            <a:r>
              <a:rPr lang="en-US" sz="6000">
                <a:solidFill>
                  <a:srgbClr val="3D3D3D"/>
                </a:solidFill>
                <a:latin typeface="Exo 2 Bold"/>
              </a:rPr>
              <a:t>Implementation</a:t>
            </a:r>
          </a:p>
        </p:txBody>
      </p:sp>
      <p:sp>
        <p:nvSpPr>
          <p:cNvPr name="Freeform 7" id="7"/>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564842" y="1195964"/>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26616" y="3801556"/>
            <a:ext cx="16173924" cy="6114238"/>
          </a:xfrm>
          <a:prstGeom prst="rect">
            <a:avLst/>
          </a:prstGeom>
        </p:spPr>
        <p:txBody>
          <a:bodyPr anchor="t" rtlCol="false" tIns="0" lIns="0" bIns="0" rIns="0">
            <a:spAutoFit/>
          </a:bodyPr>
          <a:lstStyle/>
          <a:p>
            <a:pPr>
              <a:lnSpc>
                <a:spcPts val="4079"/>
              </a:lnSpc>
            </a:pPr>
            <a:r>
              <a:rPr lang="en-US" sz="3399">
                <a:solidFill>
                  <a:srgbClr val="3D3D3D"/>
                </a:solidFill>
                <a:latin typeface="Arimo"/>
              </a:rPr>
              <a:t>The MYSQL tables used in Splitwise:</a:t>
            </a:r>
          </a:p>
          <a:p>
            <a:pPr>
              <a:lnSpc>
                <a:spcPts val="4079"/>
              </a:lnSpc>
            </a:pPr>
          </a:p>
          <a:p>
            <a:pPr marL="734059" indent="-367030" lvl="1">
              <a:lnSpc>
                <a:spcPts val="4079"/>
              </a:lnSpc>
              <a:buFont typeface="Arial"/>
              <a:buChar char="•"/>
            </a:pPr>
            <a:r>
              <a:rPr lang="en-US" sz="3399">
                <a:solidFill>
                  <a:srgbClr val="3D3D3D"/>
                </a:solidFill>
                <a:latin typeface="Arimo"/>
              </a:rPr>
              <a:t>Account: User account information such as email, passwords.</a:t>
            </a:r>
          </a:p>
          <a:p>
            <a:pPr marL="734059" indent="-367030" lvl="1">
              <a:lnSpc>
                <a:spcPts val="4079"/>
              </a:lnSpc>
              <a:buFont typeface="Arial"/>
              <a:buChar char="•"/>
            </a:pPr>
            <a:r>
              <a:rPr lang="en-US" sz="3399">
                <a:solidFill>
                  <a:srgbClr val="3D3D3D"/>
                </a:solidFill>
                <a:latin typeface="Arimo"/>
              </a:rPr>
              <a:t>Expenses: Expenses incurred within groups, including descriptions, amounts, currencies, and dates.</a:t>
            </a:r>
          </a:p>
          <a:p>
            <a:pPr marL="734059" indent="-367030" lvl="1">
              <a:lnSpc>
                <a:spcPts val="4079"/>
              </a:lnSpc>
              <a:buFont typeface="Arial"/>
              <a:buChar char="•"/>
            </a:pPr>
            <a:r>
              <a:rPr lang="en-US" sz="3399">
                <a:solidFill>
                  <a:srgbClr val="3D3D3D"/>
                </a:solidFill>
                <a:latin typeface="Arimo"/>
              </a:rPr>
              <a:t>Friends: User IDs for mapping friend connections.</a:t>
            </a:r>
          </a:p>
          <a:p>
            <a:pPr marL="734059" indent="-367030" lvl="1">
              <a:lnSpc>
                <a:spcPts val="4079"/>
              </a:lnSpc>
              <a:buFont typeface="Arial"/>
              <a:buChar char="•"/>
            </a:pPr>
            <a:r>
              <a:rPr lang="en-US" sz="3399">
                <a:solidFill>
                  <a:srgbClr val="3D3D3D"/>
                </a:solidFill>
                <a:latin typeface="Arimo"/>
              </a:rPr>
              <a:t>Groups: Group management information such as group names, administrator IDs, group profile pictures.</a:t>
            </a:r>
          </a:p>
          <a:p>
            <a:pPr marL="734059" indent="-367030" lvl="1">
              <a:lnSpc>
                <a:spcPts val="4079"/>
              </a:lnSpc>
              <a:buFont typeface="Arial"/>
              <a:buChar char="•"/>
            </a:pPr>
            <a:r>
              <a:rPr lang="en-US" sz="3399">
                <a:solidFill>
                  <a:srgbClr val="3D3D3D"/>
                </a:solidFill>
                <a:latin typeface="Arimo"/>
              </a:rPr>
              <a:t>Users: User profile information, including names, email addresses, passwords, and profile pictures. </a:t>
            </a:r>
          </a:p>
          <a:p>
            <a:pPr>
              <a:lnSpc>
                <a:spcPts val="3771"/>
              </a:lnSpc>
            </a:pPr>
          </a:p>
          <a:p>
            <a:pPr>
              <a:lnSpc>
                <a:spcPts val="3771"/>
              </a:lnSpc>
            </a:pPr>
          </a:p>
        </p:txBody>
      </p:sp>
      <p:grpSp>
        <p:nvGrpSpPr>
          <p:cNvPr name="Group 11" id="11"/>
          <p:cNvGrpSpPr/>
          <p:nvPr/>
        </p:nvGrpSpPr>
        <p:grpSpPr>
          <a:xfrm rot="0">
            <a:off x="926616" y="2712033"/>
            <a:ext cx="5601031" cy="794248"/>
            <a:chOff x="0" y="0"/>
            <a:chExt cx="7468042" cy="1058997"/>
          </a:xfrm>
        </p:grpSpPr>
        <p:sp>
          <p:nvSpPr>
            <p:cNvPr name="Freeform 12" id="12"/>
            <p:cNvSpPr/>
            <p:nvPr/>
          </p:nvSpPr>
          <p:spPr>
            <a:xfrm flipH="false" flipV="false" rot="0">
              <a:off x="6624" y="13794"/>
              <a:ext cx="7454764" cy="1031386"/>
            </a:xfrm>
            <a:custGeom>
              <a:avLst/>
              <a:gdLst/>
              <a:ahLst/>
              <a:cxnLst/>
              <a:rect r="r" b="b" t="t" l="l"/>
              <a:pathLst>
                <a:path h="1031386" w="7454764">
                  <a:moveTo>
                    <a:pt x="0" y="0"/>
                  </a:moveTo>
                  <a:lnTo>
                    <a:pt x="7454765" y="0"/>
                  </a:lnTo>
                  <a:lnTo>
                    <a:pt x="7454765" y="1031386"/>
                  </a:lnTo>
                  <a:lnTo>
                    <a:pt x="0" y="1031386"/>
                  </a:lnTo>
                  <a:close/>
                </a:path>
              </a:pathLst>
            </a:custGeom>
            <a:solidFill>
              <a:srgbClr val="FFB23E"/>
            </a:solidFill>
          </p:spPr>
        </p:sp>
        <p:sp>
          <p:nvSpPr>
            <p:cNvPr name="Freeform 13" id="13"/>
            <p:cNvSpPr/>
            <p:nvPr/>
          </p:nvSpPr>
          <p:spPr>
            <a:xfrm flipH="false" flipV="false" rot="0">
              <a:off x="0" y="0"/>
              <a:ext cx="7468013" cy="1058975"/>
            </a:xfrm>
            <a:custGeom>
              <a:avLst/>
              <a:gdLst/>
              <a:ahLst/>
              <a:cxnLst/>
              <a:rect r="r" b="b" t="t" l="l"/>
              <a:pathLst>
                <a:path h="1058975" w="7468013">
                  <a:moveTo>
                    <a:pt x="6624" y="0"/>
                  </a:moveTo>
                  <a:lnTo>
                    <a:pt x="7461389" y="0"/>
                  </a:lnTo>
                  <a:cubicBezTo>
                    <a:pt x="7465033" y="0"/>
                    <a:pt x="7468013" y="6207"/>
                    <a:pt x="7468013" y="13794"/>
                  </a:cubicBezTo>
                  <a:lnTo>
                    <a:pt x="7468013" y="1045180"/>
                  </a:lnTo>
                  <a:cubicBezTo>
                    <a:pt x="7468013" y="1052767"/>
                    <a:pt x="7465033" y="1058975"/>
                    <a:pt x="7461389" y="1058975"/>
                  </a:cubicBezTo>
                  <a:lnTo>
                    <a:pt x="6624" y="1058975"/>
                  </a:lnTo>
                  <a:cubicBezTo>
                    <a:pt x="2981" y="1058975"/>
                    <a:pt x="0" y="1052767"/>
                    <a:pt x="0" y="1045180"/>
                  </a:cubicBezTo>
                  <a:lnTo>
                    <a:pt x="0" y="13794"/>
                  </a:lnTo>
                  <a:cubicBezTo>
                    <a:pt x="0" y="6207"/>
                    <a:pt x="2981" y="0"/>
                    <a:pt x="6624" y="0"/>
                  </a:cubicBezTo>
                  <a:moveTo>
                    <a:pt x="6624" y="27588"/>
                  </a:moveTo>
                  <a:lnTo>
                    <a:pt x="6624" y="13794"/>
                  </a:lnTo>
                  <a:lnTo>
                    <a:pt x="13249" y="13794"/>
                  </a:lnTo>
                  <a:lnTo>
                    <a:pt x="13249" y="1045180"/>
                  </a:lnTo>
                  <a:lnTo>
                    <a:pt x="6624" y="1045180"/>
                  </a:lnTo>
                  <a:lnTo>
                    <a:pt x="6624" y="1031386"/>
                  </a:lnTo>
                  <a:lnTo>
                    <a:pt x="7461389" y="1031386"/>
                  </a:lnTo>
                  <a:lnTo>
                    <a:pt x="7461389" y="1045180"/>
                  </a:lnTo>
                  <a:lnTo>
                    <a:pt x="7454764" y="1045180"/>
                  </a:lnTo>
                  <a:lnTo>
                    <a:pt x="7454764" y="13794"/>
                  </a:lnTo>
                  <a:lnTo>
                    <a:pt x="7461389" y="13794"/>
                  </a:lnTo>
                  <a:lnTo>
                    <a:pt x="7461389" y="27588"/>
                  </a:lnTo>
                  <a:lnTo>
                    <a:pt x="6624" y="27588"/>
                  </a:lnTo>
                  <a:close/>
                </a:path>
              </a:pathLst>
            </a:custGeom>
            <a:solidFill>
              <a:srgbClr val="3D3D3D"/>
            </a:solidFill>
          </p:spPr>
        </p:sp>
        <p:sp>
          <p:nvSpPr>
            <p:cNvPr name="TextBox 14" id="14"/>
            <p:cNvSpPr txBox="true"/>
            <p:nvPr/>
          </p:nvSpPr>
          <p:spPr>
            <a:xfrm>
              <a:off x="0" y="-28575"/>
              <a:ext cx="7468042" cy="1087572"/>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Database Management</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7175" y="2553756"/>
            <a:ext cx="18030825" cy="6333421"/>
          </a:xfrm>
          <a:prstGeom prst="rect">
            <a:avLst/>
          </a:prstGeom>
        </p:spPr>
        <p:txBody>
          <a:bodyPr anchor="t" rtlCol="false" tIns="0" lIns="0" bIns="0" rIns="0">
            <a:spAutoFit/>
          </a:bodyPr>
          <a:lstStyle/>
          <a:p>
            <a:pPr marL="701674" indent="-350837" lvl="1">
              <a:lnSpc>
                <a:spcPts val="3899"/>
              </a:lnSpc>
              <a:buFont typeface="Arial"/>
              <a:buChar char="•"/>
            </a:pPr>
            <a:r>
              <a:rPr lang="en-US" sz="3249">
                <a:solidFill>
                  <a:srgbClr val="000000"/>
                </a:solidFill>
                <a:latin typeface="Arimo"/>
              </a:rPr>
              <a:t>Memberships: Associations between users and the groups they belong to.</a:t>
            </a:r>
          </a:p>
          <a:p>
            <a:pPr>
              <a:lnSpc>
                <a:spcPts val="3899"/>
              </a:lnSpc>
            </a:pPr>
          </a:p>
          <a:p>
            <a:pPr marL="701674" indent="-350837" lvl="1">
              <a:lnSpc>
                <a:spcPts val="3899"/>
              </a:lnSpc>
              <a:spcBef>
                <a:spcPct val="0"/>
              </a:spcBef>
              <a:buFont typeface="Arial"/>
              <a:buChar char="•"/>
            </a:pPr>
            <a:r>
              <a:rPr lang="en-US" sz="3249">
                <a:solidFill>
                  <a:srgbClr val="000000"/>
                </a:solidFill>
                <a:latin typeface="Arimo"/>
              </a:rPr>
              <a:t>Payments: Transactions between users, including details such as expense IDs, payer IDs, receiver IDs, amounts, statuses, and dates. </a:t>
            </a:r>
          </a:p>
          <a:p>
            <a:pPr>
              <a:lnSpc>
                <a:spcPts val="3899"/>
              </a:lnSpc>
              <a:spcBef>
                <a:spcPct val="0"/>
              </a:spcBef>
            </a:pPr>
          </a:p>
          <a:p>
            <a:pPr marL="701674" indent="-350837" lvl="1">
              <a:lnSpc>
                <a:spcPts val="3899"/>
              </a:lnSpc>
              <a:spcBef>
                <a:spcPct val="0"/>
              </a:spcBef>
              <a:buFont typeface="Arial"/>
              <a:buChar char="•"/>
            </a:pPr>
            <a:r>
              <a:rPr lang="en-US" sz="3249">
                <a:solidFill>
                  <a:srgbClr val="000000"/>
                </a:solidFill>
                <a:latin typeface="Arimo"/>
              </a:rPr>
              <a:t>Requests: Joining group requests initiated by users.</a:t>
            </a:r>
          </a:p>
          <a:p>
            <a:pPr>
              <a:lnSpc>
                <a:spcPts val="3899"/>
              </a:lnSpc>
              <a:spcBef>
                <a:spcPct val="0"/>
              </a:spcBef>
            </a:pPr>
          </a:p>
          <a:p>
            <a:pPr marL="701674" indent="-350837" lvl="1">
              <a:lnSpc>
                <a:spcPts val="3899"/>
              </a:lnSpc>
              <a:spcBef>
                <a:spcPct val="0"/>
              </a:spcBef>
              <a:buFont typeface="Arial"/>
              <a:buChar char="•"/>
            </a:pPr>
            <a:r>
              <a:rPr lang="en-US" sz="3249">
                <a:solidFill>
                  <a:srgbClr val="000000"/>
                </a:solidFill>
                <a:latin typeface="Arimo"/>
              </a:rPr>
              <a:t>Aggregate: Centralized repository for storing aggregated data related to user transactions within the group.</a:t>
            </a:r>
          </a:p>
          <a:p>
            <a:pPr>
              <a:lnSpc>
                <a:spcPts val="3899"/>
              </a:lnSpc>
              <a:spcBef>
                <a:spcPct val="0"/>
              </a:spcBef>
            </a:pPr>
          </a:p>
          <a:p>
            <a:pPr marL="701674" indent="-350837" lvl="1">
              <a:lnSpc>
                <a:spcPts val="3899"/>
              </a:lnSpc>
              <a:spcBef>
                <a:spcPct val="0"/>
              </a:spcBef>
              <a:buFont typeface="Arial"/>
              <a:buChar char="•"/>
            </a:pPr>
            <a:r>
              <a:rPr lang="en-US" sz="3249">
                <a:solidFill>
                  <a:srgbClr val="000000"/>
                </a:solidFill>
                <a:latin typeface="Arimo"/>
              </a:rPr>
              <a:t>Reminder: Track reminder details such as the involved parties’ IDs, the amount associated with the reminder, and a flag to mark if the reminder has been read, ensuring timely notifications.</a:t>
            </a:r>
          </a:p>
        </p:txBody>
      </p:sp>
      <p:sp>
        <p:nvSpPr>
          <p:cNvPr name="Freeform 3" id="3"/>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07879" y="1241899"/>
            <a:ext cx="6727081" cy="764450"/>
            <a:chOff x="0" y="0"/>
            <a:chExt cx="8969441" cy="1019267"/>
          </a:xfrm>
        </p:grpSpPr>
        <p:sp>
          <p:nvSpPr>
            <p:cNvPr name="Freeform 7" id="7"/>
            <p:cNvSpPr/>
            <p:nvPr/>
          </p:nvSpPr>
          <p:spPr>
            <a:xfrm flipH="false" flipV="false" rot="0">
              <a:off x="7956" y="13277"/>
              <a:ext cx="8953494" cy="992691"/>
            </a:xfrm>
            <a:custGeom>
              <a:avLst/>
              <a:gdLst/>
              <a:ahLst/>
              <a:cxnLst/>
              <a:rect r="r" b="b" t="t" l="l"/>
              <a:pathLst>
                <a:path h="992691" w="8953494">
                  <a:moveTo>
                    <a:pt x="0" y="0"/>
                  </a:moveTo>
                  <a:lnTo>
                    <a:pt x="8953494" y="0"/>
                  </a:lnTo>
                  <a:lnTo>
                    <a:pt x="8953494" y="992691"/>
                  </a:lnTo>
                  <a:lnTo>
                    <a:pt x="0" y="992691"/>
                  </a:lnTo>
                  <a:close/>
                </a:path>
              </a:pathLst>
            </a:custGeom>
            <a:solidFill>
              <a:srgbClr val="FFB23E"/>
            </a:solidFill>
          </p:spPr>
        </p:sp>
        <p:sp>
          <p:nvSpPr>
            <p:cNvPr name="Freeform 8" id="8"/>
            <p:cNvSpPr/>
            <p:nvPr/>
          </p:nvSpPr>
          <p:spPr>
            <a:xfrm flipH="false" flipV="false" rot="0">
              <a:off x="0" y="0"/>
              <a:ext cx="8969406" cy="1019245"/>
            </a:xfrm>
            <a:custGeom>
              <a:avLst/>
              <a:gdLst/>
              <a:ahLst/>
              <a:cxnLst/>
              <a:rect r="r" b="b" t="t" l="l"/>
              <a:pathLst>
                <a:path h="1019245" w="8969406">
                  <a:moveTo>
                    <a:pt x="7956" y="0"/>
                  </a:moveTo>
                  <a:lnTo>
                    <a:pt x="8961450" y="0"/>
                  </a:lnTo>
                  <a:cubicBezTo>
                    <a:pt x="8965826" y="0"/>
                    <a:pt x="8969406" y="5974"/>
                    <a:pt x="8969406" y="13277"/>
                  </a:cubicBezTo>
                  <a:lnTo>
                    <a:pt x="8969406" y="1005968"/>
                  </a:lnTo>
                  <a:cubicBezTo>
                    <a:pt x="8969406" y="1013270"/>
                    <a:pt x="8965826" y="1019245"/>
                    <a:pt x="8961450" y="1019245"/>
                  </a:cubicBezTo>
                  <a:lnTo>
                    <a:pt x="7956" y="1019245"/>
                  </a:lnTo>
                  <a:cubicBezTo>
                    <a:pt x="3580" y="1019245"/>
                    <a:pt x="0" y="1013270"/>
                    <a:pt x="0" y="1005968"/>
                  </a:cubicBezTo>
                  <a:lnTo>
                    <a:pt x="0" y="13277"/>
                  </a:lnTo>
                  <a:cubicBezTo>
                    <a:pt x="0" y="5974"/>
                    <a:pt x="3580" y="0"/>
                    <a:pt x="7956" y="0"/>
                  </a:cubicBezTo>
                  <a:moveTo>
                    <a:pt x="7956" y="26553"/>
                  </a:moveTo>
                  <a:lnTo>
                    <a:pt x="7956" y="13277"/>
                  </a:lnTo>
                  <a:lnTo>
                    <a:pt x="15912" y="13277"/>
                  </a:lnTo>
                  <a:lnTo>
                    <a:pt x="15912" y="1005968"/>
                  </a:lnTo>
                  <a:lnTo>
                    <a:pt x="7956" y="1005968"/>
                  </a:lnTo>
                  <a:lnTo>
                    <a:pt x="7956" y="992691"/>
                  </a:lnTo>
                  <a:lnTo>
                    <a:pt x="8961450" y="992691"/>
                  </a:lnTo>
                  <a:lnTo>
                    <a:pt x="8961450" y="1005968"/>
                  </a:lnTo>
                  <a:lnTo>
                    <a:pt x="8953494" y="1005968"/>
                  </a:lnTo>
                  <a:lnTo>
                    <a:pt x="8953494" y="13277"/>
                  </a:lnTo>
                  <a:lnTo>
                    <a:pt x="8961450" y="13277"/>
                  </a:lnTo>
                  <a:lnTo>
                    <a:pt x="8961450" y="26553"/>
                  </a:lnTo>
                  <a:lnTo>
                    <a:pt x="7956" y="26553"/>
                  </a:lnTo>
                  <a:close/>
                </a:path>
              </a:pathLst>
            </a:custGeom>
            <a:solidFill>
              <a:srgbClr val="3D3D3D"/>
            </a:solidFill>
          </p:spPr>
        </p:sp>
        <p:sp>
          <p:nvSpPr>
            <p:cNvPr name="TextBox 9" id="9"/>
            <p:cNvSpPr txBox="true"/>
            <p:nvPr/>
          </p:nvSpPr>
          <p:spPr>
            <a:xfrm>
              <a:off x="0" y="-28575"/>
              <a:ext cx="8969441" cy="1047842"/>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Web Functionalities</a:t>
              </a:r>
            </a:p>
          </p:txBody>
        </p:sp>
      </p:grpSp>
      <p:sp>
        <p:nvSpPr>
          <p:cNvPr name="TextBox 10" id="10"/>
          <p:cNvSpPr txBox="true"/>
          <p:nvPr/>
        </p:nvSpPr>
        <p:spPr>
          <a:xfrm rot="0">
            <a:off x="407879" y="2668143"/>
            <a:ext cx="17419255" cy="6230606"/>
          </a:xfrm>
          <a:prstGeom prst="rect">
            <a:avLst/>
          </a:prstGeom>
        </p:spPr>
        <p:txBody>
          <a:bodyPr anchor="t" rtlCol="false" tIns="0" lIns="0" bIns="0" rIns="0">
            <a:spAutoFit/>
          </a:bodyPr>
          <a:lstStyle/>
          <a:p>
            <a:pPr marL="743082" indent="-371541" lvl="1">
              <a:lnSpc>
                <a:spcPts val="4130"/>
              </a:lnSpc>
              <a:buFont typeface="Arial"/>
              <a:buChar char="•"/>
            </a:pPr>
            <a:r>
              <a:rPr lang="en-US" sz="3441">
                <a:solidFill>
                  <a:srgbClr val="3D3D3D"/>
                </a:solidFill>
                <a:latin typeface="Arimo"/>
              </a:rPr>
              <a:t>Add Group: Creation of a new group entry.</a:t>
            </a:r>
          </a:p>
          <a:p>
            <a:pPr>
              <a:lnSpc>
                <a:spcPts val="4130"/>
              </a:lnSpc>
            </a:pPr>
          </a:p>
          <a:p>
            <a:pPr marL="743082" indent="-371541" lvl="1">
              <a:lnSpc>
                <a:spcPts val="4130"/>
              </a:lnSpc>
              <a:buFont typeface="Arial"/>
              <a:buChar char="•"/>
            </a:pPr>
            <a:r>
              <a:rPr lang="en-US" sz="3441">
                <a:solidFill>
                  <a:srgbClr val="3D3D3D"/>
                </a:solidFill>
                <a:latin typeface="Arimo"/>
              </a:rPr>
              <a:t>Group Details: Display the group details, create a new expense within the group and invite new members to the group.</a:t>
            </a:r>
          </a:p>
          <a:p>
            <a:pPr>
              <a:lnSpc>
                <a:spcPts val="4130"/>
              </a:lnSpc>
            </a:pPr>
          </a:p>
          <a:p>
            <a:pPr marL="743082" indent="-371541" lvl="1">
              <a:lnSpc>
                <a:spcPts val="4130"/>
              </a:lnSpc>
              <a:buFont typeface="Arial"/>
              <a:buChar char="•"/>
            </a:pPr>
            <a:r>
              <a:rPr lang="en-US" sz="3441">
                <a:solidFill>
                  <a:srgbClr val="3D3D3D"/>
                </a:solidFill>
                <a:latin typeface="Arimo"/>
              </a:rPr>
              <a:t>My Groups: Display a list of groups to which the user belongs and view their group details.</a:t>
            </a:r>
          </a:p>
          <a:p>
            <a:pPr>
              <a:lnSpc>
                <a:spcPts val="4130"/>
              </a:lnSpc>
            </a:pPr>
          </a:p>
          <a:p>
            <a:pPr marL="743082" indent="-371541" lvl="1">
              <a:lnSpc>
                <a:spcPts val="4130"/>
              </a:lnSpc>
              <a:buFont typeface="Arial"/>
              <a:buChar char="•"/>
            </a:pPr>
            <a:r>
              <a:rPr lang="en-US" sz="3441">
                <a:solidFill>
                  <a:srgbClr val="3D3D3D"/>
                </a:solidFill>
                <a:latin typeface="Arimo"/>
              </a:rPr>
              <a:t>Pay: View payment details such as payment amount, receiver's user ID and proceed with making a payment to the specified recipient.</a:t>
            </a:r>
          </a:p>
          <a:p>
            <a:pPr>
              <a:lnSpc>
                <a:spcPts val="4130"/>
              </a:lnSpc>
            </a:pPr>
          </a:p>
          <a:p>
            <a:pPr marL="743082" indent="-371541" lvl="1">
              <a:lnSpc>
                <a:spcPts val="4130"/>
              </a:lnSpc>
              <a:buFont typeface="Arial"/>
              <a:buChar char="•"/>
            </a:pPr>
            <a:r>
              <a:rPr lang="en-US" sz="3441">
                <a:solidFill>
                  <a:srgbClr val="3D3D3D"/>
                </a:solidFill>
                <a:latin typeface="Arimo"/>
              </a:rPr>
              <a:t>Delete User: Enables the admin to delete users from the group.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50950" y="2439586"/>
            <a:ext cx="16427445" cy="5388778"/>
          </a:xfrm>
          <a:prstGeom prst="rect">
            <a:avLst/>
          </a:prstGeom>
        </p:spPr>
        <p:txBody>
          <a:bodyPr anchor="t" rtlCol="false" tIns="0" lIns="0" bIns="0" rIns="0">
            <a:spAutoFit/>
          </a:bodyPr>
          <a:lstStyle/>
          <a:p>
            <a:pPr marL="700773" indent="-350386" lvl="1">
              <a:lnSpc>
                <a:spcPts val="3894"/>
              </a:lnSpc>
              <a:buFont typeface="Arial"/>
              <a:buChar char="•"/>
            </a:pPr>
            <a:r>
              <a:rPr lang="en-US" sz="3245">
                <a:solidFill>
                  <a:srgbClr val="3D3D3D"/>
                </a:solidFill>
                <a:latin typeface="Arimo"/>
              </a:rPr>
              <a:t>Payment: Viewing and initiating payments to multiple recipients, displaying relevant details and descriptions related to the payment for each recipient.</a:t>
            </a:r>
          </a:p>
          <a:p>
            <a:pPr>
              <a:lnSpc>
                <a:spcPts val="3894"/>
              </a:lnSpc>
            </a:pPr>
          </a:p>
          <a:p>
            <a:pPr marL="700773" indent="-350386" lvl="1">
              <a:lnSpc>
                <a:spcPts val="3894"/>
              </a:lnSpc>
              <a:buFont typeface="Arial"/>
              <a:buChar char="•"/>
            </a:pPr>
            <a:r>
              <a:rPr lang="en-US" sz="3245">
                <a:solidFill>
                  <a:srgbClr val="3D3D3D"/>
                </a:solidFill>
                <a:latin typeface="Arimo"/>
              </a:rPr>
              <a:t>Profile: User information and transactions.</a:t>
            </a:r>
          </a:p>
          <a:p>
            <a:pPr>
              <a:lnSpc>
                <a:spcPts val="3894"/>
              </a:lnSpc>
            </a:pPr>
          </a:p>
          <a:p>
            <a:pPr marL="700773" indent="-350386" lvl="1">
              <a:lnSpc>
                <a:spcPts val="3894"/>
              </a:lnSpc>
              <a:buFont typeface="Arial"/>
              <a:buChar char="•"/>
            </a:pPr>
            <a:r>
              <a:rPr lang="en-US" sz="3245">
                <a:solidFill>
                  <a:srgbClr val="3D3D3D"/>
                </a:solidFill>
                <a:latin typeface="Arimo"/>
              </a:rPr>
              <a:t>Requests: Display new requests for joining groups, allowing the user to accept or decline each request.</a:t>
            </a:r>
          </a:p>
          <a:p>
            <a:pPr>
              <a:lnSpc>
                <a:spcPts val="3894"/>
              </a:lnSpc>
            </a:pPr>
          </a:p>
          <a:p>
            <a:pPr marL="700773" indent="-350386" lvl="1">
              <a:lnSpc>
                <a:spcPts val="3894"/>
              </a:lnSpc>
              <a:buFont typeface="Arial"/>
              <a:buChar char="•"/>
            </a:pPr>
            <a:r>
              <a:rPr lang="en-US" sz="3245">
                <a:solidFill>
                  <a:srgbClr val="3D3D3D"/>
                </a:solidFill>
                <a:latin typeface="Arimo"/>
              </a:rPr>
              <a:t>Transactions: Input expense details such as description, total amount, and split type and also provides the ability to add multiple users to the expense, either equally or with custom ratios.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8040" y="701204"/>
            <a:ext cx="924846" cy="919362"/>
          </a:xfrm>
          <a:custGeom>
            <a:avLst/>
            <a:gdLst/>
            <a:ahLst/>
            <a:cxnLst/>
            <a:rect r="r" b="b" t="t" l="l"/>
            <a:pathLst>
              <a:path h="919362" w="924846">
                <a:moveTo>
                  <a:pt x="0" y="0"/>
                </a:moveTo>
                <a:lnTo>
                  <a:pt x="924846" y="0"/>
                </a:lnTo>
                <a:lnTo>
                  <a:pt x="924846" y="919362"/>
                </a:lnTo>
                <a:lnTo>
                  <a:pt x="0" y="9193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52422" y="2658899"/>
            <a:ext cx="796072" cy="1031730"/>
          </a:xfrm>
          <a:custGeom>
            <a:avLst/>
            <a:gdLst/>
            <a:ahLst/>
            <a:cxnLst/>
            <a:rect r="r" b="b" t="t" l="l"/>
            <a:pathLst>
              <a:path h="1031730" w="796072">
                <a:moveTo>
                  <a:pt x="0" y="0"/>
                </a:moveTo>
                <a:lnTo>
                  <a:pt x="796072" y="0"/>
                </a:lnTo>
                <a:lnTo>
                  <a:pt x="796072" y="1031730"/>
                </a:lnTo>
                <a:lnTo>
                  <a:pt x="0" y="10317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76538" y="4119046"/>
            <a:ext cx="8627226" cy="5450074"/>
          </a:xfrm>
          <a:custGeom>
            <a:avLst/>
            <a:gdLst/>
            <a:ahLst/>
            <a:cxnLst/>
            <a:rect r="r" b="b" t="t" l="l"/>
            <a:pathLst>
              <a:path h="5450074" w="8627226">
                <a:moveTo>
                  <a:pt x="0" y="0"/>
                </a:moveTo>
                <a:lnTo>
                  <a:pt x="8627226" y="0"/>
                </a:lnTo>
                <a:lnTo>
                  <a:pt x="8627226" y="5450074"/>
                </a:lnTo>
                <a:lnTo>
                  <a:pt x="0" y="54500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9637139" y="4356225"/>
            <a:ext cx="7534350" cy="1574550"/>
          </a:xfrm>
          <a:prstGeom prst="rect">
            <a:avLst/>
          </a:prstGeom>
        </p:spPr>
        <p:txBody>
          <a:bodyPr anchor="t" rtlCol="false" tIns="0" lIns="0" bIns="0" rIns="0">
            <a:spAutoFit/>
          </a:bodyPr>
          <a:lstStyle/>
          <a:p>
            <a:pPr algn="ctr">
              <a:lnSpc>
                <a:spcPts val="11999"/>
              </a:lnSpc>
            </a:pPr>
            <a:r>
              <a:rPr lang="en-US" sz="9999">
                <a:solidFill>
                  <a:srgbClr val="3D3D3D"/>
                </a:solidFill>
                <a:latin typeface="Exo 2 Bold"/>
              </a:rPr>
              <a:t>Thanks!</a:t>
            </a:r>
          </a:p>
        </p:txBody>
      </p:sp>
      <p:sp>
        <p:nvSpPr>
          <p:cNvPr name="Freeform 6" id="6"/>
          <p:cNvSpPr/>
          <p:nvPr/>
        </p:nvSpPr>
        <p:spPr>
          <a:xfrm flipH="false" flipV="false" rot="0">
            <a:off x="1777342" y="7282324"/>
            <a:ext cx="5561008" cy="1958732"/>
          </a:xfrm>
          <a:custGeom>
            <a:avLst/>
            <a:gdLst/>
            <a:ahLst/>
            <a:cxnLst/>
            <a:rect r="r" b="b" t="t" l="l"/>
            <a:pathLst>
              <a:path h="1958732" w="5561008">
                <a:moveTo>
                  <a:pt x="0" y="0"/>
                </a:moveTo>
                <a:lnTo>
                  <a:pt x="5561008" y="0"/>
                </a:lnTo>
                <a:lnTo>
                  <a:pt x="5561008" y="1958732"/>
                </a:lnTo>
                <a:lnTo>
                  <a:pt x="0" y="19587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5817226" y="4447116"/>
            <a:ext cx="2766316" cy="4793952"/>
          </a:xfrm>
          <a:custGeom>
            <a:avLst/>
            <a:gdLst/>
            <a:ahLst/>
            <a:cxnLst/>
            <a:rect r="r" b="b" t="t" l="l"/>
            <a:pathLst>
              <a:path h="4793952" w="2766316">
                <a:moveTo>
                  <a:pt x="0" y="0"/>
                </a:moveTo>
                <a:lnTo>
                  <a:pt x="2766316" y="0"/>
                </a:lnTo>
                <a:lnTo>
                  <a:pt x="2766316" y="4793952"/>
                </a:lnTo>
                <a:lnTo>
                  <a:pt x="0" y="47939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2548188" y="3929726"/>
            <a:ext cx="1872034" cy="5310440"/>
          </a:xfrm>
          <a:custGeom>
            <a:avLst/>
            <a:gdLst/>
            <a:ahLst/>
            <a:cxnLst/>
            <a:rect r="r" b="b" t="t" l="l"/>
            <a:pathLst>
              <a:path h="5310440" w="1872034">
                <a:moveTo>
                  <a:pt x="0" y="0"/>
                </a:moveTo>
                <a:lnTo>
                  <a:pt x="1872034" y="0"/>
                </a:lnTo>
                <a:lnTo>
                  <a:pt x="1872034" y="5310440"/>
                </a:lnTo>
                <a:lnTo>
                  <a:pt x="0" y="53104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7341524" y="2415436"/>
            <a:ext cx="568292" cy="562808"/>
          </a:xfrm>
          <a:custGeom>
            <a:avLst/>
            <a:gdLst/>
            <a:ahLst/>
            <a:cxnLst/>
            <a:rect r="r" b="b" t="t" l="l"/>
            <a:pathLst>
              <a:path h="562808" w="568292">
                <a:moveTo>
                  <a:pt x="0" y="0"/>
                </a:moveTo>
                <a:lnTo>
                  <a:pt x="568292" y="0"/>
                </a:lnTo>
                <a:lnTo>
                  <a:pt x="568292" y="562808"/>
                </a:lnTo>
                <a:lnTo>
                  <a:pt x="0" y="56280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0">
            <a:off x="4565176" y="6093958"/>
            <a:ext cx="1107128" cy="597252"/>
          </a:xfrm>
          <a:custGeom>
            <a:avLst/>
            <a:gdLst/>
            <a:ahLst/>
            <a:cxnLst/>
            <a:rect r="r" b="b" t="t" l="l"/>
            <a:pathLst>
              <a:path h="597252" w="1107128">
                <a:moveTo>
                  <a:pt x="0" y="0"/>
                </a:moveTo>
                <a:lnTo>
                  <a:pt x="1107128" y="0"/>
                </a:lnTo>
                <a:lnTo>
                  <a:pt x="1107128" y="597252"/>
                </a:lnTo>
                <a:lnTo>
                  <a:pt x="0" y="59725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false" flipV="false" rot="0">
            <a:off x="1545894" y="4392514"/>
            <a:ext cx="435706" cy="832968"/>
          </a:xfrm>
          <a:custGeom>
            <a:avLst/>
            <a:gdLst/>
            <a:ahLst/>
            <a:cxnLst/>
            <a:rect r="r" b="b" t="t" l="l"/>
            <a:pathLst>
              <a:path h="832968" w="435706">
                <a:moveTo>
                  <a:pt x="0" y="0"/>
                </a:moveTo>
                <a:lnTo>
                  <a:pt x="435706" y="0"/>
                </a:lnTo>
                <a:lnTo>
                  <a:pt x="435706" y="832968"/>
                </a:lnTo>
                <a:lnTo>
                  <a:pt x="0" y="83296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2" id="12"/>
          <p:cNvSpPr/>
          <p:nvPr/>
        </p:nvSpPr>
        <p:spPr>
          <a:xfrm flipH="false" flipV="false" rot="0">
            <a:off x="5487844" y="2313956"/>
            <a:ext cx="1015872" cy="765786"/>
          </a:xfrm>
          <a:custGeom>
            <a:avLst/>
            <a:gdLst/>
            <a:ahLst/>
            <a:cxnLst/>
            <a:rect r="r" b="b" t="t" l="l"/>
            <a:pathLst>
              <a:path h="765786" w="1015872">
                <a:moveTo>
                  <a:pt x="0" y="0"/>
                </a:moveTo>
                <a:lnTo>
                  <a:pt x="1015872" y="0"/>
                </a:lnTo>
                <a:lnTo>
                  <a:pt x="1015872" y="765786"/>
                </a:lnTo>
                <a:lnTo>
                  <a:pt x="0" y="76578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3" id="13"/>
          <p:cNvSpPr/>
          <p:nvPr/>
        </p:nvSpPr>
        <p:spPr>
          <a:xfrm flipH="false" flipV="false" rot="0">
            <a:off x="3778502" y="1522748"/>
            <a:ext cx="849666" cy="812774"/>
          </a:xfrm>
          <a:custGeom>
            <a:avLst/>
            <a:gdLst/>
            <a:ahLst/>
            <a:cxnLst/>
            <a:rect r="r" b="b" t="t" l="l"/>
            <a:pathLst>
              <a:path h="812774" w="849666">
                <a:moveTo>
                  <a:pt x="0" y="0"/>
                </a:moveTo>
                <a:lnTo>
                  <a:pt x="849666" y="0"/>
                </a:lnTo>
                <a:lnTo>
                  <a:pt x="849666" y="812774"/>
                </a:lnTo>
                <a:lnTo>
                  <a:pt x="0" y="81277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4" id="14"/>
          <p:cNvSpPr/>
          <p:nvPr/>
        </p:nvSpPr>
        <p:spPr>
          <a:xfrm flipH="false" flipV="false" rot="0">
            <a:off x="2113702" y="2670514"/>
            <a:ext cx="825588" cy="612784"/>
          </a:xfrm>
          <a:custGeom>
            <a:avLst/>
            <a:gdLst/>
            <a:ahLst/>
            <a:cxnLst/>
            <a:rect r="r" b="b" t="t" l="l"/>
            <a:pathLst>
              <a:path h="612784" w="825588">
                <a:moveTo>
                  <a:pt x="0" y="0"/>
                </a:moveTo>
                <a:lnTo>
                  <a:pt x="825588" y="0"/>
                </a:lnTo>
                <a:lnTo>
                  <a:pt x="825588" y="612784"/>
                </a:lnTo>
                <a:lnTo>
                  <a:pt x="0" y="612784"/>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5" id="15"/>
          <p:cNvSpPr/>
          <p:nvPr/>
        </p:nvSpPr>
        <p:spPr>
          <a:xfrm flipH="false" flipV="false" rot="0">
            <a:off x="4637016" y="4038380"/>
            <a:ext cx="850830" cy="684238"/>
          </a:xfrm>
          <a:custGeom>
            <a:avLst/>
            <a:gdLst/>
            <a:ahLst/>
            <a:cxnLst/>
            <a:rect r="r" b="b" t="t" l="l"/>
            <a:pathLst>
              <a:path h="684238" w="850830">
                <a:moveTo>
                  <a:pt x="0" y="0"/>
                </a:moveTo>
                <a:lnTo>
                  <a:pt x="850830" y="0"/>
                </a:lnTo>
                <a:lnTo>
                  <a:pt x="850830" y="684238"/>
                </a:lnTo>
                <a:lnTo>
                  <a:pt x="0" y="68423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16" id="16"/>
          <p:cNvSpPr/>
          <p:nvPr/>
        </p:nvSpPr>
        <p:spPr>
          <a:xfrm flipH="false" flipV="false" rot="0">
            <a:off x="5178042" y="929964"/>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1346" y="380772"/>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319150" y="1562750"/>
            <a:ext cx="607466" cy="603846"/>
          </a:xfrm>
          <a:custGeom>
            <a:avLst/>
            <a:gdLst/>
            <a:ahLst/>
            <a:cxnLst/>
            <a:rect r="r" b="b" t="t" l="l"/>
            <a:pathLst>
              <a:path h="603846" w="607466">
                <a:moveTo>
                  <a:pt x="0" y="0"/>
                </a:moveTo>
                <a:lnTo>
                  <a:pt x="607466" y="0"/>
                </a:lnTo>
                <a:lnTo>
                  <a:pt x="607466" y="603846"/>
                </a:lnTo>
                <a:lnTo>
                  <a:pt x="0" y="6038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6" id="6"/>
          <p:cNvSpPr txBox="true"/>
          <p:nvPr/>
        </p:nvSpPr>
        <p:spPr>
          <a:xfrm rot="0">
            <a:off x="1531425" y="971950"/>
            <a:ext cx="15225150" cy="933450"/>
          </a:xfrm>
          <a:prstGeom prst="rect">
            <a:avLst/>
          </a:prstGeom>
        </p:spPr>
        <p:txBody>
          <a:bodyPr anchor="t" rtlCol="false" tIns="0" lIns="0" bIns="0" rIns="0">
            <a:spAutoFit/>
          </a:bodyPr>
          <a:lstStyle/>
          <a:p>
            <a:pPr algn="ctr">
              <a:lnSpc>
                <a:spcPts val="7200"/>
              </a:lnSpc>
            </a:pPr>
            <a:r>
              <a:rPr lang="en-US" sz="6000">
                <a:solidFill>
                  <a:srgbClr val="3D3D3D"/>
                </a:solidFill>
                <a:latin typeface="Exo 2 Bold"/>
              </a:rPr>
              <a:t>Topic Selection</a:t>
            </a:r>
          </a:p>
        </p:txBody>
      </p:sp>
      <p:sp>
        <p:nvSpPr>
          <p:cNvPr name="TextBox 7" id="7"/>
          <p:cNvSpPr txBox="true"/>
          <p:nvPr/>
        </p:nvSpPr>
        <p:spPr>
          <a:xfrm rot="0">
            <a:off x="1590049" y="3682535"/>
            <a:ext cx="15316575" cy="4019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 Splitwise is a popular application used for splitting bills and expenses among groups of people. It simplifies the process of tracking shared expenses, such as rent, utilities, groceries, meals, and travel expenses, among friends, roommates, or colleagues.</a:t>
            </a:r>
          </a:p>
          <a:p>
            <a:pPr algn="ctr">
              <a:lnSpc>
                <a:spcPts val="4559"/>
              </a:lnSpc>
            </a:pPr>
          </a:p>
          <a:p>
            <a:pPr algn="ctr">
              <a:lnSpc>
                <a:spcPts val="4559"/>
              </a:lnSpc>
            </a:pPr>
            <a:r>
              <a:rPr lang="en-US" sz="3799">
                <a:solidFill>
                  <a:srgbClr val="3D3D3D"/>
                </a:solidFill>
                <a:latin typeface="Arimo"/>
              </a:rPr>
              <a:t> In this project we will be delving into a real-world scenario that involves managing complex relational data and transactions</a:t>
            </a:r>
          </a:p>
        </p:txBody>
      </p:sp>
      <p:sp>
        <p:nvSpPr>
          <p:cNvPr name="Freeform 8" id="8"/>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564842" y="1195964"/>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1346" y="380772"/>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319150" y="1562750"/>
            <a:ext cx="607466" cy="603846"/>
          </a:xfrm>
          <a:custGeom>
            <a:avLst/>
            <a:gdLst/>
            <a:ahLst/>
            <a:cxnLst/>
            <a:rect r="r" b="b" t="t" l="l"/>
            <a:pathLst>
              <a:path h="603846" w="607466">
                <a:moveTo>
                  <a:pt x="0" y="0"/>
                </a:moveTo>
                <a:lnTo>
                  <a:pt x="607466" y="0"/>
                </a:lnTo>
                <a:lnTo>
                  <a:pt x="607466" y="603846"/>
                </a:lnTo>
                <a:lnTo>
                  <a:pt x="0" y="6038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6" id="6"/>
          <p:cNvSpPr txBox="true"/>
          <p:nvPr/>
        </p:nvSpPr>
        <p:spPr>
          <a:xfrm rot="0">
            <a:off x="1531425" y="971950"/>
            <a:ext cx="15225150" cy="933450"/>
          </a:xfrm>
          <a:prstGeom prst="rect">
            <a:avLst/>
          </a:prstGeom>
        </p:spPr>
        <p:txBody>
          <a:bodyPr anchor="t" rtlCol="false" tIns="0" lIns="0" bIns="0" rIns="0">
            <a:spAutoFit/>
          </a:bodyPr>
          <a:lstStyle/>
          <a:p>
            <a:pPr algn="ctr">
              <a:lnSpc>
                <a:spcPts val="7200"/>
              </a:lnSpc>
            </a:pPr>
            <a:r>
              <a:rPr lang="en-US" sz="6000">
                <a:solidFill>
                  <a:srgbClr val="3D3D3D"/>
                </a:solidFill>
                <a:latin typeface="Exo 2 Bold"/>
              </a:rPr>
              <a:t>Problem Description</a:t>
            </a:r>
          </a:p>
        </p:txBody>
      </p:sp>
      <p:sp>
        <p:nvSpPr>
          <p:cNvPr name="TextBox 7" id="7"/>
          <p:cNvSpPr txBox="true"/>
          <p:nvPr/>
        </p:nvSpPr>
        <p:spPr>
          <a:xfrm rot="0">
            <a:off x="1318771" y="2920807"/>
            <a:ext cx="15316575" cy="1733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The problem addressed by the Splitwise project revolves around managing and tracking shared expenses among multiple users efficiently. </a:t>
            </a:r>
          </a:p>
        </p:txBody>
      </p:sp>
      <p:sp>
        <p:nvSpPr>
          <p:cNvPr name="Freeform 8" id="8"/>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564842" y="1195964"/>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821348" y="5692582"/>
            <a:ext cx="4188698" cy="731250"/>
            <a:chOff x="0" y="0"/>
            <a:chExt cx="5584931" cy="975000"/>
          </a:xfrm>
        </p:grpSpPr>
        <p:sp>
          <p:nvSpPr>
            <p:cNvPr name="Freeform 12" id="12"/>
            <p:cNvSpPr/>
            <p:nvPr/>
          </p:nvSpPr>
          <p:spPr>
            <a:xfrm flipH="false" flipV="false" rot="0">
              <a:off x="4954" y="12700"/>
              <a:ext cx="5575002" cy="949579"/>
            </a:xfrm>
            <a:custGeom>
              <a:avLst/>
              <a:gdLst/>
              <a:ahLst/>
              <a:cxnLst/>
              <a:rect r="r" b="b" t="t" l="l"/>
              <a:pathLst>
                <a:path h="949579" w="5575002">
                  <a:moveTo>
                    <a:pt x="0" y="0"/>
                  </a:moveTo>
                  <a:lnTo>
                    <a:pt x="5575002" y="0"/>
                  </a:lnTo>
                  <a:lnTo>
                    <a:pt x="5575002" y="949579"/>
                  </a:lnTo>
                  <a:lnTo>
                    <a:pt x="0" y="949579"/>
                  </a:lnTo>
                  <a:close/>
                </a:path>
              </a:pathLst>
            </a:custGeom>
            <a:solidFill>
              <a:srgbClr val="FFB23E"/>
            </a:solidFill>
          </p:spPr>
        </p:sp>
        <p:sp>
          <p:nvSpPr>
            <p:cNvPr name="Freeform 13" id="13"/>
            <p:cNvSpPr/>
            <p:nvPr/>
          </p:nvSpPr>
          <p:spPr>
            <a:xfrm flipH="false" flipV="false" rot="0">
              <a:off x="0" y="0"/>
              <a:ext cx="5584909" cy="974979"/>
            </a:xfrm>
            <a:custGeom>
              <a:avLst/>
              <a:gdLst/>
              <a:ahLst/>
              <a:cxnLst/>
              <a:rect r="r" b="b" t="t" l="l"/>
              <a:pathLst>
                <a:path h="974979" w="5584909">
                  <a:moveTo>
                    <a:pt x="4954" y="0"/>
                  </a:moveTo>
                  <a:lnTo>
                    <a:pt x="5579956" y="0"/>
                  </a:lnTo>
                  <a:cubicBezTo>
                    <a:pt x="5582681" y="0"/>
                    <a:pt x="5584909" y="5715"/>
                    <a:pt x="5584909" y="12700"/>
                  </a:cubicBezTo>
                  <a:lnTo>
                    <a:pt x="5584909" y="962279"/>
                  </a:lnTo>
                  <a:cubicBezTo>
                    <a:pt x="5584909" y="969264"/>
                    <a:pt x="5582681" y="974979"/>
                    <a:pt x="5579956" y="974979"/>
                  </a:cubicBezTo>
                  <a:lnTo>
                    <a:pt x="4954" y="974979"/>
                  </a:lnTo>
                  <a:cubicBezTo>
                    <a:pt x="2229" y="974979"/>
                    <a:pt x="0" y="969264"/>
                    <a:pt x="0" y="962279"/>
                  </a:cubicBezTo>
                  <a:lnTo>
                    <a:pt x="0" y="12700"/>
                  </a:lnTo>
                  <a:cubicBezTo>
                    <a:pt x="0" y="5715"/>
                    <a:pt x="2229" y="0"/>
                    <a:pt x="4954" y="0"/>
                  </a:cubicBezTo>
                  <a:moveTo>
                    <a:pt x="4954" y="25400"/>
                  </a:moveTo>
                  <a:lnTo>
                    <a:pt x="4954" y="12700"/>
                  </a:lnTo>
                  <a:lnTo>
                    <a:pt x="9908" y="12700"/>
                  </a:lnTo>
                  <a:lnTo>
                    <a:pt x="9908" y="962279"/>
                  </a:lnTo>
                  <a:lnTo>
                    <a:pt x="4954" y="962279"/>
                  </a:lnTo>
                  <a:lnTo>
                    <a:pt x="4954" y="949579"/>
                  </a:lnTo>
                  <a:lnTo>
                    <a:pt x="5579956" y="949579"/>
                  </a:lnTo>
                  <a:lnTo>
                    <a:pt x="5579956" y="962279"/>
                  </a:lnTo>
                  <a:lnTo>
                    <a:pt x="5575002" y="962279"/>
                  </a:lnTo>
                  <a:lnTo>
                    <a:pt x="5575002" y="12700"/>
                  </a:lnTo>
                  <a:lnTo>
                    <a:pt x="5579956" y="12700"/>
                  </a:lnTo>
                  <a:lnTo>
                    <a:pt x="5579956" y="25400"/>
                  </a:lnTo>
                  <a:lnTo>
                    <a:pt x="4954" y="25400"/>
                  </a:lnTo>
                  <a:close/>
                </a:path>
              </a:pathLst>
            </a:custGeom>
            <a:solidFill>
              <a:srgbClr val="3D3D3D"/>
            </a:solidFill>
          </p:spPr>
        </p:sp>
        <p:sp>
          <p:nvSpPr>
            <p:cNvPr name="TextBox 14" id="14"/>
            <p:cNvSpPr txBox="true"/>
            <p:nvPr/>
          </p:nvSpPr>
          <p:spPr>
            <a:xfrm>
              <a:off x="0" y="-28575"/>
              <a:ext cx="5584931"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User Management</a:t>
              </a:r>
            </a:p>
          </p:txBody>
        </p:sp>
      </p:grpSp>
      <p:sp>
        <p:nvSpPr>
          <p:cNvPr name="TextBox 15" id="15"/>
          <p:cNvSpPr txBox="true"/>
          <p:nvPr/>
        </p:nvSpPr>
        <p:spPr>
          <a:xfrm rot="0">
            <a:off x="1564842" y="7274054"/>
            <a:ext cx="15316575" cy="1733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Implementing a user management system where users can register, log in, and manage their accounts. This involves handling user authentication and authorization.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6" id="6"/>
          <p:cNvGrpSpPr/>
          <p:nvPr/>
        </p:nvGrpSpPr>
        <p:grpSpPr>
          <a:xfrm rot="0">
            <a:off x="407879" y="954868"/>
            <a:ext cx="4570410" cy="731250"/>
            <a:chOff x="0" y="0"/>
            <a:chExt cx="6093880" cy="975000"/>
          </a:xfrm>
        </p:grpSpPr>
        <p:sp>
          <p:nvSpPr>
            <p:cNvPr name="Freeform 7" id="7"/>
            <p:cNvSpPr/>
            <p:nvPr/>
          </p:nvSpPr>
          <p:spPr>
            <a:xfrm flipH="false" flipV="false" rot="0">
              <a:off x="5405" y="12700"/>
              <a:ext cx="6083045" cy="949579"/>
            </a:xfrm>
            <a:custGeom>
              <a:avLst/>
              <a:gdLst/>
              <a:ahLst/>
              <a:cxnLst/>
              <a:rect r="r" b="b" t="t" l="l"/>
              <a:pathLst>
                <a:path h="949579" w="6083045">
                  <a:moveTo>
                    <a:pt x="0" y="0"/>
                  </a:moveTo>
                  <a:lnTo>
                    <a:pt x="6083046" y="0"/>
                  </a:lnTo>
                  <a:lnTo>
                    <a:pt x="6083046" y="949579"/>
                  </a:lnTo>
                  <a:lnTo>
                    <a:pt x="0" y="949579"/>
                  </a:lnTo>
                  <a:close/>
                </a:path>
              </a:pathLst>
            </a:custGeom>
            <a:solidFill>
              <a:srgbClr val="FFB23E"/>
            </a:solidFill>
          </p:spPr>
        </p:sp>
        <p:sp>
          <p:nvSpPr>
            <p:cNvPr name="Freeform 8" id="8"/>
            <p:cNvSpPr/>
            <p:nvPr/>
          </p:nvSpPr>
          <p:spPr>
            <a:xfrm flipH="false" flipV="false" rot="0">
              <a:off x="0" y="0"/>
              <a:ext cx="6093856" cy="974979"/>
            </a:xfrm>
            <a:custGeom>
              <a:avLst/>
              <a:gdLst/>
              <a:ahLst/>
              <a:cxnLst/>
              <a:rect r="r" b="b" t="t" l="l"/>
              <a:pathLst>
                <a:path h="974979" w="6093856">
                  <a:moveTo>
                    <a:pt x="5405" y="0"/>
                  </a:moveTo>
                  <a:lnTo>
                    <a:pt x="6088451" y="0"/>
                  </a:lnTo>
                  <a:cubicBezTo>
                    <a:pt x="6091424" y="0"/>
                    <a:pt x="6093856" y="5715"/>
                    <a:pt x="6093856" y="12700"/>
                  </a:cubicBezTo>
                  <a:lnTo>
                    <a:pt x="6093856" y="962279"/>
                  </a:lnTo>
                  <a:cubicBezTo>
                    <a:pt x="6093856" y="969264"/>
                    <a:pt x="6091424" y="974979"/>
                    <a:pt x="6088451" y="974979"/>
                  </a:cubicBezTo>
                  <a:lnTo>
                    <a:pt x="5405" y="974979"/>
                  </a:lnTo>
                  <a:cubicBezTo>
                    <a:pt x="2432" y="974979"/>
                    <a:pt x="0" y="969264"/>
                    <a:pt x="0" y="962279"/>
                  </a:cubicBezTo>
                  <a:lnTo>
                    <a:pt x="0" y="12700"/>
                  </a:lnTo>
                  <a:cubicBezTo>
                    <a:pt x="0" y="5715"/>
                    <a:pt x="2432" y="0"/>
                    <a:pt x="5405" y="0"/>
                  </a:cubicBezTo>
                  <a:moveTo>
                    <a:pt x="5405" y="25400"/>
                  </a:moveTo>
                  <a:lnTo>
                    <a:pt x="5405" y="12700"/>
                  </a:lnTo>
                  <a:lnTo>
                    <a:pt x="10811" y="12700"/>
                  </a:lnTo>
                  <a:lnTo>
                    <a:pt x="10811" y="962279"/>
                  </a:lnTo>
                  <a:lnTo>
                    <a:pt x="5405" y="962279"/>
                  </a:lnTo>
                  <a:lnTo>
                    <a:pt x="5405" y="949579"/>
                  </a:lnTo>
                  <a:lnTo>
                    <a:pt x="6088451" y="949579"/>
                  </a:lnTo>
                  <a:lnTo>
                    <a:pt x="6088451" y="962279"/>
                  </a:lnTo>
                  <a:lnTo>
                    <a:pt x="6083045" y="962279"/>
                  </a:lnTo>
                  <a:lnTo>
                    <a:pt x="6083045" y="12700"/>
                  </a:lnTo>
                  <a:lnTo>
                    <a:pt x="6088451" y="12700"/>
                  </a:lnTo>
                  <a:lnTo>
                    <a:pt x="6088451" y="25400"/>
                  </a:lnTo>
                  <a:lnTo>
                    <a:pt x="5405" y="25400"/>
                  </a:lnTo>
                  <a:close/>
                </a:path>
              </a:pathLst>
            </a:custGeom>
            <a:solidFill>
              <a:srgbClr val="3D3D3D"/>
            </a:solidFill>
          </p:spPr>
        </p:sp>
        <p:sp>
          <p:nvSpPr>
            <p:cNvPr name="TextBox 9" id="9"/>
            <p:cNvSpPr txBox="true"/>
            <p:nvPr/>
          </p:nvSpPr>
          <p:spPr>
            <a:xfrm>
              <a:off x="0" y="-28575"/>
              <a:ext cx="6093880"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Expense Manangement</a:t>
              </a:r>
            </a:p>
          </p:txBody>
        </p:sp>
      </p:grpSp>
      <p:sp>
        <p:nvSpPr>
          <p:cNvPr name="TextBox 10" id="10"/>
          <p:cNvSpPr txBox="true"/>
          <p:nvPr/>
        </p:nvSpPr>
        <p:spPr>
          <a:xfrm rot="0">
            <a:off x="1590049" y="2593583"/>
            <a:ext cx="15316575" cy="1733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Developing features for creating, updating, and deleting expenses. Each expense typically includes details such as the amount, description, date, category, and participants involved.</a:t>
            </a:r>
          </a:p>
        </p:txBody>
      </p:sp>
      <p:grpSp>
        <p:nvGrpSpPr>
          <p:cNvPr name="Group 11" id="11"/>
          <p:cNvGrpSpPr/>
          <p:nvPr/>
        </p:nvGrpSpPr>
        <p:grpSpPr>
          <a:xfrm rot="0">
            <a:off x="407879" y="5409863"/>
            <a:ext cx="4188698" cy="731250"/>
            <a:chOff x="0" y="0"/>
            <a:chExt cx="5584931" cy="975000"/>
          </a:xfrm>
        </p:grpSpPr>
        <p:sp>
          <p:nvSpPr>
            <p:cNvPr name="Freeform 12" id="12"/>
            <p:cNvSpPr/>
            <p:nvPr/>
          </p:nvSpPr>
          <p:spPr>
            <a:xfrm flipH="false" flipV="false" rot="0">
              <a:off x="4954" y="12700"/>
              <a:ext cx="5575002" cy="949579"/>
            </a:xfrm>
            <a:custGeom>
              <a:avLst/>
              <a:gdLst/>
              <a:ahLst/>
              <a:cxnLst/>
              <a:rect r="r" b="b" t="t" l="l"/>
              <a:pathLst>
                <a:path h="949579" w="5575002">
                  <a:moveTo>
                    <a:pt x="0" y="0"/>
                  </a:moveTo>
                  <a:lnTo>
                    <a:pt x="5575002" y="0"/>
                  </a:lnTo>
                  <a:lnTo>
                    <a:pt x="5575002" y="949579"/>
                  </a:lnTo>
                  <a:lnTo>
                    <a:pt x="0" y="949579"/>
                  </a:lnTo>
                  <a:close/>
                </a:path>
              </a:pathLst>
            </a:custGeom>
            <a:solidFill>
              <a:srgbClr val="FFB23E"/>
            </a:solidFill>
          </p:spPr>
        </p:sp>
        <p:sp>
          <p:nvSpPr>
            <p:cNvPr name="Freeform 13" id="13"/>
            <p:cNvSpPr/>
            <p:nvPr/>
          </p:nvSpPr>
          <p:spPr>
            <a:xfrm flipH="false" flipV="false" rot="0">
              <a:off x="0" y="0"/>
              <a:ext cx="5584909" cy="974979"/>
            </a:xfrm>
            <a:custGeom>
              <a:avLst/>
              <a:gdLst/>
              <a:ahLst/>
              <a:cxnLst/>
              <a:rect r="r" b="b" t="t" l="l"/>
              <a:pathLst>
                <a:path h="974979" w="5584909">
                  <a:moveTo>
                    <a:pt x="4954" y="0"/>
                  </a:moveTo>
                  <a:lnTo>
                    <a:pt x="5579956" y="0"/>
                  </a:lnTo>
                  <a:cubicBezTo>
                    <a:pt x="5582681" y="0"/>
                    <a:pt x="5584909" y="5715"/>
                    <a:pt x="5584909" y="12700"/>
                  </a:cubicBezTo>
                  <a:lnTo>
                    <a:pt x="5584909" y="962279"/>
                  </a:lnTo>
                  <a:cubicBezTo>
                    <a:pt x="5584909" y="969264"/>
                    <a:pt x="5582681" y="974979"/>
                    <a:pt x="5579956" y="974979"/>
                  </a:cubicBezTo>
                  <a:lnTo>
                    <a:pt x="4954" y="974979"/>
                  </a:lnTo>
                  <a:cubicBezTo>
                    <a:pt x="2229" y="974979"/>
                    <a:pt x="0" y="969264"/>
                    <a:pt x="0" y="962279"/>
                  </a:cubicBezTo>
                  <a:lnTo>
                    <a:pt x="0" y="12700"/>
                  </a:lnTo>
                  <a:cubicBezTo>
                    <a:pt x="0" y="5715"/>
                    <a:pt x="2229" y="0"/>
                    <a:pt x="4954" y="0"/>
                  </a:cubicBezTo>
                  <a:moveTo>
                    <a:pt x="4954" y="25400"/>
                  </a:moveTo>
                  <a:lnTo>
                    <a:pt x="4954" y="12700"/>
                  </a:lnTo>
                  <a:lnTo>
                    <a:pt x="9908" y="12700"/>
                  </a:lnTo>
                  <a:lnTo>
                    <a:pt x="9908" y="962279"/>
                  </a:lnTo>
                  <a:lnTo>
                    <a:pt x="4954" y="962279"/>
                  </a:lnTo>
                  <a:lnTo>
                    <a:pt x="4954" y="949579"/>
                  </a:lnTo>
                  <a:lnTo>
                    <a:pt x="5579956" y="949579"/>
                  </a:lnTo>
                  <a:lnTo>
                    <a:pt x="5579956" y="962279"/>
                  </a:lnTo>
                  <a:lnTo>
                    <a:pt x="5575002" y="962279"/>
                  </a:lnTo>
                  <a:lnTo>
                    <a:pt x="5575002" y="12700"/>
                  </a:lnTo>
                  <a:lnTo>
                    <a:pt x="5579956" y="12700"/>
                  </a:lnTo>
                  <a:lnTo>
                    <a:pt x="5579956" y="25400"/>
                  </a:lnTo>
                  <a:lnTo>
                    <a:pt x="4954" y="25400"/>
                  </a:lnTo>
                  <a:close/>
                </a:path>
              </a:pathLst>
            </a:custGeom>
            <a:solidFill>
              <a:srgbClr val="3D3D3D"/>
            </a:solidFill>
          </p:spPr>
        </p:sp>
        <p:sp>
          <p:nvSpPr>
            <p:cNvPr name="TextBox 14" id="14"/>
            <p:cNvSpPr txBox="true"/>
            <p:nvPr/>
          </p:nvSpPr>
          <p:spPr>
            <a:xfrm>
              <a:off x="0" y="-28575"/>
              <a:ext cx="5584931"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Group Manangement</a:t>
              </a:r>
            </a:p>
          </p:txBody>
        </p:sp>
      </p:grpSp>
      <p:sp>
        <p:nvSpPr>
          <p:cNvPr name="TextBox 15" id="15"/>
          <p:cNvSpPr txBox="true"/>
          <p:nvPr/>
        </p:nvSpPr>
        <p:spPr>
          <a:xfrm rot="0">
            <a:off x="1722359" y="7001558"/>
            <a:ext cx="15316575" cy="11620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Supporting the creation and management of groups, where users can invite others to join and share expenses within the group.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6" id="6"/>
          <p:cNvGrpSpPr/>
          <p:nvPr/>
        </p:nvGrpSpPr>
        <p:grpSpPr>
          <a:xfrm rot="0">
            <a:off x="407879" y="713373"/>
            <a:ext cx="4188698" cy="731250"/>
            <a:chOff x="0" y="0"/>
            <a:chExt cx="5584931" cy="975000"/>
          </a:xfrm>
        </p:grpSpPr>
        <p:sp>
          <p:nvSpPr>
            <p:cNvPr name="Freeform 7" id="7"/>
            <p:cNvSpPr/>
            <p:nvPr/>
          </p:nvSpPr>
          <p:spPr>
            <a:xfrm flipH="false" flipV="false" rot="0">
              <a:off x="4954" y="12700"/>
              <a:ext cx="5575002" cy="949579"/>
            </a:xfrm>
            <a:custGeom>
              <a:avLst/>
              <a:gdLst/>
              <a:ahLst/>
              <a:cxnLst/>
              <a:rect r="r" b="b" t="t" l="l"/>
              <a:pathLst>
                <a:path h="949579" w="5575002">
                  <a:moveTo>
                    <a:pt x="0" y="0"/>
                  </a:moveTo>
                  <a:lnTo>
                    <a:pt x="5575002" y="0"/>
                  </a:lnTo>
                  <a:lnTo>
                    <a:pt x="5575002" y="949579"/>
                  </a:lnTo>
                  <a:lnTo>
                    <a:pt x="0" y="949579"/>
                  </a:lnTo>
                  <a:close/>
                </a:path>
              </a:pathLst>
            </a:custGeom>
            <a:solidFill>
              <a:srgbClr val="FFB23E"/>
            </a:solidFill>
          </p:spPr>
        </p:sp>
        <p:sp>
          <p:nvSpPr>
            <p:cNvPr name="Freeform 8" id="8"/>
            <p:cNvSpPr/>
            <p:nvPr/>
          </p:nvSpPr>
          <p:spPr>
            <a:xfrm flipH="false" flipV="false" rot="0">
              <a:off x="0" y="0"/>
              <a:ext cx="5584909" cy="974979"/>
            </a:xfrm>
            <a:custGeom>
              <a:avLst/>
              <a:gdLst/>
              <a:ahLst/>
              <a:cxnLst/>
              <a:rect r="r" b="b" t="t" l="l"/>
              <a:pathLst>
                <a:path h="974979" w="5584909">
                  <a:moveTo>
                    <a:pt x="4954" y="0"/>
                  </a:moveTo>
                  <a:lnTo>
                    <a:pt x="5579956" y="0"/>
                  </a:lnTo>
                  <a:cubicBezTo>
                    <a:pt x="5582681" y="0"/>
                    <a:pt x="5584909" y="5715"/>
                    <a:pt x="5584909" y="12700"/>
                  </a:cubicBezTo>
                  <a:lnTo>
                    <a:pt x="5584909" y="962279"/>
                  </a:lnTo>
                  <a:cubicBezTo>
                    <a:pt x="5584909" y="969264"/>
                    <a:pt x="5582681" y="974979"/>
                    <a:pt x="5579956" y="974979"/>
                  </a:cubicBezTo>
                  <a:lnTo>
                    <a:pt x="4954" y="974979"/>
                  </a:lnTo>
                  <a:cubicBezTo>
                    <a:pt x="2229" y="974979"/>
                    <a:pt x="0" y="969264"/>
                    <a:pt x="0" y="962279"/>
                  </a:cubicBezTo>
                  <a:lnTo>
                    <a:pt x="0" y="12700"/>
                  </a:lnTo>
                  <a:cubicBezTo>
                    <a:pt x="0" y="5715"/>
                    <a:pt x="2229" y="0"/>
                    <a:pt x="4954" y="0"/>
                  </a:cubicBezTo>
                  <a:moveTo>
                    <a:pt x="4954" y="25400"/>
                  </a:moveTo>
                  <a:lnTo>
                    <a:pt x="4954" y="12700"/>
                  </a:lnTo>
                  <a:lnTo>
                    <a:pt x="9908" y="12700"/>
                  </a:lnTo>
                  <a:lnTo>
                    <a:pt x="9908" y="962279"/>
                  </a:lnTo>
                  <a:lnTo>
                    <a:pt x="4954" y="962279"/>
                  </a:lnTo>
                  <a:lnTo>
                    <a:pt x="4954" y="949579"/>
                  </a:lnTo>
                  <a:lnTo>
                    <a:pt x="5579956" y="949579"/>
                  </a:lnTo>
                  <a:lnTo>
                    <a:pt x="5579956" y="962279"/>
                  </a:lnTo>
                  <a:lnTo>
                    <a:pt x="5575002" y="962279"/>
                  </a:lnTo>
                  <a:lnTo>
                    <a:pt x="5575002" y="12700"/>
                  </a:lnTo>
                  <a:lnTo>
                    <a:pt x="5579956" y="12700"/>
                  </a:lnTo>
                  <a:lnTo>
                    <a:pt x="5579956" y="25400"/>
                  </a:lnTo>
                  <a:lnTo>
                    <a:pt x="4954" y="25400"/>
                  </a:lnTo>
                  <a:close/>
                </a:path>
              </a:pathLst>
            </a:custGeom>
            <a:solidFill>
              <a:srgbClr val="3D3D3D"/>
            </a:solidFill>
          </p:spPr>
        </p:sp>
        <p:sp>
          <p:nvSpPr>
            <p:cNvPr name="TextBox 9" id="9"/>
            <p:cNvSpPr txBox="true"/>
            <p:nvPr/>
          </p:nvSpPr>
          <p:spPr>
            <a:xfrm>
              <a:off x="0" y="-28575"/>
              <a:ext cx="5584931"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Expense Splitting</a:t>
              </a:r>
            </a:p>
          </p:txBody>
        </p:sp>
      </p:grpSp>
      <p:sp>
        <p:nvSpPr>
          <p:cNvPr name="TextBox 10" id="10"/>
          <p:cNvSpPr txBox="true"/>
          <p:nvPr/>
        </p:nvSpPr>
        <p:spPr>
          <a:xfrm rot="0">
            <a:off x="1318771" y="2353818"/>
            <a:ext cx="15316575" cy="1733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Implementing algorithms to calculate how expenses should be split among participants. This can involve various splitting methods, such as equal split, percentage split, or custom split based on specific criteria.</a:t>
            </a:r>
          </a:p>
        </p:txBody>
      </p:sp>
      <p:grpSp>
        <p:nvGrpSpPr>
          <p:cNvPr name="Group 11" id="11"/>
          <p:cNvGrpSpPr/>
          <p:nvPr/>
        </p:nvGrpSpPr>
        <p:grpSpPr>
          <a:xfrm rot="0">
            <a:off x="407879" y="5409863"/>
            <a:ext cx="4188698" cy="731250"/>
            <a:chOff x="0" y="0"/>
            <a:chExt cx="5584931" cy="975000"/>
          </a:xfrm>
        </p:grpSpPr>
        <p:sp>
          <p:nvSpPr>
            <p:cNvPr name="Freeform 12" id="12"/>
            <p:cNvSpPr/>
            <p:nvPr/>
          </p:nvSpPr>
          <p:spPr>
            <a:xfrm flipH="false" flipV="false" rot="0">
              <a:off x="4954" y="12700"/>
              <a:ext cx="5575002" cy="949579"/>
            </a:xfrm>
            <a:custGeom>
              <a:avLst/>
              <a:gdLst/>
              <a:ahLst/>
              <a:cxnLst/>
              <a:rect r="r" b="b" t="t" l="l"/>
              <a:pathLst>
                <a:path h="949579" w="5575002">
                  <a:moveTo>
                    <a:pt x="0" y="0"/>
                  </a:moveTo>
                  <a:lnTo>
                    <a:pt x="5575002" y="0"/>
                  </a:lnTo>
                  <a:lnTo>
                    <a:pt x="5575002" y="949579"/>
                  </a:lnTo>
                  <a:lnTo>
                    <a:pt x="0" y="949579"/>
                  </a:lnTo>
                  <a:close/>
                </a:path>
              </a:pathLst>
            </a:custGeom>
            <a:solidFill>
              <a:srgbClr val="FFB23E"/>
            </a:solidFill>
          </p:spPr>
        </p:sp>
        <p:sp>
          <p:nvSpPr>
            <p:cNvPr name="Freeform 13" id="13"/>
            <p:cNvSpPr/>
            <p:nvPr/>
          </p:nvSpPr>
          <p:spPr>
            <a:xfrm flipH="false" flipV="false" rot="0">
              <a:off x="0" y="0"/>
              <a:ext cx="5584909" cy="974979"/>
            </a:xfrm>
            <a:custGeom>
              <a:avLst/>
              <a:gdLst/>
              <a:ahLst/>
              <a:cxnLst/>
              <a:rect r="r" b="b" t="t" l="l"/>
              <a:pathLst>
                <a:path h="974979" w="5584909">
                  <a:moveTo>
                    <a:pt x="4954" y="0"/>
                  </a:moveTo>
                  <a:lnTo>
                    <a:pt x="5579956" y="0"/>
                  </a:lnTo>
                  <a:cubicBezTo>
                    <a:pt x="5582681" y="0"/>
                    <a:pt x="5584909" y="5715"/>
                    <a:pt x="5584909" y="12700"/>
                  </a:cubicBezTo>
                  <a:lnTo>
                    <a:pt x="5584909" y="962279"/>
                  </a:lnTo>
                  <a:cubicBezTo>
                    <a:pt x="5584909" y="969264"/>
                    <a:pt x="5582681" y="974979"/>
                    <a:pt x="5579956" y="974979"/>
                  </a:cubicBezTo>
                  <a:lnTo>
                    <a:pt x="4954" y="974979"/>
                  </a:lnTo>
                  <a:cubicBezTo>
                    <a:pt x="2229" y="974979"/>
                    <a:pt x="0" y="969264"/>
                    <a:pt x="0" y="962279"/>
                  </a:cubicBezTo>
                  <a:lnTo>
                    <a:pt x="0" y="12700"/>
                  </a:lnTo>
                  <a:cubicBezTo>
                    <a:pt x="0" y="5715"/>
                    <a:pt x="2229" y="0"/>
                    <a:pt x="4954" y="0"/>
                  </a:cubicBezTo>
                  <a:moveTo>
                    <a:pt x="4954" y="25400"/>
                  </a:moveTo>
                  <a:lnTo>
                    <a:pt x="4954" y="12700"/>
                  </a:lnTo>
                  <a:lnTo>
                    <a:pt x="9908" y="12700"/>
                  </a:lnTo>
                  <a:lnTo>
                    <a:pt x="9908" y="962279"/>
                  </a:lnTo>
                  <a:lnTo>
                    <a:pt x="4954" y="962279"/>
                  </a:lnTo>
                  <a:lnTo>
                    <a:pt x="4954" y="949579"/>
                  </a:lnTo>
                  <a:lnTo>
                    <a:pt x="5579956" y="949579"/>
                  </a:lnTo>
                  <a:lnTo>
                    <a:pt x="5579956" y="962279"/>
                  </a:lnTo>
                  <a:lnTo>
                    <a:pt x="5575002" y="962279"/>
                  </a:lnTo>
                  <a:lnTo>
                    <a:pt x="5575002" y="12700"/>
                  </a:lnTo>
                  <a:lnTo>
                    <a:pt x="5579956" y="12700"/>
                  </a:lnTo>
                  <a:lnTo>
                    <a:pt x="5579956" y="25400"/>
                  </a:lnTo>
                  <a:lnTo>
                    <a:pt x="4954" y="25400"/>
                  </a:lnTo>
                  <a:close/>
                </a:path>
              </a:pathLst>
            </a:custGeom>
            <a:solidFill>
              <a:srgbClr val="3D3D3D"/>
            </a:solidFill>
          </p:spPr>
        </p:sp>
        <p:sp>
          <p:nvSpPr>
            <p:cNvPr name="TextBox 14" id="14"/>
            <p:cNvSpPr txBox="true"/>
            <p:nvPr/>
          </p:nvSpPr>
          <p:spPr>
            <a:xfrm>
              <a:off x="0" y="-28575"/>
              <a:ext cx="5584931"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Transaction Recording</a:t>
              </a:r>
            </a:p>
          </p:txBody>
        </p:sp>
      </p:grpSp>
      <p:sp>
        <p:nvSpPr>
          <p:cNvPr name="TextBox 15" id="15"/>
          <p:cNvSpPr txBox="true"/>
          <p:nvPr/>
        </p:nvSpPr>
        <p:spPr>
          <a:xfrm rot="0">
            <a:off x="1318771" y="6810449"/>
            <a:ext cx="15316575" cy="1733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Keeping track of transactions between users within a group. This includes recording payments made by individuals to settle their debts and updating the balances accordingly.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4130" y="50570"/>
            <a:ext cx="1527490" cy="1263086"/>
          </a:xfrm>
          <a:custGeom>
            <a:avLst/>
            <a:gdLst/>
            <a:ahLst/>
            <a:cxnLst/>
            <a:rect r="r" b="b" t="t" l="l"/>
            <a:pathLst>
              <a:path h="1263086" w="1527490">
                <a:moveTo>
                  <a:pt x="0" y="0"/>
                </a:moveTo>
                <a:lnTo>
                  <a:pt x="1527490" y="0"/>
                </a:lnTo>
                <a:lnTo>
                  <a:pt x="1527490" y="1263086"/>
                </a:lnTo>
                <a:lnTo>
                  <a:pt x="0" y="12630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0" y="1313656"/>
            <a:ext cx="568292" cy="562808"/>
          </a:xfrm>
          <a:custGeom>
            <a:avLst/>
            <a:gdLst/>
            <a:ahLst/>
            <a:cxnLst/>
            <a:rect r="r" b="b" t="t" l="l"/>
            <a:pathLst>
              <a:path h="562808" w="568292">
                <a:moveTo>
                  <a:pt x="0" y="0"/>
                </a:moveTo>
                <a:lnTo>
                  <a:pt x="568292" y="0"/>
                </a:lnTo>
                <a:lnTo>
                  <a:pt x="568292" y="562808"/>
                </a:lnTo>
                <a:lnTo>
                  <a:pt x="0" y="5628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310028" y="-99269"/>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6463025" y="1486821"/>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6" id="6"/>
          <p:cNvSpPr txBox="true"/>
          <p:nvPr/>
        </p:nvSpPr>
        <p:spPr>
          <a:xfrm rot="0">
            <a:off x="1237875" y="383522"/>
            <a:ext cx="15225150" cy="933450"/>
          </a:xfrm>
          <a:prstGeom prst="rect">
            <a:avLst/>
          </a:prstGeom>
        </p:spPr>
        <p:txBody>
          <a:bodyPr anchor="t" rtlCol="false" tIns="0" lIns="0" bIns="0" rIns="0">
            <a:spAutoFit/>
          </a:bodyPr>
          <a:lstStyle/>
          <a:p>
            <a:pPr algn="ctr">
              <a:lnSpc>
                <a:spcPts val="7200"/>
              </a:lnSpc>
            </a:pPr>
            <a:r>
              <a:rPr lang="en-US" sz="6000">
                <a:solidFill>
                  <a:srgbClr val="3D3D3D"/>
                </a:solidFill>
                <a:latin typeface="Exo 2 Bold"/>
              </a:rPr>
              <a:t>Database Schema</a:t>
            </a:r>
          </a:p>
        </p:txBody>
      </p:sp>
      <p:sp>
        <p:nvSpPr>
          <p:cNvPr name="Freeform 7" id="7"/>
          <p:cNvSpPr/>
          <p:nvPr/>
        </p:nvSpPr>
        <p:spPr>
          <a:xfrm flipH="false" flipV="false" rot="0">
            <a:off x="15535796" y="855009"/>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865776" y="2023087"/>
            <a:ext cx="744197" cy="1006549"/>
          </a:xfrm>
          <a:custGeom>
            <a:avLst/>
            <a:gdLst/>
            <a:ahLst/>
            <a:cxnLst/>
            <a:rect r="r" b="b" t="t" l="l"/>
            <a:pathLst>
              <a:path h="1006549" w="744197">
                <a:moveTo>
                  <a:pt x="0" y="0"/>
                </a:moveTo>
                <a:lnTo>
                  <a:pt x="744197" y="0"/>
                </a:lnTo>
                <a:lnTo>
                  <a:pt x="744197" y="1006549"/>
                </a:lnTo>
                <a:lnTo>
                  <a:pt x="0" y="100654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3966670" y="1255611"/>
            <a:ext cx="9767559" cy="8720124"/>
          </a:xfrm>
          <a:custGeom>
            <a:avLst/>
            <a:gdLst/>
            <a:ahLst/>
            <a:cxnLst/>
            <a:rect r="r" b="b" t="t" l="l"/>
            <a:pathLst>
              <a:path h="8720124" w="9767559">
                <a:moveTo>
                  <a:pt x="0" y="0"/>
                </a:moveTo>
                <a:lnTo>
                  <a:pt x="9767559" y="0"/>
                </a:lnTo>
                <a:lnTo>
                  <a:pt x="9767559" y="8720124"/>
                </a:lnTo>
                <a:lnTo>
                  <a:pt x="0" y="8720124"/>
                </a:lnTo>
                <a:lnTo>
                  <a:pt x="0" y="0"/>
                </a:lnTo>
                <a:close/>
              </a:path>
            </a:pathLst>
          </a:custGeom>
          <a:blipFill>
            <a:blip r:embed="rId15"/>
            <a:stretch>
              <a:fillRect l="-1098" t="0" r="-1098"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6795" y="-261057"/>
            <a:ext cx="17701205" cy="2929340"/>
            <a:chOff x="0" y="0"/>
            <a:chExt cx="23601607" cy="3905786"/>
          </a:xfrm>
        </p:grpSpPr>
        <p:sp>
          <p:nvSpPr>
            <p:cNvPr name="Freeform 3" id="3"/>
            <p:cNvSpPr/>
            <p:nvPr/>
          </p:nvSpPr>
          <p:spPr>
            <a:xfrm flipH="false" flipV="false" rot="0">
              <a:off x="519760" y="199802"/>
              <a:ext cx="2036653" cy="1684115"/>
            </a:xfrm>
            <a:custGeom>
              <a:avLst/>
              <a:gdLst/>
              <a:ahLst/>
              <a:cxnLst/>
              <a:rect r="r" b="b" t="t" l="l"/>
              <a:pathLst>
                <a:path h="1684115" w="2036653">
                  <a:moveTo>
                    <a:pt x="0" y="0"/>
                  </a:moveTo>
                  <a:lnTo>
                    <a:pt x="2036653" y="0"/>
                  </a:lnTo>
                  <a:lnTo>
                    <a:pt x="2036653" y="1684114"/>
                  </a:lnTo>
                  <a:lnTo>
                    <a:pt x="0" y="16841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1721324"/>
              <a:ext cx="757723" cy="750411"/>
            </a:xfrm>
            <a:custGeom>
              <a:avLst/>
              <a:gdLst/>
              <a:ahLst/>
              <a:cxnLst/>
              <a:rect r="r" b="b" t="t" l="l"/>
              <a:pathLst>
                <a:path h="750411" w="757723">
                  <a:moveTo>
                    <a:pt x="0" y="0"/>
                  </a:moveTo>
                  <a:lnTo>
                    <a:pt x="757723" y="0"/>
                  </a:lnTo>
                  <a:lnTo>
                    <a:pt x="757723" y="750411"/>
                  </a:lnTo>
                  <a:lnTo>
                    <a:pt x="0" y="7504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1249756" y="0"/>
              <a:ext cx="2351850" cy="2083686"/>
            </a:xfrm>
            <a:custGeom>
              <a:avLst/>
              <a:gdLst/>
              <a:ahLst/>
              <a:cxnLst/>
              <a:rect r="r" b="b" t="t" l="l"/>
              <a:pathLst>
                <a:path h="2083686" w="2351850">
                  <a:moveTo>
                    <a:pt x="0" y="0"/>
                  </a:moveTo>
                  <a:lnTo>
                    <a:pt x="2351851" y="0"/>
                  </a:lnTo>
                  <a:lnTo>
                    <a:pt x="2351851" y="2083686"/>
                  </a:lnTo>
                  <a:lnTo>
                    <a:pt x="0" y="20836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1492592" y="2182927"/>
              <a:ext cx="1200740" cy="1430043"/>
            </a:xfrm>
            <a:custGeom>
              <a:avLst/>
              <a:gdLst/>
              <a:ahLst/>
              <a:cxnLst/>
              <a:rect r="r" b="b" t="t" l="l"/>
              <a:pathLst>
                <a:path h="1430043" w="1200740">
                  <a:moveTo>
                    <a:pt x="0" y="0"/>
                  </a:moveTo>
                  <a:lnTo>
                    <a:pt x="1200739" y="0"/>
                  </a:lnTo>
                  <a:lnTo>
                    <a:pt x="1200739" y="1430043"/>
                  </a:lnTo>
                  <a:lnTo>
                    <a:pt x="0" y="14300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259303" y="865302"/>
              <a:ext cx="20300200" cy="1241425"/>
            </a:xfrm>
            <a:prstGeom prst="rect">
              <a:avLst/>
            </a:prstGeom>
          </p:spPr>
          <p:txBody>
            <a:bodyPr anchor="t" rtlCol="false" tIns="0" lIns="0" bIns="0" rIns="0">
              <a:spAutoFit/>
            </a:bodyPr>
            <a:lstStyle/>
            <a:p>
              <a:pPr algn="ctr">
                <a:lnSpc>
                  <a:spcPts val="7200"/>
                </a:lnSpc>
              </a:pPr>
              <a:r>
                <a:rPr lang="en-US" sz="6000">
                  <a:solidFill>
                    <a:srgbClr val="3D3D3D"/>
                  </a:solidFill>
                  <a:latin typeface="Exo 2 Bold"/>
                </a:rPr>
                <a:t>Entity Relationship Diagram</a:t>
              </a:r>
            </a:p>
          </p:txBody>
        </p:sp>
        <p:sp>
          <p:nvSpPr>
            <p:cNvPr name="Freeform 8" id="8"/>
            <p:cNvSpPr/>
            <p:nvPr/>
          </p:nvSpPr>
          <p:spPr>
            <a:xfrm flipH="false" flipV="false" rot="0">
              <a:off x="20323197" y="1721306"/>
              <a:ext cx="1074667" cy="1068272"/>
            </a:xfrm>
            <a:custGeom>
              <a:avLst/>
              <a:gdLst/>
              <a:ahLst/>
              <a:cxnLst/>
              <a:rect r="r" b="b" t="t" l="l"/>
              <a:pathLst>
                <a:path h="1068272" w="1074667">
                  <a:moveTo>
                    <a:pt x="0" y="0"/>
                  </a:moveTo>
                  <a:lnTo>
                    <a:pt x="1074667" y="0"/>
                  </a:lnTo>
                  <a:lnTo>
                    <a:pt x="1074667" y="1068272"/>
                  </a:lnTo>
                  <a:lnTo>
                    <a:pt x="0" y="10682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041953" y="2563721"/>
              <a:ext cx="992263" cy="1342065"/>
            </a:xfrm>
            <a:custGeom>
              <a:avLst/>
              <a:gdLst/>
              <a:ahLst/>
              <a:cxnLst/>
              <a:rect r="r" b="b" t="t" l="l"/>
              <a:pathLst>
                <a:path h="1342065" w="992263">
                  <a:moveTo>
                    <a:pt x="0" y="0"/>
                  </a:moveTo>
                  <a:lnTo>
                    <a:pt x="992262" y="0"/>
                  </a:lnTo>
                  <a:lnTo>
                    <a:pt x="992262" y="1342065"/>
                  </a:lnTo>
                  <a:lnTo>
                    <a:pt x="0" y="13420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10" id="10"/>
          <p:cNvSpPr/>
          <p:nvPr/>
        </p:nvSpPr>
        <p:spPr>
          <a:xfrm flipH="false" flipV="false" rot="0">
            <a:off x="-1254783" y="1566239"/>
            <a:ext cx="20797567" cy="8720761"/>
          </a:xfrm>
          <a:custGeom>
            <a:avLst/>
            <a:gdLst/>
            <a:ahLst/>
            <a:cxnLst/>
            <a:rect r="r" b="b" t="t" l="l"/>
            <a:pathLst>
              <a:path h="8720761" w="20797567">
                <a:moveTo>
                  <a:pt x="0" y="0"/>
                </a:moveTo>
                <a:lnTo>
                  <a:pt x="20797566" y="0"/>
                </a:lnTo>
                <a:lnTo>
                  <a:pt x="20797566" y="8720761"/>
                </a:lnTo>
                <a:lnTo>
                  <a:pt x="0" y="8720761"/>
                </a:lnTo>
                <a:lnTo>
                  <a:pt x="0" y="0"/>
                </a:lnTo>
                <a:close/>
              </a:path>
            </a:pathLst>
          </a:custGeom>
          <a:blipFill>
            <a:blip r:embed="rId15"/>
            <a:stretch>
              <a:fillRect l="0" t="-45" r="0" b="-6222"/>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1346" y="380772"/>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19150" y="1562750"/>
            <a:ext cx="607466" cy="603846"/>
          </a:xfrm>
          <a:custGeom>
            <a:avLst/>
            <a:gdLst/>
            <a:ahLst/>
            <a:cxnLst/>
            <a:rect r="r" b="b" t="t" l="l"/>
            <a:pathLst>
              <a:path h="603846" w="607466">
                <a:moveTo>
                  <a:pt x="0" y="0"/>
                </a:moveTo>
                <a:lnTo>
                  <a:pt x="607466" y="0"/>
                </a:lnTo>
                <a:lnTo>
                  <a:pt x="607466" y="603846"/>
                </a:lnTo>
                <a:lnTo>
                  <a:pt x="0" y="6038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531425" y="971950"/>
            <a:ext cx="15225150" cy="932530"/>
          </a:xfrm>
          <a:prstGeom prst="rect">
            <a:avLst/>
          </a:prstGeom>
        </p:spPr>
        <p:txBody>
          <a:bodyPr anchor="t" rtlCol="false" tIns="0" lIns="0" bIns="0" rIns="0">
            <a:spAutoFit/>
          </a:bodyPr>
          <a:lstStyle/>
          <a:p>
            <a:pPr algn="ctr">
              <a:lnSpc>
                <a:spcPts val="7200"/>
              </a:lnSpc>
            </a:pPr>
            <a:r>
              <a:rPr lang="en-US" sz="6000">
                <a:solidFill>
                  <a:srgbClr val="3D3D3D"/>
                </a:solidFill>
                <a:latin typeface="Exo 2 Bold"/>
              </a:rPr>
              <a:t>Methodology</a:t>
            </a:r>
          </a:p>
        </p:txBody>
      </p:sp>
      <p:sp>
        <p:nvSpPr>
          <p:cNvPr name="Freeform 7" id="7"/>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564842" y="1195964"/>
            <a:ext cx="900555" cy="1072532"/>
          </a:xfrm>
          <a:custGeom>
            <a:avLst/>
            <a:gdLst/>
            <a:ahLst/>
            <a:cxnLst/>
            <a:rect r="r" b="b" t="t" l="l"/>
            <a:pathLst>
              <a:path h="1072532" w="900555">
                <a:moveTo>
                  <a:pt x="0" y="0"/>
                </a:moveTo>
                <a:lnTo>
                  <a:pt x="900554" y="0"/>
                </a:lnTo>
                <a:lnTo>
                  <a:pt x="900554" y="1072532"/>
                </a:lnTo>
                <a:lnTo>
                  <a:pt x="0" y="10725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18771" y="3897130"/>
            <a:ext cx="15316575" cy="23050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To access Splitwise, users must first sign up on the website using their email address and a password. This ensures that only authorized users can use the app and access its features securely.</a:t>
            </a:r>
          </a:p>
          <a:p>
            <a:pPr algn="ctr">
              <a:lnSpc>
                <a:spcPts val="4559"/>
              </a:lnSpc>
            </a:pPr>
          </a:p>
        </p:txBody>
      </p:sp>
      <p:grpSp>
        <p:nvGrpSpPr>
          <p:cNvPr name="Group 11" id="11"/>
          <p:cNvGrpSpPr/>
          <p:nvPr/>
        </p:nvGrpSpPr>
        <p:grpSpPr>
          <a:xfrm rot="0">
            <a:off x="926616" y="2946019"/>
            <a:ext cx="4188698" cy="731250"/>
            <a:chOff x="0" y="0"/>
            <a:chExt cx="5584931" cy="975000"/>
          </a:xfrm>
        </p:grpSpPr>
        <p:sp>
          <p:nvSpPr>
            <p:cNvPr name="Freeform 12" id="12"/>
            <p:cNvSpPr/>
            <p:nvPr/>
          </p:nvSpPr>
          <p:spPr>
            <a:xfrm flipH="false" flipV="false" rot="0">
              <a:off x="4954" y="12700"/>
              <a:ext cx="5575002" cy="949579"/>
            </a:xfrm>
            <a:custGeom>
              <a:avLst/>
              <a:gdLst/>
              <a:ahLst/>
              <a:cxnLst/>
              <a:rect r="r" b="b" t="t" l="l"/>
              <a:pathLst>
                <a:path h="949579" w="5575002">
                  <a:moveTo>
                    <a:pt x="0" y="0"/>
                  </a:moveTo>
                  <a:lnTo>
                    <a:pt x="5575002" y="0"/>
                  </a:lnTo>
                  <a:lnTo>
                    <a:pt x="5575002" y="949579"/>
                  </a:lnTo>
                  <a:lnTo>
                    <a:pt x="0" y="949579"/>
                  </a:lnTo>
                  <a:close/>
                </a:path>
              </a:pathLst>
            </a:custGeom>
            <a:solidFill>
              <a:srgbClr val="FFB23E"/>
            </a:solidFill>
          </p:spPr>
        </p:sp>
        <p:sp>
          <p:nvSpPr>
            <p:cNvPr name="Freeform 13" id="13"/>
            <p:cNvSpPr/>
            <p:nvPr/>
          </p:nvSpPr>
          <p:spPr>
            <a:xfrm flipH="false" flipV="false" rot="0">
              <a:off x="0" y="0"/>
              <a:ext cx="5584909" cy="974979"/>
            </a:xfrm>
            <a:custGeom>
              <a:avLst/>
              <a:gdLst/>
              <a:ahLst/>
              <a:cxnLst/>
              <a:rect r="r" b="b" t="t" l="l"/>
              <a:pathLst>
                <a:path h="974979" w="5584909">
                  <a:moveTo>
                    <a:pt x="4954" y="0"/>
                  </a:moveTo>
                  <a:lnTo>
                    <a:pt x="5579956" y="0"/>
                  </a:lnTo>
                  <a:cubicBezTo>
                    <a:pt x="5582681" y="0"/>
                    <a:pt x="5584909" y="5715"/>
                    <a:pt x="5584909" y="12700"/>
                  </a:cubicBezTo>
                  <a:lnTo>
                    <a:pt x="5584909" y="962279"/>
                  </a:lnTo>
                  <a:cubicBezTo>
                    <a:pt x="5584909" y="969264"/>
                    <a:pt x="5582681" y="974979"/>
                    <a:pt x="5579956" y="974979"/>
                  </a:cubicBezTo>
                  <a:lnTo>
                    <a:pt x="4954" y="974979"/>
                  </a:lnTo>
                  <a:cubicBezTo>
                    <a:pt x="2229" y="974979"/>
                    <a:pt x="0" y="969264"/>
                    <a:pt x="0" y="962279"/>
                  </a:cubicBezTo>
                  <a:lnTo>
                    <a:pt x="0" y="12700"/>
                  </a:lnTo>
                  <a:cubicBezTo>
                    <a:pt x="0" y="5715"/>
                    <a:pt x="2229" y="0"/>
                    <a:pt x="4954" y="0"/>
                  </a:cubicBezTo>
                  <a:moveTo>
                    <a:pt x="4954" y="25400"/>
                  </a:moveTo>
                  <a:lnTo>
                    <a:pt x="4954" y="12700"/>
                  </a:lnTo>
                  <a:lnTo>
                    <a:pt x="9908" y="12700"/>
                  </a:lnTo>
                  <a:lnTo>
                    <a:pt x="9908" y="962279"/>
                  </a:lnTo>
                  <a:lnTo>
                    <a:pt x="4954" y="962279"/>
                  </a:lnTo>
                  <a:lnTo>
                    <a:pt x="4954" y="949579"/>
                  </a:lnTo>
                  <a:lnTo>
                    <a:pt x="5579956" y="949579"/>
                  </a:lnTo>
                  <a:lnTo>
                    <a:pt x="5579956" y="962279"/>
                  </a:lnTo>
                  <a:lnTo>
                    <a:pt x="5575002" y="962279"/>
                  </a:lnTo>
                  <a:lnTo>
                    <a:pt x="5575002" y="12700"/>
                  </a:lnTo>
                  <a:lnTo>
                    <a:pt x="5579956" y="12700"/>
                  </a:lnTo>
                  <a:lnTo>
                    <a:pt x="5579956" y="25400"/>
                  </a:lnTo>
                  <a:lnTo>
                    <a:pt x="4954" y="25400"/>
                  </a:lnTo>
                  <a:close/>
                </a:path>
              </a:pathLst>
            </a:custGeom>
            <a:solidFill>
              <a:srgbClr val="3D3D3D"/>
            </a:solidFill>
          </p:spPr>
        </p:sp>
        <p:sp>
          <p:nvSpPr>
            <p:cNvPr name="TextBox 14" id="14"/>
            <p:cNvSpPr txBox="true"/>
            <p:nvPr/>
          </p:nvSpPr>
          <p:spPr>
            <a:xfrm>
              <a:off x="0" y="-28575"/>
              <a:ext cx="5584931"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User Registration</a:t>
              </a:r>
            </a:p>
          </p:txBody>
        </p:sp>
      </p:grpSp>
      <p:sp>
        <p:nvSpPr>
          <p:cNvPr name="TextBox 15" id="15"/>
          <p:cNvSpPr txBox="true"/>
          <p:nvPr/>
        </p:nvSpPr>
        <p:spPr>
          <a:xfrm rot="0">
            <a:off x="1318771" y="7343005"/>
            <a:ext cx="15316575" cy="23050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 Once registered, users can create groups for different circles of friends or activities. The person who creates the group becomes its admin, with the ability to manage group members and oversee expenses.</a:t>
            </a:r>
          </a:p>
          <a:p>
            <a:pPr algn="ctr">
              <a:lnSpc>
                <a:spcPts val="4559"/>
              </a:lnSpc>
            </a:pPr>
          </a:p>
        </p:txBody>
      </p:sp>
      <p:grpSp>
        <p:nvGrpSpPr>
          <p:cNvPr name="Group 16" id="16"/>
          <p:cNvGrpSpPr/>
          <p:nvPr/>
        </p:nvGrpSpPr>
        <p:grpSpPr>
          <a:xfrm rot="0">
            <a:off x="691346" y="6202180"/>
            <a:ext cx="7108792" cy="731250"/>
            <a:chOff x="0" y="0"/>
            <a:chExt cx="9478390" cy="975000"/>
          </a:xfrm>
        </p:grpSpPr>
        <p:sp>
          <p:nvSpPr>
            <p:cNvPr name="Freeform 17" id="17"/>
            <p:cNvSpPr/>
            <p:nvPr/>
          </p:nvSpPr>
          <p:spPr>
            <a:xfrm flipH="false" flipV="false" rot="0">
              <a:off x="8408" y="12700"/>
              <a:ext cx="9461538" cy="949579"/>
            </a:xfrm>
            <a:custGeom>
              <a:avLst/>
              <a:gdLst/>
              <a:ahLst/>
              <a:cxnLst/>
              <a:rect r="r" b="b" t="t" l="l"/>
              <a:pathLst>
                <a:path h="949579" w="9461538">
                  <a:moveTo>
                    <a:pt x="0" y="0"/>
                  </a:moveTo>
                  <a:lnTo>
                    <a:pt x="9461538" y="0"/>
                  </a:lnTo>
                  <a:lnTo>
                    <a:pt x="9461538" y="949579"/>
                  </a:lnTo>
                  <a:lnTo>
                    <a:pt x="0" y="949579"/>
                  </a:lnTo>
                  <a:close/>
                </a:path>
              </a:pathLst>
            </a:custGeom>
            <a:solidFill>
              <a:srgbClr val="FFB23E"/>
            </a:solidFill>
          </p:spPr>
        </p:sp>
        <p:sp>
          <p:nvSpPr>
            <p:cNvPr name="Freeform 18" id="18"/>
            <p:cNvSpPr/>
            <p:nvPr/>
          </p:nvSpPr>
          <p:spPr>
            <a:xfrm flipH="false" flipV="false" rot="0">
              <a:off x="0" y="0"/>
              <a:ext cx="9478353" cy="974979"/>
            </a:xfrm>
            <a:custGeom>
              <a:avLst/>
              <a:gdLst/>
              <a:ahLst/>
              <a:cxnLst/>
              <a:rect r="r" b="b" t="t" l="l"/>
              <a:pathLst>
                <a:path h="974979" w="9478353">
                  <a:moveTo>
                    <a:pt x="8408" y="0"/>
                  </a:moveTo>
                  <a:lnTo>
                    <a:pt x="9469946" y="0"/>
                  </a:lnTo>
                  <a:cubicBezTo>
                    <a:pt x="9474571" y="0"/>
                    <a:pt x="9478353" y="5715"/>
                    <a:pt x="9478353" y="12700"/>
                  </a:cubicBezTo>
                  <a:lnTo>
                    <a:pt x="9478353" y="962279"/>
                  </a:lnTo>
                  <a:cubicBezTo>
                    <a:pt x="9478353" y="969264"/>
                    <a:pt x="9474571" y="974979"/>
                    <a:pt x="9469946" y="974979"/>
                  </a:cubicBezTo>
                  <a:lnTo>
                    <a:pt x="8408" y="974979"/>
                  </a:lnTo>
                  <a:cubicBezTo>
                    <a:pt x="3783" y="974979"/>
                    <a:pt x="0" y="969264"/>
                    <a:pt x="0" y="962279"/>
                  </a:cubicBezTo>
                  <a:lnTo>
                    <a:pt x="0" y="12700"/>
                  </a:lnTo>
                  <a:cubicBezTo>
                    <a:pt x="0" y="5715"/>
                    <a:pt x="3783" y="0"/>
                    <a:pt x="8408" y="0"/>
                  </a:cubicBezTo>
                  <a:moveTo>
                    <a:pt x="8408" y="25400"/>
                  </a:moveTo>
                  <a:lnTo>
                    <a:pt x="8408" y="12700"/>
                  </a:lnTo>
                  <a:lnTo>
                    <a:pt x="16815" y="12700"/>
                  </a:lnTo>
                  <a:lnTo>
                    <a:pt x="16815" y="962279"/>
                  </a:lnTo>
                  <a:lnTo>
                    <a:pt x="8408" y="962279"/>
                  </a:lnTo>
                  <a:lnTo>
                    <a:pt x="8408" y="949579"/>
                  </a:lnTo>
                  <a:lnTo>
                    <a:pt x="9469946" y="949579"/>
                  </a:lnTo>
                  <a:lnTo>
                    <a:pt x="9469946" y="962279"/>
                  </a:lnTo>
                  <a:lnTo>
                    <a:pt x="9461538" y="962279"/>
                  </a:lnTo>
                  <a:lnTo>
                    <a:pt x="9461538" y="12700"/>
                  </a:lnTo>
                  <a:lnTo>
                    <a:pt x="9469946" y="12700"/>
                  </a:lnTo>
                  <a:lnTo>
                    <a:pt x="9469946" y="25400"/>
                  </a:lnTo>
                  <a:lnTo>
                    <a:pt x="8408" y="25400"/>
                  </a:lnTo>
                  <a:close/>
                </a:path>
              </a:pathLst>
            </a:custGeom>
            <a:solidFill>
              <a:srgbClr val="3D3D3D"/>
            </a:solidFill>
          </p:spPr>
        </p:sp>
        <p:sp>
          <p:nvSpPr>
            <p:cNvPr name="TextBox 19" id="19"/>
            <p:cNvSpPr txBox="true"/>
            <p:nvPr/>
          </p:nvSpPr>
          <p:spPr>
            <a:xfrm>
              <a:off x="0" y="-28575"/>
              <a:ext cx="9478390" cy="1003575"/>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Group Creation and Administration</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906624" y="1550248"/>
            <a:ext cx="691444" cy="822620"/>
          </a:xfrm>
          <a:custGeom>
            <a:avLst/>
            <a:gdLst/>
            <a:ahLst/>
            <a:cxnLst/>
            <a:rect r="r" b="b" t="t" l="l"/>
            <a:pathLst>
              <a:path h="822620" w="691444">
                <a:moveTo>
                  <a:pt x="0" y="0"/>
                </a:moveTo>
                <a:lnTo>
                  <a:pt x="691444" y="0"/>
                </a:lnTo>
                <a:lnTo>
                  <a:pt x="691444" y="822620"/>
                </a:lnTo>
                <a:lnTo>
                  <a:pt x="0" y="822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70415" y="-7"/>
            <a:ext cx="1763888" cy="1562765"/>
          </a:xfrm>
          <a:custGeom>
            <a:avLst/>
            <a:gdLst/>
            <a:ahLst/>
            <a:cxnLst/>
            <a:rect r="r" b="b" t="t" l="l"/>
            <a:pathLst>
              <a:path h="1562765" w="1763888">
                <a:moveTo>
                  <a:pt x="0" y="0"/>
                </a:moveTo>
                <a:lnTo>
                  <a:pt x="1763888" y="0"/>
                </a:lnTo>
                <a:lnTo>
                  <a:pt x="1763888" y="1562764"/>
                </a:lnTo>
                <a:lnTo>
                  <a:pt x="0" y="1562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19804" y="378498"/>
            <a:ext cx="704646" cy="700500"/>
          </a:xfrm>
          <a:custGeom>
            <a:avLst/>
            <a:gdLst/>
            <a:ahLst/>
            <a:cxnLst/>
            <a:rect r="r" b="b" t="t" l="l"/>
            <a:pathLst>
              <a:path h="700500" w="704646">
                <a:moveTo>
                  <a:pt x="0" y="0"/>
                </a:moveTo>
                <a:lnTo>
                  <a:pt x="704646" y="0"/>
                </a:lnTo>
                <a:lnTo>
                  <a:pt x="704646" y="700500"/>
                </a:lnTo>
                <a:lnTo>
                  <a:pt x="0" y="700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29346" y="1392548"/>
            <a:ext cx="806000" cy="801204"/>
          </a:xfrm>
          <a:custGeom>
            <a:avLst/>
            <a:gdLst/>
            <a:ahLst/>
            <a:cxnLst/>
            <a:rect r="r" b="b" t="t" l="l"/>
            <a:pathLst>
              <a:path h="801204" w="806000">
                <a:moveTo>
                  <a:pt x="0" y="0"/>
                </a:moveTo>
                <a:lnTo>
                  <a:pt x="806000" y="0"/>
                </a:lnTo>
                <a:lnTo>
                  <a:pt x="806000" y="801204"/>
                </a:lnTo>
                <a:lnTo>
                  <a:pt x="0" y="8012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07879" y="1241899"/>
            <a:ext cx="6727081" cy="764450"/>
            <a:chOff x="0" y="0"/>
            <a:chExt cx="8969441" cy="1019267"/>
          </a:xfrm>
        </p:grpSpPr>
        <p:sp>
          <p:nvSpPr>
            <p:cNvPr name="Freeform 7" id="7"/>
            <p:cNvSpPr/>
            <p:nvPr/>
          </p:nvSpPr>
          <p:spPr>
            <a:xfrm flipH="false" flipV="false" rot="0">
              <a:off x="7956" y="13277"/>
              <a:ext cx="8953494" cy="992691"/>
            </a:xfrm>
            <a:custGeom>
              <a:avLst/>
              <a:gdLst/>
              <a:ahLst/>
              <a:cxnLst/>
              <a:rect r="r" b="b" t="t" l="l"/>
              <a:pathLst>
                <a:path h="992691" w="8953494">
                  <a:moveTo>
                    <a:pt x="0" y="0"/>
                  </a:moveTo>
                  <a:lnTo>
                    <a:pt x="8953494" y="0"/>
                  </a:lnTo>
                  <a:lnTo>
                    <a:pt x="8953494" y="992691"/>
                  </a:lnTo>
                  <a:lnTo>
                    <a:pt x="0" y="992691"/>
                  </a:lnTo>
                  <a:close/>
                </a:path>
              </a:pathLst>
            </a:custGeom>
            <a:solidFill>
              <a:srgbClr val="FFB23E"/>
            </a:solidFill>
          </p:spPr>
        </p:sp>
        <p:sp>
          <p:nvSpPr>
            <p:cNvPr name="Freeform 8" id="8"/>
            <p:cNvSpPr/>
            <p:nvPr/>
          </p:nvSpPr>
          <p:spPr>
            <a:xfrm flipH="false" flipV="false" rot="0">
              <a:off x="0" y="0"/>
              <a:ext cx="8969406" cy="1019245"/>
            </a:xfrm>
            <a:custGeom>
              <a:avLst/>
              <a:gdLst/>
              <a:ahLst/>
              <a:cxnLst/>
              <a:rect r="r" b="b" t="t" l="l"/>
              <a:pathLst>
                <a:path h="1019245" w="8969406">
                  <a:moveTo>
                    <a:pt x="7956" y="0"/>
                  </a:moveTo>
                  <a:lnTo>
                    <a:pt x="8961450" y="0"/>
                  </a:lnTo>
                  <a:cubicBezTo>
                    <a:pt x="8965826" y="0"/>
                    <a:pt x="8969406" y="5974"/>
                    <a:pt x="8969406" y="13277"/>
                  </a:cubicBezTo>
                  <a:lnTo>
                    <a:pt x="8969406" y="1005968"/>
                  </a:lnTo>
                  <a:cubicBezTo>
                    <a:pt x="8969406" y="1013270"/>
                    <a:pt x="8965826" y="1019245"/>
                    <a:pt x="8961450" y="1019245"/>
                  </a:cubicBezTo>
                  <a:lnTo>
                    <a:pt x="7956" y="1019245"/>
                  </a:lnTo>
                  <a:cubicBezTo>
                    <a:pt x="3580" y="1019245"/>
                    <a:pt x="0" y="1013270"/>
                    <a:pt x="0" y="1005968"/>
                  </a:cubicBezTo>
                  <a:lnTo>
                    <a:pt x="0" y="13277"/>
                  </a:lnTo>
                  <a:cubicBezTo>
                    <a:pt x="0" y="5974"/>
                    <a:pt x="3580" y="0"/>
                    <a:pt x="7956" y="0"/>
                  </a:cubicBezTo>
                  <a:moveTo>
                    <a:pt x="7956" y="26553"/>
                  </a:moveTo>
                  <a:lnTo>
                    <a:pt x="7956" y="13277"/>
                  </a:lnTo>
                  <a:lnTo>
                    <a:pt x="15912" y="13277"/>
                  </a:lnTo>
                  <a:lnTo>
                    <a:pt x="15912" y="1005968"/>
                  </a:lnTo>
                  <a:lnTo>
                    <a:pt x="7956" y="1005968"/>
                  </a:lnTo>
                  <a:lnTo>
                    <a:pt x="7956" y="992691"/>
                  </a:lnTo>
                  <a:lnTo>
                    <a:pt x="8961450" y="992691"/>
                  </a:lnTo>
                  <a:lnTo>
                    <a:pt x="8961450" y="1005968"/>
                  </a:lnTo>
                  <a:lnTo>
                    <a:pt x="8953494" y="1005968"/>
                  </a:lnTo>
                  <a:lnTo>
                    <a:pt x="8953494" y="13277"/>
                  </a:lnTo>
                  <a:lnTo>
                    <a:pt x="8961450" y="13277"/>
                  </a:lnTo>
                  <a:lnTo>
                    <a:pt x="8961450" y="26553"/>
                  </a:lnTo>
                  <a:lnTo>
                    <a:pt x="7956" y="26553"/>
                  </a:lnTo>
                  <a:close/>
                </a:path>
              </a:pathLst>
            </a:custGeom>
            <a:solidFill>
              <a:srgbClr val="3D3D3D"/>
            </a:solidFill>
          </p:spPr>
        </p:sp>
        <p:sp>
          <p:nvSpPr>
            <p:cNvPr name="TextBox 9" id="9"/>
            <p:cNvSpPr txBox="true"/>
            <p:nvPr/>
          </p:nvSpPr>
          <p:spPr>
            <a:xfrm>
              <a:off x="0" y="-28575"/>
              <a:ext cx="8969441" cy="1047842"/>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Expense Creation and Division</a:t>
              </a:r>
            </a:p>
          </p:txBody>
        </p:sp>
      </p:grpSp>
      <p:sp>
        <p:nvSpPr>
          <p:cNvPr name="TextBox 10" id="10"/>
          <p:cNvSpPr txBox="true"/>
          <p:nvPr/>
        </p:nvSpPr>
        <p:spPr>
          <a:xfrm rot="0">
            <a:off x="1053840" y="2577849"/>
            <a:ext cx="15316575" cy="28765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Group admins can create expenses within Splitwise, specifying the total amount and how it should be divided among members. Whether splitting costs equally or based on custom ratios, the app handles the calculations effortlessly.</a:t>
            </a:r>
          </a:p>
          <a:p>
            <a:pPr algn="ctr">
              <a:lnSpc>
                <a:spcPts val="4559"/>
              </a:lnSpc>
            </a:pPr>
          </a:p>
        </p:txBody>
      </p:sp>
      <p:grpSp>
        <p:nvGrpSpPr>
          <p:cNvPr name="Group 11" id="11"/>
          <p:cNvGrpSpPr/>
          <p:nvPr/>
        </p:nvGrpSpPr>
        <p:grpSpPr>
          <a:xfrm rot="0">
            <a:off x="407879" y="5651358"/>
            <a:ext cx="5982743" cy="889676"/>
            <a:chOff x="0" y="0"/>
            <a:chExt cx="7976991" cy="1186235"/>
          </a:xfrm>
        </p:grpSpPr>
        <p:sp>
          <p:nvSpPr>
            <p:cNvPr name="Freeform 12" id="12"/>
            <p:cNvSpPr/>
            <p:nvPr/>
          </p:nvSpPr>
          <p:spPr>
            <a:xfrm flipH="false" flipV="false" rot="0">
              <a:off x="7076" y="15451"/>
              <a:ext cx="7962808" cy="1155306"/>
            </a:xfrm>
            <a:custGeom>
              <a:avLst/>
              <a:gdLst/>
              <a:ahLst/>
              <a:cxnLst/>
              <a:rect r="r" b="b" t="t" l="l"/>
              <a:pathLst>
                <a:path h="1155306" w="7962808">
                  <a:moveTo>
                    <a:pt x="0" y="0"/>
                  </a:moveTo>
                  <a:lnTo>
                    <a:pt x="7962808" y="0"/>
                  </a:lnTo>
                  <a:lnTo>
                    <a:pt x="7962808" y="1155307"/>
                  </a:lnTo>
                  <a:lnTo>
                    <a:pt x="0" y="1155307"/>
                  </a:lnTo>
                  <a:close/>
                </a:path>
              </a:pathLst>
            </a:custGeom>
            <a:solidFill>
              <a:srgbClr val="FFB23E"/>
            </a:solidFill>
          </p:spPr>
        </p:sp>
        <p:sp>
          <p:nvSpPr>
            <p:cNvPr name="Freeform 13" id="13"/>
            <p:cNvSpPr/>
            <p:nvPr/>
          </p:nvSpPr>
          <p:spPr>
            <a:xfrm flipH="false" flipV="false" rot="0">
              <a:off x="0" y="0"/>
              <a:ext cx="7976960" cy="1186209"/>
            </a:xfrm>
            <a:custGeom>
              <a:avLst/>
              <a:gdLst/>
              <a:ahLst/>
              <a:cxnLst/>
              <a:rect r="r" b="b" t="t" l="l"/>
              <a:pathLst>
                <a:path h="1186209" w="7976960">
                  <a:moveTo>
                    <a:pt x="7076" y="0"/>
                  </a:moveTo>
                  <a:lnTo>
                    <a:pt x="7969884" y="0"/>
                  </a:lnTo>
                  <a:cubicBezTo>
                    <a:pt x="7973776" y="0"/>
                    <a:pt x="7976960" y="6953"/>
                    <a:pt x="7976960" y="15451"/>
                  </a:cubicBezTo>
                  <a:lnTo>
                    <a:pt x="7976960" y="1170758"/>
                  </a:lnTo>
                  <a:cubicBezTo>
                    <a:pt x="7976960" y="1179256"/>
                    <a:pt x="7973776" y="1186209"/>
                    <a:pt x="7969884" y="1186209"/>
                  </a:cubicBezTo>
                  <a:lnTo>
                    <a:pt x="7076" y="1186209"/>
                  </a:lnTo>
                  <a:cubicBezTo>
                    <a:pt x="3184" y="1186209"/>
                    <a:pt x="0" y="1179256"/>
                    <a:pt x="0" y="1170758"/>
                  </a:cubicBezTo>
                  <a:lnTo>
                    <a:pt x="0" y="15451"/>
                  </a:lnTo>
                  <a:cubicBezTo>
                    <a:pt x="0" y="6953"/>
                    <a:pt x="3184" y="0"/>
                    <a:pt x="7076" y="0"/>
                  </a:cubicBezTo>
                  <a:moveTo>
                    <a:pt x="7076" y="30903"/>
                  </a:moveTo>
                  <a:lnTo>
                    <a:pt x="7076" y="15451"/>
                  </a:lnTo>
                  <a:lnTo>
                    <a:pt x="14152" y="15451"/>
                  </a:lnTo>
                  <a:lnTo>
                    <a:pt x="14152" y="1170758"/>
                  </a:lnTo>
                  <a:lnTo>
                    <a:pt x="7076" y="1170758"/>
                  </a:lnTo>
                  <a:lnTo>
                    <a:pt x="7076" y="1155306"/>
                  </a:lnTo>
                  <a:lnTo>
                    <a:pt x="7969884" y="1155306"/>
                  </a:lnTo>
                  <a:lnTo>
                    <a:pt x="7969884" y="1170758"/>
                  </a:lnTo>
                  <a:lnTo>
                    <a:pt x="7962809" y="1170758"/>
                  </a:lnTo>
                  <a:lnTo>
                    <a:pt x="7962809" y="15451"/>
                  </a:lnTo>
                  <a:lnTo>
                    <a:pt x="7969884" y="15451"/>
                  </a:lnTo>
                  <a:lnTo>
                    <a:pt x="7969884" y="30903"/>
                  </a:lnTo>
                  <a:lnTo>
                    <a:pt x="7076" y="30903"/>
                  </a:lnTo>
                  <a:close/>
                </a:path>
              </a:pathLst>
            </a:custGeom>
            <a:solidFill>
              <a:srgbClr val="3D3D3D"/>
            </a:solidFill>
          </p:spPr>
        </p:sp>
        <p:sp>
          <p:nvSpPr>
            <p:cNvPr name="TextBox 14" id="14"/>
            <p:cNvSpPr txBox="true"/>
            <p:nvPr/>
          </p:nvSpPr>
          <p:spPr>
            <a:xfrm>
              <a:off x="0" y="-28575"/>
              <a:ext cx="7976991" cy="1214810"/>
            </a:xfrm>
            <a:prstGeom prst="rect">
              <a:avLst/>
            </a:prstGeom>
          </p:spPr>
          <p:txBody>
            <a:bodyPr anchor="ctr" rtlCol="false" tIns="50800" lIns="50800" bIns="50800" rIns="50800"/>
            <a:lstStyle/>
            <a:p>
              <a:pPr algn="ctr">
                <a:lnSpc>
                  <a:spcPts val="3840"/>
                </a:lnSpc>
              </a:pPr>
              <a:r>
                <a:rPr lang="en-US" sz="3200">
                  <a:solidFill>
                    <a:srgbClr val="3D3D3D"/>
                  </a:solidFill>
                  <a:latin typeface="Arimo"/>
                </a:rPr>
                <a:t>Monitoring Pending Payments</a:t>
              </a:r>
            </a:p>
          </p:txBody>
        </p:sp>
      </p:grpSp>
      <p:sp>
        <p:nvSpPr>
          <p:cNvPr name="TextBox 15" id="15"/>
          <p:cNvSpPr txBox="true"/>
          <p:nvPr/>
        </p:nvSpPr>
        <p:spPr>
          <a:xfrm rot="0">
            <a:off x="1485713" y="6953250"/>
            <a:ext cx="15316575" cy="2305050"/>
          </a:xfrm>
          <a:prstGeom prst="rect">
            <a:avLst/>
          </a:prstGeom>
        </p:spPr>
        <p:txBody>
          <a:bodyPr anchor="t" rtlCol="false" tIns="0" lIns="0" bIns="0" rIns="0">
            <a:spAutoFit/>
          </a:bodyPr>
          <a:lstStyle/>
          <a:p>
            <a:pPr algn="ctr">
              <a:lnSpc>
                <a:spcPts val="4559"/>
              </a:lnSpc>
            </a:pPr>
            <a:r>
              <a:rPr lang="en-US" sz="3799">
                <a:solidFill>
                  <a:srgbClr val="3D3D3D"/>
                </a:solidFill>
                <a:latin typeface="Arimo"/>
              </a:rPr>
              <a:t>Splitwise helps keep track of who owes what within a group. If someone has an outstanding balance,  they can settle it directly with the group admin through the app, ensuring transparency and accountability.</a:t>
            </a:r>
          </a:p>
          <a:p>
            <a:pPr algn="ctr">
              <a:lnSpc>
                <a:spcPts val="45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DAF9_DCT_OY</dc:identifier>
  <dcterms:modified xsi:type="dcterms:W3CDTF">2011-08-01T06:04:30Z</dcterms:modified>
  <cp:revision>1</cp:revision>
  <dc:title>DBMS Project</dc:title>
</cp:coreProperties>
</file>