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1BD5"/>
    <a:srgbClr val="D0D0D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Nithin%20kumar%20v%20%20(Terro's%20real%20estate).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Sheet1!$J$2:$J$507</cx:f>
        <cx:lvl ptCount="506" formatCode="General">
          <cx:pt idx="0">24</cx:pt>
          <cx:pt idx="1">21.600000000000001</cx:pt>
          <cx:pt idx="2">34.700000000000003</cx:pt>
          <cx:pt idx="3">33.399999999999999</cx:pt>
          <cx:pt idx="4">36.200000000000003</cx:pt>
          <cx:pt idx="5">28.699999999999999</cx:pt>
          <cx:pt idx="6">22.899999999999999</cx:pt>
          <cx:pt idx="7">27.100000000000001</cx:pt>
          <cx:pt idx="8">16.5</cx:pt>
          <cx:pt idx="9">18.899999999999999</cx:pt>
          <cx:pt idx="10">15</cx:pt>
          <cx:pt idx="11">18.899999999999999</cx:pt>
          <cx:pt idx="12">21.699999999999999</cx:pt>
          <cx:pt idx="13">20.399999999999999</cx:pt>
          <cx:pt idx="14">18.199999999999999</cx:pt>
          <cx:pt idx="15">19.899999999999999</cx:pt>
          <cx:pt idx="16">23.100000000000001</cx:pt>
          <cx:pt idx="17">17.5</cx:pt>
          <cx:pt idx="18">20.199999999999999</cx:pt>
          <cx:pt idx="19">18.199999999999999</cx:pt>
          <cx:pt idx="20">13.6</cx:pt>
          <cx:pt idx="21">19.600000000000001</cx:pt>
          <cx:pt idx="22">15.199999999999999</cx:pt>
          <cx:pt idx="23">14.5</cx:pt>
          <cx:pt idx="24">15.6</cx:pt>
          <cx:pt idx="25">13.9</cx:pt>
          <cx:pt idx="26">16.600000000000001</cx:pt>
          <cx:pt idx="27">14.800000000000001</cx:pt>
          <cx:pt idx="28">18.399999999999999</cx:pt>
          <cx:pt idx="29">21</cx:pt>
          <cx:pt idx="30">12.699999999999999</cx:pt>
          <cx:pt idx="31">14.5</cx:pt>
          <cx:pt idx="32">13.199999999999999</cx:pt>
          <cx:pt idx="33">13.1</cx:pt>
          <cx:pt idx="34">13.5</cx:pt>
          <cx:pt idx="35">18.899999999999999</cx:pt>
          <cx:pt idx="36">20</cx:pt>
          <cx:pt idx="37">21</cx:pt>
          <cx:pt idx="38">24.699999999999999</cx:pt>
          <cx:pt idx="39">30.800000000000001</cx:pt>
          <cx:pt idx="40">34.899999999999999</cx:pt>
          <cx:pt idx="41">26.600000000000001</cx:pt>
          <cx:pt idx="42">25.300000000000001</cx:pt>
          <cx:pt idx="43">24.699999999999999</cx:pt>
          <cx:pt idx="44">21.199999999999999</cx:pt>
          <cx:pt idx="45">19.300000000000001</cx:pt>
          <cx:pt idx="46">20</cx:pt>
          <cx:pt idx="47">16.600000000000001</cx:pt>
          <cx:pt idx="48">14.4</cx:pt>
          <cx:pt idx="49">19.399999999999999</cx:pt>
          <cx:pt idx="50">19.699999999999999</cx:pt>
          <cx:pt idx="51">20.5</cx:pt>
          <cx:pt idx="52">25</cx:pt>
          <cx:pt idx="53">23.399999999999999</cx:pt>
          <cx:pt idx="54">18.899999999999999</cx:pt>
          <cx:pt idx="55">35.399999999999999</cx:pt>
          <cx:pt idx="56">24.699999999999999</cx:pt>
          <cx:pt idx="57">31.600000000000001</cx:pt>
          <cx:pt idx="58">23.300000000000001</cx:pt>
          <cx:pt idx="59">19.600000000000001</cx:pt>
          <cx:pt idx="60">18.699999999999999</cx:pt>
          <cx:pt idx="61">16</cx:pt>
          <cx:pt idx="62">22.199999999999999</cx:pt>
          <cx:pt idx="63">25</cx:pt>
          <cx:pt idx="64">33</cx:pt>
          <cx:pt idx="65">23.5</cx:pt>
          <cx:pt idx="66">19.399999999999999</cx:pt>
          <cx:pt idx="67">22</cx:pt>
          <cx:pt idx="68">17.399999999999999</cx:pt>
          <cx:pt idx="69">20.899999999999999</cx:pt>
          <cx:pt idx="70">24.199999999999999</cx:pt>
          <cx:pt idx="71">21.699999999999999</cx:pt>
          <cx:pt idx="72">22.800000000000001</cx:pt>
          <cx:pt idx="73">23.399999999999999</cx:pt>
          <cx:pt idx="74">24.100000000000001</cx:pt>
          <cx:pt idx="75">21.399999999999999</cx:pt>
          <cx:pt idx="76">20</cx:pt>
          <cx:pt idx="77">20.800000000000001</cx:pt>
          <cx:pt idx="78">21.199999999999999</cx:pt>
          <cx:pt idx="79">20.300000000000001</cx:pt>
          <cx:pt idx="80">28</cx:pt>
          <cx:pt idx="81">23.899999999999999</cx:pt>
          <cx:pt idx="82">24.800000000000001</cx:pt>
          <cx:pt idx="83">22.899999999999999</cx:pt>
          <cx:pt idx="84">23.899999999999999</cx:pt>
          <cx:pt idx="85">26.600000000000001</cx:pt>
          <cx:pt idx="86">22.5</cx:pt>
          <cx:pt idx="87">22.199999999999999</cx:pt>
          <cx:pt idx="88">23.600000000000001</cx:pt>
          <cx:pt idx="89">28.699999999999999</cx:pt>
          <cx:pt idx="90">22.600000000000001</cx:pt>
          <cx:pt idx="91">22</cx:pt>
          <cx:pt idx="92">22.899999999999999</cx:pt>
          <cx:pt idx="93">25</cx:pt>
          <cx:pt idx="94">20.600000000000001</cx:pt>
          <cx:pt idx="95">28.399999999999999</cx:pt>
          <cx:pt idx="96">21.399999999999999</cx:pt>
          <cx:pt idx="97">38.700000000000003</cx:pt>
          <cx:pt idx="98">43.799999999999997</cx:pt>
          <cx:pt idx="99">33.200000000000003</cx:pt>
          <cx:pt idx="100">27.5</cx:pt>
          <cx:pt idx="101">26.5</cx:pt>
          <cx:pt idx="102">18.600000000000001</cx:pt>
          <cx:pt idx="103">19.300000000000001</cx:pt>
          <cx:pt idx="104">20.100000000000001</cx:pt>
          <cx:pt idx="105">19.5</cx:pt>
          <cx:pt idx="106">19.5</cx:pt>
          <cx:pt idx="107">20.399999999999999</cx:pt>
          <cx:pt idx="108">19.800000000000001</cx:pt>
          <cx:pt idx="109">19.399999999999999</cx:pt>
          <cx:pt idx="110">21.699999999999999</cx:pt>
          <cx:pt idx="111">22.800000000000001</cx:pt>
          <cx:pt idx="112">18.800000000000001</cx:pt>
          <cx:pt idx="113">18.699999999999999</cx:pt>
          <cx:pt idx="114">18.5</cx:pt>
          <cx:pt idx="115">18.300000000000001</cx:pt>
          <cx:pt idx="116">21.199999999999999</cx:pt>
          <cx:pt idx="117">19.199999999999999</cx:pt>
          <cx:pt idx="118">20.399999999999999</cx:pt>
          <cx:pt idx="119">19.300000000000001</cx:pt>
          <cx:pt idx="120">22</cx:pt>
          <cx:pt idx="121">20.300000000000001</cx:pt>
          <cx:pt idx="122">20.5</cx:pt>
          <cx:pt idx="123">17.300000000000001</cx:pt>
          <cx:pt idx="124">18.800000000000001</cx:pt>
          <cx:pt idx="125">21.399999999999999</cx:pt>
          <cx:pt idx="126">15.699999999999999</cx:pt>
          <cx:pt idx="127">16.199999999999999</cx:pt>
          <cx:pt idx="128">18</cx:pt>
          <cx:pt idx="129">14.300000000000001</cx:pt>
          <cx:pt idx="130">19.199999999999999</cx:pt>
          <cx:pt idx="131">19.600000000000001</cx:pt>
          <cx:pt idx="132">23</cx:pt>
          <cx:pt idx="133">18.399999999999999</cx:pt>
          <cx:pt idx="134">15.6</cx:pt>
          <cx:pt idx="135">18.100000000000001</cx:pt>
          <cx:pt idx="136">17.399999999999999</cx:pt>
          <cx:pt idx="137">17.100000000000001</cx:pt>
          <cx:pt idx="138">13.300000000000001</cx:pt>
          <cx:pt idx="139">17.800000000000001</cx:pt>
          <cx:pt idx="140">14</cx:pt>
          <cx:pt idx="141">14.4</cx:pt>
          <cx:pt idx="142">13.4</cx:pt>
          <cx:pt idx="143">15.6</cx:pt>
          <cx:pt idx="144">11.800000000000001</cx:pt>
          <cx:pt idx="145">13.800000000000001</cx:pt>
          <cx:pt idx="146">15.6</cx:pt>
          <cx:pt idx="147">14.6</cx:pt>
          <cx:pt idx="148">17.800000000000001</cx:pt>
          <cx:pt idx="149">15.4</cx:pt>
          <cx:pt idx="150">21.5</cx:pt>
          <cx:pt idx="151">19.600000000000001</cx:pt>
          <cx:pt idx="152">15.300000000000001</cx:pt>
          <cx:pt idx="153">19.399999999999999</cx:pt>
          <cx:pt idx="154">17</cx:pt>
          <cx:pt idx="155">15.6</cx:pt>
          <cx:pt idx="156">13.1</cx:pt>
          <cx:pt idx="157">41.299999999999997</cx:pt>
          <cx:pt idx="158">24.300000000000001</cx:pt>
          <cx:pt idx="159">23.300000000000001</cx:pt>
          <cx:pt idx="160">27</cx:pt>
          <cx:pt idx="161">50</cx:pt>
          <cx:pt idx="162">50</cx:pt>
          <cx:pt idx="163">50</cx:pt>
          <cx:pt idx="164">22.699999999999999</cx:pt>
          <cx:pt idx="165">25</cx:pt>
          <cx:pt idx="166">50</cx:pt>
          <cx:pt idx="167">23.800000000000001</cx:pt>
          <cx:pt idx="168">23.800000000000001</cx:pt>
          <cx:pt idx="169">22.300000000000001</cx:pt>
          <cx:pt idx="170">17.399999999999999</cx:pt>
          <cx:pt idx="171">19.100000000000001</cx:pt>
          <cx:pt idx="172">23.100000000000001</cx:pt>
          <cx:pt idx="173">23.600000000000001</cx:pt>
          <cx:pt idx="174">22.600000000000001</cx:pt>
          <cx:pt idx="175">29.399999999999999</cx:pt>
          <cx:pt idx="176">23.199999999999999</cx:pt>
          <cx:pt idx="177">24.600000000000001</cx:pt>
          <cx:pt idx="178">29.899999999999999</cx:pt>
          <cx:pt idx="179">37.200000000000003</cx:pt>
          <cx:pt idx="180">39.799999999999997</cx:pt>
          <cx:pt idx="181">36.200000000000003</cx:pt>
          <cx:pt idx="182">37.899999999999999</cx:pt>
          <cx:pt idx="183">32.5</cx:pt>
          <cx:pt idx="184">26.399999999999999</cx:pt>
          <cx:pt idx="185">29.600000000000001</cx:pt>
          <cx:pt idx="186">50</cx:pt>
          <cx:pt idx="187">32</cx:pt>
          <cx:pt idx="188">29.800000000000001</cx:pt>
          <cx:pt idx="189">34.899999999999999</cx:pt>
          <cx:pt idx="190">37</cx:pt>
          <cx:pt idx="191">30.5</cx:pt>
          <cx:pt idx="192">36.399999999999999</cx:pt>
          <cx:pt idx="193">31.100000000000001</cx:pt>
          <cx:pt idx="194">29.100000000000001</cx:pt>
          <cx:pt idx="195">50</cx:pt>
          <cx:pt idx="196">33.299999999999997</cx:pt>
          <cx:pt idx="197">30.300000000000001</cx:pt>
          <cx:pt idx="198">34.600000000000001</cx:pt>
          <cx:pt idx="199">34.899999999999999</cx:pt>
          <cx:pt idx="200">32.899999999999999</cx:pt>
          <cx:pt idx="201">24.100000000000001</cx:pt>
          <cx:pt idx="202">42.299999999999997</cx:pt>
          <cx:pt idx="203">48.5</cx:pt>
          <cx:pt idx="204">50</cx:pt>
          <cx:pt idx="205">22.600000000000001</cx:pt>
          <cx:pt idx="206">24.399999999999999</cx:pt>
          <cx:pt idx="207">22.5</cx:pt>
          <cx:pt idx="208">24.399999999999999</cx:pt>
          <cx:pt idx="209">20</cx:pt>
          <cx:pt idx="210">21.699999999999999</cx:pt>
          <cx:pt idx="211">19.300000000000001</cx:pt>
          <cx:pt idx="212">22.399999999999999</cx:pt>
          <cx:pt idx="213">28.100000000000001</cx:pt>
          <cx:pt idx="214">23.699999999999999</cx:pt>
          <cx:pt idx="215">25</cx:pt>
          <cx:pt idx="216">23.300000000000001</cx:pt>
          <cx:pt idx="217">28.699999999999999</cx:pt>
          <cx:pt idx="218">21.5</cx:pt>
          <cx:pt idx="219">23</cx:pt>
          <cx:pt idx="220">26.699999999999999</cx:pt>
          <cx:pt idx="221">21.699999999999999</cx:pt>
          <cx:pt idx="222">27.5</cx:pt>
          <cx:pt idx="223">30.100000000000001</cx:pt>
          <cx:pt idx="224">44.799999999999997</cx:pt>
          <cx:pt idx="225">50</cx:pt>
          <cx:pt idx="226">37.600000000000001</cx:pt>
          <cx:pt idx="227">31.600000000000001</cx:pt>
          <cx:pt idx="228">46.700000000000003</cx:pt>
          <cx:pt idx="229">31.5</cx:pt>
          <cx:pt idx="230">24.300000000000001</cx:pt>
          <cx:pt idx="231">31.699999999999999</cx:pt>
          <cx:pt idx="232">41.700000000000003</cx:pt>
          <cx:pt idx="233">48.299999999999997</cx:pt>
          <cx:pt idx="234">29</cx:pt>
          <cx:pt idx="235">24</cx:pt>
          <cx:pt idx="236">25.100000000000001</cx:pt>
          <cx:pt idx="237">31.5</cx:pt>
          <cx:pt idx="238">23.699999999999999</cx:pt>
          <cx:pt idx="239">23.300000000000001</cx:pt>
          <cx:pt idx="240">22</cx:pt>
          <cx:pt idx="241">20.100000000000001</cx:pt>
          <cx:pt idx="242">22.199999999999999</cx:pt>
          <cx:pt idx="243">23.699999999999999</cx:pt>
          <cx:pt idx="244">17.600000000000001</cx:pt>
          <cx:pt idx="245">18.5</cx:pt>
          <cx:pt idx="246">24.300000000000001</cx:pt>
          <cx:pt idx="247">20.5</cx:pt>
          <cx:pt idx="248">24.5</cx:pt>
          <cx:pt idx="249">26.199999999999999</cx:pt>
          <cx:pt idx="250">24.399999999999999</cx:pt>
          <cx:pt idx="251">24.800000000000001</cx:pt>
          <cx:pt idx="252">29.600000000000001</cx:pt>
          <cx:pt idx="253">42.799999999999997</cx:pt>
          <cx:pt idx="254">21.899999999999999</cx:pt>
          <cx:pt idx="255">20.899999999999999</cx:pt>
          <cx:pt idx="256">44</cx:pt>
          <cx:pt idx="257">50</cx:pt>
          <cx:pt idx="258">36</cx:pt>
          <cx:pt idx="259">30.100000000000001</cx:pt>
          <cx:pt idx="260">33.799999999999997</cx:pt>
          <cx:pt idx="261">43.100000000000001</cx:pt>
          <cx:pt idx="262">48.799999999999997</cx:pt>
          <cx:pt idx="263">31</cx:pt>
          <cx:pt idx="264">36.5</cx:pt>
          <cx:pt idx="265">22.800000000000001</cx:pt>
          <cx:pt idx="266">30.699999999999999</cx:pt>
          <cx:pt idx="267">50</cx:pt>
          <cx:pt idx="268">43.5</cx:pt>
          <cx:pt idx="269">20.699999999999999</cx:pt>
          <cx:pt idx="270">21.100000000000001</cx:pt>
          <cx:pt idx="271">25.199999999999999</cx:pt>
          <cx:pt idx="272">24.399999999999999</cx:pt>
          <cx:pt idx="273">35.200000000000003</cx:pt>
          <cx:pt idx="274">32.399999999999999</cx:pt>
          <cx:pt idx="275">32</cx:pt>
          <cx:pt idx="276">33.200000000000003</cx:pt>
          <cx:pt idx="277">33.100000000000001</cx:pt>
          <cx:pt idx="278">29.100000000000001</cx:pt>
          <cx:pt idx="279">35.100000000000001</cx:pt>
          <cx:pt idx="280">45.399999999999999</cx:pt>
          <cx:pt idx="281">35.399999999999999</cx:pt>
          <cx:pt idx="282">46</cx:pt>
          <cx:pt idx="283">50</cx:pt>
          <cx:pt idx="284">32.200000000000003</cx:pt>
          <cx:pt idx="285">22</cx:pt>
          <cx:pt idx="286">20.100000000000001</cx:pt>
          <cx:pt idx="287">23.199999999999999</cx:pt>
          <cx:pt idx="288">22.300000000000001</cx:pt>
          <cx:pt idx="289">24.800000000000001</cx:pt>
          <cx:pt idx="290">28.5</cx:pt>
          <cx:pt idx="291">37.299999999999997</cx:pt>
          <cx:pt idx="292">27.899999999999999</cx:pt>
          <cx:pt idx="293">23.899999999999999</cx:pt>
          <cx:pt idx="294">21.699999999999999</cx:pt>
          <cx:pt idx="295">28.600000000000001</cx:pt>
          <cx:pt idx="296">27.100000000000001</cx:pt>
          <cx:pt idx="297">20.300000000000001</cx:pt>
          <cx:pt idx="298">22.5</cx:pt>
          <cx:pt idx="299">29</cx:pt>
          <cx:pt idx="300">24.800000000000001</cx:pt>
          <cx:pt idx="301">22</cx:pt>
          <cx:pt idx="302">26.399999999999999</cx:pt>
          <cx:pt idx="303">33.100000000000001</cx:pt>
          <cx:pt idx="304">36.100000000000001</cx:pt>
          <cx:pt idx="305">28.399999999999999</cx:pt>
          <cx:pt idx="306">33.399999999999999</cx:pt>
          <cx:pt idx="307">28.199999999999999</cx:pt>
          <cx:pt idx="308">22.800000000000001</cx:pt>
          <cx:pt idx="309">20.300000000000001</cx:pt>
          <cx:pt idx="310">16.100000000000001</cx:pt>
          <cx:pt idx="311">22.100000000000001</cx:pt>
          <cx:pt idx="312">19.399999999999999</cx:pt>
          <cx:pt idx="313">21.600000000000001</cx:pt>
          <cx:pt idx="314">23.800000000000001</cx:pt>
          <cx:pt idx="315">16.199999999999999</cx:pt>
          <cx:pt idx="316">17.800000000000001</cx:pt>
          <cx:pt idx="317">19.800000000000001</cx:pt>
          <cx:pt idx="318">23.100000000000001</cx:pt>
          <cx:pt idx="319">21</cx:pt>
          <cx:pt idx="320">23.800000000000001</cx:pt>
          <cx:pt idx="321">23.100000000000001</cx:pt>
          <cx:pt idx="322">20.399999999999999</cx:pt>
          <cx:pt idx="323">18.5</cx:pt>
          <cx:pt idx="324">25</cx:pt>
          <cx:pt idx="325">24.600000000000001</cx:pt>
          <cx:pt idx="326">23</cx:pt>
          <cx:pt idx="327">22.199999999999999</cx:pt>
          <cx:pt idx="328">19.300000000000001</cx:pt>
          <cx:pt idx="329">22.600000000000001</cx:pt>
          <cx:pt idx="330">19.800000000000001</cx:pt>
          <cx:pt idx="331">17.100000000000001</cx:pt>
          <cx:pt idx="332">19.399999999999999</cx:pt>
          <cx:pt idx="333">22.199999999999999</cx:pt>
          <cx:pt idx="334">20.699999999999999</cx:pt>
          <cx:pt idx="335">21.100000000000001</cx:pt>
          <cx:pt idx="336">19.5</cx:pt>
          <cx:pt idx="337">18.5</cx:pt>
          <cx:pt idx="338">20.600000000000001</cx:pt>
          <cx:pt idx="339">19</cx:pt>
          <cx:pt idx="340">18.699999999999999</cx:pt>
          <cx:pt idx="341">32.700000000000003</cx:pt>
          <cx:pt idx="342">16.5</cx:pt>
          <cx:pt idx="343">23.899999999999999</cx:pt>
          <cx:pt idx="344">31.199999999999999</cx:pt>
          <cx:pt idx="345">17.5</cx:pt>
          <cx:pt idx="346">17.199999999999999</cx:pt>
          <cx:pt idx="347">23.100000000000001</cx:pt>
          <cx:pt idx="348">24.5</cx:pt>
          <cx:pt idx="349">26.600000000000001</cx:pt>
          <cx:pt idx="350">22.899999999999999</cx:pt>
          <cx:pt idx="351">24.100000000000001</cx:pt>
          <cx:pt idx="352">18.600000000000001</cx:pt>
          <cx:pt idx="353">30.100000000000001</cx:pt>
          <cx:pt idx="354">18.199999999999999</cx:pt>
          <cx:pt idx="355">20.600000000000001</cx:pt>
          <cx:pt idx="356">17.800000000000001</cx:pt>
          <cx:pt idx="357">21.699999999999999</cx:pt>
          <cx:pt idx="358">22.699999999999999</cx:pt>
          <cx:pt idx="359">22.600000000000001</cx:pt>
          <cx:pt idx="360">25</cx:pt>
          <cx:pt idx="361">19.899999999999999</cx:pt>
          <cx:pt idx="362">20.800000000000001</cx:pt>
          <cx:pt idx="363">16.800000000000001</cx:pt>
          <cx:pt idx="364">21.899999999999999</cx:pt>
          <cx:pt idx="365">27.5</cx:pt>
          <cx:pt idx="366">21.899999999999999</cx:pt>
          <cx:pt idx="367">23.100000000000001</cx:pt>
          <cx:pt idx="368">50</cx:pt>
          <cx:pt idx="369">50</cx:pt>
          <cx:pt idx="370">50</cx:pt>
          <cx:pt idx="371">50</cx:pt>
          <cx:pt idx="372">50</cx:pt>
          <cx:pt idx="373">13.800000000000001</cx:pt>
          <cx:pt idx="374">13.800000000000001</cx:pt>
          <cx:pt idx="375">15</cx:pt>
          <cx:pt idx="376">13.9</cx:pt>
          <cx:pt idx="377">13.300000000000001</cx:pt>
          <cx:pt idx="378">13.1</cx:pt>
          <cx:pt idx="379">10.199999999999999</cx:pt>
          <cx:pt idx="380">10.4</cx:pt>
          <cx:pt idx="381">10.9</cx:pt>
          <cx:pt idx="382">11.300000000000001</cx:pt>
          <cx:pt idx="383">12.300000000000001</cx:pt>
          <cx:pt idx="384">8.8000000000000007</cx:pt>
          <cx:pt idx="385">7.2000000000000002</cx:pt>
          <cx:pt idx="386">10.5</cx:pt>
          <cx:pt idx="387">7.4000000000000004</cx:pt>
          <cx:pt idx="388">10.199999999999999</cx:pt>
          <cx:pt idx="389">11.5</cx:pt>
          <cx:pt idx="390">15.1</cx:pt>
          <cx:pt idx="391">23.199999999999999</cx:pt>
          <cx:pt idx="392">9.6999999999999993</cx:pt>
          <cx:pt idx="393">13.800000000000001</cx:pt>
          <cx:pt idx="394">12.699999999999999</cx:pt>
          <cx:pt idx="395">13.1</cx:pt>
          <cx:pt idx="396">12.5</cx:pt>
          <cx:pt idx="397">8.5</cx:pt>
          <cx:pt idx="398">5</cx:pt>
          <cx:pt idx="399">6.2999999999999998</cx:pt>
          <cx:pt idx="400">5.5999999999999996</cx:pt>
          <cx:pt idx="401">7.2000000000000002</cx:pt>
          <cx:pt idx="402">12.1</cx:pt>
          <cx:pt idx="403">8.3000000000000007</cx:pt>
          <cx:pt idx="404">8.5</cx:pt>
          <cx:pt idx="405">5</cx:pt>
          <cx:pt idx="406">11.9</cx:pt>
          <cx:pt idx="407">27.899999999999999</cx:pt>
          <cx:pt idx="408">17.199999999999999</cx:pt>
          <cx:pt idx="409">27.5</cx:pt>
          <cx:pt idx="410">15</cx:pt>
          <cx:pt idx="411">17.199999999999999</cx:pt>
          <cx:pt idx="412">17.899999999999999</cx:pt>
          <cx:pt idx="413">16.300000000000001</cx:pt>
          <cx:pt idx="414">7</cx:pt>
          <cx:pt idx="415">7.2000000000000002</cx:pt>
          <cx:pt idx="416">7.5</cx:pt>
          <cx:pt idx="417">10.4</cx:pt>
          <cx:pt idx="418">8.8000000000000007</cx:pt>
          <cx:pt idx="419">8.4000000000000004</cx:pt>
          <cx:pt idx="420">16.699999999999999</cx:pt>
          <cx:pt idx="421">14.199999999999999</cx:pt>
          <cx:pt idx="422">20.800000000000001</cx:pt>
          <cx:pt idx="423">13.4</cx:pt>
          <cx:pt idx="424">11.699999999999999</cx:pt>
          <cx:pt idx="425">8.3000000000000007</cx:pt>
          <cx:pt idx="426">10.199999999999999</cx:pt>
          <cx:pt idx="427">10.9</cx:pt>
          <cx:pt idx="428">11</cx:pt>
          <cx:pt idx="429">9.5</cx:pt>
          <cx:pt idx="430">14.5</cx:pt>
          <cx:pt idx="431">14.1</cx:pt>
          <cx:pt idx="432">16.100000000000001</cx:pt>
          <cx:pt idx="433">14.300000000000001</cx:pt>
          <cx:pt idx="434">11.699999999999999</cx:pt>
          <cx:pt idx="435">13.4</cx:pt>
          <cx:pt idx="436">9.5999999999999996</cx:pt>
          <cx:pt idx="437">8.6999999999999993</cx:pt>
          <cx:pt idx="438">8.4000000000000004</cx:pt>
          <cx:pt idx="439">12.800000000000001</cx:pt>
          <cx:pt idx="440">10.5</cx:pt>
          <cx:pt idx="441">17.100000000000001</cx:pt>
          <cx:pt idx="442">18.399999999999999</cx:pt>
          <cx:pt idx="443">15.4</cx:pt>
          <cx:pt idx="444">10.800000000000001</cx:pt>
          <cx:pt idx="445">11.800000000000001</cx:pt>
          <cx:pt idx="446">14.9</cx:pt>
          <cx:pt idx="447">12.6</cx:pt>
          <cx:pt idx="448">14.1</cx:pt>
          <cx:pt idx="449">13</cx:pt>
          <cx:pt idx="450">13.4</cx:pt>
          <cx:pt idx="451">15.199999999999999</cx:pt>
          <cx:pt idx="452">16.100000000000001</cx:pt>
          <cx:pt idx="453">17.800000000000001</cx:pt>
          <cx:pt idx="454">14.9</cx:pt>
          <cx:pt idx="455">14.1</cx:pt>
          <cx:pt idx="456">12.699999999999999</cx:pt>
          <cx:pt idx="457">13.5</cx:pt>
          <cx:pt idx="458">14.9</cx:pt>
          <cx:pt idx="459">20</cx:pt>
          <cx:pt idx="460">16.399999999999999</cx:pt>
          <cx:pt idx="461">17.699999999999999</cx:pt>
          <cx:pt idx="462">19.5</cx:pt>
          <cx:pt idx="463">20.199999999999999</cx:pt>
          <cx:pt idx="464">21.399999999999999</cx:pt>
          <cx:pt idx="465">19.899999999999999</cx:pt>
          <cx:pt idx="466">19</cx:pt>
          <cx:pt idx="467">19.100000000000001</cx:pt>
          <cx:pt idx="468">19.100000000000001</cx:pt>
          <cx:pt idx="469">20.100000000000001</cx:pt>
          <cx:pt idx="470">19.899999999999999</cx:pt>
          <cx:pt idx="471">19.600000000000001</cx:pt>
          <cx:pt idx="472">23.199999999999999</cx:pt>
          <cx:pt idx="473">29.800000000000001</cx:pt>
          <cx:pt idx="474">13.800000000000001</cx:pt>
          <cx:pt idx="475">13.300000000000001</cx:pt>
          <cx:pt idx="476">16.699999999999999</cx:pt>
          <cx:pt idx="477">12</cx:pt>
          <cx:pt idx="478">14.6</cx:pt>
          <cx:pt idx="479">21.399999999999999</cx:pt>
          <cx:pt idx="480">23</cx:pt>
          <cx:pt idx="481">23.699999999999999</cx:pt>
          <cx:pt idx="482">25</cx:pt>
          <cx:pt idx="483">21.800000000000001</cx:pt>
          <cx:pt idx="484">20.600000000000001</cx:pt>
          <cx:pt idx="485">21.199999999999999</cx:pt>
          <cx:pt idx="486">19.100000000000001</cx:pt>
          <cx:pt idx="487">20.600000000000001</cx:pt>
          <cx:pt idx="488">15.199999999999999</cx:pt>
          <cx:pt idx="489">7</cx:pt>
          <cx:pt idx="490">8.0999999999999996</cx:pt>
          <cx:pt idx="491">13.6</cx:pt>
          <cx:pt idx="492">20.100000000000001</cx:pt>
          <cx:pt idx="493">21.800000000000001</cx:pt>
          <cx:pt idx="494">24.5</cx:pt>
          <cx:pt idx="495">23.100000000000001</cx:pt>
          <cx:pt idx="496">19.699999999999999</cx:pt>
          <cx:pt idx="497">18.300000000000001</cx:pt>
          <cx:pt idx="498">21.199999999999999</cx:pt>
          <cx:pt idx="499">17.5</cx:pt>
          <cx:pt idx="500">16.800000000000001</cx:pt>
          <cx:pt idx="501">22.399999999999999</cx:pt>
          <cx:pt idx="502">20.600000000000001</cx:pt>
          <cx:pt idx="503">23.899999999999999</cx:pt>
          <cx:pt idx="504">22</cx:pt>
          <cx:pt idx="505">11.9</cx:pt>
        </cx:lvl>
      </cx:numDim>
    </cx:data>
  </cx:chartData>
  <cx:chart>
    <cx:title pos="t" align="ctr" overlay="0">
      <cx:tx>
        <cx:txData>
          <cx:v>HISTOGRAM</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HISTOGRAM</a:t>
          </a:r>
        </a:p>
      </cx:txPr>
    </cx:title>
    <cx:plotArea>
      <cx:plotAreaRegion>
        <cx:series layoutId="clusteredColumn" uniqueId="{03FFDDDC-399D-49EC-8ADC-7D0C521AFEA3}">
          <cx:tx>
            <cx:txData>
              <cx:f>Sheet1!$J$1</cx:f>
              <cx:v>AVG_PRICE</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DA400C-D4F2-4E79-B1AD-C129F7825DF6}" type="datetimeFigureOut">
              <a:rPr lang="en-US" smtClean="0"/>
              <a:t>14-05-2023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421406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DA400C-D4F2-4E79-B1AD-C129F7825DF6}" type="datetimeFigureOut">
              <a:rPr lang="en-US" smtClean="0"/>
              <a:t>14-05-2023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277785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DA400C-D4F2-4E79-B1AD-C129F7825DF6}" type="datetimeFigureOut">
              <a:rPr lang="en-US" smtClean="0"/>
              <a:t>14-05-2023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329402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DA400C-D4F2-4E79-B1AD-C129F7825DF6}" type="datetimeFigureOut">
              <a:rPr lang="en-US" smtClean="0"/>
              <a:t>14-05-2023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0ED88-CA32-40B2-AA9F-A647E6F21FD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620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DA400C-D4F2-4E79-B1AD-C129F7825DF6}" type="datetimeFigureOut">
              <a:rPr lang="en-US" smtClean="0"/>
              <a:t>14-05-2023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1059230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DA400C-D4F2-4E79-B1AD-C129F7825DF6}" type="datetimeFigureOut">
              <a:rPr lang="en-US" smtClean="0"/>
              <a:t>14-05-2023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3434288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DA400C-D4F2-4E79-B1AD-C129F7825DF6}" type="datetimeFigureOut">
              <a:rPr lang="en-US" smtClean="0"/>
              <a:t>14-05-2023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1835639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A400C-D4F2-4E79-B1AD-C129F7825DF6}" type="datetimeFigureOut">
              <a:rPr lang="en-US" smtClean="0"/>
              <a:t>14-05-2023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3542204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A400C-D4F2-4E79-B1AD-C129F7825DF6}" type="datetimeFigureOut">
              <a:rPr lang="en-US" smtClean="0"/>
              <a:t>14-05-2023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176431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A400C-D4F2-4E79-B1AD-C129F7825DF6}" type="datetimeFigureOut">
              <a:rPr lang="en-US" smtClean="0"/>
              <a:t>14-05-2023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233054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DA400C-D4F2-4E79-B1AD-C129F7825DF6}" type="datetimeFigureOut">
              <a:rPr lang="en-US" smtClean="0"/>
              <a:t>14-05-2023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323806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DA400C-D4F2-4E79-B1AD-C129F7825DF6}" type="datetimeFigureOut">
              <a:rPr lang="en-US" smtClean="0"/>
              <a:t>14-05-2023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336880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A400C-D4F2-4E79-B1AD-C129F7825DF6}" type="datetimeFigureOut">
              <a:rPr lang="en-US" smtClean="0"/>
              <a:t>14-05-2023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200646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DA400C-D4F2-4E79-B1AD-C129F7825DF6}" type="datetimeFigureOut">
              <a:rPr lang="en-US" smtClean="0"/>
              <a:t>14-05-2023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392954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6DA400C-D4F2-4E79-B1AD-C129F7825DF6}" type="datetimeFigureOut">
              <a:rPr lang="en-US" smtClean="0"/>
              <a:t>14-05-2023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58089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DA400C-D4F2-4E79-B1AD-C129F7825DF6}" type="datetimeFigureOut">
              <a:rPr lang="en-US" smtClean="0"/>
              <a:t>14-05-2023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350533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DA400C-D4F2-4E79-B1AD-C129F7825DF6}" type="datetimeFigureOut">
              <a:rPr lang="en-US" smtClean="0"/>
              <a:t>14-05-2023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0ED88-CA32-40B2-AA9F-A647E6F21FD7}" type="slidenum">
              <a:rPr lang="en-US" smtClean="0"/>
              <a:t>‹#›</a:t>
            </a:fld>
            <a:endParaRPr lang="en-US"/>
          </a:p>
        </p:txBody>
      </p:sp>
    </p:spTree>
    <p:extLst>
      <p:ext uri="{BB962C8B-B14F-4D97-AF65-F5344CB8AC3E}">
        <p14:creationId xmlns:p14="http://schemas.microsoft.com/office/powerpoint/2010/main" val="222411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6DA400C-D4F2-4E79-B1AD-C129F7825DF6}" type="datetimeFigureOut">
              <a:rPr lang="en-US" smtClean="0"/>
              <a:t>14-05-2023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040ED88-CA32-40B2-AA9F-A647E6F21FD7}" type="slidenum">
              <a:rPr lang="en-US" smtClean="0"/>
              <a:t>‹#›</a:t>
            </a:fld>
            <a:endParaRPr lang="en-US"/>
          </a:p>
        </p:txBody>
      </p:sp>
    </p:spTree>
    <p:extLst>
      <p:ext uri="{BB962C8B-B14F-4D97-AF65-F5344CB8AC3E}">
        <p14:creationId xmlns:p14="http://schemas.microsoft.com/office/powerpoint/2010/main" val="416937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C2BE-54AC-082D-2659-B1C79E106299}"/>
              </a:ext>
            </a:extLst>
          </p:cNvPr>
          <p:cNvSpPr>
            <a:spLocks noGrp="1"/>
          </p:cNvSpPr>
          <p:nvPr>
            <p:ph type="ctrTitle"/>
          </p:nvPr>
        </p:nvSpPr>
        <p:spPr>
          <a:xfrm>
            <a:off x="1751012" y="690283"/>
            <a:ext cx="8689976" cy="1452282"/>
          </a:xfrm>
        </p:spPr>
        <p:txBody>
          <a:bodyPr/>
          <a:lstStyle/>
          <a:p>
            <a:r>
              <a:rPr lang="en-US" dirty="0" err="1"/>
              <a:t>Terro’s</a:t>
            </a:r>
            <a:r>
              <a:rPr lang="en-US" dirty="0"/>
              <a:t> Real Estate Agency</a:t>
            </a:r>
          </a:p>
        </p:txBody>
      </p:sp>
      <p:sp>
        <p:nvSpPr>
          <p:cNvPr id="3" name="Subtitle 2">
            <a:extLst>
              <a:ext uri="{FF2B5EF4-FFF2-40B4-BE49-F238E27FC236}">
                <a16:creationId xmlns:a16="http://schemas.microsoft.com/office/drawing/2014/main" id="{5AB74BC6-0F17-7F28-D136-6E9187BB010E}"/>
              </a:ext>
            </a:extLst>
          </p:cNvPr>
          <p:cNvSpPr>
            <a:spLocks noGrp="1"/>
          </p:cNvSpPr>
          <p:nvPr>
            <p:ph type="subTitle" idx="1"/>
          </p:nvPr>
        </p:nvSpPr>
        <p:spPr>
          <a:xfrm>
            <a:off x="8848165" y="5477435"/>
            <a:ext cx="3343835" cy="1380565"/>
          </a:xfrm>
        </p:spPr>
        <p:txBody>
          <a:bodyPr/>
          <a:lstStyle/>
          <a:p>
            <a:r>
              <a:rPr lang="en-US" sz="3200" b="1" i="1" dirty="0">
                <a:solidFill>
                  <a:srgbClr val="501BD5"/>
                </a:solidFill>
              </a:rPr>
              <a:t>Nithin kumar v</a:t>
            </a:r>
          </a:p>
          <a:p>
            <a:endParaRPr lang="en-US" dirty="0">
              <a:solidFill>
                <a:srgbClr val="FF0000"/>
              </a:solidFill>
            </a:endParaRPr>
          </a:p>
        </p:txBody>
      </p:sp>
    </p:spTree>
    <p:extLst>
      <p:ext uri="{BB962C8B-B14F-4D97-AF65-F5344CB8AC3E}">
        <p14:creationId xmlns:p14="http://schemas.microsoft.com/office/powerpoint/2010/main" val="264468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7064-DD61-888D-0D05-7F34EE70E082}"/>
              </a:ext>
            </a:extLst>
          </p:cNvPr>
          <p:cNvSpPr>
            <a:spLocks noGrp="1"/>
          </p:cNvSpPr>
          <p:nvPr>
            <p:ph type="title"/>
          </p:nvPr>
        </p:nvSpPr>
        <p:spPr/>
        <p:txBody>
          <a:bodyPr/>
          <a:lstStyle/>
          <a:p>
            <a:r>
              <a:rPr lang="en-IN" dirty="0"/>
              <a:t>Model for LSTAT,AVG. ROOM AND AVG. PRICE</a:t>
            </a:r>
            <a:endParaRPr lang="en-US" dirty="0"/>
          </a:p>
        </p:txBody>
      </p:sp>
      <p:sp>
        <p:nvSpPr>
          <p:cNvPr id="3" name="Content Placeholder 2">
            <a:extLst>
              <a:ext uri="{FF2B5EF4-FFF2-40B4-BE49-F238E27FC236}">
                <a16:creationId xmlns:a16="http://schemas.microsoft.com/office/drawing/2014/main" id="{444313A3-D903-A5E3-BE4F-F00211BD6B6C}"/>
              </a:ext>
            </a:extLst>
          </p:cNvPr>
          <p:cNvSpPr>
            <a:spLocks noGrp="1"/>
          </p:cNvSpPr>
          <p:nvPr>
            <p:ph sz="quarter" idx="13"/>
          </p:nvPr>
        </p:nvSpPr>
        <p:spPr>
          <a:xfrm>
            <a:off x="913774" y="2367092"/>
            <a:ext cx="10749308" cy="4401261"/>
          </a:xfrm>
        </p:spPr>
        <p:txBody>
          <a:bodyPr/>
          <a:lstStyle/>
          <a:p>
            <a:pPr marL="0" indent="0">
              <a:buNone/>
            </a:pPr>
            <a:r>
              <a:rPr lang="en-IN" dirty="0"/>
              <a:t>Given, we have room(x1)=7 LSTAT(x2)=20 ; to check $30000 Overcharged/Undercharged.</a:t>
            </a:r>
          </a:p>
          <a:p>
            <a:pPr marL="0" indent="0">
              <a:buNone/>
            </a:pPr>
            <a:r>
              <a:rPr lang="en-IN" dirty="0"/>
              <a:t>Regression Equation:- </a:t>
            </a:r>
            <a:r>
              <a:rPr lang="es-ES" dirty="0"/>
              <a:t>Y=5.09478798433655*(x1)-1.35827281187456-0.642358334244129*(x2). </a:t>
            </a:r>
          </a:p>
          <a:p>
            <a:pPr marL="0" indent="0">
              <a:buNone/>
            </a:pPr>
            <a:r>
              <a:rPr lang="es-ES" dirty="0"/>
              <a:t>After </a:t>
            </a:r>
            <a:r>
              <a:rPr lang="es-ES" dirty="0" err="1"/>
              <a:t>putting</a:t>
            </a:r>
            <a:r>
              <a:rPr lang="es-ES" dirty="0"/>
              <a:t> </a:t>
            </a:r>
            <a:r>
              <a:rPr lang="es-ES" dirty="0" err="1"/>
              <a:t>values</a:t>
            </a:r>
            <a:r>
              <a:rPr lang="es-ES" dirty="0"/>
              <a:t> </a:t>
            </a:r>
            <a:r>
              <a:rPr lang="es-ES" dirty="0" err="1"/>
              <a:t>we</a:t>
            </a:r>
            <a:r>
              <a:rPr lang="es-ES" dirty="0"/>
              <a:t> </a:t>
            </a:r>
            <a:r>
              <a:rPr lang="es-ES" dirty="0" err="1"/>
              <a:t>get</a:t>
            </a:r>
            <a:r>
              <a:rPr lang="es-ES" dirty="0"/>
              <a:t>  Y=$21458 </a:t>
            </a:r>
            <a:r>
              <a:rPr lang="es-ES" dirty="0" err="1"/>
              <a:t>which</a:t>
            </a:r>
            <a:r>
              <a:rPr lang="es-ES" dirty="0"/>
              <a:t> </a:t>
            </a:r>
            <a:r>
              <a:rPr lang="es-ES" dirty="0" err="1"/>
              <a:t>is</a:t>
            </a:r>
            <a:r>
              <a:rPr lang="es-ES" dirty="0"/>
              <a:t> &lt;$30000 </a:t>
            </a:r>
            <a:r>
              <a:rPr lang="es-ES" dirty="0" err="1"/>
              <a:t>hence</a:t>
            </a:r>
            <a:r>
              <a:rPr lang="es-ES" dirty="0"/>
              <a:t> </a:t>
            </a:r>
            <a:r>
              <a:rPr lang="es-ES" dirty="0" err="1"/>
              <a:t>it</a:t>
            </a:r>
            <a:r>
              <a:rPr lang="es-ES" dirty="0"/>
              <a:t> </a:t>
            </a:r>
            <a:r>
              <a:rPr lang="es-ES" dirty="0" err="1"/>
              <a:t>is</a:t>
            </a:r>
            <a:r>
              <a:rPr lang="es-ES" dirty="0"/>
              <a:t> </a:t>
            </a:r>
            <a:r>
              <a:rPr lang="es-ES" dirty="0" err="1"/>
              <a:t>Overcharging</a:t>
            </a:r>
            <a:r>
              <a:rPr lang="es-ES" dirty="0"/>
              <a:t>.</a:t>
            </a:r>
          </a:p>
          <a:p>
            <a:endParaRPr lang="en-US" dirty="0"/>
          </a:p>
        </p:txBody>
      </p:sp>
    </p:spTree>
    <p:extLst>
      <p:ext uri="{BB962C8B-B14F-4D97-AF65-F5344CB8AC3E}">
        <p14:creationId xmlns:p14="http://schemas.microsoft.com/office/powerpoint/2010/main" val="63266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40B5-6632-0402-B288-2F6A1291A34F}"/>
              </a:ext>
            </a:extLst>
          </p:cNvPr>
          <p:cNvSpPr>
            <a:spLocks noGrp="1"/>
          </p:cNvSpPr>
          <p:nvPr>
            <p:ph type="title"/>
          </p:nvPr>
        </p:nvSpPr>
        <p:spPr/>
        <p:txBody>
          <a:bodyPr/>
          <a:lstStyle/>
          <a:p>
            <a:r>
              <a:rPr lang="en-IN" dirty="0"/>
              <a:t>Model better than Previous model in terms of adjusted r square</a:t>
            </a:r>
            <a:endParaRPr lang="en-US" dirty="0"/>
          </a:p>
        </p:txBody>
      </p:sp>
      <p:sp>
        <p:nvSpPr>
          <p:cNvPr id="3" name="Content Placeholder 2">
            <a:extLst>
              <a:ext uri="{FF2B5EF4-FFF2-40B4-BE49-F238E27FC236}">
                <a16:creationId xmlns:a16="http://schemas.microsoft.com/office/drawing/2014/main" id="{32C05053-59AE-3926-D58E-A33CC1B220EF}"/>
              </a:ext>
            </a:extLst>
          </p:cNvPr>
          <p:cNvSpPr>
            <a:spLocks noGrp="1"/>
          </p:cNvSpPr>
          <p:nvPr>
            <p:ph sz="quarter" idx="13"/>
          </p:nvPr>
        </p:nvSpPr>
        <p:spPr/>
        <p:txBody>
          <a:bodyPr>
            <a:normAutofit fontScale="85000" lnSpcReduction="10000"/>
          </a:bodyPr>
          <a:lstStyle/>
          <a:p>
            <a:r>
              <a:rPr lang="en-US" dirty="0"/>
              <a:t>Adjusted R Square help us compare regression models with differing numbers of independent variables . Adj. R square value used only when we have more that two variables or multiple regression model. And when we have multiple independent variable in our process the R square value inflates thus we have use Adj. R square value for the inflation to be prevented while performing multiple regression. The adj. R square value of model of previous model is less than this model. Value of </a:t>
            </a:r>
            <a:r>
              <a:rPr lang="en-US" dirty="0" err="1"/>
              <a:t>adj.R</a:t>
            </a:r>
            <a:r>
              <a:rPr lang="en-US" dirty="0"/>
              <a:t> square previous is 0.54 and Value of adj. R square of this is 0.63. LSTAT is only variable in previous whose p value =&lt;0.05 yet in this model we have multiple regression model having two independent variable LSTAT and Avg. Room both significant p=&lt;0.05 hence despite adding the Avg. room variable we got output more than single regression model. Hence we can conclude that the performance of this model is more than previous model.</a:t>
            </a:r>
            <a:endParaRPr lang="en-IN" dirty="0"/>
          </a:p>
          <a:p>
            <a:endParaRPr lang="en-US" dirty="0"/>
          </a:p>
        </p:txBody>
      </p:sp>
    </p:spTree>
    <p:extLst>
      <p:ext uri="{BB962C8B-B14F-4D97-AF65-F5344CB8AC3E}">
        <p14:creationId xmlns:p14="http://schemas.microsoft.com/office/powerpoint/2010/main" val="426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C135-DC32-5CB6-C908-F1347A1A7E11}"/>
              </a:ext>
            </a:extLst>
          </p:cNvPr>
          <p:cNvSpPr>
            <a:spLocks noGrp="1"/>
          </p:cNvSpPr>
          <p:nvPr>
            <p:ph type="title"/>
          </p:nvPr>
        </p:nvSpPr>
        <p:spPr/>
        <p:txBody>
          <a:bodyPr/>
          <a:lstStyle/>
          <a:p>
            <a:r>
              <a:rPr lang="en-IN" sz="3600" dirty="0"/>
              <a:t>REGRESSION MODEL WITH AVG. PRICE DEPENDENT AND ALL OTHER VARIABLE INDEPENDENT IN TERMS OF ADJ. R SQ., COEFF.,&amp; INTERCEPT</a:t>
            </a:r>
            <a:endParaRPr lang="en-US" dirty="0"/>
          </a:p>
        </p:txBody>
      </p:sp>
      <p:sp>
        <p:nvSpPr>
          <p:cNvPr id="3" name="Content Placeholder 2">
            <a:extLst>
              <a:ext uri="{FF2B5EF4-FFF2-40B4-BE49-F238E27FC236}">
                <a16:creationId xmlns:a16="http://schemas.microsoft.com/office/drawing/2014/main" id="{FBB2AA42-D87F-6EFB-2289-5176FFD99A8F}"/>
              </a:ext>
            </a:extLst>
          </p:cNvPr>
          <p:cNvSpPr>
            <a:spLocks noGrp="1"/>
          </p:cNvSpPr>
          <p:nvPr>
            <p:ph sz="quarter" idx="13"/>
          </p:nvPr>
        </p:nvSpPr>
        <p:spPr/>
        <p:txBody>
          <a:bodyPr/>
          <a:lstStyle/>
          <a:p>
            <a:r>
              <a:rPr lang="en-US" dirty="0"/>
              <a:t>In the above question we have taken Avg price as dependent variable and rest all as independent </a:t>
            </a:r>
            <a:r>
              <a:rPr lang="en-US" dirty="0" err="1"/>
              <a:t>variable.Now</a:t>
            </a:r>
            <a:r>
              <a:rPr lang="en-US" dirty="0"/>
              <a:t>, we can easily see that the adj. R square is nearly equal to 1 which indicate that our model is fit. The model shall inflate if we keep adding insignificant amount of variables in our model then the adj, r square shall decrease giving output more near to 0.The significance of the variables depends on P-value which shall remain less than 0.05(&lt;0.05) to signify any variable in our question only crime rate has value more than 0.05 that is this variable shall be rejected to make the model more fit, on the other hand LSTAT has lowest value among all which why it is most significant of all.</a:t>
            </a:r>
            <a:endParaRPr lang="en-IN" dirty="0"/>
          </a:p>
          <a:p>
            <a:endParaRPr lang="en-US" dirty="0"/>
          </a:p>
        </p:txBody>
      </p:sp>
    </p:spTree>
    <p:extLst>
      <p:ext uri="{BB962C8B-B14F-4D97-AF65-F5344CB8AC3E}">
        <p14:creationId xmlns:p14="http://schemas.microsoft.com/office/powerpoint/2010/main" val="198437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E2C13-772C-0925-5968-A06F85E5687E}"/>
              </a:ext>
            </a:extLst>
          </p:cNvPr>
          <p:cNvSpPr>
            <a:spLocks noGrp="1"/>
          </p:cNvSpPr>
          <p:nvPr>
            <p:ph sz="quarter" idx="13"/>
          </p:nvPr>
        </p:nvSpPr>
        <p:spPr>
          <a:xfrm>
            <a:off x="394447" y="251012"/>
            <a:ext cx="11582399" cy="5540187"/>
          </a:xfrm>
        </p:spPr>
        <p:txBody>
          <a:bodyPr>
            <a:normAutofit/>
          </a:bodyPr>
          <a:lstStyle/>
          <a:p>
            <a:pPr marL="285750" indent="-285750">
              <a:buFont typeface="Arial" panose="020B0604020202020204" pitchFamily="34" charset="0"/>
              <a:buChar char="•"/>
            </a:pPr>
            <a:r>
              <a:rPr lang="en-US" dirty="0"/>
              <a:t>The coefficient play vital role while getting dependent variable value through independent variable value in the above example we can see from above example that Crime </a:t>
            </a:r>
            <a:r>
              <a:rPr lang="en-US" dirty="0" err="1"/>
              <a:t>rate,Age,Industry,Distance</a:t>
            </a:r>
            <a:r>
              <a:rPr lang="en-US" dirty="0"/>
              <a:t> and Avg. Room are coefficient with positive sign whereas coefficients like </a:t>
            </a:r>
            <a:r>
              <a:rPr lang="en-US" dirty="0" err="1"/>
              <a:t>NOX,Tax,Ptratio</a:t>
            </a:r>
            <a:r>
              <a:rPr lang="en-US" dirty="0"/>
              <a:t> and LSTAT have negative sign coefficient therefore it can be observed that whichever coefficient will have positive coefficient's independent variable increases the value of </a:t>
            </a:r>
            <a:r>
              <a:rPr lang="en-US" dirty="0" err="1"/>
              <a:t>of</a:t>
            </a:r>
            <a:r>
              <a:rPr lang="en-US" dirty="0"/>
              <a:t> dependent variable i.e. AVG. Price increases whereas if the coefficient of negatively independent variable increases the value of or depend variable i.e. AVG. Price decreases.</a:t>
            </a:r>
          </a:p>
          <a:p>
            <a:pPr marL="285750" indent="-285750">
              <a:buFont typeface="Arial" panose="020B0604020202020204" pitchFamily="34" charset="0"/>
              <a:buChar char="•"/>
            </a:pPr>
            <a:r>
              <a:rPr lang="en-US" dirty="0"/>
              <a:t> The intercept (often labelled as constant) is the point where the function crosses the y-axis. In some analysis, the regression model only becomes significant when we remove the intercept, and the regression line reduces to Y = </a:t>
            </a:r>
            <a:r>
              <a:rPr lang="en-US" dirty="0" err="1"/>
              <a:t>bX</a:t>
            </a:r>
            <a:r>
              <a:rPr lang="en-US" dirty="0"/>
              <a:t> + error. model only becomes significant when we remove the intercept, and the regression line reduces to Y = </a:t>
            </a:r>
            <a:r>
              <a:rPr lang="en-US" dirty="0" err="1"/>
              <a:t>bX</a:t>
            </a:r>
            <a:r>
              <a:rPr lang="en-US" dirty="0"/>
              <a:t> + error. Here the Intercept Value is 29.24 , means at 29.24 value in Y axis , the regression line is intercepting</a:t>
            </a:r>
            <a:endParaRPr lang="en-IN" dirty="0"/>
          </a:p>
          <a:p>
            <a:endParaRPr lang="en-US" dirty="0"/>
          </a:p>
        </p:txBody>
      </p:sp>
    </p:spTree>
    <p:extLst>
      <p:ext uri="{BB962C8B-B14F-4D97-AF65-F5344CB8AC3E}">
        <p14:creationId xmlns:p14="http://schemas.microsoft.com/office/powerpoint/2010/main" val="37484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1159-6C2E-7EF0-62C4-EEAD3DCC758C}"/>
              </a:ext>
            </a:extLst>
          </p:cNvPr>
          <p:cNvSpPr>
            <a:spLocks noGrp="1"/>
          </p:cNvSpPr>
          <p:nvPr>
            <p:ph type="title"/>
          </p:nvPr>
        </p:nvSpPr>
        <p:spPr/>
        <p:txBody>
          <a:bodyPr/>
          <a:lstStyle/>
          <a:p>
            <a:r>
              <a:rPr lang="en-IN" dirty="0"/>
              <a:t>model WITH ONLY SIGNIFICANT Variables vs. avg. price(from previous model).</a:t>
            </a:r>
            <a:endParaRPr lang="en-US" dirty="0"/>
          </a:p>
        </p:txBody>
      </p:sp>
      <p:sp>
        <p:nvSpPr>
          <p:cNvPr id="3" name="Content Placeholder 2">
            <a:extLst>
              <a:ext uri="{FF2B5EF4-FFF2-40B4-BE49-F238E27FC236}">
                <a16:creationId xmlns:a16="http://schemas.microsoft.com/office/drawing/2014/main" id="{D5F2CB3C-DE1F-8CED-4B46-DF43CB87C8F8}"/>
              </a:ext>
            </a:extLst>
          </p:cNvPr>
          <p:cNvSpPr>
            <a:spLocks noGrp="1"/>
          </p:cNvSpPr>
          <p:nvPr>
            <p:ph sz="quarter" idx="13"/>
          </p:nvPr>
        </p:nvSpPr>
        <p:spPr>
          <a:xfrm>
            <a:off x="913773" y="2367093"/>
            <a:ext cx="11161686" cy="3038626"/>
          </a:xfrm>
        </p:spPr>
        <p:txBody>
          <a:bodyPr/>
          <a:lstStyle/>
          <a:p>
            <a:r>
              <a:rPr lang="en-IN" dirty="0"/>
              <a:t>Model Equation :-Y=0.03X1+0.13X2-10.27X3+0.26X4-0.014X5-1.07X6+4.125X7-         0.60X7+29.428</a:t>
            </a:r>
          </a:p>
          <a:p>
            <a:r>
              <a:rPr lang="en-IN" dirty="0"/>
              <a:t>Value of adj. R square in previous model :- 0.6882986</a:t>
            </a:r>
          </a:p>
          <a:p>
            <a:pPr marL="0" indent="0">
              <a:buNone/>
            </a:pPr>
            <a:r>
              <a:rPr lang="en-IN" dirty="0"/>
              <a:t>    Value of adj. R square in present model :-0.688683682</a:t>
            </a:r>
          </a:p>
          <a:p>
            <a:pPr marL="0" indent="0">
              <a:buNone/>
            </a:pPr>
            <a:r>
              <a:rPr lang="en-IN" dirty="0"/>
              <a:t>  In present model the we have consider every variable except crime rate (insignificant variable) and it is showing more adj. R square value than the previous model hence this model shall perform better.</a:t>
            </a:r>
          </a:p>
        </p:txBody>
      </p:sp>
    </p:spTree>
    <p:extLst>
      <p:ext uri="{BB962C8B-B14F-4D97-AF65-F5344CB8AC3E}">
        <p14:creationId xmlns:p14="http://schemas.microsoft.com/office/powerpoint/2010/main" val="27840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04D6-5F11-0745-9FA8-3D7F06B70393}"/>
              </a:ext>
            </a:extLst>
          </p:cNvPr>
          <p:cNvSpPr>
            <a:spLocks noGrp="1"/>
          </p:cNvSpPr>
          <p:nvPr>
            <p:ph type="title"/>
          </p:nvPr>
        </p:nvSpPr>
        <p:spPr/>
        <p:txBody>
          <a:bodyPr/>
          <a:lstStyle/>
          <a:p>
            <a:r>
              <a:rPr lang="en-IN" dirty="0"/>
              <a:t>Sorting variable coefficient in ascending order</a:t>
            </a:r>
            <a:endParaRPr lang="en-US" dirty="0"/>
          </a:p>
        </p:txBody>
      </p:sp>
      <p:sp>
        <p:nvSpPr>
          <p:cNvPr id="3" name="Content Placeholder 2">
            <a:extLst>
              <a:ext uri="{FF2B5EF4-FFF2-40B4-BE49-F238E27FC236}">
                <a16:creationId xmlns:a16="http://schemas.microsoft.com/office/drawing/2014/main" id="{27DDC6B2-C80E-7951-FFF7-5D840EB1AAD5}"/>
              </a:ext>
            </a:extLst>
          </p:cNvPr>
          <p:cNvSpPr>
            <a:spLocks noGrp="1"/>
          </p:cNvSpPr>
          <p:nvPr>
            <p:ph sz="quarter" idx="13"/>
          </p:nvPr>
        </p:nvSpPr>
        <p:spPr/>
        <p:txBody>
          <a:bodyPr>
            <a:normAutofit fontScale="92500" lnSpcReduction="20000"/>
          </a:bodyPr>
          <a:lstStyle/>
          <a:p>
            <a:r>
              <a:rPr lang="en-IN" sz="2000" b="0" i="0" u="none" strike="noStrike" dirty="0">
                <a:solidFill>
                  <a:srgbClr val="000000"/>
                </a:solidFill>
                <a:effectLst/>
                <a:latin typeface="Calibri" panose="020F0502020204030204" pitchFamily="34" charset="0"/>
              </a:rPr>
              <a:t>NOX</a:t>
            </a:r>
            <a:r>
              <a:rPr lang="en-IN" dirty="0"/>
              <a:t> </a:t>
            </a:r>
            <a:r>
              <a:rPr lang="en-IN" sz="2000" b="0" i="0" u="none" strike="noStrike" dirty="0">
                <a:solidFill>
                  <a:srgbClr val="000000"/>
                </a:solidFill>
                <a:effectLst/>
                <a:latin typeface="Calibri" panose="020F0502020204030204" pitchFamily="34" charset="0"/>
              </a:rPr>
              <a:t>-10.27270508</a:t>
            </a:r>
            <a:r>
              <a:rPr lang="en-IN" dirty="0"/>
              <a:t> </a:t>
            </a:r>
          </a:p>
          <a:p>
            <a:r>
              <a:rPr lang="en-IN" sz="2000" b="0" i="0" u="none" strike="noStrike" dirty="0">
                <a:solidFill>
                  <a:srgbClr val="000000"/>
                </a:solidFill>
                <a:effectLst/>
                <a:latin typeface="Calibri" panose="020F0502020204030204" pitchFamily="34" charset="0"/>
              </a:rPr>
              <a:t>PTRATIO</a:t>
            </a:r>
            <a:r>
              <a:rPr lang="en-IN" dirty="0"/>
              <a:t> </a:t>
            </a:r>
            <a:r>
              <a:rPr lang="en-IN" sz="2000" b="0" i="0" u="none" strike="noStrike" dirty="0">
                <a:solidFill>
                  <a:srgbClr val="000000"/>
                </a:solidFill>
                <a:effectLst/>
                <a:latin typeface="Calibri" panose="020F0502020204030204" pitchFamily="34" charset="0"/>
              </a:rPr>
              <a:t>-1.071702473</a:t>
            </a:r>
          </a:p>
          <a:p>
            <a:r>
              <a:rPr lang="en-IN" sz="2000" b="0" i="0" u="none" strike="noStrike" dirty="0">
                <a:solidFill>
                  <a:srgbClr val="000000"/>
                </a:solidFill>
                <a:effectLst/>
                <a:latin typeface="Calibri" panose="020F0502020204030204" pitchFamily="34" charset="0"/>
              </a:rPr>
              <a:t>LSTAT</a:t>
            </a:r>
            <a:r>
              <a:rPr lang="en-IN" dirty="0"/>
              <a:t> </a:t>
            </a:r>
            <a:r>
              <a:rPr lang="en-IN" sz="2000" b="0" i="0" u="none" strike="noStrike" dirty="0">
                <a:solidFill>
                  <a:srgbClr val="000000"/>
                </a:solidFill>
                <a:effectLst/>
                <a:latin typeface="Calibri" panose="020F0502020204030204" pitchFamily="34" charset="0"/>
              </a:rPr>
              <a:t>-0.605159282</a:t>
            </a:r>
            <a:r>
              <a:rPr lang="en-IN" dirty="0"/>
              <a:t> </a:t>
            </a:r>
          </a:p>
          <a:p>
            <a:r>
              <a:rPr lang="en-IN" sz="2000" b="0" i="0" u="none" strike="noStrike" dirty="0">
                <a:solidFill>
                  <a:srgbClr val="000000"/>
                </a:solidFill>
                <a:effectLst/>
                <a:latin typeface="Calibri" panose="020F0502020204030204" pitchFamily="34" charset="0"/>
              </a:rPr>
              <a:t>TAX</a:t>
            </a:r>
            <a:r>
              <a:rPr lang="en-IN" dirty="0"/>
              <a:t> </a:t>
            </a:r>
            <a:r>
              <a:rPr lang="en-IN" sz="2000" b="0" i="0" u="none" strike="noStrike" dirty="0">
                <a:solidFill>
                  <a:srgbClr val="000000"/>
                </a:solidFill>
                <a:effectLst/>
                <a:latin typeface="Calibri" panose="020F0502020204030204" pitchFamily="34" charset="0"/>
              </a:rPr>
              <a:t>-0.014452345</a:t>
            </a:r>
            <a:r>
              <a:rPr lang="en-IN" dirty="0"/>
              <a:t> </a:t>
            </a:r>
          </a:p>
          <a:p>
            <a:r>
              <a:rPr lang="en-IN" sz="2000" b="0" i="0" u="none" strike="noStrike" dirty="0">
                <a:solidFill>
                  <a:srgbClr val="000000"/>
                </a:solidFill>
                <a:effectLst/>
                <a:latin typeface="Calibri" panose="020F0502020204030204" pitchFamily="34" charset="0"/>
              </a:rPr>
              <a:t>AGE</a:t>
            </a:r>
            <a:r>
              <a:rPr lang="en-IN" dirty="0"/>
              <a:t> </a:t>
            </a:r>
            <a:r>
              <a:rPr lang="en-IN" sz="2000" b="0" i="0" u="none" strike="noStrike" dirty="0">
                <a:solidFill>
                  <a:srgbClr val="000000"/>
                </a:solidFill>
                <a:effectLst/>
                <a:latin typeface="Calibri" panose="020F0502020204030204" pitchFamily="34" charset="0"/>
              </a:rPr>
              <a:t>0.03293496</a:t>
            </a:r>
          </a:p>
          <a:p>
            <a:r>
              <a:rPr lang="en-IN" sz="2000" b="0" i="0" u="none" strike="noStrike" dirty="0">
                <a:solidFill>
                  <a:srgbClr val="000000"/>
                </a:solidFill>
                <a:effectLst/>
                <a:latin typeface="Calibri" panose="020F0502020204030204" pitchFamily="34" charset="0"/>
              </a:rPr>
              <a:t>INDUS</a:t>
            </a:r>
            <a:r>
              <a:rPr lang="en-IN" dirty="0"/>
              <a:t> </a:t>
            </a:r>
            <a:r>
              <a:rPr lang="en-IN" sz="2000" b="0" i="0" u="none" strike="noStrike" dirty="0">
                <a:solidFill>
                  <a:srgbClr val="000000"/>
                </a:solidFill>
                <a:effectLst/>
                <a:latin typeface="Calibri" panose="020F0502020204030204" pitchFamily="34" charset="0"/>
              </a:rPr>
              <a:t>0.130710007</a:t>
            </a:r>
          </a:p>
          <a:p>
            <a:r>
              <a:rPr lang="en-IN" sz="2000" b="0" i="0" u="none" strike="noStrike" dirty="0">
                <a:solidFill>
                  <a:srgbClr val="000000"/>
                </a:solidFill>
                <a:effectLst/>
                <a:latin typeface="Calibri" panose="020F0502020204030204" pitchFamily="34" charset="0"/>
              </a:rPr>
              <a:t>DISTANCE</a:t>
            </a:r>
            <a:r>
              <a:rPr lang="en-IN" sz="1800" dirty="0"/>
              <a:t> </a:t>
            </a:r>
            <a:r>
              <a:rPr lang="en-IN" sz="2000" b="0" i="0" u="none" strike="noStrike" dirty="0">
                <a:solidFill>
                  <a:srgbClr val="000000"/>
                </a:solidFill>
                <a:effectLst/>
                <a:latin typeface="Calibri" panose="020F0502020204030204" pitchFamily="34" charset="0"/>
              </a:rPr>
              <a:t>0.261506423</a:t>
            </a:r>
          </a:p>
          <a:p>
            <a:r>
              <a:rPr lang="en-IN" sz="2000" b="0" i="0" u="none" strike="noStrike" dirty="0">
                <a:solidFill>
                  <a:srgbClr val="000000"/>
                </a:solidFill>
                <a:effectLst/>
                <a:latin typeface="Calibri" panose="020F0502020204030204" pitchFamily="34" charset="0"/>
              </a:rPr>
              <a:t>AVG_ROOM</a:t>
            </a:r>
            <a:r>
              <a:rPr lang="en-IN" sz="1600" dirty="0"/>
              <a:t> </a:t>
            </a:r>
            <a:r>
              <a:rPr lang="en-IN" sz="2000" b="0" i="0" u="none" strike="noStrike" dirty="0">
                <a:solidFill>
                  <a:srgbClr val="000000"/>
                </a:solidFill>
                <a:effectLst/>
                <a:latin typeface="Calibri" panose="020F0502020204030204" pitchFamily="34" charset="0"/>
              </a:rPr>
              <a:t>4.125468959</a:t>
            </a:r>
            <a:r>
              <a:rPr lang="en-IN" sz="1600" dirty="0"/>
              <a:t> </a:t>
            </a:r>
            <a:endParaRPr lang="en-IN" sz="1800" b="0" i="0" u="none" strike="noStrike" dirty="0">
              <a:solidFill>
                <a:srgbClr val="000000"/>
              </a:solidFill>
              <a:effectLst/>
              <a:latin typeface="Calibri" panose="020F0502020204030204" pitchFamily="34" charset="0"/>
            </a:endParaRPr>
          </a:p>
          <a:p>
            <a:endParaRPr lang="en-IN" sz="2000" b="0" i="0" u="none" strike="noStrike"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118254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6AB-8CD8-B353-8102-F23AD561C1A2}"/>
              </a:ext>
            </a:extLst>
          </p:cNvPr>
          <p:cNvSpPr>
            <a:spLocks noGrp="1"/>
          </p:cNvSpPr>
          <p:nvPr>
            <p:ph type="title"/>
          </p:nvPr>
        </p:nvSpPr>
        <p:spPr>
          <a:xfrm>
            <a:off x="322105" y="0"/>
            <a:ext cx="10364451" cy="1228165"/>
          </a:xfrm>
        </p:spPr>
        <p:txBody>
          <a:bodyPr/>
          <a:lstStyle/>
          <a:p>
            <a:r>
              <a:rPr lang="en-IN" dirty="0"/>
              <a:t>CASE STUDY</a:t>
            </a:r>
            <a:endParaRPr lang="en-US" dirty="0"/>
          </a:p>
        </p:txBody>
      </p:sp>
      <p:sp>
        <p:nvSpPr>
          <p:cNvPr id="3" name="Content Placeholder 2">
            <a:extLst>
              <a:ext uri="{FF2B5EF4-FFF2-40B4-BE49-F238E27FC236}">
                <a16:creationId xmlns:a16="http://schemas.microsoft.com/office/drawing/2014/main" id="{5C60EE87-DF59-0DF1-402E-5E9FDE4A4107}"/>
              </a:ext>
            </a:extLst>
          </p:cNvPr>
          <p:cNvSpPr>
            <a:spLocks noGrp="1"/>
          </p:cNvSpPr>
          <p:nvPr>
            <p:ph sz="quarter" idx="13"/>
          </p:nvPr>
        </p:nvSpPr>
        <p:spPr>
          <a:xfrm>
            <a:off x="322105" y="1111624"/>
            <a:ext cx="11430624" cy="5602941"/>
          </a:xfrm>
        </p:spPr>
        <p:txBody>
          <a:bodyPr>
            <a:normAutofit fontScale="92500" lnSpcReduction="10000"/>
          </a:bodyPr>
          <a:lstStyle/>
          <a:p>
            <a:pPr algn="l"/>
            <a:r>
              <a:rPr lang="en-US" b="0" i="0" dirty="0">
                <a:solidFill>
                  <a:srgbClr val="374151"/>
                </a:solidFill>
                <a:effectLst/>
                <a:latin typeface="Söhne"/>
              </a:rPr>
              <a:t>As an auditor for </a:t>
            </a:r>
            <a:r>
              <a:rPr lang="en-US" b="0" i="0" dirty="0" err="1">
                <a:solidFill>
                  <a:srgbClr val="374151"/>
                </a:solidFill>
                <a:effectLst/>
                <a:latin typeface="Söhne"/>
              </a:rPr>
              <a:t>Terro's</a:t>
            </a:r>
            <a:r>
              <a:rPr lang="en-US" b="0" i="0" dirty="0">
                <a:solidFill>
                  <a:srgbClr val="374151"/>
                </a:solidFill>
                <a:effectLst/>
                <a:latin typeface="Söhne"/>
              </a:rPr>
              <a:t> Real Estate Agency, my task is to collect and analyze data on the 506 houses in the city of Boston. This involves gathering information on various features of the properties as well as the surrounding geography, in order to accurately calculate the average price of houses in the area.</a:t>
            </a:r>
          </a:p>
          <a:p>
            <a:pPr marL="0" indent="0" algn="l">
              <a:buNone/>
            </a:pPr>
            <a:endParaRPr lang="en-US" b="0" i="0" dirty="0">
              <a:solidFill>
                <a:srgbClr val="374151"/>
              </a:solidFill>
              <a:effectLst/>
              <a:latin typeface="Söhne"/>
            </a:endParaRPr>
          </a:p>
          <a:p>
            <a:pPr marL="0" indent="0" algn="l">
              <a:buNone/>
            </a:pPr>
            <a:r>
              <a:rPr lang="en-US" b="0" i="0" dirty="0">
                <a:solidFill>
                  <a:srgbClr val="374151"/>
                </a:solidFill>
                <a:effectLst/>
                <a:latin typeface="Söhne"/>
              </a:rPr>
              <a:t>Some of the relevant features to consider when collecting data on the houses include:</a:t>
            </a:r>
          </a:p>
          <a:p>
            <a:pPr algn="l">
              <a:buFont typeface="Arial" panose="020B0604020202020204" pitchFamily="34" charset="0"/>
              <a:buChar char="•"/>
            </a:pPr>
            <a:r>
              <a:rPr lang="en-US" b="0" i="0" dirty="0">
                <a:solidFill>
                  <a:srgbClr val="374151"/>
                </a:solidFill>
                <a:effectLst/>
                <a:latin typeface="Söhne"/>
              </a:rPr>
              <a:t>Number of rooms (</a:t>
            </a:r>
            <a:r>
              <a:rPr lang="en-US" b="0" i="0" dirty="0" err="1">
                <a:solidFill>
                  <a:srgbClr val="374151"/>
                </a:solidFill>
                <a:effectLst/>
                <a:latin typeface="Söhne"/>
              </a:rPr>
              <a:t>Avg_room</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Percentage of lower status of the population (</a:t>
            </a:r>
            <a:r>
              <a:rPr lang="en-US" b="0" i="0" dirty="0" err="1">
                <a:solidFill>
                  <a:srgbClr val="374151"/>
                </a:solidFill>
                <a:effectLst/>
                <a:latin typeface="Söhne"/>
              </a:rPr>
              <a:t>Lstat</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Nitric oxides concentration (NOX)</a:t>
            </a:r>
          </a:p>
          <a:p>
            <a:pPr algn="l">
              <a:buFont typeface="Arial" panose="020B0604020202020204" pitchFamily="34" charset="0"/>
              <a:buChar char="•"/>
            </a:pPr>
            <a:r>
              <a:rPr lang="en-US" b="0" i="0" dirty="0">
                <a:solidFill>
                  <a:srgbClr val="374151"/>
                </a:solidFill>
                <a:effectLst/>
                <a:latin typeface="Söhne"/>
              </a:rPr>
              <a:t>Average number of bedrooms per dwelling (</a:t>
            </a:r>
            <a:r>
              <a:rPr lang="en-US" b="0" i="0" dirty="0" err="1">
                <a:solidFill>
                  <a:srgbClr val="374151"/>
                </a:solidFill>
                <a:effectLst/>
                <a:latin typeface="Söhne"/>
              </a:rPr>
              <a:t>Avg_bedroom</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Distance to employment centers (Distance)</a:t>
            </a:r>
          </a:p>
          <a:p>
            <a:pPr algn="l">
              <a:buFont typeface="Arial" panose="020B0604020202020204" pitchFamily="34" charset="0"/>
              <a:buChar char="•"/>
            </a:pPr>
            <a:r>
              <a:rPr lang="en-US" b="0" i="0" dirty="0">
                <a:solidFill>
                  <a:srgbClr val="374151"/>
                </a:solidFill>
                <a:effectLst/>
                <a:latin typeface="Söhne"/>
              </a:rPr>
              <a:t>Property tax rate (Tax)</a:t>
            </a:r>
          </a:p>
          <a:p>
            <a:pPr algn="l">
              <a:buFont typeface="Arial" panose="020B0604020202020204" pitchFamily="34" charset="0"/>
              <a:buChar char="•"/>
            </a:pPr>
            <a:r>
              <a:rPr lang="en-US" b="0" i="0" dirty="0">
                <a:solidFill>
                  <a:srgbClr val="374151"/>
                </a:solidFill>
                <a:effectLst/>
                <a:latin typeface="Söhne"/>
              </a:rPr>
              <a:t>Pupil-teacher ratio by town (</a:t>
            </a:r>
            <a:r>
              <a:rPr lang="en-US" b="0" i="0" dirty="0" err="1">
                <a:solidFill>
                  <a:srgbClr val="374151"/>
                </a:solidFill>
                <a:effectLst/>
                <a:latin typeface="Söhne"/>
              </a:rPr>
              <a:t>Ptratio</a:t>
            </a:r>
            <a:r>
              <a:rPr lang="en-US" b="0" i="0" dirty="0">
                <a:solidFill>
                  <a:srgbClr val="374151"/>
                </a:solidFill>
                <a:effectLst/>
                <a:latin typeface="Söhne"/>
              </a:rPr>
              <a:t>)</a:t>
            </a:r>
          </a:p>
          <a:p>
            <a:endParaRPr lang="en-US" dirty="0"/>
          </a:p>
        </p:txBody>
      </p:sp>
    </p:spTree>
    <p:extLst>
      <p:ext uri="{BB962C8B-B14F-4D97-AF65-F5344CB8AC3E}">
        <p14:creationId xmlns:p14="http://schemas.microsoft.com/office/powerpoint/2010/main" val="216265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97F1113-DEC3-8050-60C3-86DE57F7575F}"/>
              </a:ext>
            </a:extLst>
          </p:cNvPr>
          <p:cNvSpPr>
            <a:spLocks noGrp="1"/>
          </p:cNvSpPr>
          <p:nvPr>
            <p:ph type="title"/>
          </p:nvPr>
        </p:nvSpPr>
        <p:spPr>
          <a:xfrm>
            <a:off x="-1676400" y="295835"/>
            <a:ext cx="6525863" cy="2337017"/>
          </a:xfrm>
        </p:spPr>
        <p:txBody>
          <a:bodyPr>
            <a:normAutofit fontScale="90000"/>
          </a:bodyPr>
          <a:lstStyle/>
          <a:p>
            <a:r>
              <a:rPr lang="en-US" b="1" dirty="0"/>
              <a:t>Situation</a:t>
            </a:r>
            <a:r>
              <a:rPr lang="en-US" sz="6000" b="1" dirty="0"/>
              <a:t>:</a:t>
            </a:r>
            <a:br>
              <a:rPr lang="en-US" sz="2400" dirty="0">
                <a:latin typeface="Times New Roman" panose="02020603050405020304" pitchFamily="18" charset="0"/>
                <a:cs typeface="Times New Roman" panose="02020603050405020304" pitchFamily="18" charset="0"/>
              </a:rPr>
            </a:br>
            <a:br>
              <a:rPr lang="en-US" sz="6000" dirty="0"/>
            </a:br>
            <a:br>
              <a:rPr lang="en-US" dirty="0"/>
            </a:br>
            <a:br>
              <a:rPr lang="en-US" dirty="0"/>
            </a:br>
            <a:endParaRPr lang="en-US" dirty="0"/>
          </a:p>
        </p:txBody>
      </p:sp>
      <p:sp>
        <p:nvSpPr>
          <p:cNvPr id="14" name="Content Placeholder 13">
            <a:extLst>
              <a:ext uri="{FF2B5EF4-FFF2-40B4-BE49-F238E27FC236}">
                <a16:creationId xmlns:a16="http://schemas.microsoft.com/office/drawing/2014/main" id="{F04F6ADE-8783-FC18-727B-FED9970DBE0F}"/>
              </a:ext>
            </a:extLst>
          </p:cNvPr>
          <p:cNvSpPr>
            <a:spLocks noGrp="1"/>
          </p:cNvSpPr>
          <p:nvPr>
            <p:ph sz="quarter" idx="13"/>
          </p:nvPr>
        </p:nvSpPr>
        <p:spPr>
          <a:xfrm>
            <a:off x="484094" y="2456331"/>
            <a:ext cx="11707906" cy="2823882"/>
          </a:xfrm>
        </p:spPr>
        <p:txBody>
          <a:bodyPr/>
          <a:lstStyle/>
          <a:p>
            <a:pPr marL="0" indent="0">
              <a:buNone/>
            </a:pPr>
            <a:r>
              <a:rPr lang="en-US" sz="2800" b="1" dirty="0"/>
              <a:t>Task</a:t>
            </a:r>
            <a:r>
              <a:rPr lang="en-US" sz="4000" b="1" dirty="0"/>
              <a:t>:</a:t>
            </a:r>
          </a:p>
          <a:p>
            <a:pPr marL="0" indent="0">
              <a:buNone/>
            </a:pPr>
            <a:r>
              <a:rPr lang="en-US" dirty="0"/>
              <a:t>Understand key characteristics and attributes of properties and its </a:t>
            </a:r>
            <a:r>
              <a:rPr lang="en-US" dirty="0" err="1"/>
              <a:t>neighbourhood</a:t>
            </a:r>
            <a:r>
              <a:rPr lang="en-US" dirty="0"/>
              <a:t> so that we can predict the price of a property</a:t>
            </a:r>
          </a:p>
          <a:p>
            <a:pPr marL="0" indent="0">
              <a:buNone/>
            </a:pPr>
            <a:endParaRPr lang="en-US" dirty="0"/>
          </a:p>
        </p:txBody>
      </p:sp>
      <p:sp>
        <p:nvSpPr>
          <p:cNvPr id="13" name="Text Placeholder 12">
            <a:extLst>
              <a:ext uri="{FF2B5EF4-FFF2-40B4-BE49-F238E27FC236}">
                <a16:creationId xmlns:a16="http://schemas.microsoft.com/office/drawing/2014/main" id="{0EF221EA-0C82-DDFC-77B0-569F601B9327}"/>
              </a:ext>
            </a:extLst>
          </p:cNvPr>
          <p:cNvSpPr>
            <a:spLocks noGrp="1"/>
          </p:cNvSpPr>
          <p:nvPr>
            <p:ph type="body" sz="half" idx="2"/>
          </p:nvPr>
        </p:nvSpPr>
        <p:spPr>
          <a:xfrm>
            <a:off x="161365" y="735106"/>
            <a:ext cx="11806517" cy="1721224"/>
          </a:xfrm>
        </p:spPr>
        <p:txBody>
          <a:bodyPr>
            <a:normAutofit/>
          </a:bodyPr>
          <a:lstStyle/>
          <a:p>
            <a:pPr marL="0" indent="0">
              <a:buNone/>
            </a:pPr>
            <a:endParaRPr lang="en-US" sz="2000" dirty="0"/>
          </a:p>
          <a:p>
            <a:r>
              <a:rPr lang="en-US" sz="2000" dirty="0"/>
              <a:t>Predicting price of real estate is challenging and it depends on a number of variables like sequence area and </a:t>
            </a:r>
            <a:r>
              <a:rPr lang="en-US" sz="2000" dirty="0" err="1"/>
              <a:t>neibourhood</a:t>
            </a:r>
            <a:r>
              <a:rPr lang="en-US" sz="2000" dirty="0"/>
              <a:t>. we have to predict housing prices in business area.</a:t>
            </a:r>
          </a:p>
        </p:txBody>
      </p:sp>
    </p:spTree>
    <p:extLst>
      <p:ext uri="{BB962C8B-B14F-4D97-AF65-F5344CB8AC3E}">
        <p14:creationId xmlns:p14="http://schemas.microsoft.com/office/powerpoint/2010/main" val="417970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BE7749-8BDA-ABFB-7030-F30D751BE1AA}"/>
              </a:ext>
            </a:extLst>
          </p:cNvPr>
          <p:cNvPicPr/>
          <p:nvPr/>
        </p:nvPicPr>
        <p:blipFill>
          <a:blip r:embed="rId2"/>
          <a:stretch>
            <a:fillRect/>
          </a:stretch>
        </p:blipFill>
        <p:spPr>
          <a:xfrm>
            <a:off x="1192306" y="1205752"/>
            <a:ext cx="8364069" cy="4038601"/>
          </a:xfrm>
          <a:prstGeom prst="rect">
            <a:avLst/>
          </a:prstGeom>
        </p:spPr>
      </p:pic>
      <p:sp>
        <p:nvSpPr>
          <p:cNvPr id="6" name="Title 5">
            <a:extLst>
              <a:ext uri="{FF2B5EF4-FFF2-40B4-BE49-F238E27FC236}">
                <a16:creationId xmlns:a16="http://schemas.microsoft.com/office/drawing/2014/main" id="{C4EBBA73-D5E9-54C0-1138-E2ACC1FC1B96}"/>
              </a:ext>
            </a:extLst>
          </p:cNvPr>
          <p:cNvSpPr>
            <a:spLocks noGrp="1"/>
          </p:cNvSpPr>
          <p:nvPr>
            <p:ph type="title"/>
          </p:nvPr>
        </p:nvSpPr>
        <p:spPr>
          <a:xfrm>
            <a:off x="71718" y="1"/>
            <a:ext cx="4043081" cy="1066798"/>
          </a:xfrm>
        </p:spPr>
        <p:txBody>
          <a:bodyPr>
            <a:normAutofit/>
          </a:bodyPr>
          <a:lstStyle/>
          <a:p>
            <a:r>
              <a:rPr lang="en-US" sz="4800" dirty="0"/>
              <a:t>action</a:t>
            </a:r>
          </a:p>
        </p:txBody>
      </p:sp>
    </p:spTree>
    <p:extLst>
      <p:ext uri="{BB962C8B-B14F-4D97-AF65-F5344CB8AC3E}">
        <p14:creationId xmlns:p14="http://schemas.microsoft.com/office/powerpoint/2010/main" val="48048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C4BCEF4-5F51-BEFE-15F6-ED5A5EFB47D8}"/>
              </a:ext>
            </a:extLst>
          </p:cNvPr>
          <p:cNvSpPr>
            <a:spLocks noGrp="1"/>
          </p:cNvSpPr>
          <p:nvPr>
            <p:ph sz="quarter" idx="13"/>
          </p:nvPr>
        </p:nvSpPr>
        <p:spPr>
          <a:xfrm>
            <a:off x="0" y="286871"/>
            <a:ext cx="11752729" cy="6131857"/>
          </a:xfrm>
        </p:spPr>
        <p:txBody>
          <a:bodyPr>
            <a:normAutofit lnSpcReduction="10000"/>
          </a:bodyPr>
          <a:lstStyle/>
          <a:p>
            <a:r>
              <a:rPr lang="en-US" sz="2400" u="none" strike="noStrike" dirty="0">
                <a:effectLst/>
              </a:rPr>
              <a:t>The total number of observations in the dataset is 506</a:t>
            </a:r>
          </a:p>
          <a:p>
            <a:endParaRPr lang="en-US" sz="2400" u="none" strike="noStrike" dirty="0">
              <a:effectLst/>
            </a:endParaRPr>
          </a:p>
          <a:p>
            <a:r>
              <a:rPr lang="en-US" sz="2400" b="0" i="0" u="none" strike="noStrike" dirty="0">
                <a:effectLst/>
                <a:latin typeface="Segoe UI" panose="020B0502040204020203" pitchFamily="34" charset="0"/>
              </a:rPr>
              <a:t>The variable "</a:t>
            </a:r>
            <a:r>
              <a:rPr lang="en-US" sz="2400" b="0" i="0" u="none" strike="noStrike" dirty="0" err="1">
                <a:effectLst/>
                <a:latin typeface="Segoe UI" panose="020B0502040204020203" pitchFamily="34" charset="0"/>
              </a:rPr>
              <a:t>Avg_room</a:t>
            </a:r>
            <a:r>
              <a:rPr lang="en-US" sz="2400" b="0" i="0" u="none" strike="noStrike" dirty="0">
                <a:effectLst/>
                <a:latin typeface="Segoe UI" panose="020B0502040204020203" pitchFamily="34" charset="0"/>
              </a:rPr>
              <a:t>" is highly peaked, while "Indus" has low </a:t>
            </a:r>
            <a:r>
              <a:rPr lang="en-US" sz="2400" b="0" i="0" u="none" strike="noStrike" dirty="0" err="1">
                <a:effectLst/>
                <a:latin typeface="Segoe UI" panose="020B0502040204020203" pitchFamily="34" charset="0"/>
              </a:rPr>
              <a:t>peakedness</a:t>
            </a:r>
            <a:r>
              <a:rPr lang="en-US" sz="2400" b="0" i="0" u="none" strike="noStrike" dirty="0">
                <a:effectLst/>
                <a:latin typeface="Segoe UI" panose="020B0502040204020203" pitchFamily="34" charset="0"/>
              </a:rPr>
              <a:t>.</a:t>
            </a:r>
          </a:p>
          <a:p>
            <a:endParaRPr lang="en-US" sz="2400" b="0" i="0" u="none" strike="noStrike" dirty="0">
              <a:effectLst/>
              <a:latin typeface="Segoe UI" panose="020B0502040204020203" pitchFamily="34" charset="0"/>
            </a:endParaRPr>
          </a:p>
          <a:p>
            <a:pPr marL="0" algn="l" rtl="0" eaLnBrk="1" fontAlgn="ctr" latinLnBrk="0" hangingPunct="1">
              <a:spcBef>
                <a:spcPts val="0"/>
              </a:spcBef>
              <a:spcAft>
                <a:spcPts val="0"/>
              </a:spcAft>
            </a:pPr>
            <a:r>
              <a:rPr lang="en-US" sz="2400" b="0" i="0" u="none" strike="noStrike" kern="1200" dirty="0">
                <a:effectLst/>
                <a:latin typeface="Segoe UI" panose="020B0502040204020203" pitchFamily="34" charset="0"/>
              </a:rPr>
              <a:t>The variables "</a:t>
            </a:r>
            <a:r>
              <a:rPr lang="en-US" sz="2400" b="0" i="0" u="none" strike="noStrike" kern="1200" dirty="0" err="1">
                <a:effectLst/>
                <a:latin typeface="Segoe UI" panose="020B0502040204020203" pitchFamily="34" charset="0"/>
              </a:rPr>
              <a:t>Lstat</a:t>
            </a:r>
            <a:r>
              <a:rPr lang="en-US" sz="2400" b="0" i="0" u="none" strike="noStrike" kern="1200" dirty="0">
                <a:effectLst/>
                <a:latin typeface="Segoe UI" panose="020B0502040204020203" pitchFamily="34" charset="0"/>
              </a:rPr>
              <a:t>" and "</a:t>
            </a:r>
            <a:r>
              <a:rPr lang="en-US" sz="2400" b="0" i="0" u="none" strike="noStrike" kern="1200" dirty="0" err="1">
                <a:effectLst/>
                <a:latin typeface="Segoe UI" panose="020B0502040204020203" pitchFamily="34" charset="0"/>
              </a:rPr>
              <a:t>Avg_room</a:t>
            </a:r>
            <a:r>
              <a:rPr lang="en-US" sz="2400" b="0" i="0" u="none" strike="noStrike" kern="1200" dirty="0">
                <a:effectLst/>
                <a:latin typeface="Segoe UI" panose="020B0502040204020203" pitchFamily="34" charset="0"/>
              </a:rPr>
              <a:t>" are leptokurtic, while "Age", "Indus", "NOX", "Distance", "Tax", and "</a:t>
            </a:r>
            <a:r>
              <a:rPr lang="en-US" sz="2400" b="0" i="0" u="none" strike="noStrike" kern="1200" dirty="0" err="1">
                <a:effectLst/>
                <a:latin typeface="Segoe UI" panose="020B0502040204020203" pitchFamily="34" charset="0"/>
              </a:rPr>
              <a:t>Ptratio</a:t>
            </a:r>
            <a:r>
              <a:rPr lang="en-US" sz="2400" b="0" i="0" u="none" strike="noStrike" kern="1200" dirty="0">
                <a:effectLst/>
                <a:latin typeface="Segoe UI" panose="020B0502040204020203" pitchFamily="34" charset="0"/>
              </a:rPr>
              <a:t>" are platykurtic.</a:t>
            </a:r>
          </a:p>
          <a:p>
            <a:pPr marL="0" algn="l" rtl="0" eaLnBrk="1" fontAlgn="ctr" latinLnBrk="0" hangingPunct="1">
              <a:spcBef>
                <a:spcPts val="0"/>
              </a:spcBef>
              <a:spcAft>
                <a:spcPts val="0"/>
              </a:spcAft>
            </a:pPr>
            <a:endParaRPr lang="en-US" sz="24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400" b="0" i="0" u="none" strike="noStrike" kern="1200" dirty="0">
                <a:effectLst/>
                <a:latin typeface="Segoe UI" panose="020B0502040204020203" pitchFamily="34" charset="0"/>
              </a:rPr>
              <a:t>"</a:t>
            </a:r>
            <a:r>
              <a:rPr lang="en-US" sz="2400" b="0" i="0" u="none" strike="noStrike" kern="1200" dirty="0" err="1">
                <a:effectLst/>
                <a:latin typeface="Segoe UI" panose="020B0502040204020203" pitchFamily="34" charset="0"/>
              </a:rPr>
              <a:t>Avg_price</a:t>
            </a:r>
            <a:r>
              <a:rPr lang="en-US" sz="2400" b="0" i="0" u="none" strike="noStrike" kern="1200" dirty="0">
                <a:effectLst/>
                <a:latin typeface="Segoe UI" panose="020B0502040204020203" pitchFamily="34" charset="0"/>
              </a:rPr>
              <a:t>" has high skewness, while "</a:t>
            </a:r>
            <a:r>
              <a:rPr lang="en-US" sz="2400" b="0" i="0" u="none" strike="noStrike" kern="1200" dirty="0" err="1">
                <a:effectLst/>
                <a:latin typeface="Segoe UI" panose="020B0502040204020203" pitchFamily="34" charset="0"/>
              </a:rPr>
              <a:t>Ptratio</a:t>
            </a:r>
            <a:r>
              <a:rPr lang="en-US" sz="2400" b="0" i="0" u="none" strike="noStrike" kern="1200" dirty="0">
                <a:effectLst/>
                <a:latin typeface="Segoe UI" panose="020B0502040204020203" pitchFamily="34" charset="0"/>
              </a:rPr>
              <a:t>" has low skewness.</a:t>
            </a:r>
          </a:p>
          <a:p>
            <a:pPr marL="0" algn="l" rtl="0" eaLnBrk="1" fontAlgn="ctr" latinLnBrk="0" hangingPunct="1">
              <a:spcBef>
                <a:spcPts val="0"/>
              </a:spcBef>
              <a:spcAft>
                <a:spcPts val="0"/>
              </a:spcAft>
            </a:pPr>
            <a:endParaRPr lang="en-US" sz="24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400" b="0" i="0" u="none" strike="noStrike" kern="1200" dirty="0">
                <a:effectLst/>
                <a:latin typeface="Segoe UI" panose="020B0502040204020203" pitchFamily="34" charset="0"/>
              </a:rPr>
              <a:t>"Indus", "NOX", "Distance", "Tax", "</a:t>
            </a:r>
            <a:r>
              <a:rPr lang="en-US" sz="2400" b="0" i="0" u="none" strike="noStrike" kern="1200" dirty="0" err="1">
                <a:effectLst/>
                <a:latin typeface="Segoe UI" panose="020B0502040204020203" pitchFamily="34" charset="0"/>
              </a:rPr>
              <a:t>Avg_room</a:t>
            </a:r>
            <a:r>
              <a:rPr lang="en-US" sz="2400" b="0" i="0" u="none" strike="noStrike" kern="1200" dirty="0">
                <a:effectLst/>
                <a:latin typeface="Segoe UI" panose="020B0502040204020203" pitchFamily="34" charset="0"/>
              </a:rPr>
              <a:t>", "</a:t>
            </a:r>
            <a:r>
              <a:rPr lang="en-US" sz="2400" b="0" i="0" u="none" strike="noStrike" kern="1200" dirty="0" err="1">
                <a:effectLst/>
                <a:latin typeface="Segoe UI" panose="020B0502040204020203" pitchFamily="34" charset="0"/>
              </a:rPr>
              <a:t>Lstat</a:t>
            </a:r>
            <a:r>
              <a:rPr lang="en-US" sz="2400" b="0" i="0" u="none" strike="noStrike" kern="1200" dirty="0">
                <a:effectLst/>
                <a:latin typeface="Segoe UI" panose="020B0502040204020203" pitchFamily="34" charset="0"/>
              </a:rPr>
              <a:t>", and "</a:t>
            </a:r>
            <a:r>
              <a:rPr lang="en-US" sz="2400" b="0" i="0" u="none" strike="noStrike" kern="1200" dirty="0" err="1">
                <a:effectLst/>
                <a:latin typeface="Segoe UI" panose="020B0502040204020203" pitchFamily="34" charset="0"/>
              </a:rPr>
              <a:t>Avg_price</a:t>
            </a:r>
            <a:r>
              <a:rPr lang="en-US" sz="2400" b="0" i="0" u="none" strike="noStrike" kern="1200" dirty="0">
                <a:effectLst/>
                <a:latin typeface="Segoe UI" panose="020B0502040204020203" pitchFamily="34" charset="0"/>
              </a:rPr>
              <a:t>" are right-tailed, while "Age" and "</a:t>
            </a:r>
            <a:r>
              <a:rPr lang="en-US" sz="2400" b="0" i="0" u="none" strike="noStrike" kern="1200" dirty="0" err="1">
                <a:effectLst/>
                <a:latin typeface="Segoe UI" panose="020B0502040204020203" pitchFamily="34" charset="0"/>
              </a:rPr>
              <a:t>Ptratio</a:t>
            </a:r>
            <a:r>
              <a:rPr lang="en-US" sz="2400" b="0" i="0" u="none" strike="noStrike" kern="1200" dirty="0">
                <a:effectLst/>
                <a:latin typeface="Segoe UI" panose="020B0502040204020203" pitchFamily="34" charset="0"/>
              </a:rPr>
              <a:t>" are left-tailed.</a:t>
            </a:r>
          </a:p>
          <a:p>
            <a:pPr marL="0" algn="l" rtl="0" eaLnBrk="1" fontAlgn="ctr" latinLnBrk="0" hangingPunct="1">
              <a:spcBef>
                <a:spcPts val="0"/>
              </a:spcBef>
              <a:spcAft>
                <a:spcPts val="0"/>
              </a:spcAft>
            </a:pPr>
            <a:endParaRPr lang="en-US" sz="24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400" b="0" i="0" u="none" strike="noStrike" kern="1200" dirty="0">
                <a:effectLst/>
                <a:latin typeface="Segoe UI" panose="020B0502040204020203" pitchFamily="34" charset="0"/>
              </a:rPr>
              <a:t>The variable "Tax" has the maximum mean.</a:t>
            </a:r>
            <a:endParaRPr lang="en-US" sz="24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30829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7FA72-1973-6A1B-7E60-DDC333EC23F3}"/>
              </a:ext>
            </a:extLst>
          </p:cNvPr>
          <p:cNvSpPr>
            <a:spLocks noGrp="1"/>
          </p:cNvSpPr>
          <p:nvPr>
            <p:ph sz="quarter" idx="13"/>
          </p:nvPr>
        </p:nvSpPr>
        <p:spPr>
          <a:xfrm>
            <a:off x="6884894" y="331694"/>
            <a:ext cx="5307106" cy="6311153"/>
          </a:xfrm>
        </p:spPr>
        <p:txBody>
          <a:bodyPr/>
          <a:lstStyle/>
          <a:p>
            <a:r>
              <a:rPr lang="en-US" dirty="0"/>
              <a:t>The histogram has high </a:t>
            </a:r>
            <a:r>
              <a:rPr lang="en-US" dirty="0" err="1"/>
              <a:t>peakedness</a:t>
            </a:r>
            <a:r>
              <a:rPr lang="en-US" dirty="0"/>
              <a:t>, which suggests it is leptokurtic (i.e., has a high degree of kurtosis).</a:t>
            </a:r>
          </a:p>
          <a:p>
            <a:r>
              <a:rPr lang="en-US" dirty="0"/>
              <a:t>The skewness of the histogram is positive, indicating that the distribution is right-tailed.</a:t>
            </a:r>
          </a:p>
          <a:p>
            <a:r>
              <a:rPr lang="en-US" dirty="0"/>
              <a:t>The average value of the dataset is 22.5.</a:t>
            </a:r>
          </a:p>
          <a:p>
            <a:r>
              <a:rPr lang="en-US" dirty="0"/>
              <a:t>The most frequently occurring value in the dataset falls within the range of 20-25.</a:t>
            </a: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9238BD24-97FC-4389-A9EA-429952272700}"/>
                  </a:ext>
                </a:extLst>
              </p:cNvPr>
              <p:cNvGraphicFramePr/>
              <p:nvPr>
                <p:extLst>
                  <p:ext uri="{D42A27DB-BD31-4B8C-83A1-F6EECF244321}">
                    <p14:modId xmlns:p14="http://schemas.microsoft.com/office/powerpoint/2010/main" val="2296395069"/>
                  </p:ext>
                </p:extLst>
              </p:nvPr>
            </p:nvGraphicFramePr>
            <p:xfrm>
              <a:off x="197224" y="582706"/>
              <a:ext cx="6445624" cy="460785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9238BD24-97FC-4389-A9EA-429952272700}"/>
                  </a:ext>
                </a:extLst>
              </p:cNvPr>
              <p:cNvPicPr>
                <a:picLocks noGrp="1" noRot="1" noChangeAspect="1" noMove="1" noResize="1" noEditPoints="1" noAdjustHandles="1" noChangeArrowheads="1" noChangeShapeType="1"/>
              </p:cNvPicPr>
              <p:nvPr/>
            </p:nvPicPr>
            <p:blipFill>
              <a:blip r:embed="rId3"/>
              <a:stretch>
                <a:fillRect/>
              </a:stretch>
            </p:blipFill>
            <p:spPr>
              <a:xfrm>
                <a:off x="197224" y="582706"/>
                <a:ext cx="6445624" cy="4607859"/>
              </a:xfrm>
              <a:prstGeom prst="rect">
                <a:avLst/>
              </a:prstGeom>
            </p:spPr>
          </p:pic>
        </mc:Fallback>
      </mc:AlternateContent>
    </p:spTree>
    <p:extLst>
      <p:ext uri="{BB962C8B-B14F-4D97-AF65-F5344CB8AC3E}">
        <p14:creationId xmlns:p14="http://schemas.microsoft.com/office/powerpoint/2010/main" val="6705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538A-AD38-9535-598F-3105E8738E43}"/>
              </a:ext>
            </a:extLst>
          </p:cNvPr>
          <p:cNvSpPr>
            <a:spLocks noGrp="1"/>
          </p:cNvSpPr>
          <p:nvPr>
            <p:ph type="title"/>
          </p:nvPr>
        </p:nvSpPr>
        <p:spPr/>
        <p:txBody>
          <a:bodyPr/>
          <a:lstStyle/>
          <a:p>
            <a:r>
              <a:rPr lang="en-IN" dirty="0"/>
              <a:t>COVARIANCE MATRIX FOR VARIABLES</a:t>
            </a:r>
            <a:endParaRPr lang="en-US" dirty="0"/>
          </a:p>
        </p:txBody>
      </p:sp>
      <p:sp>
        <p:nvSpPr>
          <p:cNvPr id="3" name="Content Placeholder 2">
            <a:extLst>
              <a:ext uri="{FF2B5EF4-FFF2-40B4-BE49-F238E27FC236}">
                <a16:creationId xmlns:a16="http://schemas.microsoft.com/office/drawing/2014/main" id="{7D908983-9E99-B988-9B8D-4013730602FA}"/>
              </a:ext>
            </a:extLst>
          </p:cNvPr>
          <p:cNvSpPr>
            <a:spLocks noGrp="1"/>
          </p:cNvSpPr>
          <p:nvPr>
            <p:ph sz="quarter" idx="13"/>
          </p:nvPr>
        </p:nvSpPr>
        <p:spPr/>
        <p:txBody>
          <a:bodyPr/>
          <a:lstStyle/>
          <a:p>
            <a:r>
              <a:rPr lang="en-US" dirty="0"/>
              <a:t>Some variables have strong positive and negative relationship with each other .</a:t>
            </a:r>
          </a:p>
          <a:p>
            <a:r>
              <a:rPr lang="en-US" dirty="0"/>
              <a:t>We know that if x value increases and y value decreases then covariance will be negative</a:t>
            </a:r>
          </a:p>
          <a:p>
            <a:r>
              <a:rPr lang="en-US" dirty="0"/>
              <a:t>The product of xi-means and </a:t>
            </a:r>
            <a:r>
              <a:rPr lang="en-US" dirty="0" err="1"/>
              <a:t>yi</a:t>
            </a:r>
            <a:r>
              <a:rPr lang="en-US" dirty="0"/>
              <a:t>-means can be near zero when one or both are </a:t>
            </a:r>
            <a:r>
              <a:rPr lang="en-US" dirty="0" err="1"/>
              <a:t>zero.In</a:t>
            </a:r>
            <a:r>
              <a:rPr lang="en-US" dirty="0"/>
              <a:t> this case there will no relationship.</a:t>
            </a:r>
          </a:p>
          <a:p>
            <a:r>
              <a:rPr lang="en-US" dirty="0" err="1"/>
              <a:t>Coavariance</a:t>
            </a:r>
            <a:r>
              <a:rPr lang="en-US" dirty="0"/>
              <a:t> helps us to find the relationship between  two variables.</a:t>
            </a:r>
          </a:p>
        </p:txBody>
      </p:sp>
    </p:spTree>
    <p:extLst>
      <p:ext uri="{BB962C8B-B14F-4D97-AF65-F5344CB8AC3E}">
        <p14:creationId xmlns:p14="http://schemas.microsoft.com/office/powerpoint/2010/main" val="241772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A18-881F-BFB1-71D7-B54638010324}"/>
              </a:ext>
            </a:extLst>
          </p:cNvPr>
          <p:cNvSpPr>
            <a:spLocks noGrp="1"/>
          </p:cNvSpPr>
          <p:nvPr>
            <p:ph type="title"/>
          </p:nvPr>
        </p:nvSpPr>
        <p:spPr/>
        <p:txBody>
          <a:bodyPr/>
          <a:lstStyle/>
          <a:p>
            <a:r>
              <a:rPr lang="en-IN" dirty="0"/>
              <a:t>TOP 3 POSITIVELY AND NEGATIVELY CORRELATED VARIABLES</a:t>
            </a:r>
            <a:endParaRPr lang="en-US" dirty="0"/>
          </a:p>
        </p:txBody>
      </p:sp>
      <p:graphicFrame>
        <p:nvGraphicFramePr>
          <p:cNvPr id="4" name="Content Placeholder 3">
            <a:extLst>
              <a:ext uri="{FF2B5EF4-FFF2-40B4-BE49-F238E27FC236}">
                <a16:creationId xmlns:a16="http://schemas.microsoft.com/office/drawing/2014/main" id="{F64222E4-DB38-D598-24AA-00E588297429}"/>
              </a:ext>
            </a:extLst>
          </p:cNvPr>
          <p:cNvGraphicFramePr>
            <a:graphicFrameLocks noGrp="1"/>
          </p:cNvGraphicFramePr>
          <p:nvPr>
            <p:ph sz="quarter" idx="13"/>
            <p:extLst>
              <p:ext uri="{D42A27DB-BD31-4B8C-83A1-F6EECF244321}">
                <p14:modId xmlns:p14="http://schemas.microsoft.com/office/powerpoint/2010/main" val="3836446299"/>
              </p:ext>
            </p:extLst>
          </p:nvPr>
        </p:nvGraphicFramePr>
        <p:xfrm>
          <a:off x="125506" y="2653552"/>
          <a:ext cx="4805082" cy="3746349"/>
        </p:xfrm>
        <a:graphic>
          <a:graphicData uri="http://schemas.openxmlformats.org/drawingml/2006/table">
            <a:tbl>
              <a:tblPr>
                <a:tableStyleId>{5C22544A-7EE6-4342-B048-85BDC9FD1C3A}</a:tableStyleId>
              </a:tblPr>
              <a:tblGrid>
                <a:gridCol w="2613002">
                  <a:extLst>
                    <a:ext uri="{9D8B030D-6E8A-4147-A177-3AD203B41FA5}">
                      <a16:colId xmlns:a16="http://schemas.microsoft.com/office/drawing/2014/main" val="935186175"/>
                    </a:ext>
                  </a:extLst>
                </a:gridCol>
                <a:gridCol w="2192080">
                  <a:extLst>
                    <a:ext uri="{9D8B030D-6E8A-4147-A177-3AD203B41FA5}">
                      <a16:colId xmlns:a16="http://schemas.microsoft.com/office/drawing/2014/main" val="3290107892"/>
                    </a:ext>
                  </a:extLst>
                </a:gridCol>
              </a:tblGrid>
              <a:tr h="921123">
                <a:tc gridSpan="2">
                  <a:txBody>
                    <a:bodyPr/>
                    <a:lstStyle/>
                    <a:p>
                      <a:pPr algn="l" fontAlgn="b"/>
                      <a:r>
                        <a:rPr lang="en-US" sz="3200" u="none" strike="noStrike">
                          <a:effectLst/>
                        </a:rPr>
                        <a:t>Top 3 positivly Correlated</a:t>
                      </a:r>
                      <a:endParaRPr lang="en-US" sz="32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3913352045"/>
                  </a:ext>
                </a:extLst>
              </a:tr>
              <a:tr h="921123">
                <a:tc>
                  <a:txBody>
                    <a:bodyPr/>
                    <a:lstStyle/>
                    <a:p>
                      <a:pPr algn="l" fontAlgn="b"/>
                      <a:r>
                        <a:rPr lang="en-US" sz="3200" u="none" strike="noStrike">
                          <a:effectLst/>
                        </a:rPr>
                        <a:t>Age and Nox</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8047474"/>
                  </a:ext>
                </a:extLst>
              </a:tr>
              <a:tr h="921123">
                <a:tc>
                  <a:txBody>
                    <a:bodyPr/>
                    <a:lstStyle/>
                    <a:p>
                      <a:pPr algn="l" fontAlgn="b"/>
                      <a:r>
                        <a:rPr lang="en-US" sz="3200" u="none" strike="noStrike">
                          <a:effectLst/>
                        </a:rPr>
                        <a:t>Indus and Nox</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1694796"/>
                  </a:ext>
                </a:extLst>
              </a:tr>
              <a:tr h="921123">
                <a:tc>
                  <a:txBody>
                    <a:bodyPr/>
                    <a:lstStyle/>
                    <a:p>
                      <a:pPr algn="l" fontAlgn="b"/>
                      <a:r>
                        <a:rPr lang="en-US" sz="3200" u="none" strike="noStrike" dirty="0">
                          <a:effectLst/>
                        </a:rPr>
                        <a:t>Distance and Tax</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3943244"/>
                  </a:ext>
                </a:extLst>
              </a:tr>
            </a:tbl>
          </a:graphicData>
        </a:graphic>
      </p:graphicFrame>
      <p:graphicFrame>
        <p:nvGraphicFramePr>
          <p:cNvPr id="5" name="Table 4">
            <a:extLst>
              <a:ext uri="{FF2B5EF4-FFF2-40B4-BE49-F238E27FC236}">
                <a16:creationId xmlns:a16="http://schemas.microsoft.com/office/drawing/2014/main" id="{38327AA7-E2C7-E776-4E36-A7BC09C98C41}"/>
              </a:ext>
            </a:extLst>
          </p:cNvPr>
          <p:cNvGraphicFramePr>
            <a:graphicFrameLocks noGrp="1"/>
          </p:cNvGraphicFramePr>
          <p:nvPr>
            <p:extLst>
              <p:ext uri="{D42A27DB-BD31-4B8C-83A1-F6EECF244321}">
                <p14:modId xmlns:p14="http://schemas.microsoft.com/office/powerpoint/2010/main" val="2571673950"/>
              </p:ext>
            </p:extLst>
          </p:nvPr>
        </p:nvGraphicFramePr>
        <p:xfrm>
          <a:off x="6364940" y="2653552"/>
          <a:ext cx="5020235" cy="3684492"/>
        </p:xfrm>
        <a:graphic>
          <a:graphicData uri="http://schemas.openxmlformats.org/drawingml/2006/table">
            <a:tbl>
              <a:tblPr>
                <a:tableStyleId>{5C22544A-7EE6-4342-B048-85BDC9FD1C3A}</a:tableStyleId>
              </a:tblPr>
              <a:tblGrid>
                <a:gridCol w="3346824">
                  <a:extLst>
                    <a:ext uri="{9D8B030D-6E8A-4147-A177-3AD203B41FA5}">
                      <a16:colId xmlns:a16="http://schemas.microsoft.com/office/drawing/2014/main" val="364854221"/>
                    </a:ext>
                  </a:extLst>
                </a:gridCol>
                <a:gridCol w="1673411">
                  <a:extLst>
                    <a:ext uri="{9D8B030D-6E8A-4147-A177-3AD203B41FA5}">
                      <a16:colId xmlns:a16="http://schemas.microsoft.com/office/drawing/2014/main" val="1383360796"/>
                    </a:ext>
                  </a:extLst>
                </a:gridCol>
              </a:tblGrid>
              <a:tr h="755793">
                <a:tc gridSpan="2">
                  <a:txBody>
                    <a:bodyPr/>
                    <a:lstStyle/>
                    <a:p>
                      <a:pPr algn="l" fontAlgn="b"/>
                      <a:r>
                        <a:rPr lang="en-US" sz="3200" u="none" strike="noStrike">
                          <a:effectLst/>
                        </a:rPr>
                        <a:t>Top 3 Negatively Correlated</a:t>
                      </a:r>
                      <a:endParaRPr lang="en-US" sz="32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3018778607"/>
                  </a:ext>
                </a:extLst>
              </a:tr>
              <a:tr h="1417113">
                <a:tc>
                  <a:txBody>
                    <a:bodyPr/>
                    <a:lstStyle/>
                    <a:p>
                      <a:pPr algn="l" fontAlgn="b"/>
                      <a:r>
                        <a:rPr lang="en-US" sz="3200" u="none" strike="noStrike" dirty="0" err="1">
                          <a:effectLst/>
                        </a:rPr>
                        <a:t>Ptratio</a:t>
                      </a:r>
                      <a:r>
                        <a:rPr lang="en-US" sz="3200" u="none" strike="noStrike" dirty="0">
                          <a:effectLst/>
                        </a:rPr>
                        <a:t> and </a:t>
                      </a:r>
                      <a:r>
                        <a:rPr lang="en-US" sz="3200" u="none" strike="noStrike" dirty="0" err="1">
                          <a:effectLst/>
                        </a:rPr>
                        <a:t>Avg_price</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6394776"/>
                  </a:ext>
                </a:extLst>
              </a:tr>
              <a:tr h="755793">
                <a:tc>
                  <a:txBody>
                    <a:bodyPr/>
                    <a:lstStyle/>
                    <a:p>
                      <a:pPr algn="l" fontAlgn="b"/>
                      <a:r>
                        <a:rPr lang="en-US" sz="3200" u="none" strike="noStrike">
                          <a:effectLst/>
                        </a:rPr>
                        <a:t>Avg_Room and Lstat</a:t>
                      </a:r>
                      <a:endParaRPr lang="en-US"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9333738"/>
                  </a:ext>
                </a:extLst>
              </a:tr>
              <a:tr h="755793">
                <a:tc>
                  <a:txBody>
                    <a:bodyPr/>
                    <a:lstStyle/>
                    <a:p>
                      <a:pPr algn="l" fontAlgn="b"/>
                      <a:r>
                        <a:rPr lang="en-US" sz="3200" u="none" strike="noStrike" dirty="0" err="1">
                          <a:effectLst/>
                        </a:rPr>
                        <a:t>Lstat</a:t>
                      </a:r>
                      <a:r>
                        <a:rPr lang="en-US" sz="3200" u="none" strike="noStrike" dirty="0">
                          <a:effectLst/>
                        </a:rPr>
                        <a:t> and </a:t>
                      </a:r>
                      <a:r>
                        <a:rPr lang="en-US" sz="3200" u="none" strike="noStrike" dirty="0" err="1">
                          <a:effectLst/>
                        </a:rPr>
                        <a:t>Avg_price</a:t>
                      </a:r>
                      <a:endParaRPr lang="en-US"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4270906"/>
                  </a:ext>
                </a:extLst>
              </a:tr>
            </a:tbl>
          </a:graphicData>
        </a:graphic>
      </p:graphicFrame>
    </p:spTree>
    <p:extLst>
      <p:ext uri="{BB962C8B-B14F-4D97-AF65-F5344CB8AC3E}">
        <p14:creationId xmlns:p14="http://schemas.microsoft.com/office/powerpoint/2010/main" val="421006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5CD8-BE9F-1FBB-4A9D-345BAD46619B}"/>
              </a:ext>
            </a:extLst>
          </p:cNvPr>
          <p:cNvSpPr>
            <a:spLocks noGrp="1"/>
          </p:cNvSpPr>
          <p:nvPr>
            <p:ph type="title"/>
          </p:nvPr>
        </p:nvSpPr>
        <p:spPr/>
        <p:txBody>
          <a:bodyPr/>
          <a:lstStyle/>
          <a:p>
            <a:r>
              <a:rPr lang="en-IN" dirty="0"/>
              <a:t>REGRESSION MODEL FOR </a:t>
            </a:r>
            <a:r>
              <a:rPr lang="en-IN" dirty="0" err="1"/>
              <a:t>lstaT</a:t>
            </a:r>
            <a:r>
              <a:rPr lang="en-IN" dirty="0"/>
              <a:t>  VS.  AVG. PRICE ; Is LSTAT VARIABLE SIGNIFICANT?</a:t>
            </a:r>
            <a:endParaRPr lang="en-US" dirty="0"/>
          </a:p>
        </p:txBody>
      </p:sp>
      <p:sp>
        <p:nvSpPr>
          <p:cNvPr id="3" name="Content Placeholder 2">
            <a:extLst>
              <a:ext uri="{FF2B5EF4-FFF2-40B4-BE49-F238E27FC236}">
                <a16:creationId xmlns:a16="http://schemas.microsoft.com/office/drawing/2014/main" id="{E375A336-0FB2-B802-BFBE-7B8965733516}"/>
              </a:ext>
            </a:extLst>
          </p:cNvPr>
          <p:cNvSpPr>
            <a:spLocks noGrp="1"/>
          </p:cNvSpPr>
          <p:nvPr>
            <p:ph sz="quarter" idx="13"/>
          </p:nvPr>
        </p:nvSpPr>
        <p:spPr>
          <a:xfrm>
            <a:off x="233083" y="2367092"/>
            <a:ext cx="11618258" cy="4490908"/>
          </a:xfrm>
        </p:spPr>
        <p:txBody>
          <a:bodyPr>
            <a:normAutofit/>
          </a:bodyPr>
          <a:lstStyle/>
          <a:p>
            <a:r>
              <a:rPr lang="en-IN" dirty="0"/>
              <a:t>Here we have build regression model for LSTAT and AVG. PRICE and we get output from the model with respect to coefficient value , Intercept and residual plot . So, the coefficient of independent value i.e. -0.95 which states that if the independent variable increase the resulting variable shall decrease as the sign here is negative . The intercept here we have is 34.55 which means the intercept shall cut and through Y-axis at the said point . Residual plot plotted for this model it can be found that it is distributed over X-axis ,which shows that our model is fit . For signifying the LSTAT variable we shall look for the p value of the model i.e. 5.0811E-88 which is very less than 0.05 making it very much significant for regression  model.</a:t>
            </a:r>
          </a:p>
          <a:p>
            <a:endParaRPr lang="en-US" dirty="0"/>
          </a:p>
        </p:txBody>
      </p:sp>
    </p:spTree>
    <p:extLst>
      <p:ext uri="{BB962C8B-B14F-4D97-AF65-F5344CB8AC3E}">
        <p14:creationId xmlns:p14="http://schemas.microsoft.com/office/powerpoint/2010/main" val="19184024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237</TotalTime>
  <Words>1379</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 UI</vt:lpstr>
      <vt:lpstr>Söhne</vt:lpstr>
      <vt:lpstr>Times New Roman</vt:lpstr>
      <vt:lpstr>Tw Cen MT</vt:lpstr>
      <vt:lpstr>Droplet</vt:lpstr>
      <vt:lpstr>Terro’s Real Estate Agency</vt:lpstr>
      <vt:lpstr>CASE STUDY</vt:lpstr>
      <vt:lpstr>Situation:    </vt:lpstr>
      <vt:lpstr>action</vt:lpstr>
      <vt:lpstr>PowerPoint Presentation</vt:lpstr>
      <vt:lpstr>PowerPoint Presentation</vt:lpstr>
      <vt:lpstr>COVARIANCE MATRIX FOR VARIABLES</vt:lpstr>
      <vt:lpstr>TOP 3 POSITIVELY AND NEGATIVELY CORRELATED VARIABLES</vt:lpstr>
      <vt:lpstr>REGRESSION MODEL FOR lstaT  VS.  AVG. PRICE ; Is LSTAT VARIABLE SIGNIFICANT?</vt:lpstr>
      <vt:lpstr>Model for LSTAT,AVG. ROOM AND AVG. PRICE</vt:lpstr>
      <vt:lpstr>Model better than Previous model in terms of adjusted r square</vt:lpstr>
      <vt:lpstr>REGRESSION MODEL WITH AVG. PRICE DEPENDENT AND ALL OTHER VARIABLE INDEPENDENT IN TERMS OF ADJ. R SQ., COEFF.,&amp; INTERCEPT</vt:lpstr>
      <vt:lpstr>PowerPoint Presentation</vt:lpstr>
      <vt:lpstr>model WITH ONLY SIGNIFICANT Variables vs. avg. price(from previous model).</vt:lpstr>
      <vt:lpstr>Sorting variable coefficient in ascending order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Terro’s Real Estate Agency</dc:title>
  <dc:creator>nithin kumar</dc:creator>
  <cp:lastModifiedBy>nithin kumar</cp:lastModifiedBy>
  <cp:revision>3</cp:revision>
  <dcterms:created xsi:type="dcterms:W3CDTF">2023-05-13T16:06:38Z</dcterms:created>
  <dcterms:modified xsi:type="dcterms:W3CDTF">2023-05-14T17:22:52Z</dcterms:modified>
</cp:coreProperties>
</file>