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80" r:id="rId8"/>
    <p:sldId id="265" r:id="rId9"/>
    <p:sldId id="278" r:id="rId10"/>
    <p:sldId id="259" r:id="rId11"/>
    <p:sldId id="274" r:id="rId12"/>
    <p:sldId id="275" r:id="rId13"/>
    <p:sldId id="279" r:id="rId14"/>
    <p:sldId id="269" r:id="rId15"/>
    <p:sldId id="270" r:id="rId16"/>
    <p:sldId id="271" r:id="rId17"/>
    <p:sldId id="272" r:id="rId18"/>
    <p:sldId id="277" r:id="rId19"/>
    <p:sldId id="266" r:id="rId20"/>
    <p:sldId id="267" r:id="rId21"/>
    <p:sldId id="268" r:id="rId22"/>
    <p:sldId id="263"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1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0612C-6900-4C68-A1F4-916232A9EA0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5049B65-A8AC-4D4E-8956-08268D2B1C7B}">
      <dgm:prSet/>
      <dgm:spPr/>
      <dgm:t>
        <a:bodyPr/>
        <a:lstStyle/>
        <a:p>
          <a:r>
            <a:rPr lang="en-US"/>
            <a:t>The amount of data generated on social media platforms is growing as the platforms continue to expand. As a result, it's been difficult for users to evaluate the data and identify recommended movies based on their preferences. </a:t>
          </a:r>
        </a:p>
      </dgm:t>
    </dgm:pt>
    <dgm:pt modelId="{77A9832D-E132-4E08-AE95-EFC31CEBF4F5}" type="parTrans" cxnId="{FE237A7E-AEE4-4E1F-B01E-4952C8D099F7}">
      <dgm:prSet/>
      <dgm:spPr/>
      <dgm:t>
        <a:bodyPr/>
        <a:lstStyle/>
        <a:p>
          <a:endParaRPr lang="en-US"/>
        </a:p>
      </dgm:t>
    </dgm:pt>
    <dgm:pt modelId="{1540902C-A068-4B6D-8D1B-15FEF550636D}" type="sibTrans" cxnId="{FE237A7E-AEE4-4E1F-B01E-4952C8D099F7}">
      <dgm:prSet/>
      <dgm:spPr/>
      <dgm:t>
        <a:bodyPr/>
        <a:lstStyle/>
        <a:p>
          <a:endParaRPr lang="en-US"/>
        </a:p>
      </dgm:t>
    </dgm:pt>
    <dgm:pt modelId="{D843A183-BC75-40CA-9889-53CC1E1F4EA4}">
      <dgm:prSet/>
      <dgm:spPr/>
      <dgm:t>
        <a:bodyPr/>
        <a:lstStyle/>
        <a:p>
          <a:r>
            <a:rPr lang="en-US"/>
            <a:t>End users can understand data by seeing it represented in graphs and plots. And a recommender system can help them to locate similar movies on the web.</a:t>
          </a:r>
        </a:p>
      </dgm:t>
    </dgm:pt>
    <dgm:pt modelId="{E64D3C02-2389-4014-A134-BFD6AFE6DA1B}" type="parTrans" cxnId="{149EC833-3780-4E41-A4C8-04BCFB9BC6C9}">
      <dgm:prSet/>
      <dgm:spPr/>
      <dgm:t>
        <a:bodyPr/>
        <a:lstStyle/>
        <a:p>
          <a:endParaRPr lang="en-US"/>
        </a:p>
      </dgm:t>
    </dgm:pt>
    <dgm:pt modelId="{D6266B1F-18AE-40B4-AAEB-3BCA2E40D686}" type="sibTrans" cxnId="{149EC833-3780-4E41-A4C8-04BCFB9BC6C9}">
      <dgm:prSet/>
      <dgm:spPr/>
      <dgm:t>
        <a:bodyPr/>
        <a:lstStyle/>
        <a:p>
          <a:endParaRPr lang="en-US"/>
        </a:p>
      </dgm:t>
    </dgm:pt>
    <dgm:pt modelId="{D0306EBD-8F99-44A1-94B0-DB6FCED6FA63}">
      <dgm:prSet/>
      <dgm:spPr/>
      <dgm:t>
        <a:bodyPr/>
        <a:lstStyle/>
        <a:p>
          <a:r>
            <a:rPr lang="en-US"/>
            <a:t>This paper focuses on providing users with visualized data and designing a content-based recommendation framework to provide users with similar content movies. </a:t>
          </a:r>
        </a:p>
      </dgm:t>
    </dgm:pt>
    <dgm:pt modelId="{D25D8621-7C8D-4D92-A736-281F54735668}" type="parTrans" cxnId="{030F69B7-8594-4A3D-9589-45E9C98AE592}">
      <dgm:prSet/>
      <dgm:spPr/>
      <dgm:t>
        <a:bodyPr/>
        <a:lstStyle/>
        <a:p>
          <a:endParaRPr lang="en-US"/>
        </a:p>
      </dgm:t>
    </dgm:pt>
    <dgm:pt modelId="{EA423E97-2C24-45BF-9980-DFEEE608EE6A}" type="sibTrans" cxnId="{030F69B7-8594-4A3D-9589-45E9C98AE592}">
      <dgm:prSet/>
      <dgm:spPr/>
      <dgm:t>
        <a:bodyPr/>
        <a:lstStyle/>
        <a:p>
          <a:endParaRPr lang="en-US"/>
        </a:p>
      </dgm:t>
    </dgm:pt>
    <dgm:pt modelId="{137557B8-1575-4EE2-ACB8-18EB089C1435}" type="pres">
      <dgm:prSet presAssocID="{F4C0612C-6900-4C68-A1F4-916232A9EA04}" presName="root" presStyleCnt="0">
        <dgm:presLayoutVars>
          <dgm:dir/>
          <dgm:resizeHandles val="exact"/>
        </dgm:presLayoutVars>
      </dgm:prSet>
      <dgm:spPr/>
    </dgm:pt>
    <dgm:pt modelId="{42584070-D77B-41BF-8405-FD67828AE4CA}" type="pres">
      <dgm:prSet presAssocID="{F5049B65-A8AC-4D4E-8956-08268D2B1C7B}" presName="compNode" presStyleCnt="0"/>
      <dgm:spPr/>
    </dgm:pt>
    <dgm:pt modelId="{2C3D526C-4D55-4031-AB92-7E6A3743DE66}" type="pres">
      <dgm:prSet presAssocID="{F5049B65-A8AC-4D4E-8956-08268D2B1C7B}" presName="bgRect" presStyleLbl="bgShp" presStyleIdx="0" presStyleCnt="3"/>
      <dgm:spPr/>
    </dgm:pt>
    <dgm:pt modelId="{FC9E5857-4758-4017-AD1A-56C204EF7760}" type="pres">
      <dgm:prSet presAssocID="{F5049B65-A8AC-4D4E-8956-08268D2B1C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A2687B62-7319-4A5F-BD9A-1E20DDB59AA3}" type="pres">
      <dgm:prSet presAssocID="{F5049B65-A8AC-4D4E-8956-08268D2B1C7B}" presName="spaceRect" presStyleCnt="0"/>
      <dgm:spPr/>
    </dgm:pt>
    <dgm:pt modelId="{6DC476F0-7CCC-4F6D-BF1C-085D4F153F50}" type="pres">
      <dgm:prSet presAssocID="{F5049B65-A8AC-4D4E-8956-08268D2B1C7B}" presName="parTx" presStyleLbl="revTx" presStyleIdx="0" presStyleCnt="3">
        <dgm:presLayoutVars>
          <dgm:chMax val="0"/>
          <dgm:chPref val="0"/>
        </dgm:presLayoutVars>
      </dgm:prSet>
      <dgm:spPr/>
    </dgm:pt>
    <dgm:pt modelId="{0DD54A7C-6D9A-46A1-9ECD-FEE8117EC490}" type="pres">
      <dgm:prSet presAssocID="{1540902C-A068-4B6D-8D1B-15FEF550636D}" presName="sibTrans" presStyleCnt="0"/>
      <dgm:spPr/>
    </dgm:pt>
    <dgm:pt modelId="{05AFB8A7-28C3-49A8-8AE4-58A2342C1727}" type="pres">
      <dgm:prSet presAssocID="{D843A183-BC75-40CA-9889-53CC1E1F4EA4}" presName="compNode" presStyleCnt="0"/>
      <dgm:spPr/>
    </dgm:pt>
    <dgm:pt modelId="{A9199628-9697-4330-8545-848C974B934D}" type="pres">
      <dgm:prSet presAssocID="{D843A183-BC75-40CA-9889-53CC1E1F4EA4}" presName="bgRect" presStyleLbl="bgShp" presStyleIdx="1" presStyleCnt="3"/>
      <dgm:spPr/>
    </dgm:pt>
    <dgm:pt modelId="{6CC1625D-B213-42A1-91F9-075550451079}" type="pres">
      <dgm:prSet presAssocID="{D843A183-BC75-40CA-9889-53CC1E1F4E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F6900954-EB97-4841-B159-5F29ED2FECF3}" type="pres">
      <dgm:prSet presAssocID="{D843A183-BC75-40CA-9889-53CC1E1F4EA4}" presName="spaceRect" presStyleCnt="0"/>
      <dgm:spPr/>
    </dgm:pt>
    <dgm:pt modelId="{CF661739-8CAF-4D2F-B93E-0370F3FC652E}" type="pres">
      <dgm:prSet presAssocID="{D843A183-BC75-40CA-9889-53CC1E1F4EA4}" presName="parTx" presStyleLbl="revTx" presStyleIdx="1" presStyleCnt="3">
        <dgm:presLayoutVars>
          <dgm:chMax val="0"/>
          <dgm:chPref val="0"/>
        </dgm:presLayoutVars>
      </dgm:prSet>
      <dgm:spPr/>
    </dgm:pt>
    <dgm:pt modelId="{3198BF07-5B5B-4968-9C33-B992C2FBC08F}" type="pres">
      <dgm:prSet presAssocID="{D6266B1F-18AE-40B4-AAEB-3BCA2E40D686}" presName="sibTrans" presStyleCnt="0"/>
      <dgm:spPr/>
    </dgm:pt>
    <dgm:pt modelId="{2E554BD0-8773-488F-9E41-35E2AB3B8D66}" type="pres">
      <dgm:prSet presAssocID="{D0306EBD-8F99-44A1-94B0-DB6FCED6FA63}" presName="compNode" presStyleCnt="0"/>
      <dgm:spPr/>
    </dgm:pt>
    <dgm:pt modelId="{14D1D303-5ABF-4693-8547-A0C6F3422C7F}" type="pres">
      <dgm:prSet presAssocID="{D0306EBD-8F99-44A1-94B0-DB6FCED6FA63}" presName="bgRect" presStyleLbl="bgShp" presStyleIdx="2" presStyleCnt="3"/>
      <dgm:spPr/>
    </dgm:pt>
    <dgm:pt modelId="{BF585BF8-1723-4E59-AE5F-EAB3B67B0EE6}" type="pres">
      <dgm:prSet presAssocID="{D0306EBD-8F99-44A1-94B0-DB6FCED6FA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5C562F2C-302F-4925-BBE3-B9DF5EDEF84B}" type="pres">
      <dgm:prSet presAssocID="{D0306EBD-8F99-44A1-94B0-DB6FCED6FA63}" presName="spaceRect" presStyleCnt="0"/>
      <dgm:spPr/>
    </dgm:pt>
    <dgm:pt modelId="{835150DF-B733-4381-8E6B-35B50D0AAE85}" type="pres">
      <dgm:prSet presAssocID="{D0306EBD-8F99-44A1-94B0-DB6FCED6FA63}" presName="parTx" presStyleLbl="revTx" presStyleIdx="2" presStyleCnt="3">
        <dgm:presLayoutVars>
          <dgm:chMax val="0"/>
          <dgm:chPref val="0"/>
        </dgm:presLayoutVars>
      </dgm:prSet>
      <dgm:spPr/>
    </dgm:pt>
  </dgm:ptLst>
  <dgm:cxnLst>
    <dgm:cxn modelId="{46718428-D75E-4F5F-819D-F7BCCC13B97F}" type="presOf" srcId="{D843A183-BC75-40CA-9889-53CC1E1F4EA4}" destId="{CF661739-8CAF-4D2F-B93E-0370F3FC652E}" srcOrd="0" destOrd="0" presId="urn:microsoft.com/office/officeart/2018/2/layout/IconVerticalSolidList"/>
    <dgm:cxn modelId="{149EC833-3780-4E41-A4C8-04BCFB9BC6C9}" srcId="{F4C0612C-6900-4C68-A1F4-916232A9EA04}" destId="{D843A183-BC75-40CA-9889-53CC1E1F4EA4}" srcOrd="1" destOrd="0" parTransId="{E64D3C02-2389-4014-A134-BFD6AFE6DA1B}" sibTransId="{D6266B1F-18AE-40B4-AAEB-3BCA2E40D686}"/>
    <dgm:cxn modelId="{89659077-5C03-465F-9C96-99820DBEC947}" type="presOf" srcId="{D0306EBD-8F99-44A1-94B0-DB6FCED6FA63}" destId="{835150DF-B733-4381-8E6B-35B50D0AAE85}" srcOrd="0" destOrd="0" presId="urn:microsoft.com/office/officeart/2018/2/layout/IconVerticalSolidList"/>
    <dgm:cxn modelId="{FE237A7E-AEE4-4E1F-B01E-4952C8D099F7}" srcId="{F4C0612C-6900-4C68-A1F4-916232A9EA04}" destId="{F5049B65-A8AC-4D4E-8956-08268D2B1C7B}" srcOrd="0" destOrd="0" parTransId="{77A9832D-E132-4E08-AE95-EFC31CEBF4F5}" sibTransId="{1540902C-A068-4B6D-8D1B-15FEF550636D}"/>
    <dgm:cxn modelId="{030F69B7-8594-4A3D-9589-45E9C98AE592}" srcId="{F4C0612C-6900-4C68-A1F4-916232A9EA04}" destId="{D0306EBD-8F99-44A1-94B0-DB6FCED6FA63}" srcOrd="2" destOrd="0" parTransId="{D25D8621-7C8D-4D92-A736-281F54735668}" sibTransId="{EA423E97-2C24-45BF-9980-DFEEE608EE6A}"/>
    <dgm:cxn modelId="{1E2138C9-6A5F-4308-95F3-4EB6C543AC97}" type="presOf" srcId="{F4C0612C-6900-4C68-A1F4-916232A9EA04}" destId="{137557B8-1575-4EE2-ACB8-18EB089C1435}" srcOrd="0" destOrd="0" presId="urn:microsoft.com/office/officeart/2018/2/layout/IconVerticalSolidList"/>
    <dgm:cxn modelId="{B48386F4-3B5B-474E-9FA1-620C5ED82BDC}" type="presOf" srcId="{F5049B65-A8AC-4D4E-8956-08268D2B1C7B}" destId="{6DC476F0-7CCC-4F6D-BF1C-085D4F153F50}" srcOrd="0" destOrd="0" presId="urn:microsoft.com/office/officeart/2018/2/layout/IconVerticalSolidList"/>
    <dgm:cxn modelId="{B12CF2B2-3D0A-4D04-9693-F6EE843B7DCF}" type="presParOf" srcId="{137557B8-1575-4EE2-ACB8-18EB089C1435}" destId="{42584070-D77B-41BF-8405-FD67828AE4CA}" srcOrd="0" destOrd="0" presId="urn:microsoft.com/office/officeart/2018/2/layout/IconVerticalSolidList"/>
    <dgm:cxn modelId="{AB2891C0-DD15-43FC-BF29-AE0D0D0B8CBD}" type="presParOf" srcId="{42584070-D77B-41BF-8405-FD67828AE4CA}" destId="{2C3D526C-4D55-4031-AB92-7E6A3743DE66}" srcOrd="0" destOrd="0" presId="urn:microsoft.com/office/officeart/2018/2/layout/IconVerticalSolidList"/>
    <dgm:cxn modelId="{834F77D3-BE99-4903-806E-0659D83503E6}" type="presParOf" srcId="{42584070-D77B-41BF-8405-FD67828AE4CA}" destId="{FC9E5857-4758-4017-AD1A-56C204EF7760}" srcOrd="1" destOrd="0" presId="urn:microsoft.com/office/officeart/2018/2/layout/IconVerticalSolidList"/>
    <dgm:cxn modelId="{6F7ED685-8C37-478D-A89E-A10A727015EB}" type="presParOf" srcId="{42584070-D77B-41BF-8405-FD67828AE4CA}" destId="{A2687B62-7319-4A5F-BD9A-1E20DDB59AA3}" srcOrd="2" destOrd="0" presId="urn:microsoft.com/office/officeart/2018/2/layout/IconVerticalSolidList"/>
    <dgm:cxn modelId="{F22FDDDD-B129-478F-A542-11F8E866739D}" type="presParOf" srcId="{42584070-D77B-41BF-8405-FD67828AE4CA}" destId="{6DC476F0-7CCC-4F6D-BF1C-085D4F153F50}" srcOrd="3" destOrd="0" presId="urn:microsoft.com/office/officeart/2018/2/layout/IconVerticalSolidList"/>
    <dgm:cxn modelId="{96BD6DFF-6D8B-41DA-963C-283CB58992D0}" type="presParOf" srcId="{137557B8-1575-4EE2-ACB8-18EB089C1435}" destId="{0DD54A7C-6D9A-46A1-9ECD-FEE8117EC490}" srcOrd="1" destOrd="0" presId="urn:microsoft.com/office/officeart/2018/2/layout/IconVerticalSolidList"/>
    <dgm:cxn modelId="{EF635169-7231-48DC-89C2-89CAA0D53828}" type="presParOf" srcId="{137557B8-1575-4EE2-ACB8-18EB089C1435}" destId="{05AFB8A7-28C3-49A8-8AE4-58A2342C1727}" srcOrd="2" destOrd="0" presId="urn:microsoft.com/office/officeart/2018/2/layout/IconVerticalSolidList"/>
    <dgm:cxn modelId="{653B6A4B-74D8-4B00-B2C0-9BD6AD1CD21D}" type="presParOf" srcId="{05AFB8A7-28C3-49A8-8AE4-58A2342C1727}" destId="{A9199628-9697-4330-8545-848C974B934D}" srcOrd="0" destOrd="0" presId="urn:microsoft.com/office/officeart/2018/2/layout/IconVerticalSolidList"/>
    <dgm:cxn modelId="{3C144771-D26A-425A-9EC7-95A8F39DC7F0}" type="presParOf" srcId="{05AFB8A7-28C3-49A8-8AE4-58A2342C1727}" destId="{6CC1625D-B213-42A1-91F9-075550451079}" srcOrd="1" destOrd="0" presId="urn:microsoft.com/office/officeart/2018/2/layout/IconVerticalSolidList"/>
    <dgm:cxn modelId="{BC8CAE00-8F6F-4878-A0B7-9D039C250A09}" type="presParOf" srcId="{05AFB8A7-28C3-49A8-8AE4-58A2342C1727}" destId="{F6900954-EB97-4841-B159-5F29ED2FECF3}" srcOrd="2" destOrd="0" presId="urn:microsoft.com/office/officeart/2018/2/layout/IconVerticalSolidList"/>
    <dgm:cxn modelId="{55CECBF0-ED7D-4473-8AD6-8C7521F3D5AC}" type="presParOf" srcId="{05AFB8A7-28C3-49A8-8AE4-58A2342C1727}" destId="{CF661739-8CAF-4D2F-B93E-0370F3FC652E}" srcOrd="3" destOrd="0" presId="urn:microsoft.com/office/officeart/2018/2/layout/IconVerticalSolidList"/>
    <dgm:cxn modelId="{2F4E81B2-3166-494F-8FB9-0CF58635BB43}" type="presParOf" srcId="{137557B8-1575-4EE2-ACB8-18EB089C1435}" destId="{3198BF07-5B5B-4968-9C33-B992C2FBC08F}" srcOrd="3" destOrd="0" presId="urn:microsoft.com/office/officeart/2018/2/layout/IconVerticalSolidList"/>
    <dgm:cxn modelId="{74D6687B-DB21-489C-AB2D-6A2E1361E475}" type="presParOf" srcId="{137557B8-1575-4EE2-ACB8-18EB089C1435}" destId="{2E554BD0-8773-488F-9E41-35E2AB3B8D66}" srcOrd="4" destOrd="0" presId="urn:microsoft.com/office/officeart/2018/2/layout/IconVerticalSolidList"/>
    <dgm:cxn modelId="{3BCB8F5A-A03D-4263-A8A0-77206CF11F22}" type="presParOf" srcId="{2E554BD0-8773-488F-9E41-35E2AB3B8D66}" destId="{14D1D303-5ABF-4693-8547-A0C6F3422C7F}" srcOrd="0" destOrd="0" presId="urn:microsoft.com/office/officeart/2018/2/layout/IconVerticalSolidList"/>
    <dgm:cxn modelId="{7FE20092-0A62-45DA-B7A5-89429300FF5D}" type="presParOf" srcId="{2E554BD0-8773-488F-9E41-35E2AB3B8D66}" destId="{BF585BF8-1723-4E59-AE5F-EAB3B67B0EE6}" srcOrd="1" destOrd="0" presId="urn:microsoft.com/office/officeart/2018/2/layout/IconVerticalSolidList"/>
    <dgm:cxn modelId="{73733D63-74E4-4687-BE08-EAEB250E5FDF}" type="presParOf" srcId="{2E554BD0-8773-488F-9E41-35E2AB3B8D66}" destId="{5C562F2C-302F-4925-BBE3-B9DF5EDEF84B}" srcOrd="2" destOrd="0" presId="urn:microsoft.com/office/officeart/2018/2/layout/IconVerticalSolidList"/>
    <dgm:cxn modelId="{B8504B76-C5F3-4269-BB94-D99D09CF25EC}" type="presParOf" srcId="{2E554BD0-8773-488F-9E41-35E2AB3B8D66}" destId="{835150DF-B733-4381-8E6B-35B50D0AAE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D725A3-1BCF-4EE6-BF50-2CBF82B97CC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B1E51C5-B51E-4C9E-9D83-D6525098C956}">
      <dgm:prSet/>
      <dgm:spPr/>
      <dgm:t>
        <a:bodyPr/>
        <a:lstStyle/>
        <a:p>
          <a:r>
            <a:rPr lang="en-US"/>
            <a:t>The amount of data generated per year is increasing at a faster rate than it has ever been. In only a year, the total amount of data on the planet would have grown to 44 zettabytes (44 trillion gigabytes)! </a:t>
          </a:r>
        </a:p>
      </dgm:t>
    </dgm:pt>
    <dgm:pt modelId="{BD2FCE3A-830F-44E6-851A-98FAEA1DF444}" type="parTrans" cxnId="{B1206037-F932-4BEF-9BAD-F9CA119564A0}">
      <dgm:prSet/>
      <dgm:spPr/>
      <dgm:t>
        <a:bodyPr/>
        <a:lstStyle/>
        <a:p>
          <a:endParaRPr lang="en-US"/>
        </a:p>
      </dgm:t>
    </dgm:pt>
    <dgm:pt modelId="{EFD21524-0579-48F9-9B67-4DBD7354AA89}" type="sibTrans" cxnId="{B1206037-F932-4BEF-9BAD-F9CA119564A0}">
      <dgm:prSet/>
      <dgm:spPr/>
      <dgm:t>
        <a:bodyPr/>
        <a:lstStyle/>
        <a:p>
          <a:endParaRPr lang="en-US"/>
        </a:p>
      </dgm:t>
    </dgm:pt>
    <dgm:pt modelId="{37BA39B5-57B4-45BC-A210-AE01D4BD639C}">
      <dgm:prSet/>
      <dgm:spPr/>
      <dgm:t>
        <a:bodyPr/>
        <a:lstStyle/>
        <a:p>
          <a:r>
            <a:rPr lang="en-US"/>
            <a:t>In today's terms, it's about 4.4 zettabytes. By 2025, the total amount of data on the planet is projected to reach 175 zettabytes. </a:t>
          </a:r>
        </a:p>
      </dgm:t>
    </dgm:pt>
    <dgm:pt modelId="{EF8E1DEE-EC6A-4B9F-A097-CE784FCC6C2B}" type="parTrans" cxnId="{1D8376A7-18A0-4BE4-B272-2BA46B0A8B94}">
      <dgm:prSet/>
      <dgm:spPr/>
      <dgm:t>
        <a:bodyPr/>
        <a:lstStyle/>
        <a:p>
          <a:endParaRPr lang="en-US"/>
        </a:p>
      </dgm:t>
    </dgm:pt>
    <dgm:pt modelId="{6DB7EF1A-7AF5-4265-AA0E-E74CB468DC0C}" type="sibTrans" cxnId="{1D8376A7-18A0-4BE4-B272-2BA46B0A8B94}">
      <dgm:prSet/>
      <dgm:spPr/>
      <dgm:t>
        <a:bodyPr/>
        <a:lstStyle/>
        <a:p>
          <a:endParaRPr lang="en-US"/>
        </a:p>
      </dgm:t>
    </dgm:pt>
    <dgm:pt modelId="{797C552E-C8ED-400C-A48E-30769E3636CC}">
      <dgm:prSet/>
      <dgm:spPr/>
      <dgm:t>
        <a:bodyPr/>
        <a:lstStyle/>
        <a:p>
          <a:r>
            <a:rPr lang="en-US"/>
            <a:t>This rapid expansion of data processing has led to a new age of data. Data is being used to develop more efficient systems and that's where recommendation systems are coming into the picture. </a:t>
          </a:r>
        </a:p>
      </dgm:t>
    </dgm:pt>
    <dgm:pt modelId="{59D592AA-DE39-4510-B581-4B61B1419041}" type="parTrans" cxnId="{0249D5DD-7390-4CCB-8388-AA217EAD3A06}">
      <dgm:prSet/>
      <dgm:spPr/>
      <dgm:t>
        <a:bodyPr/>
        <a:lstStyle/>
        <a:p>
          <a:endParaRPr lang="en-US"/>
        </a:p>
      </dgm:t>
    </dgm:pt>
    <dgm:pt modelId="{FCC38C91-1D2B-4460-BE77-435223DCE9A5}" type="sibTrans" cxnId="{0249D5DD-7390-4CCB-8388-AA217EAD3A06}">
      <dgm:prSet/>
      <dgm:spPr/>
      <dgm:t>
        <a:bodyPr/>
        <a:lstStyle/>
        <a:p>
          <a:endParaRPr lang="en-US"/>
        </a:p>
      </dgm:t>
    </dgm:pt>
    <dgm:pt modelId="{B35F32A6-A530-42B4-8AF8-A5986FB45059}" type="pres">
      <dgm:prSet presAssocID="{98D725A3-1BCF-4EE6-BF50-2CBF82B97CCA}" presName="vert0" presStyleCnt="0">
        <dgm:presLayoutVars>
          <dgm:dir/>
          <dgm:animOne val="branch"/>
          <dgm:animLvl val="lvl"/>
        </dgm:presLayoutVars>
      </dgm:prSet>
      <dgm:spPr/>
    </dgm:pt>
    <dgm:pt modelId="{47AE68EF-ABC1-494B-BCB9-5A20FC9C22F8}" type="pres">
      <dgm:prSet presAssocID="{EB1E51C5-B51E-4C9E-9D83-D6525098C956}" presName="thickLine" presStyleLbl="alignNode1" presStyleIdx="0" presStyleCnt="3"/>
      <dgm:spPr/>
    </dgm:pt>
    <dgm:pt modelId="{EC303DD9-E7D4-4B16-ABA7-354EE1B166BE}" type="pres">
      <dgm:prSet presAssocID="{EB1E51C5-B51E-4C9E-9D83-D6525098C956}" presName="horz1" presStyleCnt="0"/>
      <dgm:spPr/>
    </dgm:pt>
    <dgm:pt modelId="{8CE9C82E-DF5E-41A2-988E-C5FE3126887C}" type="pres">
      <dgm:prSet presAssocID="{EB1E51C5-B51E-4C9E-9D83-D6525098C956}" presName="tx1" presStyleLbl="revTx" presStyleIdx="0" presStyleCnt="3"/>
      <dgm:spPr/>
    </dgm:pt>
    <dgm:pt modelId="{4BC846B6-D97F-4D97-91F6-873D46457F13}" type="pres">
      <dgm:prSet presAssocID="{EB1E51C5-B51E-4C9E-9D83-D6525098C956}" presName="vert1" presStyleCnt="0"/>
      <dgm:spPr/>
    </dgm:pt>
    <dgm:pt modelId="{8B9E1634-CE78-4E53-8B2B-49FAE4B75E71}" type="pres">
      <dgm:prSet presAssocID="{37BA39B5-57B4-45BC-A210-AE01D4BD639C}" presName="thickLine" presStyleLbl="alignNode1" presStyleIdx="1" presStyleCnt="3"/>
      <dgm:spPr/>
    </dgm:pt>
    <dgm:pt modelId="{2A0EC4F3-3336-4A05-B702-8E2338CD4442}" type="pres">
      <dgm:prSet presAssocID="{37BA39B5-57B4-45BC-A210-AE01D4BD639C}" presName="horz1" presStyleCnt="0"/>
      <dgm:spPr/>
    </dgm:pt>
    <dgm:pt modelId="{A94EAA9D-27B4-4905-B907-9290D27B1316}" type="pres">
      <dgm:prSet presAssocID="{37BA39B5-57B4-45BC-A210-AE01D4BD639C}" presName="tx1" presStyleLbl="revTx" presStyleIdx="1" presStyleCnt="3"/>
      <dgm:spPr/>
    </dgm:pt>
    <dgm:pt modelId="{299C1CF5-FD77-4C46-9362-8E57793C1C02}" type="pres">
      <dgm:prSet presAssocID="{37BA39B5-57B4-45BC-A210-AE01D4BD639C}" presName="vert1" presStyleCnt="0"/>
      <dgm:spPr/>
    </dgm:pt>
    <dgm:pt modelId="{7F98964F-4632-473D-A97B-78E4A96ED1F3}" type="pres">
      <dgm:prSet presAssocID="{797C552E-C8ED-400C-A48E-30769E3636CC}" presName="thickLine" presStyleLbl="alignNode1" presStyleIdx="2" presStyleCnt="3"/>
      <dgm:spPr/>
    </dgm:pt>
    <dgm:pt modelId="{0DC167F2-2AD8-40C0-B770-F26B761C33E3}" type="pres">
      <dgm:prSet presAssocID="{797C552E-C8ED-400C-A48E-30769E3636CC}" presName="horz1" presStyleCnt="0"/>
      <dgm:spPr/>
    </dgm:pt>
    <dgm:pt modelId="{9DEF3EAE-FC2F-4051-A1F8-82BB5EE9465C}" type="pres">
      <dgm:prSet presAssocID="{797C552E-C8ED-400C-A48E-30769E3636CC}" presName="tx1" presStyleLbl="revTx" presStyleIdx="2" presStyleCnt="3"/>
      <dgm:spPr/>
    </dgm:pt>
    <dgm:pt modelId="{1135A404-8936-46D6-A48A-7E92ACA926B4}" type="pres">
      <dgm:prSet presAssocID="{797C552E-C8ED-400C-A48E-30769E3636CC}" presName="vert1" presStyleCnt="0"/>
      <dgm:spPr/>
    </dgm:pt>
  </dgm:ptLst>
  <dgm:cxnLst>
    <dgm:cxn modelId="{B1206037-F932-4BEF-9BAD-F9CA119564A0}" srcId="{98D725A3-1BCF-4EE6-BF50-2CBF82B97CCA}" destId="{EB1E51C5-B51E-4C9E-9D83-D6525098C956}" srcOrd="0" destOrd="0" parTransId="{BD2FCE3A-830F-44E6-851A-98FAEA1DF444}" sibTransId="{EFD21524-0579-48F9-9B67-4DBD7354AA89}"/>
    <dgm:cxn modelId="{78037437-D0BB-49FE-9158-7C4503DCB83B}" type="presOf" srcId="{EB1E51C5-B51E-4C9E-9D83-D6525098C956}" destId="{8CE9C82E-DF5E-41A2-988E-C5FE3126887C}" srcOrd="0" destOrd="0" presId="urn:microsoft.com/office/officeart/2008/layout/LinedList"/>
    <dgm:cxn modelId="{DADF2C3A-83FE-4505-8DEE-8DFEC2C156E4}" type="presOf" srcId="{37BA39B5-57B4-45BC-A210-AE01D4BD639C}" destId="{A94EAA9D-27B4-4905-B907-9290D27B1316}" srcOrd="0" destOrd="0" presId="urn:microsoft.com/office/officeart/2008/layout/LinedList"/>
    <dgm:cxn modelId="{D0706C61-7CFF-46A2-B5EC-FAE79351AF44}" type="presOf" srcId="{98D725A3-1BCF-4EE6-BF50-2CBF82B97CCA}" destId="{B35F32A6-A530-42B4-8AF8-A5986FB45059}" srcOrd="0" destOrd="0" presId="urn:microsoft.com/office/officeart/2008/layout/LinedList"/>
    <dgm:cxn modelId="{A921839C-5A29-43F9-A88A-C45C874D3FBE}" type="presOf" srcId="{797C552E-C8ED-400C-A48E-30769E3636CC}" destId="{9DEF3EAE-FC2F-4051-A1F8-82BB5EE9465C}" srcOrd="0" destOrd="0" presId="urn:microsoft.com/office/officeart/2008/layout/LinedList"/>
    <dgm:cxn modelId="{1D8376A7-18A0-4BE4-B272-2BA46B0A8B94}" srcId="{98D725A3-1BCF-4EE6-BF50-2CBF82B97CCA}" destId="{37BA39B5-57B4-45BC-A210-AE01D4BD639C}" srcOrd="1" destOrd="0" parTransId="{EF8E1DEE-EC6A-4B9F-A097-CE784FCC6C2B}" sibTransId="{6DB7EF1A-7AF5-4265-AA0E-E74CB468DC0C}"/>
    <dgm:cxn modelId="{0249D5DD-7390-4CCB-8388-AA217EAD3A06}" srcId="{98D725A3-1BCF-4EE6-BF50-2CBF82B97CCA}" destId="{797C552E-C8ED-400C-A48E-30769E3636CC}" srcOrd="2" destOrd="0" parTransId="{59D592AA-DE39-4510-B581-4B61B1419041}" sibTransId="{FCC38C91-1D2B-4460-BE77-435223DCE9A5}"/>
    <dgm:cxn modelId="{E94DAF17-E8A8-4645-885E-ACF8704AF49D}" type="presParOf" srcId="{B35F32A6-A530-42B4-8AF8-A5986FB45059}" destId="{47AE68EF-ABC1-494B-BCB9-5A20FC9C22F8}" srcOrd="0" destOrd="0" presId="urn:microsoft.com/office/officeart/2008/layout/LinedList"/>
    <dgm:cxn modelId="{9C7ABA7F-CF85-4171-91F6-ADF69D840C40}" type="presParOf" srcId="{B35F32A6-A530-42B4-8AF8-A5986FB45059}" destId="{EC303DD9-E7D4-4B16-ABA7-354EE1B166BE}" srcOrd="1" destOrd="0" presId="urn:microsoft.com/office/officeart/2008/layout/LinedList"/>
    <dgm:cxn modelId="{E1783CB5-E245-472D-906F-F4741F99FCBD}" type="presParOf" srcId="{EC303DD9-E7D4-4B16-ABA7-354EE1B166BE}" destId="{8CE9C82E-DF5E-41A2-988E-C5FE3126887C}" srcOrd="0" destOrd="0" presId="urn:microsoft.com/office/officeart/2008/layout/LinedList"/>
    <dgm:cxn modelId="{F914521E-33B1-4C06-A337-D714F6AB97D6}" type="presParOf" srcId="{EC303DD9-E7D4-4B16-ABA7-354EE1B166BE}" destId="{4BC846B6-D97F-4D97-91F6-873D46457F13}" srcOrd="1" destOrd="0" presId="urn:microsoft.com/office/officeart/2008/layout/LinedList"/>
    <dgm:cxn modelId="{C96FC295-A10D-4FF9-BC56-75234CFFF13F}" type="presParOf" srcId="{B35F32A6-A530-42B4-8AF8-A5986FB45059}" destId="{8B9E1634-CE78-4E53-8B2B-49FAE4B75E71}" srcOrd="2" destOrd="0" presId="urn:microsoft.com/office/officeart/2008/layout/LinedList"/>
    <dgm:cxn modelId="{145BC572-BAB1-4A6D-9AD9-43AA361FE85B}" type="presParOf" srcId="{B35F32A6-A530-42B4-8AF8-A5986FB45059}" destId="{2A0EC4F3-3336-4A05-B702-8E2338CD4442}" srcOrd="3" destOrd="0" presId="urn:microsoft.com/office/officeart/2008/layout/LinedList"/>
    <dgm:cxn modelId="{17A98254-6B5D-4D71-9644-7202257CAEBD}" type="presParOf" srcId="{2A0EC4F3-3336-4A05-B702-8E2338CD4442}" destId="{A94EAA9D-27B4-4905-B907-9290D27B1316}" srcOrd="0" destOrd="0" presId="urn:microsoft.com/office/officeart/2008/layout/LinedList"/>
    <dgm:cxn modelId="{5D3A1D29-B081-415B-BEB6-EC325759644F}" type="presParOf" srcId="{2A0EC4F3-3336-4A05-B702-8E2338CD4442}" destId="{299C1CF5-FD77-4C46-9362-8E57793C1C02}" srcOrd="1" destOrd="0" presId="urn:microsoft.com/office/officeart/2008/layout/LinedList"/>
    <dgm:cxn modelId="{D6175711-F4CF-4EB8-87EA-35C0CBC3B6D0}" type="presParOf" srcId="{B35F32A6-A530-42B4-8AF8-A5986FB45059}" destId="{7F98964F-4632-473D-A97B-78E4A96ED1F3}" srcOrd="4" destOrd="0" presId="urn:microsoft.com/office/officeart/2008/layout/LinedList"/>
    <dgm:cxn modelId="{034FF13C-5F3C-46A8-9A34-3B6877E958F3}" type="presParOf" srcId="{B35F32A6-A530-42B4-8AF8-A5986FB45059}" destId="{0DC167F2-2AD8-40C0-B770-F26B761C33E3}" srcOrd="5" destOrd="0" presId="urn:microsoft.com/office/officeart/2008/layout/LinedList"/>
    <dgm:cxn modelId="{8DDED289-4280-40EA-B9EF-411298C8044B}" type="presParOf" srcId="{0DC167F2-2AD8-40C0-B770-F26B761C33E3}" destId="{9DEF3EAE-FC2F-4051-A1F8-82BB5EE9465C}" srcOrd="0" destOrd="0" presId="urn:microsoft.com/office/officeart/2008/layout/LinedList"/>
    <dgm:cxn modelId="{59AB2D19-E969-4D6C-B488-3270D1C7A9D4}" type="presParOf" srcId="{0DC167F2-2AD8-40C0-B770-F26B761C33E3}" destId="{1135A404-8936-46D6-A48A-7E92ACA926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663FCB-F9F6-48FC-A155-031A6CE29A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6787AA-59A8-444C-9D4D-2CFB11F98FE0}">
      <dgm:prSet/>
      <dgm:spPr/>
      <dgm:t>
        <a:bodyPr/>
        <a:lstStyle/>
        <a:p>
          <a:r>
            <a:rPr lang="en-US"/>
            <a:t>There are several methods for visualizing data, including graphs, histograms, tables, and pie charts. </a:t>
          </a:r>
        </a:p>
      </dgm:t>
    </dgm:pt>
    <dgm:pt modelId="{E99ACF3F-D84D-4336-96D8-1390448B2520}" type="parTrans" cxnId="{C77CA6F0-F7A8-413D-9E54-607B77879549}">
      <dgm:prSet/>
      <dgm:spPr/>
      <dgm:t>
        <a:bodyPr/>
        <a:lstStyle/>
        <a:p>
          <a:endParaRPr lang="en-US"/>
        </a:p>
      </dgm:t>
    </dgm:pt>
    <dgm:pt modelId="{F065AEF5-D5B1-40DF-8646-5F1F0E7D510B}" type="sibTrans" cxnId="{C77CA6F0-F7A8-413D-9E54-607B77879549}">
      <dgm:prSet/>
      <dgm:spPr/>
      <dgm:t>
        <a:bodyPr/>
        <a:lstStyle/>
        <a:p>
          <a:endParaRPr lang="en-US"/>
        </a:p>
      </dgm:t>
    </dgm:pt>
    <dgm:pt modelId="{8DD78270-E2B4-49A3-AB8E-53192A7B34F2}">
      <dgm:prSet/>
      <dgm:spPr/>
      <dgm:t>
        <a:bodyPr/>
        <a:lstStyle/>
        <a:p>
          <a:r>
            <a:rPr lang="en-US" dirty="0"/>
            <a:t>For these visualizations, we used '</a:t>
          </a:r>
          <a:r>
            <a:rPr lang="en-US" dirty="0" err="1"/>
            <a:t>Plotly</a:t>
          </a:r>
          <a:r>
            <a:rPr lang="en-US" dirty="0"/>
            <a:t>’, ‘Seaborn’, ‘Matplotlib’ packages.</a:t>
          </a:r>
        </a:p>
      </dgm:t>
    </dgm:pt>
    <dgm:pt modelId="{9F102025-9444-43A8-A26A-3AA17BD95D70}" type="parTrans" cxnId="{1B0A75B4-4B7C-4FA8-B037-FEB4FA341859}">
      <dgm:prSet/>
      <dgm:spPr/>
      <dgm:t>
        <a:bodyPr/>
        <a:lstStyle/>
        <a:p>
          <a:endParaRPr lang="en-US"/>
        </a:p>
      </dgm:t>
    </dgm:pt>
    <dgm:pt modelId="{6E90C815-5AAA-4935-856D-B00B8FF8DA5C}" type="sibTrans" cxnId="{1B0A75B4-4B7C-4FA8-B037-FEB4FA341859}">
      <dgm:prSet/>
      <dgm:spPr/>
      <dgm:t>
        <a:bodyPr/>
        <a:lstStyle/>
        <a:p>
          <a:endParaRPr lang="en-US"/>
        </a:p>
      </dgm:t>
    </dgm:pt>
    <dgm:pt modelId="{5B387B06-5291-4344-BECE-4E199B60FDB2}" type="pres">
      <dgm:prSet presAssocID="{F7663FCB-F9F6-48FC-A155-031A6CE29AA0}" presName="root" presStyleCnt="0">
        <dgm:presLayoutVars>
          <dgm:dir/>
          <dgm:resizeHandles val="exact"/>
        </dgm:presLayoutVars>
      </dgm:prSet>
      <dgm:spPr/>
    </dgm:pt>
    <dgm:pt modelId="{EFE702A3-15E5-4938-9A14-8AB80E581969}" type="pres">
      <dgm:prSet presAssocID="{E16787AA-59A8-444C-9D4D-2CFB11F98FE0}" presName="compNode" presStyleCnt="0"/>
      <dgm:spPr/>
    </dgm:pt>
    <dgm:pt modelId="{1E9A8E28-5949-4A41-8389-BBA78AFA6FE2}" type="pres">
      <dgm:prSet presAssocID="{E16787AA-59A8-444C-9D4D-2CFB11F98FE0}" presName="bgRect" presStyleLbl="bgShp" presStyleIdx="0" presStyleCnt="2"/>
      <dgm:spPr/>
    </dgm:pt>
    <dgm:pt modelId="{96C45253-1A9B-440E-BB1E-A4893FE4975C}" type="pres">
      <dgm:prSet presAssocID="{E16787AA-59A8-444C-9D4D-2CFB11F98FE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e chart"/>
        </a:ext>
      </dgm:extLst>
    </dgm:pt>
    <dgm:pt modelId="{14BF11ED-81DC-4353-9D64-68996165A57A}" type="pres">
      <dgm:prSet presAssocID="{E16787AA-59A8-444C-9D4D-2CFB11F98FE0}" presName="spaceRect" presStyleCnt="0"/>
      <dgm:spPr/>
    </dgm:pt>
    <dgm:pt modelId="{C9D5BBC5-12AB-4391-A91A-BEADBE21189C}" type="pres">
      <dgm:prSet presAssocID="{E16787AA-59A8-444C-9D4D-2CFB11F98FE0}" presName="parTx" presStyleLbl="revTx" presStyleIdx="0" presStyleCnt="2">
        <dgm:presLayoutVars>
          <dgm:chMax val="0"/>
          <dgm:chPref val="0"/>
        </dgm:presLayoutVars>
      </dgm:prSet>
      <dgm:spPr/>
    </dgm:pt>
    <dgm:pt modelId="{5C8D55AB-4EA0-4AEA-874B-2937D43263FD}" type="pres">
      <dgm:prSet presAssocID="{F065AEF5-D5B1-40DF-8646-5F1F0E7D510B}" presName="sibTrans" presStyleCnt="0"/>
      <dgm:spPr/>
    </dgm:pt>
    <dgm:pt modelId="{338CA906-2010-4A6F-99CC-8127876EC027}" type="pres">
      <dgm:prSet presAssocID="{8DD78270-E2B4-49A3-AB8E-53192A7B34F2}" presName="compNode" presStyleCnt="0"/>
      <dgm:spPr/>
    </dgm:pt>
    <dgm:pt modelId="{BE305AF7-2B62-4481-B23A-F1752E9C8C2F}" type="pres">
      <dgm:prSet presAssocID="{8DD78270-E2B4-49A3-AB8E-53192A7B34F2}" presName="bgRect" presStyleLbl="bgShp" presStyleIdx="1" presStyleCnt="2"/>
      <dgm:spPr/>
    </dgm:pt>
    <dgm:pt modelId="{B7C127CB-635A-41D2-A756-DBED136CA8EE}" type="pres">
      <dgm:prSet presAssocID="{8DD78270-E2B4-49A3-AB8E-53192A7B34F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FEEDB2EF-BDDF-4605-8375-24164EDCCDB5}" type="pres">
      <dgm:prSet presAssocID="{8DD78270-E2B4-49A3-AB8E-53192A7B34F2}" presName="spaceRect" presStyleCnt="0"/>
      <dgm:spPr/>
    </dgm:pt>
    <dgm:pt modelId="{6D322332-29D7-4CBF-9DDB-FF0BF858C508}" type="pres">
      <dgm:prSet presAssocID="{8DD78270-E2B4-49A3-AB8E-53192A7B34F2}" presName="parTx" presStyleLbl="revTx" presStyleIdx="1" presStyleCnt="2">
        <dgm:presLayoutVars>
          <dgm:chMax val="0"/>
          <dgm:chPref val="0"/>
        </dgm:presLayoutVars>
      </dgm:prSet>
      <dgm:spPr/>
    </dgm:pt>
  </dgm:ptLst>
  <dgm:cxnLst>
    <dgm:cxn modelId="{867C9B13-880C-4810-818C-F42D461C873E}" type="presOf" srcId="{8DD78270-E2B4-49A3-AB8E-53192A7B34F2}" destId="{6D322332-29D7-4CBF-9DDB-FF0BF858C508}" srcOrd="0" destOrd="0" presId="urn:microsoft.com/office/officeart/2018/2/layout/IconVerticalSolidList"/>
    <dgm:cxn modelId="{1B0A75B4-4B7C-4FA8-B037-FEB4FA341859}" srcId="{F7663FCB-F9F6-48FC-A155-031A6CE29AA0}" destId="{8DD78270-E2B4-49A3-AB8E-53192A7B34F2}" srcOrd="1" destOrd="0" parTransId="{9F102025-9444-43A8-A26A-3AA17BD95D70}" sibTransId="{6E90C815-5AAA-4935-856D-B00B8FF8DA5C}"/>
    <dgm:cxn modelId="{1E381EEE-6EB8-4ED5-8D94-032C638462F5}" type="presOf" srcId="{F7663FCB-F9F6-48FC-A155-031A6CE29AA0}" destId="{5B387B06-5291-4344-BECE-4E199B60FDB2}" srcOrd="0" destOrd="0" presId="urn:microsoft.com/office/officeart/2018/2/layout/IconVerticalSolidList"/>
    <dgm:cxn modelId="{C77CA6F0-F7A8-413D-9E54-607B77879549}" srcId="{F7663FCB-F9F6-48FC-A155-031A6CE29AA0}" destId="{E16787AA-59A8-444C-9D4D-2CFB11F98FE0}" srcOrd="0" destOrd="0" parTransId="{E99ACF3F-D84D-4336-96D8-1390448B2520}" sibTransId="{F065AEF5-D5B1-40DF-8646-5F1F0E7D510B}"/>
    <dgm:cxn modelId="{DCDC02FE-9098-44B7-955A-5FF7A7C1066A}" type="presOf" srcId="{E16787AA-59A8-444C-9D4D-2CFB11F98FE0}" destId="{C9D5BBC5-12AB-4391-A91A-BEADBE21189C}" srcOrd="0" destOrd="0" presId="urn:microsoft.com/office/officeart/2018/2/layout/IconVerticalSolidList"/>
    <dgm:cxn modelId="{F9B75115-08FA-4E61-89D7-ACEF31EF7635}" type="presParOf" srcId="{5B387B06-5291-4344-BECE-4E199B60FDB2}" destId="{EFE702A3-15E5-4938-9A14-8AB80E581969}" srcOrd="0" destOrd="0" presId="urn:microsoft.com/office/officeart/2018/2/layout/IconVerticalSolidList"/>
    <dgm:cxn modelId="{A5A71DE9-7507-40A1-9A66-9755EA947177}" type="presParOf" srcId="{EFE702A3-15E5-4938-9A14-8AB80E581969}" destId="{1E9A8E28-5949-4A41-8389-BBA78AFA6FE2}" srcOrd="0" destOrd="0" presId="urn:microsoft.com/office/officeart/2018/2/layout/IconVerticalSolidList"/>
    <dgm:cxn modelId="{3D59F8C0-63F7-4090-8D58-8DF0191C94F1}" type="presParOf" srcId="{EFE702A3-15E5-4938-9A14-8AB80E581969}" destId="{96C45253-1A9B-440E-BB1E-A4893FE4975C}" srcOrd="1" destOrd="0" presId="urn:microsoft.com/office/officeart/2018/2/layout/IconVerticalSolidList"/>
    <dgm:cxn modelId="{D2656BFC-3257-40C8-B41D-460A121D2A6A}" type="presParOf" srcId="{EFE702A3-15E5-4938-9A14-8AB80E581969}" destId="{14BF11ED-81DC-4353-9D64-68996165A57A}" srcOrd="2" destOrd="0" presId="urn:microsoft.com/office/officeart/2018/2/layout/IconVerticalSolidList"/>
    <dgm:cxn modelId="{E042C547-1A17-4A95-84A1-ADEE8AD6BF38}" type="presParOf" srcId="{EFE702A3-15E5-4938-9A14-8AB80E581969}" destId="{C9D5BBC5-12AB-4391-A91A-BEADBE21189C}" srcOrd="3" destOrd="0" presId="urn:microsoft.com/office/officeart/2018/2/layout/IconVerticalSolidList"/>
    <dgm:cxn modelId="{A8876072-FDC4-4B49-AD66-C01ED9B5A6E6}" type="presParOf" srcId="{5B387B06-5291-4344-BECE-4E199B60FDB2}" destId="{5C8D55AB-4EA0-4AEA-874B-2937D43263FD}" srcOrd="1" destOrd="0" presId="urn:microsoft.com/office/officeart/2018/2/layout/IconVerticalSolidList"/>
    <dgm:cxn modelId="{868B9E01-3F4A-40CD-97A0-74BEEAB84850}" type="presParOf" srcId="{5B387B06-5291-4344-BECE-4E199B60FDB2}" destId="{338CA906-2010-4A6F-99CC-8127876EC027}" srcOrd="2" destOrd="0" presId="urn:microsoft.com/office/officeart/2018/2/layout/IconVerticalSolidList"/>
    <dgm:cxn modelId="{A607F499-514C-41E8-B127-E03AE88D5E85}" type="presParOf" srcId="{338CA906-2010-4A6F-99CC-8127876EC027}" destId="{BE305AF7-2B62-4481-B23A-F1752E9C8C2F}" srcOrd="0" destOrd="0" presId="urn:microsoft.com/office/officeart/2018/2/layout/IconVerticalSolidList"/>
    <dgm:cxn modelId="{5DBB9C3E-A22E-4934-B9DF-788EF2A28177}" type="presParOf" srcId="{338CA906-2010-4A6F-99CC-8127876EC027}" destId="{B7C127CB-635A-41D2-A756-DBED136CA8EE}" srcOrd="1" destOrd="0" presId="urn:microsoft.com/office/officeart/2018/2/layout/IconVerticalSolidList"/>
    <dgm:cxn modelId="{F7AC7835-5F7C-4B32-8864-97DF1B38F1D3}" type="presParOf" srcId="{338CA906-2010-4A6F-99CC-8127876EC027}" destId="{FEEDB2EF-BDDF-4605-8375-24164EDCCDB5}" srcOrd="2" destOrd="0" presId="urn:microsoft.com/office/officeart/2018/2/layout/IconVerticalSolidList"/>
    <dgm:cxn modelId="{45F70A4B-E4C0-4D83-AA02-435C8CEC23CA}" type="presParOf" srcId="{338CA906-2010-4A6F-99CC-8127876EC027}" destId="{6D322332-29D7-4CBF-9DDB-FF0BF858C50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B1A0E2-A494-40BE-961B-8476E2994D3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0E1AE35-D5DE-4ADB-92B9-6CF93C3389B4}">
      <dgm:prSet/>
      <dgm:spPr/>
      <dgm:t>
        <a:bodyPr/>
        <a:lstStyle/>
        <a:p>
          <a:r>
            <a:rPr lang="en-US"/>
            <a:t>What is Sentiment Analysis?</a:t>
          </a:r>
        </a:p>
      </dgm:t>
    </dgm:pt>
    <dgm:pt modelId="{76CA47E4-17FC-4348-BA79-8BC72556929A}" type="parTrans" cxnId="{3BA0E48E-092A-48CB-9E92-8686BA82D99A}">
      <dgm:prSet/>
      <dgm:spPr/>
      <dgm:t>
        <a:bodyPr/>
        <a:lstStyle/>
        <a:p>
          <a:endParaRPr lang="en-US"/>
        </a:p>
      </dgm:t>
    </dgm:pt>
    <dgm:pt modelId="{382979DD-97D1-4F28-98D6-29C4C8416047}" type="sibTrans" cxnId="{3BA0E48E-092A-48CB-9E92-8686BA82D99A}">
      <dgm:prSet/>
      <dgm:spPr/>
      <dgm:t>
        <a:bodyPr/>
        <a:lstStyle/>
        <a:p>
          <a:endParaRPr lang="en-US"/>
        </a:p>
      </dgm:t>
    </dgm:pt>
    <dgm:pt modelId="{B0E676D8-6E2F-4B8B-92B2-F08AC1084212}">
      <dgm:prSet/>
      <dgm:spPr/>
      <dgm:t>
        <a:bodyPr/>
        <a:lstStyle/>
        <a:p>
          <a:r>
            <a:rPr lang="en-US"/>
            <a:t>What is the use of this?</a:t>
          </a:r>
        </a:p>
      </dgm:t>
    </dgm:pt>
    <dgm:pt modelId="{5B7147BB-1825-45FC-94BC-B17EF9631901}" type="parTrans" cxnId="{8A16DC8C-C19E-4D6A-AEA9-257DBC08FFC1}">
      <dgm:prSet/>
      <dgm:spPr/>
      <dgm:t>
        <a:bodyPr/>
        <a:lstStyle/>
        <a:p>
          <a:endParaRPr lang="en-US"/>
        </a:p>
      </dgm:t>
    </dgm:pt>
    <dgm:pt modelId="{979E1576-E0E6-4FB3-AE33-F877EC8CC9E4}" type="sibTrans" cxnId="{8A16DC8C-C19E-4D6A-AEA9-257DBC08FFC1}">
      <dgm:prSet/>
      <dgm:spPr/>
      <dgm:t>
        <a:bodyPr/>
        <a:lstStyle/>
        <a:p>
          <a:endParaRPr lang="en-US"/>
        </a:p>
      </dgm:t>
    </dgm:pt>
    <dgm:pt modelId="{51EA366B-C6F4-4568-AB7C-F211AEC5EA71}" type="pres">
      <dgm:prSet presAssocID="{81B1A0E2-A494-40BE-961B-8476E2994D3B}" presName="root" presStyleCnt="0">
        <dgm:presLayoutVars>
          <dgm:dir/>
          <dgm:resizeHandles val="exact"/>
        </dgm:presLayoutVars>
      </dgm:prSet>
      <dgm:spPr/>
    </dgm:pt>
    <dgm:pt modelId="{247A6480-609C-452E-9DEC-CD806BAD1F78}" type="pres">
      <dgm:prSet presAssocID="{D0E1AE35-D5DE-4ADB-92B9-6CF93C3389B4}" presName="compNode" presStyleCnt="0"/>
      <dgm:spPr/>
    </dgm:pt>
    <dgm:pt modelId="{5F5CE1AF-2739-48D3-BF45-5EBDB12BD5D6}" type="pres">
      <dgm:prSet presAssocID="{D0E1AE35-D5DE-4ADB-92B9-6CF93C3389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utral Face with No Fill"/>
        </a:ext>
      </dgm:extLst>
    </dgm:pt>
    <dgm:pt modelId="{C5C2C0B1-B630-4C81-B99C-5B955BB8A8F9}" type="pres">
      <dgm:prSet presAssocID="{D0E1AE35-D5DE-4ADB-92B9-6CF93C3389B4}" presName="spaceRect" presStyleCnt="0"/>
      <dgm:spPr/>
    </dgm:pt>
    <dgm:pt modelId="{7326B2E2-6666-4C18-9C9B-0E88BDC24609}" type="pres">
      <dgm:prSet presAssocID="{D0E1AE35-D5DE-4ADB-92B9-6CF93C3389B4}" presName="textRect" presStyleLbl="revTx" presStyleIdx="0" presStyleCnt="2">
        <dgm:presLayoutVars>
          <dgm:chMax val="1"/>
          <dgm:chPref val="1"/>
        </dgm:presLayoutVars>
      </dgm:prSet>
      <dgm:spPr/>
    </dgm:pt>
    <dgm:pt modelId="{F9CD1464-D6A6-4DA1-8975-A35BBF79DFAA}" type="pres">
      <dgm:prSet presAssocID="{382979DD-97D1-4F28-98D6-29C4C8416047}" presName="sibTrans" presStyleCnt="0"/>
      <dgm:spPr/>
    </dgm:pt>
    <dgm:pt modelId="{A1191E99-B44D-4F70-B081-4A56117A03A0}" type="pres">
      <dgm:prSet presAssocID="{B0E676D8-6E2F-4B8B-92B2-F08AC1084212}" presName="compNode" presStyleCnt="0"/>
      <dgm:spPr/>
    </dgm:pt>
    <dgm:pt modelId="{91011EAE-060C-46F4-9209-FF61CA38B4CC}" type="pres">
      <dgm:prSet presAssocID="{B0E676D8-6E2F-4B8B-92B2-F08AC10842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A8988782-A7D7-4F27-B3F5-0F09E3EC762D}" type="pres">
      <dgm:prSet presAssocID="{B0E676D8-6E2F-4B8B-92B2-F08AC1084212}" presName="spaceRect" presStyleCnt="0"/>
      <dgm:spPr/>
    </dgm:pt>
    <dgm:pt modelId="{FEE3A886-08B9-4E97-96DF-697E08DBB5A3}" type="pres">
      <dgm:prSet presAssocID="{B0E676D8-6E2F-4B8B-92B2-F08AC1084212}" presName="textRect" presStyleLbl="revTx" presStyleIdx="1" presStyleCnt="2">
        <dgm:presLayoutVars>
          <dgm:chMax val="1"/>
          <dgm:chPref val="1"/>
        </dgm:presLayoutVars>
      </dgm:prSet>
      <dgm:spPr/>
    </dgm:pt>
  </dgm:ptLst>
  <dgm:cxnLst>
    <dgm:cxn modelId="{AB0F5D0F-9081-4ED6-BD3C-B0020DB73D99}" type="presOf" srcId="{81B1A0E2-A494-40BE-961B-8476E2994D3B}" destId="{51EA366B-C6F4-4568-AB7C-F211AEC5EA71}" srcOrd="0" destOrd="0" presId="urn:microsoft.com/office/officeart/2018/2/layout/IconLabelList"/>
    <dgm:cxn modelId="{8A16DC8C-C19E-4D6A-AEA9-257DBC08FFC1}" srcId="{81B1A0E2-A494-40BE-961B-8476E2994D3B}" destId="{B0E676D8-6E2F-4B8B-92B2-F08AC1084212}" srcOrd="1" destOrd="0" parTransId="{5B7147BB-1825-45FC-94BC-B17EF9631901}" sibTransId="{979E1576-E0E6-4FB3-AE33-F877EC8CC9E4}"/>
    <dgm:cxn modelId="{3BA0E48E-092A-48CB-9E92-8686BA82D99A}" srcId="{81B1A0E2-A494-40BE-961B-8476E2994D3B}" destId="{D0E1AE35-D5DE-4ADB-92B9-6CF93C3389B4}" srcOrd="0" destOrd="0" parTransId="{76CA47E4-17FC-4348-BA79-8BC72556929A}" sibTransId="{382979DD-97D1-4F28-98D6-29C4C8416047}"/>
    <dgm:cxn modelId="{4BE019BA-E3CF-4C76-A888-637E2BB1B6C7}" type="presOf" srcId="{D0E1AE35-D5DE-4ADB-92B9-6CF93C3389B4}" destId="{7326B2E2-6666-4C18-9C9B-0E88BDC24609}" srcOrd="0" destOrd="0" presId="urn:microsoft.com/office/officeart/2018/2/layout/IconLabelList"/>
    <dgm:cxn modelId="{6640B6F6-B546-4B34-A37D-9F91D5444FC8}" type="presOf" srcId="{B0E676D8-6E2F-4B8B-92B2-F08AC1084212}" destId="{FEE3A886-08B9-4E97-96DF-697E08DBB5A3}" srcOrd="0" destOrd="0" presId="urn:microsoft.com/office/officeart/2018/2/layout/IconLabelList"/>
    <dgm:cxn modelId="{CEA117F6-98B2-44FE-9750-E630D714E19C}" type="presParOf" srcId="{51EA366B-C6F4-4568-AB7C-F211AEC5EA71}" destId="{247A6480-609C-452E-9DEC-CD806BAD1F78}" srcOrd="0" destOrd="0" presId="urn:microsoft.com/office/officeart/2018/2/layout/IconLabelList"/>
    <dgm:cxn modelId="{19A50029-A4B8-412B-AB21-68A4015F4B34}" type="presParOf" srcId="{247A6480-609C-452E-9DEC-CD806BAD1F78}" destId="{5F5CE1AF-2739-48D3-BF45-5EBDB12BD5D6}" srcOrd="0" destOrd="0" presId="urn:microsoft.com/office/officeart/2018/2/layout/IconLabelList"/>
    <dgm:cxn modelId="{5C7024B9-1828-4A95-B34B-B85F7AE6B3E7}" type="presParOf" srcId="{247A6480-609C-452E-9DEC-CD806BAD1F78}" destId="{C5C2C0B1-B630-4C81-B99C-5B955BB8A8F9}" srcOrd="1" destOrd="0" presId="urn:microsoft.com/office/officeart/2018/2/layout/IconLabelList"/>
    <dgm:cxn modelId="{33CF8BA1-0C48-4BA8-81D5-E5B6227B49AC}" type="presParOf" srcId="{247A6480-609C-452E-9DEC-CD806BAD1F78}" destId="{7326B2E2-6666-4C18-9C9B-0E88BDC24609}" srcOrd="2" destOrd="0" presId="urn:microsoft.com/office/officeart/2018/2/layout/IconLabelList"/>
    <dgm:cxn modelId="{ECAF4F10-AD7D-477F-A68E-606942485B31}" type="presParOf" srcId="{51EA366B-C6F4-4568-AB7C-F211AEC5EA71}" destId="{F9CD1464-D6A6-4DA1-8975-A35BBF79DFAA}" srcOrd="1" destOrd="0" presId="urn:microsoft.com/office/officeart/2018/2/layout/IconLabelList"/>
    <dgm:cxn modelId="{73AA6A5E-1D08-46EC-B500-1D873A1D4F01}" type="presParOf" srcId="{51EA366B-C6F4-4568-AB7C-F211AEC5EA71}" destId="{A1191E99-B44D-4F70-B081-4A56117A03A0}" srcOrd="2" destOrd="0" presId="urn:microsoft.com/office/officeart/2018/2/layout/IconLabelList"/>
    <dgm:cxn modelId="{5D38B2E6-A76A-430B-B9A5-69F58FE27F5C}" type="presParOf" srcId="{A1191E99-B44D-4F70-B081-4A56117A03A0}" destId="{91011EAE-060C-46F4-9209-FF61CA38B4CC}" srcOrd="0" destOrd="0" presId="urn:microsoft.com/office/officeart/2018/2/layout/IconLabelList"/>
    <dgm:cxn modelId="{A93A514E-042D-4BEE-8C84-AF69BE0CF9D1}" type="presParOf" srcId="{A1191E99-B44D-4F70-B081-4A56117A03A0}" destId="{A8988782-A7D7-4F27-B3F5-0F09E3EC762D}" srcOrd="1" destOrd="0" presId="urn:microsoft.com/office/officeart/2018/2/layout/IconLabelList"/>
    <dgm:cxn modelId="{261D071F-0610-4BD3-8C5C-BC8B7AA9A4D5}" type="presParOf" srcId="{A1191E99-B44D-4F70-B081-4A56117A03A0}" destId="{FEE3A886-08B9-4E97-96DF-697E08DBB5A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D526C-4D55-4031-AB92-7E6A3743DE66}">
      <dsp:nvSpPr>
        <dsp:cNvPr id="0" name=""/>
        <dsp:cNvSpPr/>
      </dsp:nvSpPr>
      <dsp:spPr>
        <a:xfrm>
          <a:off x="0" y="553"/>
          <a:ext cx="10506456" cy="12955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E5857-4758-4017-AD1A-56C204EF7760}">
      <dsp:nvSpPr>
        <dsp:cNvPr id="0" name=""/>
        <dsp:cNvSpPr/>
      </dsp:nvSpPr>
      <dsp:spPr>
        <a:xfrm>
          <a:off x="391894" y="292045"/>
          <a:ext cx="712535" cy="712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C476F0-7CCC-4F6D-BF1C-085D4F153F50}">
      <dsp:nvSpPr>
        <dsp:cNvPr id="0" name=""/>
        <dsp:cNvSpPr/>
      </dsp:nvSpPr>
      <dsp:spPr>
        <a:xfrm>
          <a:off x="1496324" y="553"/>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889000">
            <a:lnSpc>
              <a:spcPct val="90000"/>
            </a:lnSpc>
            <a:spcBef>
              <a:spcPct val="0"/>
            </a:spcBef>
            <a:spcAft>
              <a:spcPct val="35000"/>
            </a:spcAft>
            <a:buNone/>
          </a:pPr>
          <a:r>
            <a:rPr lang="en-US" sz="2000" kern="1200"/>
            <a:t>The amount of data generated on social media platforms is growing as the platforms continue to expand. As a result, it's been difficult for users to evaluate the data and identify recommended movies based on their preferences. </a:t>
          </a:r>
        </a:p>
      </dsp:txBody>
      <dsp:txXfrm>
        <a:off x="1496324" y="553"/>
        <a:ext cx="9010131" cy="1295519"/>
      </dsp:txXfrm>
    </dsp:sp>
    <dsp:sp modelId="{A9199628-9697-4330-8545-848C974B934D}">
      <dsp:nvSpPr>
        <dsp:cNvPr id="0" name=""/>
        <dsp:cNvSpPr/>
      </dsp:nvSpPr>
      <dsp:spPr>
        <a:xfrm>
          <a:off x="0" y="1619952"/>
          <a:ext cx="10506456" cy="12955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C1625D-B213-42A1-91F9-075550451079}">
      <dsp:nvSpPr>
        <dsp:cNvPr id="0" name=""/>
        <dsp:cNvSpPr/>
      </dsp:nvSpPr>
      <dsp:spPr>
        <a:xfrm>
          <a:off x="391894" y="1911444"/>
          <a:ext cx="712535" cy="712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661739-8CAF-4D2F-B93E-0370F3FC652E}">
      <dsp:nvSpPr>
        <dsp:cNvPr id="0" name=""/>
        <dsp:cNvSpPr/>
      </dsp:nvSpPr>
      <dsp:spPr>
        <a:xfrm>
          <a:off x="1496324" y="1619952"/>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889000">
            <a:lnSpc>
              <a:spcPct val="90000"/>
            </a:lnSpc>
            <a:spcBef>
              <a:spcPct val="0"/>
            </a:spcBef>
            <a:spcAft>
              <a:spcPct val="35000"/>
            </a:spcAft>
            <a:buNone/>
          </a:pPr>
          <a:r>
            <a:rPr lang="en-US" sz="2000" kern="1200"/>
            <a:t>End users can understand data by seeing it represented in graphs and plots. And a recommender system can help them to locate similar movies on the web.</a:t>
          </a:r>
        </a:p>
      </dsp:txBody>
      <dsp:txXfrm>
        <a:off x="1496324" y="1619952"/>
        <a:ext cx="9010131" cy="1295519"/>
      </dsp:txXfrm>
    </dsp:sp>
    <dsp:sp modelId="{14D1D303-5ABF-4693-8547-A0C6F3422C7F}">
      <dsp:nvSpPr>
        <dsp:cNvPr id="0" name=""/>
        <dsp:cNvSpPr/>
      </dsp:nvSpPr>
      <dsp:spPr>
        <a:xfrm>
          <a:off x="0" y="3239351"/>
          <a:ext cx="10506456" cy="12955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585BF8-1723-4E59-AE5F-EAB3B67B0EE6}">
      <dsp:nvSpPr>
        <dsp:cNvPr id="0" name=""/>
        <dsp:cNvSpPr/>
      </dsp:nvSpPr>
      <dsp:spPr>
        <a:xfrm>
          <a:off x="391894" y="3530843"/>
          <a:ext cx="712535" cy="712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5150DF-B733-4381-8E6B-35B50D0AAE85}">
      <dsp:nvSpPr>
        <dsp:cNvPr id="0" name=""/>
        <dsp:cNvSpPr/>
      </dsp:nvSpPr>
      <dsp:spPr>
        <a:xfrm>
          <a:off x="1496324" y="3239351"/>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889000">
            <a:lnSpc>
              <a:spcPct val="90000"/>
            </a:lnSpc>
            <a:spcBef>
              <a:spcPct val="0"/>
            </a:spcBef>
            <a:spcAft>
              <a:spcPct val="35000"/>
            </a:spcAft>
            <a:buNone/>
          </a:pPr>
          <a:r>
            <a:rPr lang="en-US" sz="2000" kern="1200"/>
            <a:t>This paper focuses on providing users with visualized data and designing a content-based recommendation framework to provide users with similar content movies. </a:t>
          </a:r>
        </a:p>
      </dsp:txBody>
      <dsp:txXfrm>
        <a:off x="1496324" y="3239351"/>
        <a:ext cx="9010131" cy="1295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E68EF-ABC1-494B-BCB9-5A20FC9C22F8}">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E9C82E-DF5E-41A2-988E-C5FE3126887C}">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amount of data generated per year is increasing at a faster rate than it has ever been. In only a year, the total amount of data on the planet would have grown to 44 zettabytes (44 trillion gigabytes)! </a:t>
          </a:r>
        </a:p>
      </dsp:txBody>
      <dsp:txXfrm>
        <a:off x="0" y="2703"/>
        <a:ext cx="6900512" cy="1843578"/>
      </dsp:txXfrm>
    </dsp:sp>
    <dsp:sp modelId="{8B9E1634-CE78-4E53-8B2B-49FAE4B75E71}">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4EAA9D-27B4-4905-B907-9290D27B1316}">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In today's terms, it's about 4.4 zettabytes. By 2025, the total amount of data on the planet is projected to reach 175 zettabytes. </a:t>
          </a:r>
        </a:p>
      </dsp:txBody>
      <dsp:txXfrm>
        <a:off x="0" y="1846281"/>
        <a:ext cx="6900512" cy="1843578"/>
      </dsp:txXfrm>
    </dsp:sp>
    <dsp:sp modelId="{7F98964F-4632-473D-A97B-78E4A96ED1F3}">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EF3EAE-FC2F-4051-A1F8-82BB5EE9465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This rapid expansion of data processing has led to a new age of data. Data is being used to develop more efficient systems and that's where recommendation systems are coming into the picture. </a:t>
          </a:r>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A8E28-5949-4A41-8389-BBA78AFA6FE2}">
      <dsp:nvSpPr>
        <dsp:cNvPr id="0" name=""/>
        <dsp:cNvSpPr/>
      </dsp:nvSpPr>
      <dsp:spPr>
        <a:xfrm>
          <a:off x="0" y="616347"/>
          <a:ext cx="10064496" cy="11378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C45253-1A9B-440E-BB1E-A4893FE4975C}">
      <dsp:nvSpPr>
        <dsp:cNvPr id="0" name=""/>
        <dsp:cNvSpPr/>
      </dsp:nvSpPr>
      <dsp:spPr>
        <a:xfrm>
          <a:off x="344206" y="872368"/>
          <a:ext cx="625829" cy="6258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D5BBC5-12AB-4391-A91A-BEADBE21189C}">
      <dsp:nvSpPr>
        <dsp:cNvPr id="0" name=""/>
        <dsp:cNvSpPr/>
      </dsp:nvSpPr>
      <dsp:spPr>
        <a:xfrm>
          <a:off x="1314242" y="616347"/>
          <a:ext cx="8750253" cy="1137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5" tIns="120425" rIns="120425" bIns="120425" numCol="1" spcCol="1270" anchor="ctr" anchorCtr="0">
          <a:noAutofit/>
        </a:bodyPr>
        <a:lstStyle/>
        <a:p>
          <a:pPr marL="0" lvl="0" indent="0" algn="l" defTabSz="1111250">
            <a:lnSpc>
              <a:spcPct val="90000"/>
            </a:lnSpc>
            <a:spcBef>
              <a:spcPct val="0"/>
            </a:spcBef>
            <a:spcAft>
              <a:spcPct val="35000"/>
            </a:spcAft>
            <a:buNone/>
          </a:pPr>
          <a:r>
            <a:rPr lang="en-US" sz="2500" kern="1200"/>
            <a:t>There are several methods for visualizing data, including graphs, histograms, tables, and pie charts. </a:t>
          </a:r>
        </a:p>
      </dsp:txBody>
      <dsp:txXfrm>
        <a:off x="1314242" y="616347"/>
        <a:ext cx="8750253" cy="1137872"/>
      </dsp:txXfrm>
    </dsp:sp>
    <dsp:sp modelId="{BE305AF7-2B62-4481-B23A-F1752E9C8C2F}">
      <dsp:nvSpPr>
        <dsp:cNvPr id="0" name=""/>
        <dsp:cNvSpPr/>
      </dsp:nvSpPr>
      <dsp:spPr>
        <a:xfrm>
          <a:off x="0" y="2038688"/>
          <a:ext cx="10064496" cy="11378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127CB-635A-41D2-A756-DBED136CA8EE}">
      <dsp:nvSpPr>
        <dsp:cNvPr id="0" name=""/>
        <dsp:cNvSpPr/>
      </dsp:nvSpPr>
      <dsp:spPr>
        <a:xfrm>
          <a:off x="344206" y="2294709"/>
          <a:ext cx="625829" cy="6258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322332-29D7-4CBF-9DDB-FF0BF858C508}">
      <dsp:nvSpPr>
        <dsp:cNvPr id="0" name=""/>
        <dsp:cNvSpPr/>
      </dsp:nvSpPr>
      <dsp:spPr>
        <a:xfrm>
          <a:off x="1314242" y="2038688"/>
          <a:ext cx="8750253" cy="1137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5" tIns="120425" rIns="120425" bIns="120425" numCol="1" spcCol="1270" anchor="ctr" anchorCtr="0">
          <a:noAutofit/>
        </a:bodyPr>
        <a:lstStyle/>
        <a:p>
          <a:pPr marL="0" lvl="0" indent="0" algn="l" defTabSz="1111250">
            <a:lnSpc>
              <a:spcPct val="90000"/>
            </a:lnSpc>
            <a:spcBef>
              <a:spcPct val="0"/>
            </a:spcBef>
            <a:spcAft>
              <a:spcPct val="35000"/>
            </a:spcAft>
            <a:buNone/>
          </a:pPr>
          <a:r>
            <a:rPr lang="en-US" sz="2500" kern="1200" dirty="0"/>
            <a:t>For these visualizations, we used '</a:t>
          </a:r>
          <a:r>
            <a:rPr lang="en-US" sz="2500" kern="1200" dirty="0" err="1"/>
            <a:t>Plotly</a:t>
          </a:r>
          <a:r>
            <a:rPr lang="en-US" sz="2500" kern="1200" dirty="0"/>
            <a:t>’, ‘Seaborn’, ‘Matplotlib’ packages.</a:t>
          </a:r>
        </a:p>
      </dsp:txBody>
      <dsp:txXfrm>
        <a:off x="1314242" y="2038688"/>
        <a:ext cx="8750253" cy="11378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CE1AF-2739-48D3-BF45-5EBDB12BD5D6}">
      <dsp:nvSpPr>
        <dsp:cNvPr id="0" name=""/>
        <dsp:cNvSpPr/>
      </dsp:nvSpPr>
      <dsp:spPr>
        <a:xfrm>
          <a:off x="1743228" y="7005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26B2E2-6666-4C18-9C9B-0E88BDC24609}">
      <dsp:nvSpPr>
        <dsp:cNvPr id="0" name=""/>
        <dsp:cNvSpPr/>
      </dsp:nvSpPr>
      <dsp:spPr>
        <a:xfrm>
          <a:off x="555228" y="311489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t>What is Sentiment Analysis?</a:t>
          </a:r>
        </a:p>
      </dsp:txBody>
      <dsp:txXfrm>
        <a:off x="555228" y="3114898"/>
        <a:ext cx="4320000" cy="720000"/>
      </dsp:txXfrm>
    </dsp:sp>
    <dsp:sp modelId="{91011EAE-060C-46F4-9209-FF61CA38B4CC}">
      <dsp:nvSpPr>
        <dsp:cNvPr id="0" name=""/>
        <dsp:cNvSpPr/>
      </dsp:nvSpPr>
      <dsp:spPr>
        <a:xfrm>
          <a:off x="6819228" y="7005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E3A886-08B9-4E97-96DF-697E08DBB5A3}">
      <dsp:nvSpPr>
        <dsp:cNvPr id="0" name=""/>
        <dsp:cNvSpPr/>
      </dsp:nvSpPr>
      <dsp:spPr>
        <a:xfrm>
          <a:off x="5631228" y="311489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t>What is the use of this?</a:t>
          </a:r>
        </a:p>
      </dsp:txBody>
      <dsp:txXfrm>
        <a:off x="5631228" y="3114898"/>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D42E-466F-4542-A640-87C1FA1D4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A4EB2A-7FF2-4883-AA90-FDDF68ED2B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543020-8025-4689-9631-163FBDC698ED}"/>
              </a:ext>
            </a:extLst>
          </p:cNvPr>
          <p:cNvSpPr>
            <a:spLocks noGrp="1"/>
          </p:cNvSpPr>
          <p:nvPr>
            <p:ph type="dt" sz="half" idx="10"/>
          </p:nvPr>
        </p:nvSpPr>
        <p:spPr/>
        <p:txBody>
          <a:bodyPr/>
          <a:lstStyle/>
          <a:p>
            <a:fld id="{B1E4AA9F-3759-4DC5-BC15-95A03DB6862C}" type="datetimeFigureOut">
              <a:rPr lang="en-US" smtClean="0"/>
              <a:t>5/6/2021</a:t>
            </a:fld>
            <a:endParaRPr lang="en-US"/>
          </a:p>
        </p:txBody>
      </p:sp>
      <p:sp>
        <p:nvSpPr>
          <p:cNvPr id="5" name="Footer Placeholder 4">
            <a:extLst>
              <a:ext uri="{FF2B5EF4-FFF2-40B4-BE49-F238E27FC236}">
                <a16:creationId xmlns:a16="http://schemas.microsoft.com/office/drawing/2014/main" id="{B9927D06-8271-4DB0-954F-5996231D3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98E25-148E-4335-B906-427ED918B813}"/>
              </a:ext>
            </a:extLst>
          </p:cNvPr>
          <p:cNvSpPr>
            <a:spLocks noGrp="1"/>
          </p:cNvSpPr>
          <p:nvPr>
            <p:ph type="sldNum" sz="quarter" idx="12"/>
          </p:nvPr>
        </p:nvSpPr>
        <p:spPr/>
        <p:txBody>
          <a:bodyPr/>
          <a:lstStyle/>
          <a:p>
            <a:fld id="{EF90A4F9-D9D2-4F41-AADE-8C3C473D12F1}" type="slidenum">
              <a:rPr lang="en-US" smtClean="0"/>
              <a:t>‹#›</a:t>
            </a:fld>
            <a:endParaRPr lang="en-US"/>
          </a:p>
        </p:txBody>
      </p:sp>
    </p:spTree>
    <p:extLst>
      <p:ext uri="{BB962C8B-B14F-4D97-AF65-F5344CB8AC3E}">
        <p14:creationId xmlns:p14="http://schemas.microsoft.com/office/powerpoint/2010/main" val="561634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5C4E-9E39-4AA3-852B-EBB9EFC08D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102283-EBEA-44EB-ADC6-053D77563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63668-92B9-46C6-8E5A-C0B3E136854B}"/>
              </a:ext>
            </a:extLst>
          </p:cNvPr>
          <p:cNvSpPr>
            <a:spLocks noGrp="1"/>
          </p:cNvSpPr>
          <p:nvPr>
            <p:ph type="dt" sz="half" idx="10"/>
          </p:nvPr>
        </p:nvSpPr>
        <p:spPr/>
        <p:txBody>
          <a:bodyPr/>
          <a:lstStyle/>
          <a:p>
            <a:fld id="{B1E4AA9F-3759-4DC5-BC15-95A03DB6862C}" type="datetimeFigureOut">
              <a:rPr lang="en-US" smtClean="0"/>
              <a:t>5/6/2021</a:t>
            </a:fld>
            <a:endParaRPr lang="en-US"/>
          </a:p>
        </p:txBody>
      </p:sp>
      <p:sp>
        <p:nvSpPr>
          <p:cNvPr id="5" name="Footer Placeholder 4">
            <a:extLst>
              <a:ext uri="{FF2B5EF4-FFF2-40B4-BE49-F238E27FC236}">
                <a16:creationId xmlns:a16="http://schemas.microsoft.com/office/drawing/2014/main" id="{AB24CB37-752C-47DE-B020-3D13D0A2B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2F311-D0EB-4D7D-8055-23070B19F125}"/>
              </a:ext>
            </a:extLst>
          </p:cNvPr>
          <p:cNvSpPr>
            <a:spLocks noGrp="1"/>
          </p:cNvSpPr>
          <p:nvPr>
            <p:ph type="sldNum" sz="quarter" idx="12"/>
          </p:nvPr>
        </p:nvSpPr>
        <p:spPr/>
        <p:txBody>
          <a:bodyPr/>
          <a:lstStyle/>
          <a:p>
            <a:fld id="{EF90A4F9-D9D2-4F41-AADE-8C3C473D12F1}" type="slidenum">
              <a:rPr lang="en-US" smtClean="0"/>
              <a:t>‹#›</a:t>
            </a:fld>
            <a:endParaRPr lang="en-US"/>
          </a:p>
        </p:txBody>
      </p:sp>
    </p:spTree>
    <p:extLst>
      <p:ext uri="{BB962C8B-B14F-4D97-AF65-F5344CB8AC3E}">
        <p14:creationId xmlns:p14="http://schemas.microsoft.com/office/powerpoint/2010/main" val="1263949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6525D-69DA-4AD7-9F33-ADF97EB768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050A27-310A-4F21-A9AB-24BAE81A6A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71A63-E5A1-446F-BFE1-558574C00B26}"/>
              </a:ext>
            </a:extLst>
          </p:cNvPr>
          <p:cNvSpPr>
            <a:spLocks noGrp="1"/>
          </p:cNvSpPr>
          <p:nvPr>
            <p:ph type="dt" sz="half" idx="10"/>
          </p:nvPr>
        </p:nvSpPr>
        <p:spPr/>
        <p:txBody>
          <a:bodyPr/>
          <a:lstStyle/>
          <a:p>
            <a:fld id="{B1E4AA9F-3759-4DC5-BC15-95A03DB6862C}" type="datetimeFigureOut">
              <a:rPr lang="en-US" smtClean="0"/>
              <a:t>5/6/2021</a:t>
            </a:fld>
            <a:endParaRPr lang="en-US"/>
          </a:p>
        </p:txBody>
      </p:sp>
      <p:sp>
        <p:nvSpPr>
          <p:cNvPr id="5" name="Footer Placeholder 4">
            <a:extLst>
              <a:ext uri="{FF2B5EF4-FFF2-40B4-BE49-F238E27FC236}">
                <a16:creationId xmlns:a16="http://schemas.microsoft.com/office/drawing/2014/main" id="{8DED52D4-53EF-4810-BD32-0BD60D3E0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E053F-763B-449C-BB1D-84EAC8BDF0A4}"/>
              </a:ext>
            </a:extLst>
          </p:cNvPr>
          <p:cNvSpPr>
            <a:spLocks noGrp="1"/>
          </p:cNvSpPr>
          <p:nvPr>
            <p:ph type="sldNum" sz="quarter" idx="12"/>
          </p:nvPr>
        </p:nvSpPr>
        <p:spPr/>
        <p:txBody>
          <a:bodyPr/>
          <a:lstStyle/>
          <a:p>
            <a:fld id="{EF90A4F9-D9D2-4F41-AADE-8C3C473D12F1}" type="slidenum">
              <a:rPr lang="en-US" smtClean="0"/>
              <a:t>‹#›</a:t>
            </a:fld>
            <a:endParaRPr lang="en-US"/>
          </a:p>
        </p:txBody>
      </p:sp>
    </p:spTree>
    <p:extLst>
      <p:ext uri="{BB962C8B-B14F-4D97-AF65-F5344CB8AC3E}">
        <p14:creationId xmlns:p14="http://schemas.microsoft.com/office/powerpoint/2010/main" val="127285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83EC-286A-4F1F-A569-89B47C7F26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7938A6-590D-470F-A20B-CABC66E8D5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E0ED7-92BE-4222-BB59-F0B409C70686}"/>
              </a:ext>
            </a:extLst>
          </p:cNvPr>
          <p:cNvSpPr>
            <a:spLocks noGrp="1"/>
          </p:cNvSpPr>
          <p:nvPr>
            <p:ph type="dt" sz="half" idx="10"/>
          </p:nvPr>
        </p:nvSpPr>
        <p:spPr/>
        <p:txBody>
          <a:bodyPr/>
          <a:lstStyle/>
          <a:p>
            <a:fld id="{B1E4AA9F-3759-4DC5-BC15-95A03DB6862C}" type="datetimeFigureOut">
              <a:rPr lang="en-US" smtClean="0"/>
              <a:t>5/6/2021</a:t>
            </a:fld>
            <a:endParaRPr lang="en-US"/>
          </a:p>
        </p:txBody>
      </p:sp>
      <p:sp>
        <p:nvSpPr>
          <p:cNvPr id="5" name="Footer Placeholder 4">
            <a:extLst>
              <a:ext uri="{FF2B5EF4-FFF2-40B4-BE49-F238E27FC236}">
                <a16:creationId xmlns:a16="http://schemas.microsoft.com/office/drawing/2014/main" id="{2924F575-6C72-4D8F-88A1-4FD97D9F7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CCEFE-2024-4C48-BA9E-ABA1E30D4A51}"/>
              </a:ext>
            </a:extLst>
          </p:cNvPr>
          <p:cNvSpPr>
            <a:spLocks noGrp="1"/>
          </p:cNvSpPr>
          <p:nvPr>
            <p:ph type="sldNum" sz="quarter" idx="12"/>
          </p:nvPr>
        </p:nvSpPr>
        <p:spPr/>
        <p:txBody>
          <a:bodyPr/>
          <a:lstStyle/>
          <a:p>
            <a:fld id="{EF90A4F9-D9D2-4F41-AADE-8C3C473D12F1}" type="slidenum">
              <a:rPr lang="en-US" smtClean="0"/>
              <a:t>‹#›</a:t>
            </a:fld>
            <a:endParaRPr lang="en-US"/>
          </a:p>
        </p:txBody>
      </p:sp>
    </p:spTree>
    <p:extLst>
      <p:ext uri="{BB962C8B-B14F-4D97-AF65-F5344CB8AC3E}">
        <p14:creationId xmlns:p14="http://schemas.microsoft.com/office/powerpoint/2010/main" val="373659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B68EA-09AA-4F46-8D79-F8900B4C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E7852B-71BD-402F-84F4-F7596972A0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924936-212A-4247-A278-7C05DA457AAA}"/>
              </a:ext>
            </a:extLst>
          </p:cNvPr>
          <p:cNvSpPr>
            <a:spLocks noGrp="1"/>
          </p:cNvSpPr>
          <p:nvPr>
            <p:ph type="dt" sz="half" idx="10"/>
          </p:nvPr>
        </p:nvSpPr>
        <p:spPr/>
        <p:txBody>
          <a:bodyPr/>
          <a:lstStyle/>
          <a:p>
            <a:fld id="{B1E4AA9F-3759-4DC5-BC15-95A03DB6862C}" type="datetimeFigureOut">
              <a:rPr lang="en-US" smtClean="0"/>
              <a:t>5/6/2021</a:t>
            </a:fld>
            <a:endParaRPr lang="en-US"/>
          </a:p>
        </p:txBody>
      </p:sp>
      <p:sp>
        <p:nvSpPr>
          <p:cNvPr id="5" name="Footer Placeholder 4">
            <a:extLst>
              <a:ext uri="{FF2B5EF4-FFF2-40B4-BE49-F238E27FC236}">
                <a16:creationId xmlns:a16="http://schemas.microsoft.com/office/drawing/2014/main" id="{3FB3E50D-6A20-497C-805A-BD13E9E56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E6DE4-E659-4201-88F7-3DAF029394C5}"/>
              </a:ext>
            </a:extLst>
          </p:cNvPr>
          <p:cNvSpPr>
            <a:spLocks noGrp="1"/>
          </p:cNvSpPr>
          <p:nvPr>
            <p:ph type="sldNum" sz="quarter" idx="12"/>
          </p:nvPr>
        </p:nvSpPr>
        <p:spPr/>
        <p:txBody>
          <a:bodyPr/>
          <a:lstStyle/>
          <a:p>
            <a:fld id="{EF90A4F9-D9D2-4F41-AADE-8C3C473D12F1}" type="slidenum">
              <a:rPr lang="en-US" smtClean="0"/>
              <a:t>‹#›</a:t>
            </a:fld>
            <a:endParaRPr lang="en-US"/>
          </a:p>
        </p:txBody>
      </p:sp>
    </p:spTree>
    <p:extLst>
      <p:ext uri="{BB962C8B-B14F-4D97-AF65-F5344CB8AC3E}">
        <p14:creationId xmlns:p14="http://schemas.microsoft.com/office/powerpoint/2010/main" val="410156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CE28-27E4-4F0A-90DF-07A6B9F241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C2628F-8DE1-4FAA-92BA-34406910A2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59F10C-6C71-4EDE-B263-04532112D3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0C43CD-9727-4095-9541-BD15B75FAE12}"/>
              </a:ext>
            </a:extLst>
          </p:cNvPr>
          <p:cNvSpPr>
            <a:spLocks noGrp="1"/>
          </p:cNvSpPr>
          <p:nvPr>
            <p:ph type="dt" sz="half" idx="10"/>
          </p:nvPr>
        </p:nvSpPr>
        <p:spPr/>
        <p:txBody>
          <a:bodyPr/>
          <a:lstStyle/>
          <a:p>
            <a:fld id="{B1E4AA9F-3759-4DC5-BC15-95A03DB6862C}" type="datetimeFigureOut">
              <a:rPr lang="en-US" smtClean="0"/>
              <a:t>5/6/2021</a:t>
            </a:fld>
            <a:endParaRPr lang="en-US"/>
          </a:p>
        </p:txBody>
      </p:sp>
      <p:sp>
        <p:nvSpPr>
          <p:cNvPr id="6" name="Footer Placeholder 5">
            <a:extLst>
              <a:ext uri="{FF2B5EF4-FFF2-40B4-BE49-F238E27FC236}">
                <a16:creationId xmlns:a16="http://schemas.microsoft.com/office/drawing/2014/main" id="{0EA26071-7AB3-498A-A03E-AB91E7778C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FF93B-7F28-40A1-A283-8692F347494E}"/>
              </a:ext>
            </a:extLst>
          </p:cNvPr>
          <p:cNvSpPr>
            <a:spLocks noGrp="1"/>
          </p:cNvSpPr>
          <p:nvPr>
            <p:ph type="sldNum" sz="quarter" idx="12"/>
          </p:nvPr>
        </p:nvSpPr>
        <p:spPr/>
        <p:txBody>
          <a:bodyPr/>
          <a:lstStyle/>
          <a:p>
            <a:fld id="{EF90A4F9-D9D2-4F41-AADE-8C3C473D12F1}" type="slidenum">
              <a:rPr lang="en-US" smtClean="0"/>
              <a:t>‹#›</a:t>
            </a:fld>
            <a:endParaRPr lang="en-US"/>
          </a:p>
        </p:txBody>
      </p:sp>
    </p:spTree>
    <p:extLst>
      <p:ext uri="{BB962C8B-B14F-4D97-AF65-F5344CB8AC3E}">
        <p14:creationId xmlns:p14="http://schemas.microsoft.com/office/powerpoint/2010/main" val="333604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9D76-FF76-4237-94F8-8BA948E675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530B1D-5D3B-4364-81D8-86EFD2FDB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50B276-C7FD-4B6A-B32E-AE2107A2F5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0325F4-B2AA-48D6-B922-6A58325C7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8A408-334A-4CEF-817D-FBE1187EA9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C42BF8-4EAA-4166-B325-EA97261A38C3}"/>
              </a:ext>
            </a:extLst>
          </p:cNvPr>
          <p:cNvSpPr>
            <a:spLocks noGrp="1"/>
          </p:cNvSpPr>
          <p:nvPr>
            <p:ph type="dt" sz="half" idx="10"/>
          </p:nvPr>
        </p:nvSpPr>
        <p:spPr/>
        <p:txBody>
          <a:bodyPr/>
          <a:lstStyle/>
          <a:p>
            <a:fld id="{B1E4AA9F-3759-4DC5-BC15-95A03DB6862C}" type="datetimeFigureOut">
              <a:rPr lang="en-US" smtClean="0"/>
              <a:t>5/6/2021</a:t>
            </a:fld>
            <a:endParaRPr lang="en-US"/>
          </a:p>
        </p:txBody>
      </p:sp>
      <p:sp>
        <p:nvSpPr>
          <p:cNvPr id="8" name="Footer Placeholder 7">
            <a:extLst>
              <a:ext uri="{FF2B5EF4-FFF2-40B4-BE49-F238E27FC236}">
                <a16:creationId xmlns:a16="http://schemas.microsoft.com/office/drawing/2014/main" id="{B3632C81-7D27-45F8-97A5-96E09AB5C3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92FA10-02A2-4D4B-852B-D1A4594A9B7C}"/>
              </a:ext>
            </a:extLst>
          </p:cNvPr>
          <p:cNvSpPr>
            <a:spLocks noGrp="1"/>
          </p:cNvSpPr>
          <p:nvPr>
            <p:ph type="sldNum" sz="quarter" idx="12"/>
          </p:nvPr>
        </p:nvSpPr>
        <p:spPr/>
        <p:txBody>
          <a:bodyPr/>
          <a:lstStyle/>
          <a:p>
            <a:fld id="{EF90A4F9-D9D2-4F41-AADE-8C3C473D12F1}" type="slidenum">
              <a:rPr lang="en-US" smtClean="0"/>
              <a:t>‹#›</a:t>
            </a:fld>
            <a:endParaRPr lang="en-US"/>
          </a:p>
        </p:txBody>
      </p:sp>
    </p:spTree>
    <p:extLst>
      <p:ext uri="{BB962C8B-B14F-4D97-AF65-F5344CB8AC3E}">
        <p14:creationId xmlns:p14="http://schemas.microsoft.com/office/powerpoint/2010/main" val="2861607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AF5A-BB59-4944-BDA6-3AE3A77AE2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B00C48-A7AF-4065-BE5A-ABE3EAC316D4}"/>
              </a:ext>
            </a:extLst>
          </p:cNvPr>
          <p:cNvSpPr>
            <a:spLocks noGrp="1"/>
          </p:cNvSpPr>
          <p:nvPr>
            <p:ph type="dt" sz="half" idx="10"/>
          </p:nvPr>
        </p:nvSpPr>
        <p:spPr/>
        <p:txBody>
          <a:bodyPr/>
          <a:lstStyle/>
          <a:p>
            <a:fld id="{B1E4AA9F-3759-4DC5-BC15-95A03DB6862C}" type="datetimeFigureOut">
              <a:rPr lang="en-US" smtClean="0"/>
              <a:t>5/6/2021</a:t>
            </a:fld>
            <a:endParaRPr lang="en-US"/>
          </a:p>
        </p:txBody>
      </p:sp>
      <p:sp>
        <p:nvSpPr>
          <p:cNvPr id="4" name="Footer Placeholder 3">
            <a:extLst>
              <a:ext uri="{FF2B5EF4-FFF2-40B4-BE49-F238E27FC236}">
                <a16:creationId xmlns:a16="http://schemas.microsoft.com/office/drawing/2014/main" id="{F824B923-0CF1-40D0-9CD9-95CAE08AF6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20789-A015-4C17-A1DE-B927D1E22A47}"/>
              </a:ext>
            </a:extLst>
          </p:cNvPr>
          <p:cNvSpPr>
            <a:spLocks noGrp="1"/>
          </p:cNvSpPr>
          <p:nvPr>
            <p:ph type="sldNum" sz="quarter" idx="12"/>
          </p:nvPr>
        </p:nvSpPr>
        <p:spPr/>
        <p:txBody>
          <a:bodyPr/>
          <a:lstStyle/>
          <a:p>
            <a:fld id="{EF90A4F9-D9D2-4F41-AADE-8C3C473D12F1}" type="slidenum">
              <a:rPr lang="en-US" smtClean="0"/>
              <a:t>‹#›</a:t>
            </a:fld>
            <a:endParaRPr lang="en-US"/>
          </a:p>
        </p:txBody>
      </p:sp>
    </p:spTree>
    <p:extLst>
      <p:ext uri="{BB962C8B-B14F-4D97-AF65-F5344CB8AC3E}">
        <p14:creationId xmlns:p14="http://schemas.microsoft.com/office/powerpoint/2010/main" val="368917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642FE-28E5-49B6-85CB-FDC00D868BBB}"/>
              </a:ext>
            </a:extLst>
          </p:cNvPr>
          <p:cNvSpPr>
            <a:spLocks noGrp="1"/>
          </p:cNvSpPr>
          <p:nvPr>
            <p:ph type="dt" sz="half" idx="10"/>
          </p:nvPr>
        </p:nvSpPr>
        <p:spPr/>
        <p:txBody>
          <a:bodyPr/>
          <a:lstStyle/>
          <a:p>
            <a:fld id="{B1E4AA9F-3759-4DC5-BC15-95A03DB6862C}" type="datetimeFigureOut">
              <a:rPr lang="en-US" smtClean="0"/>
              <a:t>5/6/2021</a:t>
            </a:fld>
            <a:endParaRPr lang="en-US"/>
          </a:p>
        </p:txBody>
      </p:sp>
      <p:sp>
        <p:nvSpPr>
          <p:cNvPr id="3" name="Footer Placeholder 2">
            <a:extLst>
              <a:ext uri="{FF2B5EF4-FFF2-40B4-BE49-F238E27FC236}">
                <a16:creationId xmlns:a16="http://schemas.microsoft.com/office/drawing/2014/main" id="{901DACB5-6559-4116-9B21-3307669815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DC070F-480A-4A2A-85C2-2853806D30CF}"/>
              </a:ext>
            </a:extLst>
          </p:cNvPr>
          <p:cNvSpPr>
            <a:spLocks noGrp="1"/>
          </p:cNvSpPr>
          <p:nvPr>
            <p:ph type="sldNum" sz="quarter" idx="12"/>
          </p:nvPr>
        </p:nvSpPr>
        <p:spPr/>
        <p:txBody>
          <a:bodyPr/>
          <a:lstStyle/>
          <a:p>
            <a:fld id="{EF90A4F9-D9D2-4F41-AADE-8C3C473D12F1}" type="slidenum">
              <a:rPr lang="en-US" smtClean="0"/>
              <a:t>‹#›</a:t>
            </a:fld>
            <a:endParaRPr lang="en-US"/>
          </a:p>
        </p:txBody>
      </p:sp>
    </p:spTree>
    <p:extLst>
      <p:ext uri="{BB962C8B-B14F-4D97-AF65-F5344CB8AC3E}">
        <p14:creationId xmlns:p14="http://schemas.microsoft.com/office/powerpoint/2010/main" val="257491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26DD-9111-420A-A255-63B3C0528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D0C09E-C84B-4CFB-9594-47670C6CAC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7868C6-19F3-4364-8CD6-5F294DE8D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B8F3B-57B7-4780-8928-48B327BD48C6}"/>
              </a:ext>
            </a:extLst>
          </p:cNvPr>
          <p:cNvSpPr>
            <a:spLocks noGrp="1"/>
          </p:cNvSpPr>
          <p:nvPr>
            <p:ph type="dt" sz="half" idx="10"/>
          </p:nvPr>
        </p:nvSpPr>
        <p:spPr/>
        <p:txBody>
          <a:bodyPr/>
          <a:lstStyle/>
          <a:p>
            <a:fld id="{B1E4AA9F-3759-4DC5-BC15-95A03DB6862C}" type="datetimeFigureOut">
              <a:rPr lang="en-US" smtClean="0"/>
              <a:t>5/6/2021</a:t>
            </a:fld>
            <a:endParaRPr lang="en-US"/>
          </a:p>
        </p:txBody>
      </p:sp>
      <p:sp>
        <p:nvSpPr>
          <p:cNvPr id="6" name="Footer Placeholder 5">
            <a:extLst>
              <a:ext uri="{FF2B5EF4-FFF2-40B4-BE49-F238E27FC236}">
                <a16:creationId xmlns:a16="http://schemas.microsoft.com/office/drawing/2014/main" id="{9BA4C1B1-C3AB-4ED8-8A85-736BAC9D8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FEB0B-84AC-406B-9F7E-578F8AAE361A}"/>
              </a:ext>
            </a:extLst>
          </p:cNvPr>
          <p:cNvSpPr>
            <a:spLocks noGrp="1"/>
          </p:cNvSpPr>
          <p:nvPr>
            <p:ph type="sldNum" sz="quarter" idx="12"/>
          </p:nvPr>
        </p:nvSpPr>
        <p:spPr/>
        <p:txBody>
          <a:bodyPr/>
          <a:lstStyle/>
          <a:p>
            <a:fld id="{EF90A4F9-D9D2-4F41-AADE-8C3C473D12F1}" type="slidenum">
              <a:rPr lang="en-US" smtClean="0"/>
              <a:t>‹#›</a:t>
            </a:fld>
            <a:endParaRPr lang="en-US"/>
          </a:p>
        </p:txBody>
      </p:sp>
    </p:spTree>
    <p:extLst>
      <p:ext uri="{BB962C8B-B14F-4D97-AF65-F5344CB8AC3E}">
        <p14:creationId xmlns:p14="http://schemas.microsoft.com/office/powerpoint/2010/main" val="229526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A531-C2A2-4424-9556-DF47F31FE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8B41C-AE26-450D-A40D-19B6C4A53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A28721-09E4-4CA6-9355-F675D5067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C91E60-33E7-4F8E-9E11-771E4FEDA816}"/>
              </a:ext>
            </a:extLst>
          </p:cNvPr>
          <p:cNvSpPr>
            <a:spLocks noGrp="1"/>
          </p:cNvSpPr>
          <p:nvPr>
            <p:ph type="dt" sz="half" idx="10"/>
          </p:nvPr>
        </p:nvSpPr>
        <p:spPr/>
        <p:txBody>
          <a:bodyPr/>
          <a:lstStyle/>
          <a:p>
            <a:fld id="{B1E4AA9F-3759-4DC5-BC15-95A03DB6862C}" type="datetimeFigureOut">
              <a:rPr lang="en-US" smtClean="0"/>
              <a:t>5/6/2021</a:t>
            </a:fld>
            <a:endParaRPr lang="en-US"/>
          </a:p>
        </p:txBody>
      </p:sp>
      <p:sp>
        <p:nvSpPr>
          <p:cNvPr id="6" name="Footer Placeholder 5">
            <a:extLst>
              <a:ext uri="{FF2B5EF4-FFF2-40B4-BE49-F238E27FC236}">
                <a16:creationId xmlns:a16="http://schemas.microsoft.com/office/drawing/2014/main" id="{C1CE5702-97D7-4A5E-A042-DBEAE208C6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72FFF-E971-4217-886C-B975BFD29216}"/>
              </a:ext>
            </a:extLst>
          </p:cNvPr>
          <p:cNvSpPr>
            <a:spLocks noGrp="1"/>
          </p:cNvSpPr>
          <p:nvPr>
            <p:ph type="sldNum" sz="quarter" idx="12"/>
          </p:nvPr>
        </p:nvSpPr>
        <p:spPr/>
        <p:txBody>
          <a:bodyPr/>
          <a:lstStyle/>
          <a:p>
            <a:fld id="{EF90A4F9-D9D2-4F41-AADE-8C3C473D12F1}" type="slidenum">
              <a:rPr lang="en-US" smtClean="0"/>
              <a:t>‹#›</a:t>
            </a:fld>
            <a:endParaRPr lang="en-US"/>
          </a:p>
        </p:txBody>
      </p:sp>
    </p:spTree>
    <p:extLst>
      <p:ext uri="{BB962C8B-B14F-4D97-AF65-F5344CB8AC3E}">
        <p14:creationId xmlns:p14="http://schemas.microsoft.com/office/powerpoint/2010/main" val="184991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A7E7D2-39E2-4542-AFEA-982D85640F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ED5CBF-6894-4C82-A889-0DDA5C4E12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0FAD6-6F4A-443A-BDC8-816678C1F0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4AA9F-3759-4DC5-BC15-95A03DB6862C}" type="datetimeFigureOut">
              <a:rPr lang="en-US" smtClean="0"/>
              <a:t>5/6/2021</a:t>
            </a:fld>
            <a:endParaRPr lang="en-US"/>
          </a:p>
        </p:txBody>
      </p:sp>
      <p:sp>
        <p:nvSpPr>
          <p:cNvPr id="5" name="Footer Placeholder 4">
            <a:extLst>
              <a:ext uri="{FF2B5EF4-FFF2-40B4-BE49-F238E27FC236}">
                <a16:creationId xmlns:a16="http://schemas.microsoft.com/office/drawing/2014/main" id="{A79A95E6-9001-42F2-9510-C53BF256A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254E37-1AA6-49E6-9046-5A565C9181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0A4F9-D9D2-4F41-AADE-8C3C473D12F1}" type="slidenum">
              <a:rPr lang="en-US" smtClean="0"/>
              <a:t>‹#›</a:t>
            </a:fld>
            <a:endParaRPr lang="en-US"/>
          </a:p>
        </p:txBody>
      </p:sp>
    </p:spTree>
    <p:extLst>
      <p:ext uri="{BB962C8B-B14F-4D97-AF65-F5344CB8AC3E}">
        <p14:creationId xmlns:p14="http://schemas.microsoft.com/office/powerpoint/2010/main" val="1070873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6B20B11-BA49-4D25-945E-72DCC8E1AAD9}"/>
              </a:ext>
            </a:extLst>
          </p:cNvPr>
          <p:cNvSpPr>
            <a:spLocks noGrp="1"/>
          </p:cNvSpPr>
          <p:nvPr>
            <p:ph type="ctrTitle"/>
          </p:nvPr>
        </p:nvSpPr>
        <p:spPr>
          <a:xfrm>
            <a:off x="1179226" y="826680"/>
            <a:ext cx="9833548" cy="1325563"/>
          </a:xfrm>
        </p:spPr>
        <p:txBody>
          <a:bodyPr vert="horz" lIns="91440" tIns="45720" rIns="91440" bIns="45720" rtlCol="0" anchor="ctr">
            <a:normAutofit/>
          </a:bodyPr>
          <a:lstStyle/>
          <a:p>
            <a:r>
              <a:rPr lang="en-US" sz="4000" kern="1200">
                <a:solidFill>
                  <a:srgbClr val="FFFFFF"/>
                </a:solidFill>
                <a:latin typeface="+mj-lt"/>
                <a:ea typeface="+mj-ea"/>
                <a:cs typeface="+mj-cs"/>
              </a:rPr>
              <a:t>Data visualization, Recommendation and sentiment analysis on Netflix data</a:t>
            </a:r>
          </a:p>
        </p:txBody>
      </p:sp>
      <p:sp>
        <p:nvSpPr>
          <p:cNvPr id="3" name="Subtitle 2">
            <a:extLst>
              <a:ext uri="{FF2B5EF4-FFF2-40B4-BE49-F238E27FC236}">
                <a16:creationId xmlns:a16="http://schemas.microsoft.com/office/drawing/2014/main" id="{997C1FAE-ADAE-4579-BC63-449D57D25E2B}"/>
              </a:ext>
            </a:extLst>
          </p:cNvPr>
          <p:cNvSpPr>
            <a:spLocks noGrp="1"/>
          </p:cNvSpPr>
          <p:nvPr>
            <p:ph type="subTitle" idx="1"/>
          </p:nvPr>
        </p:nvSpPr>
        <p:spPr>
          <a:xfrm>
            <a:off x="1179226" y="3092970"/>
            <a:ext cx="10941654" cy="2693976"/>
          </a:xfrm>
        </p:spPr>
        <p:txBody>
          <a:bodyPr vert="horz" lIns="91440" tIns="45720" rIns="91440" bIns="45720" rtlCol="0">
            <a:normAutofit/>
          </a:bodyPr>
          <a:lstStyle/>
          <a:p>
            <a:pPr indent="-228600" algn="l">
              <a:buFont typeface="Arial" panose="020B0604020202020204" pitchFamily="34" charset="0"/>
              <a:buChar char="•"/>
            </a:pPr>
            <a:r>
              <a:rPr lang="en-US" sz="2000" dirty="0">
                <a:solidFill>
                  <a:srgbClr val="000000"/>
                </a:solidFill>
              </a:rPr>
              <a:t>                                                                                                                               Created by</a:t>
            </a:r>
          </a:p>
          <a:p>
            <a:pPr indent="-228600" algn="l">
              <a:buFont typeface="Arial" panose="020B0604020202020204" pitchFamily="34" charset="0"/>
              <a:buChar char="•"/>
            </a:pPr>
            <a:r>
              <a:rPr lang="en-US" sz="2000" dirty="0">
                <a:solidFill>
                  <a:srgbClr val="000000"/>
                </a:solidFill>
              </a:rPr>
              <a:t>                                                                                                                               Nithin Polavarapu</a:t>
            </a:r>
          </a:p>
          <a:p>
            <a:pPr indent="-228600" algn="l">
              <a:buFont typeface="Arial" panose="020B0604020202020204" pitchFamily="34" charset="0"/>
              <a:buChar char="•"/>
            </a:pPr>
            <a:r>
              <a:rPr lang="en-US" sz="2000" dirty="0">
                <a:solidFill>
                  <a:srgbClr val="000000"/>
                </a:solidFill>
              </a:rPr>
              <a:t>			                                                                                   Sai Chandu Aluri</a:t>
            </a:r>
          </a:p>
          <a:p>
            <a:pPr indent="-228600" algn="l">
              <a:buFont typeface="Arial" panose="020B0604020202020204" pitchFamily="34" charset="0"/>
              <a:buChar char="•"/>
            </a:pPr>
            <a:r>
              <a:rPr lang="en-US" sz="2000" dirty="0">
                <a:solidFill>
                  <a:srgbClr val="000000"/>
                </a:solidFill>
              </a:rPr>
              <a:t>						                                   Aditya Prasad Yarlagadda</a:t>
            </a:r>
          </a:p>
          <a:p>
            <a:pPr indent="-228600" algn="l">
              <a:buFont typeface="Arial" panose="020B0604020202020204" pitchFamily="34" charset="0"/>
              <a:buChar char="•"/>
            </a:pPr>
            <a:r>
              <a:rPr lang="en-US" sz="2000" dirty="0">
                <a:solidFill>
                  <a:srgbClr val="000000"/>
                </a:solidFill>
              </a:rPr>
              <a:t>					                                                   Sai Prasanna Mannam</a:t>
            </a:r>
          </a:p>
          <a:p>
            <a:pPr indent="-228600" algn="l">
              <a:buFont typeface="Arial" panose="020B0604020202020204" pitchFamily="34" charset="0"/>
              <a:buChar char="•"/>
            </a:pPr>
            <a:endParaRPr lang="en-US" sz="2000" dirty="0">
              <a:solidFill>
                <a:srgbClr val="000000"/>
              </a:solidFill>
            </a:endParaRPr>
          </a:p>
        </p:txBody>
      </p:sp>
    </p:spTree>
    <p:extLst>
      <p:ext uri="{BB962C8B-B14F-4D97-AF65-F5344CB8AC3E}">
        <p14:creationId xmlns:p14="http://schemas.microsoft.com/office/powerpoint/2010/main" val="157223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DC0618-B356-4522-A61F-F4434AE5EBEA}"/>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300" kern="1200">
                <a:solidFill>
                  <a:srgbClr val="FFFFFF"/>
                </a:solidFill>
                <a:latin typeface="+mj-lt"/>
                <a:ea typeface="+mj-ea"/>
                <a:cs typeface="+mj-cs"/>
              </a:rPr>
              <a:t>Top Countries with highest rated movie in that region</a:t>
            </a:r>
          </a:p>
        </p:txBody>
      </p:sp>
      <p:pic>
        <p:nvPicPr>
          <p:cNvPr id="2" name="Picture 1" descr="Chart, sunburst chart&#10;&#10;Description automatically generated">
            <a:extLst>
              <a:ext uri="{FF2B5EF4-FFF2-40B4-BE49-F238E27FC236}">
                <a16:creationId xmlns:a16="http://schemas.microsoft.com/office/drawing/2014/main" id="{BDC051EF-6700-41DF-8759-EE08179D983B}"/>
              </a:ext>
            </a:extLst>
          </p:cNvPr>
          <p:cNvPicPr/>
          <p:nvPr/>
        </p:nvPicPr>
        <p:blipFill>
          <a:blip r:embed="rId2">
            <a:extLst>
              <a:ext uri="{28A0092B-C50C-407E-A947-70E740481C1C}">
                <a14:useLocalDpi xmlns:a14="http://schemas.microsoft.com/office/drawing/2010/main" val="0"/>
              </a:ext>
            </a:extLst>
          </a:blip>
          <a:stretch>
            <a:fillRect/>
          </a:stretch>
        </p:blipFill>
        <p:spPr>
          <a:xfrm>
            <a:off x="4337330" y="643466"/>
            <a:ext cx="6757834" cy="5950374"/>
          </a:xfrm>
          <a:prstGeom prst="rect">
            <a:avLst/>
          </a:prstGeom>
        </p:spPr>
      </p:pic>
    </p:spTree>
    <p:extLst>
      <p:ext uri="{BB962C8B-B14F-4D97-AF65-F5344CB8AC3E}">
        <p14:creationId xmlns:p14="http://schemas.microsoft.com/office/powerpoint/2010/main" val="190643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F9AB2-DBB6-4CD4-9AE1-CD5EE031B66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Dropdown Widget</a:t>
            </a:r>
          </a:p>
        </p:txBody>
      </p:sp>
      <p:pic>
        <p:nvPicPr>
          <p:cNvPr id="4" name="Content Placeholder 3">
            <a:extLst>
              <a:ext uri="{FF2B5EF4-FFF2-40B4-BE49-F238E27FC236}">
                <a16:creationId xmlns:a16="http://schemas.microsoft.com/office/drawing/2014/main" id="{4014C02E-9EA8-497D-8F2F-5E840FBD1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514" y="1675227"/>
            <a:ext cx="9500971" cy="4394199"/>
          </a:xfrm>
          <a:prstGeom prst="rect">
            <a:avLst/>
          </a:prstGeom>
        </p:spPr>
      </p:pic>
    </p:spTree>
    <p:extLst>
      <p:ext uri="{BB962C8B-B14F-4D97-AF65-F5344CB8AC3E}">
        <p14:creationId xmlns:p14="http://schemas.microsoft.com/office/powerpoint/2010/main" val="3573663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F066FB7-917F-46B2-89A3-0CBC47C1EF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070779"/>
            <a:ext cx="10905066" cy="4716440"/>
          </a:xfrm>
          <a:prstGeom prst="rect">
            <a:avLst/>
          </a:prstGeom>
        </p:spPr>
      </p:pic>
    </p:spTree>
    <p:extLst>
      <p:ext uri="{BB962C8B-B14F-4D97-AF65-F5344CB8AC3E}">
        <p14:creationId xmlns:p14="http://schemas.microsoft.com/office/powerpoint/2010/main" val="406351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95B769-9300-42E5-9852-AADAD24A357B}"/>
              </a:ext>
            </a:extLst>
          </p:cNvPr>
          <p:cNvSpPr>
            <a:spLocks noGrp="1"/>
          </p:cNvSpPr>
          <p:nvPr>
            <p:ph type="title"/>
          </p:nvPr>
        </p:nvSpPr>
        <p:spPr>
          <a:xfrm>
            <a:off x="1115568" y="548640"/>
            <a:ext cx="10168128" cy="1179576"/>
          </a:xfrm>
        </p:spPr>
        <p:txBody>
          <a:bodyPr>
            <a:normAutofit/>
          </a:bodyPr>
          <a:lstStyle/>
          <a:p>
            <a:r>
              <a:rPr lang="en-US" sz="4000"/>
              <a:t>Movies Wordcloud</a:t>
            </a:r>
          </a:p>
        </p:txBody>
      </p:sp>
      <p:sp>
        <p:nvSpPr>
          <p:cNvPr id="17" name="Rectangle 1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4">
            <a:extLst>
              <a:ext uri="{FF2B5EF4-FFF2-40B4-BE49-F238E27FC236}">
                <a16:creationId xmlns:a16="http://schemas.microsoft.com/office/drawing/2014/main" id="{CF86CF75-8BF1-4BE2-A77F-7C573F19F48A}"/>
              </a:ext>
            </a:extLst>
          </p:cNvPr>
          <p:cNvPicPr>
            <a:picLocks noChangeAspect="1"/>
          </p:cNvPicPr>
          <p:nvPr/>
        </p:nvPicPr>
        <p:blipFill rotWithShape="1">
          <a:blip r:embed="rId2">
            <a:extLst>
              <a:ext uri="{28A0092B-C50C-407E-A947-70E740481C1C}">
                <a14:useLocalDpi xmlns:a14="http://schemas.microsoft.com/office/drawing/2010/main" val="0"/>
              </a:ext>
            </a:extLst>
          </a:blip>
          <a:srcRect l="3380" r="3892" b="3"/>
          <a:stretch/>
        </p:blipFill>
        <p:spPr>
          <a:xfrm>
            <a:off x="2306320" y="2204720"/>
            <a:ext cx="7823200" cy="4358640"/>
          </a:xfrm>
          <a:prstGeom prst="rect">
            <a:avLst/>
          </a:prstGeom>
        </p:spPr>
      </p:pic>
    </p:spTree>
    <p:extLst>
      <p:ext uri="{BB962C8B-B14F-4D97-AF65-F5344CB8AC3E}">
        <p14:creationId xmlns:p14="http://schemas.microsoft.com/office/powerpoint/2010/main" val="224077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69DA45-0503-4E01-ABE2-47F4FC86134A}"/>
              </a:ext>
            </a:extLst>
          </p:cNvPr>
          <p:cNvSpPr>
            <a:spLocks noGrp="1"/>
          </p:cNvSpPr>
          <p:nvPr>
            <p:ph type="title"/>
          </p:nvPr>
        </p:nvSpPr>
        <p:spPr>
          <a:xfrm>
            <a:off x="841248" y="334644"/>
            <a:ext cx="10509504" cy="1076914"/>
          </a:xfrm>
        </p:spPr>
        <p:txBody>
          <a:bodyPr anchor="ctr">
            <a:normAutofit/>
          </a:bodyPr>
          <a:lstStyle/>
          <a:p>
            <a:r>
              <a:rPr lang="en-US" sz="4000"/>
              <a:t>Sentiment Analysis</a:t>
            </a:r>
          </a:p>
        </p:txBody>
      </p:sp>
      <p:sp>
        <p:nvSpPr>
          <p:cNvPr id="15"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A52D2C34-D3CE-4150-83EB-CB29336DFE0C}"/>
              </a:ext>
            </a:extLst>
          </p:cNvPr>
          <p:cNvGraphicFramePr>
            <a:graphicFrameLocks noGrp="1"/>
          </p:cNvGraphicFramePr>
          <p:nvPr>
            <p:ph idx="1"/>
            <p:extLst>
              <p:ext uri="{D42A27DB-BD31-4B8C-83A1-F6EECF244321}">
                <p14:modId xmlns:p14="http://schemas.microsoft.com/office/powerpoint/2010/main" val="2775418106"/>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43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69DA45-0503-4E01-ABE2-47F4FC86134A}"/>
              </a:ext>
            </a:extLst>
          </p:cNvPr>
          <p:cNvSpPr>
            <a:spLocks noGrp="1"/>
          </p:cNvSpPr>
          <p:nvPr>
            <p:ph type="title"/>
          </p:nvPr>
        </p:nvSpPr>
        <p:spPr>
          <a:xfrm>
            <a:off x="838200" y="365125"/>
            <a:ext cx="10515600" cy="1325563"/>
          </a:xfrm>
        </p:spPr>
        <p:txBody>
          <a:bodyPr>
            <a:normAutofit/>
          </a:bodyPr>
          <a:lstStyle/>
          <a:p>
            <a:r>
              <a:rPr lang="en-US" sz="5000"/>
              <a:t>Steps involved in the Sentiment Analysis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CD73BF-C3E0-486F-A744-36CF0B44D03B}"/>
              </a:ext>
            </a:extLst>
          </p:cNvPr>
          <p:cNvSpPr>
            <a:spLocks noGrp="1"/>
          </p:cNvSpPr>
          <p:nvPr>
            <p:ph idx="1"/>
          </p:nvPr>
        </p:nvSpPr>
        <p:spPr>
          <a:xfrm>
            <a:off x="838200" y="1929384"/>
            <a:ext cx="10515600" cy="4251960"/>
          </a:xfrm>
        </p:spPr>
        <p:txBody>
          <a:bodyPr>
            <a:normAutofit/>
          </a:bodyPr>
          <a:lstStyle/>
          <a:p>
            <a:pPr marL="342900" marR="0" lvl="0" indent="-342900">
              <a:spcBef>
                <a:spcPts val="0"/>
              </a:spcBef>
              <a:spcAft>
                <a:spcPts val="800"/>
              </a:spcAft>
              <a:buFont typeface="Symbol" panose="05050102010706020507" pitchFamily="18" charset="2"/>
              <a:buChar char=""/>
            </a:pPr>
            <a:r>
              <a:rPr lang="en-IN" sz="2500" dirty="0">
                <a:effectLst/>
                <a:ea typeface="SimSun" panose="02010600030101010101" pitchFamily="2" charset="-122"/>
              </a:rPr>
              <a:t>Firstly, importing all the necessary libraries and reading the data from IMDB Movies, then remove any duplicate titles and ratings.</a:t>
            </a:r>
            <a:endParaRPr lang="en-US" sz="2500" dirty="0">
              <a:effectLst/>
              <a:ea typeface="SimSun" panose="02010600030101010101" pitchFamily="2" charset="-122"/>
            </a:endParaRPr>
          </a:p>
          <a:p>
            <a:pPr marL="342900" marR="0" lvl="0" indent="-342900">
              <a:spcBef>
                <a:spcPts val="0"/>
              </a:spcBef>
              <a:spcAft>
                <a:spcPts val="800"/>
              </a:spcAft>
              <a:buFont typeface="Symbol" panose="05050102010706020507" pitchFamily="18" charset="2"/>
              <a:buChar char=""/>
            </a:pPr>
            <a:r>
              <a:rPr lang="en-IN" sz="2500" dirty="0">
                <a:effectLst/>
                <a:ea typeface="SimSun" panose="02010600030101010101" pitchFamily="2" charset="-122"/>
              </a:rPr>
              <a:t>We then used inner join data to combine title and rating data, and then printed the values in descending order by rating.</a:t>
            </a:r>
            <a:endParaRPr lang="en-US" sz="2500" dirty="0">
              <a:effectLst/>
              <a:ea typeface="SimSun" panose="02010600030101010101" pitchFamily="2" charset="-122"/>
            </a:endParaRPr>
          </a:p>
          <a:p>
            <a:pPr marL="342900" marR="0" lvl="0" indent="-342900">
              <a:spcBef>
                <a:spcPts val="0"/>
              </a:spcBef>
              <a:spcAft>
                <a:spcPts val="800"/>
              </a:spcAft>
              <a:buFont typeface="Symbol" panose="05050102010706020507" pitchFamily="18" charset="2"/>
              <a:buChar char=""/>
            </a:pPr>
            <a:r>
              <a:rPr lang="en-IN" sz="2500" dirty="0">
                <a:effectLst/>
                <a:ea typeface="SimSun" panose="02010600030101010101" pitchFamily="2" charset="-122"/>
              </a:rPr>
              <a:t>We then used the Polarity rating to determine the sentiment orientation; if x &gt; 6, it is positive; otherwise, it is negative.</a:t>
            </a:r>
            <a:endParaRPr lang="en-US" sz="2500" dirty="0">
              <a:effectLst/>
              <a:ea typeface="SimSun" panose="02010600030101010101" pitchFamily="2" charset="-122"/>
            </a:endParaRPr>
          </a:p>
          <a:p>
            <a:pPr marL="342900" marR="0" lvl="0" indent="-342900">
              <a:spcBef>
                <a:spcPts val="0"/>
              </a:spcBef>
              <a:spcAft>
                <a:spcPts val="800"/>
              </a:spcAft>
              <a:buFont typeface="Symbol" panose="05050102010706020507" pitchFamily="18" charset="2"/>
              <a:buChar char=""/>
            </a:pPr>
            <a:r>
              <a:rPr lang="en-IN" sz="2500" dirty="0">
                <a:effectLst/>
                <a:ea typeface="SimSun" panose="02010600030101010101" pitchFamily="2" charset="-122"/>
              </a:rPr>
              <a:t>Then, using one hot, create dummies with negative and positive polarity ratings.</a:t>
            </a:r>
            <a:endParaRPr lang="en-US" sz="2500" dirty="0">
              <a:effectLst/>
              <a:ea typeface="SimSun" panose="02010600030101010101" pitchFamily="2" charset="-122"/>
            </a:endParaRPr>
          </a:p>
          <a:p>
            <a:pPr marL="0" indent="0">
              <a:buNone/>
            </a:pPr>
            <a:r>
              <a:rPr lang="en-US" sz="2200" dirty="0"/>
              <a:t>                                                                                                                                                     Contd..</a:t>
            </a:r>
          </a:p>
        </p:txBody>
      </p:sp>
    </p:spTree>
    <p:extLst>
      <p:ext uri="{BB962C8B-B14F-4D97-AF65-F5344CB8AC3E}">
        <p14:creationId xmlns:p14="http://schemas.microsoft.com/office/powerpoint/2010/main" val="3551774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DCD73BF-C3E0-486F-A744-36CF0B44D03B}"/>
              </a:ext>
            </a:extLst>
          </p:cNvPr>
          <p:cNvSpPr>
            <a:spLocks noGrp="1"/>
          </p:cNvSpPr>
          <p:nvPr>
            <p:ph idx="1"/>
          </p:nvPr>
        </p:nvSpPr>
        <p:spPr>
          <a:xfrm>
            <a:off x="1115568" y="2113281"/>
            <a:ext cx="10168128" cy="3230880"/>
          </a:xfrm>
        </p:spPr>
        <p:txBody>
          <a:bodyPr>
            <a:normAutofit/>
          </a:bodyPr>
          <a:lstStyle/>
          <a:p>
            <a:pPr marL="342900" marR="0" lvl="0" indent="-342900">
              <a:spcBef>
                <a:spcPts val="0"/>
              </a:spcBef>
              <a:spcAft>
                <a:spcPts val="800"/>
              </a:spcAft>
              <a:buFont typeface="Symbol" panose="05050102010706020507" pitchFamily="18" charset="2"/>
              <a:buChar char=""/>
            </a:pPr>
            <a:r>
              <a:rPr lang="en-IN" sz="2600" dirty="0">
                <a:effectLst/>
                <a:ea typeface="SimSun" panose="02010600030101010101" pitchFamily="2" charset="-122"/>
              </a:rPr>
              <a:t>As the test size is 10%, the data is then split into training and testing.</a:t>
            </a:r>
            <a:endParaRPr lang="en-US" sz="2600" dirty="0">
              <a:effectLst/>
              <a:ea typeface="SimSun" panose="02010600030101010101" pitchFamily="2" charset="-122"/>
            </a:endParaRPr>
          </a:p>
          <a:p>
            <a:pPr marL="342900" marR="0" lvl="0" indent="-342900">
              <a:spcBef>
                <a:spcPts val="0"/>
              </a:spcBef>
              <a:spcAft>
                <a:spcPts val="800"/>
              </a:spcAft>
              <a:buFont typeface="Symbol" panose="05050102010706020507" pitchFamily="18" charset="2"/>
              <a:buChar char=""/>
            </a:pPr>
            <a:r>
              <a:rPr lang="en-IN" sz="2600" dirty="0">
                <a:effectLst/>
                <a:ea typeface="SimSun" panose="02010600030101010101" pitchFamily="2" charset="-122"/>
              </a:rPr>
              <a:t>We then used </a:t>
            </a:r>
            <a:r>
              <a:rPr lang="en-IN" sz="2600" dirty="0" err="1">
                <a:effectLst/>
                <a:ea typeface="SimSun" panose="02010600030101010101" pitchFamily="2" charset="-122"/>
              </a:rPr>
              <a:t>CountVectorizer</a:t>
            </a:r>
            <a:r>
              <a:rPr lang="en-IN" sz="2600" dirty="0">
                <a:effectLst/>
                <a:ea typeface="SimSun" panose="02010600030101010101" pitchFamily="2" charset="-122"/>
              </a:rPr>
              <a:t> to convert the texts into vectors.</a:t>
            </a:r>
            <a:endParaRPr lang="en-US" sz="2600" dirty="0">
              <a:effectLst/>
              <a:ea typeface="SimSun" panose="02010600030101010101" pitchFamily="2" charset="-122"/>
            </a:endParaRPr>
          </a:p>
          <a:p>
            <a:pPr marL="342900" marR="0" lvl="0" indent="-342900">
              <a:spcBef>
                <a:spcPts val="0"/>
              </a:spcBef>
              <a:spcAft>
                <a:spcPts val="800"/>
              </a:spcAft>
              <a:buFont typeface="Symbol" panose="05050102010706020507" pitchFamily="18" charset="2"/>
              <a:buChar char=""/>
            </a:pPr>
            <a:r>
              <a:rPr lang="en-IN" sz="2600" dirty="0">
                <a:effectLst/>
                <a:ea typeface="SimSun" panose="02010600030101010101" pitchFamily="2" charset="-122"/>
              </a:rPr>
              <a:t>The model is then built using the '</a:t>
            </a:r>
            <a:r>
              <a:rPr lang="en-IN" sz="2600" dirty="0" err="1">
                <a:effectLst/>
                <a:ea typeface="SimSun" panose="02010600030101010101" pitchFamily="2" charset="-122"/>
              </a:rPr>
              <a:t>relu</a:t>
            </a:r>
            <a:r>
              <a:rPr lang="en-IN" sz="2600" dirty="0">
                <a:effectLst/>
                <a:ea typeface="SimSun" panose="02010600030101010101" pitchFamily="2" charset="-122"/>
              </a:rPr>
              <a:t>' and 'sigmoid,' since there are only two negative and positive expressions.</a:t>
            </a:r>
            <a:endParaRPr lang="en-US" sz="2600" dirty="0">
              <a:effectLst/>
              <a:ea typeface="SimSun" panose="02010600030101010101" pitchFamily="2" charset="-122"/>
            </a:endParaRPr>
          </a:p>
          <a:p>
            <a:pPr marL="342900" marR="0" lvl="0" indent="-342900">
              <a:spcBef>
                <a:spcPts val="0"/>
              </a:spcBef>
              <a:spcAft>
                <a:spcPts val="800"/>
              </a:spcAft>
              <a:buFont typeface="Symbol" panose="05050102010706020507" pitchFamily="18" charset="2"/>
              <a:buChar char=""/>
            </a:pPr>
            <a:r>
              <a:rPr lang="en-IN" sz="2600" dirty="0">
                <a:effectLst/>
                <a:ea typeface="SimSun" panose="02010600030101010101" pitchFamily="2" charset="-122"/>
              </a:rPr>
              <a:t>The final move is to determine the accuracy.</a:t>
            </a:r>
            <a:endParaRPr lang="en-US" sz="2600" dirty="0">
              <a:effectLst/>
              <a:ea typeface="SimSun" panose="02010600030101010101" pitchFamily="2" charset="-122"/>
            </a:endParaRPr>
          </a:p>
          <a:p>
            <a:pPr marL="0" indent="0">
              <a:buNone/>
            </a:pPr>
            <a:endParaRPr lang="en-US" sz="2200" dirty="0"/>
          </a:p>
        </p:txBody>
      </p:sp>
    </p:spTree>
    <p:extLst>
      <p:ext uri="{BB962C8B-B14F-4D97-AF65-F5344CB8AC3E}">
        <p14:creationId xmlns:p14="http://schemas.microsoft.com/office/powerpoint/2010/main" val="177413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D73BF-C3E0-486F-A744-36CF0B44D03B}"/>
              </a:ext>
            </a:extLst>
          </p:cNvPr>
          <p:cNvSpPr>
            <a:spLocks noGrp="1"/>
          </p:cNvSpPr>
          <p:nvPr>
            <p:ph idx="1"/>
          </p:nvPr>
        </p:nvSpPr>
        <p:spPr>
          <a:xfrm>
            <a:off x="648931" y="1584960"/>
            <a:ext cx="3505494" cy="4638859"/>
          </a:xfrm>
        </p:spPr>
        <p:txBody>
          <a:bodyPr>
            <a:normAutofit/>
          </a:bodyPr>
          <a:lstStyle/>
          <a:p>
            <a:pPr marL="0" indent="0">
              <a:buNone/>
            </a:pPr>
            <a:endParaRPr lang="en-US" sz="2000" dirty="0"/>
          </a:p>
          <a:p>
            <a:pPr marL="0" indent="0">
              <a:buNone/>
            </a:pPr>
            <a:endParaRPr lang="en-US" sz="2000" dirty="0"/>
          </a:p>
          <a:p>
            <a:pPr marL="0" indent="0">
              <a:buNone/>
            </a:pPr>
            <a:r>
              <a:rPr lang="en-US" sz="2000" b="1" dirty="0"/>
              <a:t>Accuracy</a:t>
            </a:r>
            <a:r>
              <a:rPr lang="en-US" sz="2000" dirty="0"/>
              <a:t> - We got a 53% Test accuracy with the movies data.</a:t>
            </a:r>
          </a:p>
          <a:p>
            <a:pPr marL="0" indent="0">
              <a:buNone/>
            </a:pPr>
            <a:r>
              <a:rPr lang="en-US" sz="2000" dirty="0"/>
              <a:t>By taking into account, the large amount of data, this can be increased even further.</a:t>
            </a:r>
          </a:p>
          <a:p>
            <a:pPr marL="0" indent="0">
              <a:buNone/>
            </a:pPr>
            <a:endParaRPr lang="en-US" sz="2000" dirty="0"/>
          </a:p>
          <a:p>
            <a:pPr marL="0" indent="0">
              <a:buNone/>
            </a:pPr>
            <a:endParaRPr lang="en-US" sz="2000" dirty="0"/>
          </a:p>
          <a:p>
            <a:endParaRPr lang="en-US" sz="2000" dirty="0"/>
          </a:p>
        </p:txBody>
      </p:sp>
      <p:sp>
        <p:nvSpPr>
          <p:cNvPr id="39" name="Rectangle 3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Content Placeholder 4">
            <a:extLst>
              <a:ext uri="{FF2B5EF4-FFF2-40B4-BE49-F238E27FC236}">
                <a16:creationId xmlns:a16="http://schemas.microsoft.com/office/drawing/2014/main" id="{BF63A59A-F2A2-4176-B821-43AA0F94D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711200"/>
            <a:ext cx="6019331" cy="5283200"/>
          </a:xfrm>
          <a:prstGeom prst="rect">
            <a:avLst/>
          </a:prstGeom>
          <a:effectLst/>
        </p:spPr>
      </p:pic>
    </p:spTree>
    <p:extLst>
      <p:ext uri="{BB962C8B-B14F-4D97-AF65-F5344CB8AC3E}">
        <p14:creationId xmlns:p14="http://schemas.microsoft.com/office/powerpoint/2010/main" val="3175940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B7FAF5-3940-4C4C-87E9-F49B48BB83E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4074" t="7431" r="41945" b="9703"/>
          <a:stretch/>
        </p:blipFill>
        <p:spPr>
          <a:xfrm>
            <a:off x="1259840" y="812800"/>
            <a:ext cx="5760720" cy="5486400"/>
          </a:xfrm>
        </p:spPr>
      </p:pic>
      <p:pic>
        <p:nvPicPr>
          <p:cNvPr id="6" name="Content Placeholder 4">
            <a:extLst>
              <a:ext uri="{FF2B5EF4-FFF2-40B4-BE49-F238E27FC236}">
                <a16:creationId xmlns:a16="http://schemas.microsoft.com/office/drawing/2014/main" id="{2BAEE8C3-7970-448B-A62C-B2FF4064992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0817" r="40098" b="10096"/>
          <a:stretch/>
        </p:blipFill>
        <p:spPr>
          <a:xfrm>
            <a:off x="6172200" y="812800"/>
            <a:ext cx="6243320" cy="5059680"/>
          </a:xfrm>
        </p:spPr>
      </p:pic>
    </p:spTree>
    <p:extLst>
      <p:ext uri="{BB962C8B-B14F-4D97-AF65-F5344CB8AC3E}">
        <p14:creationId xmlns:p14="http://schemas.microsoft.com/office/powerpoint/2010/main" val="8496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9DB83-297F-4690-90A8-08DB2F348B9B}"/>
              </a:ext>
            </a:extLst>
          </p:cNvPr>
          <p:cNvSpPr>
            <a:spLocks noGrp="1"/>
          </p:cNvSpPr>
          <p:nvPr>
            <p:ph type="title"/>
          </p:nvPr>
        </p:nvSpPr>
        <p:spPr>
          <a:xfrm>
            <a:off x="572493" y="238539"/>
            <a:ext cx="11047013" cy="1434415"/>
          </a:xfrm>
        </p:spPr>
        <p:txBody>
          <a:bodyPr anchor="b">
            <a:normAutofit/>
          </a:bodyPr>
          <a:lstStyle/>
          <a:p>
            <a:r>
              <a:rPr lang="en-US" sz="5400" dirty="0"/>
              <a:t>Recommendation</a:t>
            </a:r>
          </a:p>
        </p:txBody>
      </p:sp>
      <p:sp>
        <p:nvSpPr>
          <p:cNvPr id="23"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CD3830A-2CCB-4AB7-8421-C40AA68C64C5}"/>
              </a:ext>
            </a:extLst>
          </p:cNvPr>
          <p:cNvPicPr/>
          <p:nvPr/>
        </p:nvPicPr>
        <p:blipFill rotWithShape="1">
          <a:blip r:embed="rId2">
            <a:extLst>
              <a:ext uri="{28A0092B-C50C-407E-A947-70E740481C1C}">
                <a14:useLocalDpi xmlns:a14="http://schemas.microsoft.com/office/drawing/2010/main" val="0"/>
              </a:ext>
            </a:extLst>
          </a:blip>
          <a:srcRect b="7996"/>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55E3F77C-C634-48E3-9B8D-1AC6BE4FBD6C}"/>
              </a:ext>
            </a:extLst>
          </p:cNvPr>
          <p:cNvSpPr>
            <a:spLocks noGrp="1"/>
          </p:cNvSpPr>
          <p:nvPr>
            <p:ph idx="1"/>
          </p:nvPr>
        </p:nvSpPr>
        <p:spPr>
          <a:xfrm>
            <a:off x="4905955" y="2071316"/>
            <a:ext cx="6713552" cy="4114800"/>
          </a:xfrm>
        </p:spPr>
        <p:txBody>
          <a:bodyPr anchor="t">
            <a:normAutofit/>
          </a:bodyPr>
          <a:lstStyle/>
          <a:p>
            <a:pPr marL="0" indent="0">
              <a:buNone/>
            </a:pPr>
            <a:r>
              <a:rPr lang="en-US" sz="2200" dirty="0"/>
              <a:t>What are recommender systems?</a:t>
            </a:r>
          </a:p>
          <a:p>
            <a:pPr marL="0" indent="0">
              <a:buNone/>
            </a:pPr>
            <a:endParaRPr lang="en-US" sz="2200" dirty="0"/>
          </a:p>
          <a:p>
            <a:pPr marL="0" indent="0">
              <a:buNone/>
            </a:pPr>
            <a:endParaRPr lang="en-US" sz="2200" dirty="0"/>
          </a:p>
          <a:p>
            <a:pPr marL="0" indent="0">
              <a:buNone/>
            </a:pPr>
            <a:r>
              <a:rPr lang="en-US" sz="2200" dirty="0"/>
              <a:t>What is the use of these systems? </a:t>
            </a:r>
          </a:p>
        </p:txBody>
      </p:sp>
    </p:spTree>
    <p:extLst>
      <p:ext uri="{BB962C8B-B14F-4D97-AF65-F5344CB8AC3E}">
        <p14:creationId xmlns:p14="http://schemas.microsoft.com/office/powerpoint/2010/main" val="187057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BE05B-DF73-4682-88A7-BCB234222477}"/>
              </a:ext>
            </a:extLst>
          </p:cNvPr>
          <p:cNvSpPr>
            <a:spLocks noGrp="1"/>
          </p:cNvSpPr>
          <p:nvPr>
            <p:ph type="title"/>
          </p:nvPr>
        </p:nvSpPr>
        <p:spPr>
          <a:xfrm>
            <a:off x="841248" y="334644"/>
            <a:ext cx="10509504" cy="1076914"/>
          </a:xfrm>
        </p:spPr>
        <p:txBody>
          <a:bodyPr anchor="ctr">
            <a:normAutofit/>
          </a:bodyPr>
          <a:lstStyle/>
          <a:p>
            <a:r>
              <a:rPr lang="en-US" sz="4000"/>
              <a:t>Abstract</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B2A745C0-CC5E-454F-9CE9-E6B4610C1A2C}"/>
              </a:ext>
            </a:extLst>
          </p:cNvPr>
          <p:cNvGraphicFramePr>
            <a:graphicFrameLocks noGrp="1"/>
          </p:cNvGraphicFramePr>
          <p:nvPr>
            <p:ph idx="1"/>
            <p:extLst>
              <p:ext uri="{D42A27DB-BD31-4B8C-83A1-F6EECF244321}">
                <p14:modId xmlns:p14="http://schemas.microsoft.com/office/powerpoint/2010/main" val="1843736010"/>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867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386B92-09F1-4B57-92F8-FCFF538ADA03}"/>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Steps involved in the Recommender System</a:t>
            </a:r>
          </a:p>
        </p:txBody>
      </p:sp>
      <p:sp>
        <p:nvSpPr>
          <p:cNvPr id="3" name="Content Placeholder 2">
            <a:extLst>
              <a:ext uri="{FF2B5EF4-FFF2-40B4-BE49-F238E27FC236}">
                <a16:creationId xmlns:a16="http://schemas.microsoft.com/office/drawing/2014/main" id="{429D3C6B-8EC8-415F-A8FB-7C61F358C549}"/>
              </a:ext>
            </a:extLst>
          </p:cNvPr>
          <p:cNvSpPr>
            <a:spLocks noGrp="1"/>
          </p:cNvSpPr>
          <p:nvPr>
            <p:ph idx="1"/>
          </p:nvPr>
        </p:nvSpPr>
        <p:spPr>
          <a:xfrm>
            <a:off x="1367624" y="2490436"/>
            <a:ext cx="9708995" cy="3567173"/>
          </a:xfrm>
        </p:spPr>
        <p:txBody>
          <a:bodyPr anchor="ctr">
            <a:normAutofit/>
          </a:bodyPr>
          <a:lstStyle/>
          <a:p>
            <a:pPr marL="342900" marR="0" lvl="0" indent="-342900">
              <a:spcBef>
                <a:spcPts val="0"/>
              </a:spcBef>
              <a:spcAft>
                <a:spcPts val="800"/>
              </a:spcAft>
              <a:buFont typeface="Symbol" panose="05050102010706020507" pitchFamily="18" charset="2"/>
              <a:buChar char=""/>
            </a:pPr>
            <a:r>
              <a:rPr lang="en-IN" sz="2200">
                <a:effectLst/>
                <a:ea typeface="SimSun" panose="02010600030101010101" pitchFamily="2" charset="-122"/>
              </a:rPr>
              <a:t>First, convert the text data to matrix form using the CountVectorizer function.</a:t>
            </a:r>
            <a:endParaRPr lang="en-US" sz="2200">
              <a:effectLst/>
              <a:ea typeface="SimSun" panose="02010600030101010101" pitchFamily="2" charset="-122"/>
            </a:endParaRPr>
          </a:p>
          <a:p>
            <a:pPr marL="342900" marR="0" lvl="0" indent="-342900">
              <a:spcBef>
                <a:spcPts val="0"/>
              </a:spcBef>
              <a:spcAft>
                <a:spcPts val="800"/>
              </a:spcAft>
              <a:buFont typeface="Symbol" panose="05050102010706020507" pitchFamily="18" charset="2"/>
              <a:buChar char=""/>
            </a:pPr>
            <a:r>
              <a:rPr lang="en-IN" sz="2200">
                <a:effectLst/>
                <a:ea typeface="SimSun" panose="02010600030101010101" pitchFamily="2" charset="-122"/>
              </a:rPr>
              <a:t>Next perform Cosine similarity on the data matrix and convert it into a list of tuples where the first element is its index and second is the similarity score.</a:t>
            </a:r>
            <a:endParaRPr lang="en-US" sz="2200">
              <a:effectLst/>
              <a:ea typeface="SimSun" panose="02010600030101010101" pitchFamily="2" charset="-122"/>
            </a:endParaRPr>
          </a:p>
          <a:p>
            <a:pPr marL="342900" marR="0" lvl="0" indent="-342900">
              <a:spcBef>
                <a:spcPts val="0"/>
              </a:spcBef>
              <a:spcAft>
                <a:spcPts val="800"/>
              </a:spcAft>
              <a:buFont typeface="Symbol" panose="05050102010706020507" pitchFamily="18" charset="2"/>
              <a:buChar char=""/>
            </a:pPr>
            <a:r>
              <a:rPr lang="en-IN" sz="2200">
                <a:effectLst/>
                <a:ea typeface="SimSun" panose="02010600030101010101" pitchFamily="2" charset="-122"/>
              </a:rPr>
              <a:t>Sort the tuples based on the highest similarity score.</a:t>
            </a:r>
            <a:endParaRPr lang="en-US" sz="2200">
              <a:effectLst/>
              <a:ea typeface="SimSun" panose="02010600030101010101" pitchFamily="2" charset="-122"/>
            </a:endParaRPr>
          </a:p>
          <a:p>
            <a:pPr marL="342900" marR="0" lvl="0" indent="-342900">
              <a:spcBef>
                <a:spcPts val="0"/>
              </a:spcBef>
              <a:spcAft>
                <a:spcPts val="800"/>
              </a:spcAft>
              <a:buFont typeface="Symbol" panose="05050102010706020507" pitchFamily="18" charset="2"/>
              <a:buChar char=""/>
            </a:pPr>
            <a:r>
              <a:rPr lang="en-IN" sz="2200">
                <a:effectLst/>
                <a:ea typeface="SimSun" panose="02010600030101010101" pitchFamily="2" charset="-122"/>
              </a:rPr>
              <a:t>After that, get the Index of the movie which user wants recommendations.</a:t>
            </a:r>
            <a:endParaRPr lang="en-US" sz="2200">
              <a:effectLst/>
              <a:ea typeface="SimSun" panose="02010600030101010101" pitchFamily="2" charset="-122"/>
            </a:endParaRPr>
          </a:p>
          <a:p>
            <a:pPr marL="342900" marR="0" lvl="0" indent="-342900">
              <a:spcBef>
                <a:spcPts val="0"/>
              </a:spcBef>
              <a:spcAft>
                <a:spcPts val="800"/>
              </a:spcAft>
              <a:buFont typeface="Symbol" panose="05050102010706020507" pitchFamily="18" charset="2"/>
              <a:buChar char=""/>
            </a:pPr>
            <a:r>
              <a:rPr lang="en-IN" sz="2200">
                <a:effectLst/>
                <a:ea typeface="SimSun" panose="02010600030101010101" pitchFamily="2" charset="-122"/>
              </a:rPr>
              <a:t>Then pass the Index value to Cosine similarity matrix that we calculated above.</a:t>
            </a:r>
            <a:endParaRPr lang="en-US" sz="2200">
              <a:effectLst/>
              <a:ea typeface="SimSun" panose="02010600030101010101" pitchFamily="2" charset="-122"/>
            </a:endParaRPr>
          </a:p>
          <a:p>
            <a:pPr marL="342900" marR="0" lvl="0" indent="-342900">
              <a:spcBef>
                <a:spcPts val="0"/>
              </a:spcBef>
              <a:spcAft>
                <a:spcPts val="800"/>
              </a:spcAft>
              <a:buFont typeface="Symbol" panose="05050102010706020507" pitchFamily="18" charset="2"/>
              <a:buChar char=""/>
            </a:pPr>
            <a:r>
              <a:rPr lang="en-IN" sz="2200">
                <a:effectLst/>
                <a:ea typeface="SimSun" panose="02010600030101010101" pitchFamily="2" charset="-122"/>
              </a:rPr>
              <a:t>Finally, return the top 10 movies which have similar cosine value. </a:t>
            </a:r>
            <a:endParaRPr lang="en-US" sz="2200">
              <a:effectLst/>
              <a:ea typeface="SimSun" panose="02010600030101010101" pitchFamily="2" charset="-122"/>
            </a:endParaRPr>
          </a:p>
          <a:p>
            <a:endParaRPr lang="en-US" sz="2200" dirty="0"/>
          </a:p>
        </p:txBody>
      </p:sp>
    </p:spTree>
    <p:extLst>
      <p:ext uri="{BB962C8B-B14F-4D97-AF65-F5344CB8AC3E}">
        <p14:creationId xmlns:p14="http://schemas.microsoft.com/office/powerpoint/2010/main" val="1323932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AF2A46FC-A8BE-4771-BE51-D9123E918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1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Text&#10;&#10;Description automatically generated">
            <a:extLst>
              <a:ext uri="{FF2B5EF4-FFF2-40B4-BE49-F238E27FC236}">
                <a16:creationId xmlns:a16="http://schemas.microsoft.com/office/drawing/2014/main" id="{1818AF15-D69D-47C5-AC5E-81C1FE4E32D3}"/>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4773"/>
          <a:stretch/>
        </p:blipFill>
        <p:spPr>
          <a:xfrm>
            <a:off x="615790" y="508000"/>
            <a:ext cx="10960420" cy="5792694"/>
          </a:xfrm>
          <a:custGeom>
            <a:avLst/>
            <a:gdLst/>
            <a:ahLst/>
            <a:cxnLst/>
            <a:rect l="l" t="t" r="r" b="b"/>
            <a:pathLst>
              <a:path w="10485104" h="5523506">
                <a:moveTo>
                  <a:pt x="5949681" y="536"/>
                </a:moveTo>
                <a:cubicBezTo>
                  <a:pt x="6074035" y="-2131"/>
                  <a:pt x="6198411" y="5173"/>
                  <a:pt x="6321822" y="22405"/>
                </a:cubicBezTo>
                <a:cubicBezTo>
                  <a:pt x="6498937" y="51493"/>
                  <a:pt x="6677824" y="73364"/>
                  <a:pt x="6857694" y="55210"/>
                </a:cubicBezTo>
                <a:cubicBezTo>
                  <a:pt x="6981675" y="42526"/>
                  <a:pt x="7105459" y="35089"/>
                  <a:pt x="7230031" y="35528"/>
                </a:cubicBezTo>
                <a:cubicBezTo>
                  <a:pt x="7516370" y="35528"/>
                  <a:pt x="7802902" y="38152"/>
                  <a:pt x="8089242" y="32684"/>
                </a:cubicBezTo>
                <a:cubicBezTo>
                  <a:pt x="8344090" y="27873"/>
                  <a:pt x="8597956" y="17377"/>
                  <a:pt x="8853003" y="43837"/>
                </a:cubicBezTo>
                <a:cubicBezTo>
                  <a:pt x="9229472" y="82767"/>
                  <a:pt x="9607909" y="70300"/>
                  <a:pt x="9985559" y="65708"/>
                </a:cubicBezTo>
                <a:cubicBezTo>
                  <a:pt x="10083101" y="64320"/>
                  <a:pt x="10180599" y="61132"/>
                  <a:pt x="10278047" y="56140"/>
                </a:cubicBezTo>
                <a:lnTo>
                  <a:pt x="10449151" y="44199"/>
                </a:lnTo>
                <a:lnTo>
                  <a:pt x="10468533" y="198724"/>
                </a:lnTo>
                <a:cubicBezTo>
                  <a:pt x="10475933" y="234109"/>
                  <a:pt x="10480462" y="270161"/>
                  <a:pt x="10482057" y="306442"/>
                </a:cubicBezTo>
                <a:cubicBezTo>
                  <a:pt x="10492136" y="438884"/>
                  <a:pt x="10475168" y="569479"/>
                  <a:pt x="10461007" y="700359"/>
                </a:cubicBezTo>
                <a:cubicBezTo>
                  <a:pt x="10451566" y="783776"/>
                  <a:pt x="10437150" y="868045"/>
                  <a:pt x="10461007" y="950608"/>
                </a:cubicBezTo>
                <a:cubicBezTo>
                  <a:pt x="10477350" y="1008147"/>
                  <a:pt x="10480985" y="1069224"/>
                  <a:pt x="10471595" y="1128666"/>
                </a:cubicBezTo>
                <a:cubicBezTo>
                  <a:pt x="10455763" y="1234166"/>
                  <a:pt x="10452459" y="1341527"/>
                  <a:pt x="10461772" y="1447979"/>
                </a:cubicBezTo>
                <a:cubicBezTo>
                  <a:pt x="10467921" y="1518165"/>
                  <a:pt x="10466977" y="1588906"/>
                  <a:pt x="10458965" y="1658865"/>
                </a:cubicBezTo>
                <a:cubicBezTo>
                  <a:pt x="10448377" y="1752939"/>
                  <a:pt x="10431919" y="1848719"/>
                  <a:pt x="10451949" y="1943076"/>
                </a:cubicBezTo>
                <a:cubicBezTo>
                  <a:pt x="10483843" y="2092999"/>
                  <a:pt x="10477464" y="2242779"/>
                  <a:pt x="10464706" y="2393837"/>
                </a:cubicBezTo>
                <a:cubicBezTo>
                  <a:pt x="10455138" y="2506243"/>
                  <a:pt x="10444549" y="2619928"/>
                  <a:pt x="10463686" y="2733613"/>
                </a:cubicBezTo>
                <a:cubicBezTo>
                  <a:pt x="10471914" y="2786362"/>
                  <a:pt x="10471914" y="2840306"/>
                  <a:pt x="10463686" y="2893056"/>
                </a:cubicBezTo>
                <a:cubicBezTo>
                  <a:pt x="10453735" y="2964109"/>
                  <a:pt x="10444294" y="3034452"/>
                  <a:pt x="10457052" y="3106215"/>
                </a:cubicBezTo>
                <a:cubicBezTo>
                  <a:pt x="10462665" y="3137479"/>
                  <a:pt x="10466875" y="3169026"/>
                  <a:pt x="10469810" y="3200574"/>
                </a:cubicBezTo>
                <a:cubicBezTo>
                  <a:pt x="10475653" y="3281119"/>
                  <a:pt x="10473561" y="3362120"/>
                  <a:pt x="10463559" y="3442154"/>
                </a:cubicBezTo>
                <a:cubicBezTo>
                  <a:pt x="10453990" y="3535091"/>
                  <a:pt x="10469554" y="3628597"/>
                  <a:pt x="10456797" y="3721250"/>
                </a:cubicBezTo>
                <a:cubicBezTo>
                  <a:pt x="10447738" y="3795870"/>
                  <a:pt x="10447394" y="3871485"/>
                  <a:pt x="10455776" y="3946204"/>
                </a:cubicBezTo>
                <a:cubicBezTo>
                  <a:pt x="10470855" y="4087457"/>
                  <a:pt x="10469912" y="4230260"/>
                  <a:pt x="10452970" y="4371244"/>
                </a:cubicBezTo>
                <a:cubicBezTo>
                  <a:pt x="10442508" y="4453523"/>
                  <a:pt x="10436512" y="4538218"/>
                  <a:pt x="10455266" y="4618934"/>
                </a:cubicBezTo>
                <a:cubicBezTo>
                  <a:pt x="10499408" y="4808646"/>
                  <a:pt x="10473637" y="4998642"/>
                  <a:pt x="10455266" y="5187359"/>
                </a:cubicBezTo>
                <a:cubicBezTo>
                  <a:pt x="10444103" y="5288708"/>
                  <a:pt x="10443847" y="5391181"/>
                  <a:pt x="10454500" y="5492602"/>
                </a:cubicBezTo>
                <a:lnTo>
                  <a:pt x="10454510" y="5492731"/>
                </a:lnTo>
                <a:lnTo>
                  <a:pt x="10414967" y="5491139"/>
                </a:lnTo>
                <a:cubicBezTo>
                  <a:pt x="10117611" y="5495732"/>
                  <a:pt x="9820450" y="5526349"/>
                  <a:pt x="9523092" y="5507105"/>
                </a:cubicBezTo>
                <a:cubicBezTo>
                  <a:pt x="9272964" y="5490920"/>
                  <a:pt x="9023034" y="5477142"/>
                  <a:pt x="8772711" y="5490483"/>
                </a:cubicBezTo>
                <a:cubicBezTo>
                  <a:pt x="8636774" y="5499549"/>
                  <a:pt x="8500636" y="5503107"/>
                  <a:pt x="8364561" y="5501172"/>
                </a:cubicBezTo>
                <a:lnTo>
                  <a:pt x="8196562" y="5491993"/>
                </a:lnTo>
                <a:lnTo>
                  <a:pt x="8077075" y="5475562"/>
                </a:lnTo>
                <a:lnTo>
                  <a:pt x="7915670" y="5468917"/>
                </a:lnTo>
                <a:lnTo>
                  <a:pt x="7914092" y="5467957"/>
                </a:lnTo>
                <a:lnTo>
                  <a:pt x="7894412" y="5467957"/>
                </a:lnTo>
                <a:lnTo>
                  <a:pt x="7892834" y="5468758"/>
                </a:lnTo>
                <a:lnTo>
                  <a:pt x="7727602" y="5475562"/>
                </a:lnTo>
                <a:lnTo>
                  <a:pt x="7690606" y="5480649"/>
                </a:lnTo>
                <a:lnTo>
                  <a:pt x="7624212" y="5484579"/>
                </a:lnTo>
                <a:cubicBezTo>
                  <a:pt x="7434738" y="5508001"/>
                  <a:pt x="7243868" y="5514147"/>
                  <a:pt x="7053506" y="5502949"/>
                </a:cubicBezTo>
                <a:cubicBezTo>
                  <a:pt x="6777009" y="5485453"/>
                  <a:pt x="6500117" y="5474737"/>
                  <a:pt x="6223029" y="5498574"/>
                </a:cubicBezTo>
                <a:cubicBezTo>
                  <a:pt x="6065592" y="5511916"/>
                  <a:pt x="5908157" y="5526131"/>
                  <a:pt x="5750720" y="5507761"/>
                </a:cubicBezTo>
                <a:cubicBezTo>
                  <a:pt x="5616170" y="5490965"/>
                  <a:pt x="5480520" y="5488253"/>
                  <a:pt x="5345518" y="5499668"/>
                </a:cubicBezTo>
                <a:cubicBezTo>
                  <a:pt x="5197844" y="5511040"/>
                  <a:pt x="5049616" y="5511040"/>
                  <a:pt x="4901942" y="5499668"/>
                </a:cubicBezTo>
                <a:cubicBezTo>
                  <a:pt x="4760445" y="5490920"/>
                  <a:pt x="4618556" y="5476268"/>
                  <a:pt x="4477454" y="5492013"/>
                </a:cubicBezTo>
                <a:cubicBezTo>
                  <a:pt x="4279085" y="5513884"/>
                  <a:pt x="4081305" y="5506667"/>
                  <a:pt x="3883329" y="5493326"/>
                </a:cubicBezTo>
                <a:cubicBezTo>
                  <a:pt x="3719792" y="5482391"/>
                  <a:pt x="3555664" y="5466425"/>
                  <a:pt x="3392914" y="5492233"/>
                </a:cubicBezTo>
                <a:cubicBezTo>
                  <a:pt x="3175771" y="5523222"/>
                  <a:pt x="2956480" y="5531206"/>
                  <a:pt x="2737979" y="5516072"/>
                </a:cubicBezTo>
                <a:cubicBezTo>
                  <a:pt x="2289680" y="5492670"/>
                  <a:pt x="1840986" y="5498574"/>
                  <a:pt x="1392489" y="5480641"/>
                </a:cubicBezTo>
                <a:cubicBezTo>
                  <a:pt x="1244499" y="5474519"/>
                  <a:pt x="1097296" y="5507322"/>
                  <a:pt x="949699" y="5509072"/>
                </a:cubicBezTo>
                <a:cubicBezTo>
                  <a:pt x="684469" y="5512352"/>
                  <a:pt x="418241" y="5493120"/>
                  <a:pt x="151598" y="5492249"/>
                </a:cubicBezTo>
                <a:lnTo>
                  <a:pt x="1415" y="5496057"/>
                </a:lnTo>
                <a:lnTo>
                  <a:pt x="3772" y="5431261"/>
                </a:lnTo>
                <a:cubicBezTo>
                  <a:pt x="7163" y="5398149"/>
                  <a:pt x="12808" y="5364994"/>
                  <a:pt x="20909" y="5331792"/>
                </a:cubicBezTo>
                <a:cubicBezTo>
                  <a:pt x="51502" y="5208362"/>
                  <a:pt x="50009" y="5079152"/>
                  <a:pt x="16572" y="4956462"/>
                </a:cubicBezTo>
                <a:cubicBezTo>
                  <a:pt x="9172" y="4924695"/>
                  <a:pt x="4643" y="4892329"/>
                  <a:pt x="3048" y="4859758"/>
                </a:cubicBezTo>
                <a:cubicBezTo>
                  <a:pt x="-7031" y="4740857"/>
                  <a:pt x="9937" y="4623614"/>
                  <a:pt x="24098" y="4506116"/>
                </a:cubicBezTo>
                <a:cubicBezTo>
                  <a:pt x="33539" y="4431228"/>
                  <a:pt x="47955" y="4355575"/>
                  <a:pt x="24098" y="4281453"/>
                </a:cubicBezTo>
                <a:cubicBezTo>
                  <a:pt x="7755" y="4229797"/>
                  <a:pt x="4120" y="4174965"/>
                  <a:pt x="13510" y="4121600"/>
                </a:cubicBezTo>
                <a:cubicBezTo>
                  <a:pt x="29342" y="4026887"/>
                  <a:pt x="32646" y="3930503"/>
                  <a:pt x="23333" y="3834935"/>
                </a:cubicBezTo>
                <a:cubicBezTo>
                  <a:pt x="17184" y="3771925"/>
                  <a:pt x="18128" y="3708417"/>
                  <a:pt x="26140" y="3645611"/>
                </a:cubicBezTo>
                <a:cubicBezTo>
                  <a:pt x="36728" y="3561155"/>
                  <a:pt x="53186" y="3475168"/>
                  <a:pt x="33156" y="3390458"/>
                </a:cubicBezTo>
                <a:cubicBezTo>
                  <a:pt x="1262" y="3255864"/>
                  <a:pt x="7641" y="3121398"/>
                  <a:pt x="20399" y="2985784"/>
                </a:cubicBezTo>
                <a:cubicBezTo>
                  <a:pt x="29967" y="2884871"/>
                  <a:pt x="40556" y="2782810"/>
                  <a:pt x="21419" y="2680748"/>
                </a:cubicBezTo>
                <a:cubicBezTo>
                  <a:pt x="13191" y="2633392"/>
                  <a:pt x="13191" y="2584964"/>
                  <a:pt x="21419" y="2537607"/>
                </a:cubicBezTo>
                <a:cubicBezTo>
                  <a:pt x="31370" y="2473819"/>
                  <a:pt x="40811" y="2410668"/>
                  <a:pt x="28053" y="2346242"/>
                </a:cubicBezTo>
                <a:cubicBezTo>
                  <a:pt x="22440" y="2318175"/>
                  <a:pt x="18230" y="2289853"/>
                  <a:pt x="15295" y="2261531"/>
                </a:cubicBezTo>
                <a:cubicBezTo>
                  <a:pt x="9452" y="2189221"/>
                  <a:pt x="11544" y="2116502"/>
                  <a:pt x="21546" y="2044651"/>
                </a:cubicBezTo>
                <a:cubicBezTo>
                  <a:pt x="31115" y="1961216"/>
                  <a:pt x="15551" y="1877270"/>
                  <a:pt x="28308" y="1794090"/>
                </a:cubicBezTo>
                <a:cubicBezTo>
                  <a:pt x="37367" y="1727100"/>
                  <a:pt x="37711" y="1659216"/>
                  <a:pt x="29329" y="1592136"/>
                </a:cubicBezTo>
                <a:cubicBezTo>
                  <a:pt x="14250" y="1465325"/>
                  <a:pt x="15193" y="1337123"/>
                  <a:pt x="32135" y="1210554"/>
                </a:cubicBezTo>
                <a:cubicBezTo>
                  <a:pt x="42597" y="1136687"/>
                  <a:pt x="48593" y="1060652"/>
                  <a:pt x="29839" y="988188"/>
                </a:cubicBezTo>
                <a:cubicBezTo>
                  <a:pt x="-14303" y="817873"/>
                  <a:pt x="11468" y="647303"/>
                  <a:pt x="29839" y="477881"/>
                </a:cubicBezTo>
                <a:cubicBezTo>
                  <a:pt x="41002" y="386894"/>
                  <a:pt x="41258" y="294898"/>
                  <a:pt x="30605" y="203847"/>
                </a:cubicBezTo>
                <a:lnTo>
                  <a:pt x="17136" y="42362"/>
                </a:lnTo>
                <a:lnTo>
                  <a:pt x="155390" y="51827"/>
                </a:lnTo>
                <a:cubicBezTo>
                  <a:pt x="380715" y="63616"/>
                  <a:pt x="606095" y="63411"/>
                  <a:pt x="831032" y="41432"/>
                </a:cubicBezTo>
                <a:cubicBezTo>
                  <a:pt x="1107234" y="18075"/>
                  <a:pt x="1384519" y="14708"/>
                  <a:pt x="1661115" y="31372"/>
                </a:cubicBezTo>
                <a:cubicBezTo>
                  <a:pt x="1911045" y="42962"/>
                  <a:pt x="2160581" y="71395"/>
                  <a:pt x="2411103" y="47120"/>
                </a:cubicBezTo>
                <a:cubicBezTo>
                  <a:pt x="2497298" y="38807"/>
                  <a:pt x="2581920" y="18689"/>
                  <a:pt x="2668707" y="14096"/>
                </a:cubicBezTo>
                <a:cubicBezTo>
                  <a:pt x="3075287" y="-7775"/>
                  <a:pt x="3480488" y="25030"/>
                  <a:pt x="3885690" y="51930"/>
                </a:cubicBezTo>
                <a:cubicBezTo>
                  <a:pt x="4033287" y="61770"/>
                  <a:pt x="4180883" y="73799"/>
                  <a:pt x="4328480" y="46900"/>
                </a:cubicBezTo>
                <a:cubicBezTo>
                  <a:pt x="4453032" y="25577"/>
                  <a:pt x="4579453" y="21181"/>
                  <a:pt x="4704949" y="33778"/>
                </a:cubicBezTo>
                <a:cubicBezTo>
                  <a:pt x="4816098" y="46376"/>
                  <a:pt x="4927939" y="49371"/>
                  <a:pt x="5039501" y="42745"/>
                </a:cubicBezTo>
                <a:cubicBezTo>
                  <a:pt x="5342568" y="15407"/>
                  <a:pt x="5645828" y="318"/>
                  <a:pt x="5949681" y="536"/>
                </a:cubicBezTo>
                <a:close/>
              </a:path>
            </a:pathLst>
          </a:custGeom>
        </p:spPr>
      </p:pic>
    </p:spTree>
    <p:extLst>
      <p:ext uri="{BB962C8B-B14F-4D97-AF65-F5344CB8AC3E}">
        <p14:creationId xmlns:p14="http://schemas.microsoft.com/office/powerpoint/2010/main" val="3583542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F05FEFF-5940-4F1F-9B12-8AA54D1726CB}"/>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CONCLUSION</a:t>
            </a:r>
          </a:p>
        </p:txBody>
      </p:sp>
      <p:sp>
        <p:nvSpPr>
          <p:cNvPr id="3" name="Content Placeholder 2">
            <a:extLst>
              <a:ext uri="{FF2B5EF4-FFF2-40B4-BE49-F238E27FC236}">
                <a16:creationId xmlns:a16="http://schemas.microsoft.com/office/drawing/2014/main" id="{2AA1FD14-612B-4172-9F43-4E1FFFE2DAEF}"/>
              </a:ext>
            </a:extLst>
          </p:cNvPr>
          <p:cNvSpPr>
            <a:spLocks noGrp="1"/>
          </p:cNvSpPr>
          <p:nvPr>
            <p:ph idx="1"/>
          </p:nvPr>
        </p:nvSpPr>
        <p:spPr>
          <a:xfrm>
            <a:off x="1367624" y="2490436"/>
            <a:ext cx="9708995" cy="3567173"/>
          </a:xfrm>
        </p:spPr>
        <p:txBody>
          <a:bodyPr anchor="ctr">
            <a:normAutofit/>
          </a:bodyPr>
          <a:lstStyle/>
          <a:p>
            <a:pPr marL="0" indent="0" algn="just">
              <a:buNone/>
            </a:pPr>
            <a:r>
              <a:rPr lang="en-US" sz="2400" dirty="0"/>
              <a:t>To summarize, we used several data visualizations to better understand the content and then suggested a framework to end users based on their preferences. </a:t>
            </a:r>
          </a:p>
          <a:p>
            <a:pPr marL="0" indent="0" algn="just">
              <a:buNone/>
            </a:pPr>
            <a:r>
              <a:rPr lang="en-US" sz="2400" dirty="0"/>
              <a:t>We also ran sentiment analysis on the data, breaking it into training and testing datasets and feeding them into the sequential model, before calculating the data's accuracy. </a:t>
            </a:r>
          </a:p>
          <a:p>
            <a:pPr marL="0" indent="0" algn="just">
              <a:buNone/>
            </a:pPr>
            <a:r>
              <a:rPr lang="en-US" sz="2400" dirty="0"/>
              <a:t>We got a 52 percent accuracy for this data. By taking into account the large amount of data, this can be increased even further.</a:t>
            </a:r>
          </a:p>
        </p:txBody>
      </p:sp>
    </p:spTree>
    <p:extLst>
      <p:ext uri="{BB962C8B-B14F-4D97-AF65-F5344CB8AC3E}">
        <p14:creationId xmlns:p14="http://schemas.microsoft.com/office/powerpoint/2010/main" val="1132131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EC8FB2-7107-40E3-A08D-8F08B1B1163B}"/>
              </a:ext>
            </a:extLst>
          </p:cNvPr>
          <p:cNvSpPr>
            <a:spLocks noGrp="1"/>
          </p:cNvSpPr>
          <p:nvPr>
            <p:ph idx="1"/>
          </p:nvPr>
        </p:nvSpPr>
        <p:spPr>
          <a:xfrm>
            <a:off x="5126418" y="552091"/>
            <a:ext cx="6224335" cy="5431536"/>
          </a:xfrm>
        </p:spPr>
        <p:txBody>
          <a:bodyPr anchor="ct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                                                     </a:t>
            </a:r>
            <a:r>
              <a:rPr lang="en-US" sz="4200" dirty="0"/>
              <a:t>Thank you!</a:t>
            </a:r>
          </a:p>
        </p:txBody>
      </p:sp>
    </p:spTree>
    <p:extLst>
      <p:ext uri="{BB962C8B-B14F-4D97-AF65-F5344CB8AC3E}">
        <p14:creationId xmlns:p14="http://schemas.microsoft.com/office/powerpoint/2010/main" val="2118350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B4FCC4-9357-4FA3-B361-62769EC07738}"/>
              </a:ext>
            </a:extLst>
          </p:cNvPr>
          <p:cNvSpPr>
            <a:spLocks noGrp="1"/>
          </p:cNvSpPr>
          <p:nvPr>
            <p:ph type="title"/>
          </p:nvPr>
        </p:nvSpPr>
        <p:spPr>
          <a:xfrm>
            <a:off x="635000" y="640823"/>
            <a:ext cx="3418659" cy="5583148"/>
          </a:xfrm>
        </p:spPr>
        <p:txBody>
          <a:bodyPr anchor="ctr">
            <a:normAutofit/>
          </a:bodyPr>
          <a:lstStyle/>
          <a:p>
            <a:r>
              <a:rPr lang="en-US" sz="3800"/>
              <a:t>INTRODUCTION </a:t>
            </a:r>
          </a:p>
        </p:txBody>
      </p:sp>
      <p:sp>
        <p:nvSpPr>
          <p:cNvPr id="16"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61B0BB02-6D6C-45D6-BE6E-79508DDD83D6}"/>
              </a:ext>
            </a:extLst>
          </p:cNvPr>
          <p:cNvGraphicFramePr>
            <a:graphicFrameLocks noGrp="1"/>
          </p:cNvGraphicFramePr>
          <p:nvPr>
            <p:ph idx="1"/>
            <p:extLst>
              <p:ext uri="{D42A27DB-BD31-4B8C-83A1-F6EECF244321}">
                <p14:modId xmlns:p14="http://schemas.microsoft.com/office/powerpoint/2010/main" val="307902594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485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3141BB-DA8B-4250-8691-8B2860DAADE5}"/>
              </a:ext>
            </a:extLst>
          </p:cNvPr>
          <p:cNvSpPr>
            <a:spLocks noGrp="1"/>
          </p:cNvSpPr>
          <p:nvPr>
            <p:ph type="title"/>
          </p:nvPr>
        </p:nvSpPr>
        <p:spPr>
          <a:xfrm>
            <a:off x="6094105" y="802955"/>
            <a:ext cx="4977976" cy="1454051"/>
          </a:xfrm>
        </p:spPr>
        <p:txBody>
          <a:bodyPr>
            <a:normAutofit/>
          </a:bodyPr>
          <a:lstStyle/>
          <a:p>
            <a:r>
              <a:rPr lang="en-US" dirty="0">
                <a:solidFill>
                  <a:srgbClr val="000000"/>
                </a:solidFill>
              </a:rPr>
              <a:t>METHODOLOGY</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erver">
            <a:extLst>
              <a:ext uri="{FF2B5EF4-FFF2-40B4-BE49-F238E27FC236}">
                <a16:creationId xmlns:a16="http://schemas.microsoft.com/office/drawing/2014/main" id="{09DC46D2-ADC4-43E0-99E7-3F1290B7B1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6780568F-20DA-4423-99BC-65519BF85FF0}"/>
              </a:ext>
            </a:extLst>
          </p:cNvPr>
          <p:cNvSpPr>
            <a:spLocks noGrp="1"/>
          </p:cNvSpPr>
          <p:nvPr>
            <p:ph idx="1"/>
          </p:nvPr>
        </p:nvSpPr>
        <p:spPr>
          <a:xfrm>
            <a:off x="6090574" y="2421682"/>
            <a:ext cx="5938866" cy="4101038"/>
          </a:xfrm>
        </p:spPr>
        <p:txBody>
          <a:bodyPr anchor="ctr">
            <a:normAutofit/>
          </a:bodyPr>
          <a:lstStyle/>
          <a:p>
            <a:pPr marL="0" indent="0">
              <a:buNone/>
            </a:pPr>
            <a:r>
              <a:rPr lang="en-US" sz="2300" dirty="0">
                <a:solidFill>
                  <a:srgbClr val="000000"/>
                </a:solidFill>
              </a:rPr>
              <a:t>The foundation of any machine learning project is data. </a:t>
            </a:r>
          </a:p>
          <a:p>
            <a:pPr marL="0" indent="0" algn="ctr">
              <a:buNone/>
            </a:pPr>
            <a:r>
              <a:rPr lang="en-US" sz="2300" dirty="0">
                <a:solidFill>
                  <a:srgbClr val="000000"/>
                </a:solidFill>
              </a:rPr>
              <a:t>1. Data Collection</a:t>
            </a:r>
          </a:p>
          <a:p>
            <a:pPr marL="0" indent="0" algn="ctr">
              <a:buNone/>
            </a:pPr>
            <a:r>
              <a:rPr lang="en-US" sz="2300" dirty="0">
                <a:solidFill>
                  <a:srgbClr val="000000"/>
                </a:solidFill>
              </a:rPr>
              <a:t>       2. Data pre-processing</a:t>
            </a:r>
          </a:p>
          <a:p>
            <a:pPr marL="0" indent="0" algn="ctr">
              <a:buNone/>
            </a:pPr>
            <a:r>
              <a:rPr lang="en-US" sz="2300" dirty="0">
                <a:solidFill>
                  <a:srgbClr val="000000"/>
                </a:solidFill>
              </a:rPr>
              <a:t>3. Dataset splitting</a:t>
            </a:r>
          </a:p>
        </p:txBody>
      </p:sp>
    </p:spTree>
    <p:extLst>
      <p:ext uri="{BB962C8B-B14F-4D97-AF65-F5344CB8AC3E}">
        <p14:creationId xmlns:p14="http://schemas.microsoft.com/office/powerpoint/2010/main" val="1476824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2794-58F8-4770-A19E-394E12B0E267}"/>
              </a:ext>
            </a:extLst>
          </p:cNvPr>
          <p:cNvSpPr>
            <a:spLocks noGrp="1"/>
          </p:cNvSpPr>
          <p:nvPr>
            <p:ph type="title"/>
          </p:nvPr>
        </p:nvSpPr>
        <p:spPr>
          <a:xfrm>
            <a:off x="1288064" y="338328"/>
            <a:ext cx="9637776" cy="929046"/>
          </a:xfrm>
        </p:spPr>
        <p:txBody>
          <a:bodyPr>
            <a:normAutofit/>
          </a:bodyPr>
          <a:lstStyle/>
          <a:p>
            <a:pPr algn="ctr"/>
            <a:r>
              <a:rPr lang="en-US" dirty="0"/>
              <a:t>Data Visualization</a:t>
            </a:r>
            <a:endParaRPr lang="en-US"/>
          </a:p>
        </p:txBody>
      </p:sp>
      <p:sp>
        <p:nvSpPr>
          <p:cNvPr id="20" name="Rectangle 19">
            <a:extLst>
              <a:ext uri="{FF2B5EF4-FFF2-40B4-BE49-F238E27FC236}">
                <a16:creationId xmlns:a16="http://schemas.microsoft.com/office/drawing/2014/main" id="{77979EE2-0C47-4C34-B19A-F2C89424F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72016"/>
            <a:ext cx="12192002" cy="528598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6">
            <a:extLst>
              <a:ext uri="{FF2B5EF4-FFF2-40B4-BE49-F238E27FC236}">
                <a16:creationId xmlns:a16="http://schemas.microsoft.com/office/drawing/2014/main" id="{0204F0E0-9F28-4E8A-ADAD-4E24453F5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1903957"/>
            <a:ext cx="11548872" cy="445239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DA91101F-B1FF-4CEF-BE5C-B285C8392436}"/>
              </a:ext>
            </a:extLst>
          </p:cNvPr>
          <p:cNvGraphicFramePr>
            <a:graphicFrameLocks noGrp="1"/>
          </p:cNvGraphicFramePr>
          <p:nvPr>
            <p:ph idx="1"/>
            <p:extLst>
              <p:ext uri="{D42A27DB-BD31-4B8C-83A1-F6EECF244321}">
                <p14:modId xmlns:p14="http://schemas.microsoft.com/office/powerpoint/2010/main" val="3308807777"/>
              </p:ext>
            </p:extLst>
          </p:nvPr>
        </p:nvGraphicFramePr>
        <p:xfrm>
          <a:off x="1063752" y="2235896"/>
          <a:ext cx="10064496" cy="3792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953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754886D-BBDD-4424-A179-7F57C9C161D0}"/>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200" dirty="0"/>
              <a:t>Top 15 Countries producing the content to Netflix</a:t>
            </a:r>
          </a:p>
        </p:txBody>
      </p:sp>
      <p:pic>
        <p:nvPicPr>
          <p:cNvPr id="4" name="Content Placeholder 3" descr="Chart, pie chart&#10;&#10;Description automatically generated">
            <a:extLst>
              <a:ext uri="{FF2B5EF4-FFF2-40B4-BE49-F238E27FC236}">
                <a16:creationId xmlns:a16="http://schemas.microsoft.com/office/drawing/2014/main" id="{2D3C69BC-9627-45AB-BFE4-E3D886C48AF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90872" y="640080"/>
            <a:ext cx="6358735" cy="5925312"/>
          </a:xfrm>
          <a:prstGeom prst="rect">
            <a:avLst/>
          </a:prstGeom>
        </p:spPr>
      </p:pic>
    </p:spTree>
    <p:extLst>
      <p:ext uri="{BB962C8B-B14F-4D97-AF65-F5344CB8AC3E}">
        <p14:creationId xmlns:p14="http://schemas.microsoft.com/office/powerpoint/2010/main" val="80685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F39EA87F-0F32-413C-A55A-7D61B03A9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3" name="Group 142">
            <a:extLst>
              <a:ext uri="{FF2B5EF4-FFF2-40B4-BE49-F238E27FC236}">
                <a16:creationId xmlns:a16="http://schemas.microsoft.com/office/drawing/2014/main" id="{18015EE6-BFEE-47EA-ABD8-9A3913720E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4" name="Freeform 5">
              <a:extLst>
                <a:ext uri="{FF2B5EF4-FFF2-40B4-BE49-F238E27FC236}">
                  <a16:creationId xmlns:a16="http://schemas.microsoft.com/office/drawing/2014/main" id="{861EDC30-3CA6-4979-B9AC-419446DC19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Freeform 6">
              <a:extLst>
                <a:ext uri="{FF2B5EF4-FFF2-40B4-BE49-F238E27FC236}">
                  <a16:creationId xmlns:a16="http://schemas.microsoft.com/office/drawing/2014/main" id="{BD6CC672-9A3C-4B37-AA22-C123DBC729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6" name="Freeform 7">
              <a:extLst>
                <a:ext uri="{FF2B5EF4-FFF2-40B4-BE49-F238E27FC236}">
                  <a16:creationId xmlns:a16="http://schemas.microsoft.com/office/drawing/2014/main" id="{1A67370E-202F-4AF2-9EE5-5B7AC36532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Freeform 8">
              <a:extLst>
                <a:ext uri="{FF2B5EF4-FFF2-40B4-BE49-F238E27FC236}">
                  <a16:creationId xmlns:a16="http://schemas.microsoft.com/office/drawing/2014/main" id="{DBABBFAB-EF78-4D3C-8CA7-724B7D9BF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Freeform 9">
              <a:extLst>
                <a:ext uri="{FF2B5EF4-FFF2-40B4-BE49-F238E27FC236}">
                  <a16:creationId xmlns:a16="http://schemas.microsoft.com/office/drawing/2014/main" id="{6068A13C-946C-4B26-9DFE-875533316D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9" name="Freeform 10">
              <a:extLst>
                <a:ext uri="{FF2B5EF4-FFF2-40B4-BE49-F238E27FC236}">
                  <a16:creationId xmlns:a16="http://schemas.microsoft.com/office/drawing/2014/main" id="{3AEBA976-4E60-4B91-B491-8646474D5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0" name="Freeform 11">
              <a:extLst>
                <a:ext uri="{FF2B5EF4-FFF2-40B4-BE49-F238E27FC236}">
                  <a16:creationId xmlns:a16="http://schemas.microsoft.com/office/drawing/2014/main" id="{4F4DFC6B-C560-4DC5-A89B-0A3D537FED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1" name="Freeform 12">
              <a:extLst>
                <a:ext uri="{FF2B5EF4-FFF2-40B4-BE49-F238E27FC236}">
                  <a16:creationId xmlns:a16="http://schemas.microsoft.com/office/drawing/2014/main" id="{24BFB0D3-52DF-47A1-8A6D-8283B54AB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 name="Freeform 13">
              <a:extLst>
                <a:ext uri="{FF2B5EF4-FFF2-40B4-BE49-F238E27FC236}">
                  <a16:creationId xmlns:a16="http://schemas.microsoft.com/office/drawing/2014/main" id="{4D307B64-155D-4F91-8708-1A4628044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 name="Freeform 14">
              <a:extLst>
                <a:ext uri="{FF2B5EF4-FFF2-40B4-BE49-F238E27FC236}">
                  <a16:creationId xmlns:a16="http://schemas.microsoft.com/office/drawing/2014/main" id="{21E75FE6-3A7F-43BF-9F7E-BDA9FBE3D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Freeform 15">
              <a:extLst>
                <a:ext uri="{FF2B5EF4-FFF2-40B4-BE49-F238E27FC236}">
                  <a16:creationId xmlns:a16="http://schemas.microsoft.com/office/drawing/2014/main" id="{CE56F856-1240-4686-92EC-D84B4A378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Freeform 16">
              <a:extLst>
                <a:ext uri="{FF2B5EF4-FFF2-40B4-BE49-F238E27FC236}">
                  <a16:creationId xmlns:a16="http://schemas.microsoft.com/office/drawing/2014/main" id="{B889D6D1-D4B8-4C1B-B962-E47FBBCA7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 name="Freeform 17">
              <a:extLst>
                <a:ext uri="{FF2B5EF4-FFF2-40B4-BE49-F238E27FC236}">
                  <a16:creationId xmlns:a16="http://schemas.microsoft.com/office/drawing/2014/main" id="{621D8093-4F4B-42F8-BFCF-40791F3716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7" name="Freeform 18">
              <a:extLst>
                <a:ext uri="{FF2B5EF4-FFF2-40B4-BE49-F238E27FC236}">
                  <a16:creationId xmlns:a16="http://schemas.microsoft.com/office/drawing/2014/main" id="{E95CDB4D-13B6-4B35-9207-1EAAFF3F7F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8" name="Freeform 19">
              <a:extLst>
                <a:ext uri="{FF2B5EF4-FFF2-40B4-BE49-F238E27FC236}">
                  <a16:creationId xmlns:a16="http://schemas.microsoft.com/office/drawing/2014/main" id="{C21CB5ED-A9D5-4EC8-8FC1-02F78111AB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20">
              <a:extLst>
                <a:ext uri="{FF2B5EF4-FFF2-40B4-BE49-F238E27FC236}">
                  <a16:creationId xmlns:a16="http://schemas.microsoft.com/office/drawing/2014/main" id="{A8CFCF10-B9B4-4A74-87A4-741A510901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Freeform 21">
              <a:extLst>
                <a:ext uri="{FF2B5EF4-FFF2-40B4-BE49-F238E27FC236}">
                  <a16:creationId xmlns:a16="http://schemas.microsoft.com/office/drawing/2014/main" id="{B9992F95-3EC1-49B3-82FD-BAF4DA5AF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 name="Freeform 22">
              <a:extLst>
                <a:ext uri="{FF2B5EF4-FFF2-40B4-BE49-F238E27FC236}">
                  <a16:creationId xmlns:a16="http://schemas.microsoft.com/office/drawing/2014/main" id="{2DE26642-1F85-4795-BDA5-1FC5E270C2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Freeform 23">
              <a:extLst>
                <a:ext uri="{FF2B5EF4-FFF2-40B4-BE49-F238E27FC236}">
                  <a16:creationId xmlns:a16="http://schemas.microsoft.com/office/drawing/2014/main" id="{9FAB5BDD-8DE3-4E75-ADB3-AED7F979F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 name="Freeform 24">
              <a:extLst>
                <a:ext uri="{FF2B5EF4-FFF2-40B4-BE49-F238E27FC236}">
                  <a16:creationId xmlns:a16="http://schemas.microsoft.com/office/drawing/2014/main" id="{EC4075D6-987D-47AA-8198-29C6C8C9E3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4" name="Freeform 25">
              <a:extLst>
                <a:ext uri="{FF2B5EF4-FFF2-40B4-BE49-F238E27FC236}">
                  <a16:creationId xmlns:a16="http://schemas.microsoft.com/office/drawing/2014/main" id="{B4C3E7B9-266B-4354-A07B-283DE102E5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66" name="Rectangle 165">
            <a:extLst>
              <a:ext uri="{FF2B5EF4-FFF2-40B4-BE49-F238E27FC236}">
                <a16:creationId xmlns:a16="http://schemas.microsoft.com/office/drawing/2014/main" id="{7D24FFA8-86DB-4132-A46B-89903769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909" y="685164"/>
            <a:ext cx="10579608" cy="5537113"/>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graphical user interface&#10;&#10;Description automatically generated">
            <a:extLst>
              <a:ext uri="{FF2B5EF4-FFF2-40B4-BE49-F238E27FC236}">
                <a16:creationId xmlns:a16="http://schemas.microsoft.com/office/drawing/2014/main" id="{D7008A82-D3BA-4D5B-9A8B-5145D9CBDB32}"/>
              </a:ext>
            </a:extLst>
          </p:cNvPr>
          <p:cNvPicPr>
            <a:picLocks noChangeAspect="1"/>
          </p:cNvPicPr>
          <p:nvPr/>
        </p:nvPicPr>
        <p:blipFill rotWithShape="1">
          <a:blip r:embed="rId2">
            <a:extLst>
              <a:ext uri="{28A0092B-C50C-407E-A947-70E740481C1C}">
                <a14:useLocalDpi xmlns:a14="http://schemas.microsoft.com/office/drawing/2010/main" val="0"/>
              </a:ext>
            </a:extLst>
          </a:blip>
          <a:srcRect t="20652" r="1" b="23709"/>
          <a:stretch/>
        </p:blipFill>
        <p:spPr>
          <a:xfrm>
            <a:off x="932168" y="1330354"/>
            <a:ext cx="10231132" cy="5222875"/>
          </a:xfrm>
          <a:prstGeom prst="rect">
            <a:avLst/>
          </a:prstGeom>
        </p:spPr>
      </p:pic>
      <p:sp>
        <p:nvSpPr>
          <p:cNvPr id="102" name="TextBox 101">
            <a:extLst>
              <a:ext uri="{FF2B5EF4-FFF2-40B4-BE49-F238E27FC236}">
                <a16:creationId xmlns:a16="http://schemas.microsoft.com/office/drawing/2014/main" id="{A274D65A-CCD4-400A-A6E3-3E490E460B1F}"/>
              </a:ext>
            </a:extLst>
          </p:cNvPr>
          <p:cNvSpPr txBox="1"/>
          <p:nvPr/>
        </p:nvSpPr>
        <p:spPr>
          <a:xfrm>
            <a:off x="1306513" y="1158241"/>
            <a:ext cx="7492047" cy="447040"/>
          </a:xfrm>
          <a:prstGeom prst="rect">
            <a:avLst/>
          </a:prstGeom>
        </p:spPr>
        <p:txBody>
          <a:bodyPr vert="horz" lIns="91440" tIns="45720" rIns="91440" bIns="45720" rtlCol="0" anchor="ctr">
            <a:normAutofit/>
          </a:bodyPr>
          <a:lstStyle/>
          <a:p>
            <a:pPr indent="-228600">
              <a:lnSpc>
                <a:spcPct val="90000"/>
              </a:lnSpc>
              <a:spcAft>
                <a:spcPts val="600"/>
              </a:spcAft>
              <a:buClr>
                <a:srgbClr val="FDAA25"/>
              </a:buClr>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6ABC3BE7-DE35-485D-951C-28F942E5139A}"/>
              </a:ext>
            </a:extLst>
          </p:cNvPr>
          <p:cNvSpPr txBox="1"/>
          <p:nvPr/>
        </p:nvSpPr>
        <p:spPr>
          <a:xfrm>
            <a:off x="7293817" y="2338388"/>
            <a:ext cx="4099607" cy="3678237"/>
          </a:xfrm>
          <a:prstGeom prst="rect">
            <a:avLst/>
          </a:prstGeom>
        </p:spPr>
        <p:txBody>
          <a:bodyPr vert="horz" lIns="91440" tIns="45720" rIns="91440" bIns="45720" rtlCol="0" anchor="ctr">
            <a:normAutofit/>
          </a:bodyPr>
          <a:lstStyle/>
          <a:p>
            <a:pPr indent="-228600">
              <a:lnSpc>
                <a:spcPct val="90000"/>
              </a:lnSpc>
              <a:spcAft>
                <a:spcPts val="600"/>
              </a:spcAft>
              <a:buClr>
                <a:srgbClr val="FDAA25"/>
              </a:buClr>
              <a:buFont typeface="Arial" panose="020B0604020202020204" pitchFamily="34" charset="0"/>
              <a:buChar char="•"/>
            </a:pPr>
            <a:endParaRPr lang="en-US" dirty="0"/>
          </a:p>
        </p:txBody>
      </p:sp>
      <p:sp>
        <p:nvSpPr>
          <p:cNvPr id="165" name="TextBox 164">
            <a:extLst>
              <a:ext uri="{FF2B5EF4-FFF2-40B4-BE49-F238E27FC236}">
                <a16:creationId xmlns:a16="http://schemas.microsoft.com/office/drawing/2014/main" id="{307AF43C-06F3-42EB-BD4A-75A1E489B567}"/>
              </a:ext>
            </a:extLst>
          </p:cNvPr>
          <p:cNvSpPr txBox="1"/>
          <p:nvPr/>
        </p:nvSpPr>
        <p:spPr>
          <a:xfrm>
            <a:off x="1334346" y="1544290"/>
            <a:ext cx="7353933" cy="369332"/>
          </a:xfrm>
          <a:prstGeom prst="rect">
            <a:avLst/>
          </a:prstGeom>
          <a:noFill/>
        </p:spPr>
        <p:txBody>
          <a:bodyPr wrap="square">
            <a:spAutoFit/>
          </a:bodyPr>
          <a:lstStyle/>
          <a:p>
            <a:r>
              <a:rPr lang="en-US" dirty="0"/>
              <a:t>Total no of movies and tv shows released in a country</a:t>
            </a:r>
          </a:p>
        </p:txBody>
      </p:sp>
    </p:spTree>
    <p:extLst>
      <p:ext uri="{BB962C8B-B14F-4D97-AF65-F5344CB8AC3E}">
        <p14:creationId xmlns:p14="http://schemas.microsoft.com/office/powerpoint/2010/main" val="280023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A5B0B2-16D6-44C8-BC14-66682905B910}"/>
              </a:ext>
            </a:extLst>
          </p:cNvPr>
          <p:cNvSpPr txBox="1"/>
          <p:nvPr/>
        </p:nvSpPr>
        <p:spPr>
          <a:xfrm>
            <a:off x="648929" y="629266"/>
            <a:ext cx="3707534" cy="16223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chemeClr val="tx1"/>
                </a:solidFill>
                <a:latin typeface="+mj-lt"/>
                <a:ea typeface="+mj-ea"/>
                <a:cs typeface="+mj-cs"/>
              </a:rPr>
              <a:t>Rating Analysis</a:t>
            </a:r>
          </a:p>
        </p:txBody>
      </p:sp>
      <p:sp>
        <p:nvSpPr>
          <p:cNvPr id="4" name="TextBox 3">
            <a:extLst>
              <a:ext uri="{FF2B5EF4-FFF2-40B4-BE49-F238E27FC236}">
                <a16:creationId xmlns:a16="http://schemas.microsoft.com/office/drawing/2014/main" id="{27E8DBEE-63BC-4312-A7A3-CAAD4929C600}"/>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a:p>
            <a:pPr algn="just">
              <a:lnSpc>
                <a:spcPct val="90000"/>
              </a:lnSpc>
              <a:spcAft>
                <a:spcPts val="600"/>
              </a:spcAft>
            </a:pPr>
            <a:r>
              <a:rPr lang="en-US" sz="2000" dirty="0"/>
              <a:t>With the above data, it's difficult to say which are only applicable to Kids, Adults, etc.. because there are many ratings which are related to Kids and Adults. So better understanding for the end users, we are groping the ratings and displaying the result.</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CFC1A06-5662-4089-9399-0C40BB66B2D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123688" y="557784"/>
            <a:ext cx="6301505" cy="5739186"/>
          </a:xfrm>
          <a:prstGeom prst="rect">
            <a:avLst/>
          </a:prstGeom>
          <a:noFill/>
          <a:effectLst/>
        </p:spPr>
      </p:pic>
    </p:spTree>
    <p:extLst>
      <p:ext uri="{BB962C8B-B14F-4D97-AF65-F5344CB8AC3E}">
        <p14:creationId xmlns:p14="http://schemas.microsoft.com/office/powerpoint/2010/main" val="154636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6CDD0F-8BA8-4243-B6EF-50D98ED3F7A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600" kern="1200">
                <a:solidFill>
                  <a:schemeClr val="tx1"/>
                </a:solidFill>
                <a:latin typeface="+mj-lt"/>
                <a:ea typeface="+mj-ea"/>
                <a:cs typeface="+mj-cs"/>
              </a:rPr>
              <a:t>So, we grouped the ratings into 3 categories.</a:t>
            </a:r>
            <a:br>
              <a:rPr lang="en-US" sz="2600" kern="1200">
                <a:solidFill>
                  <a:schemeClr val="tx1"/>
                </a:solidFill>
                <a:latin typeface="+mj-lt"/>
                <a:ea typeface="+mj-ea"/>
                <a:cs typeface="+mj-cs"/>
              </a:rPr>
            </a:br>
            <a:br>
              <a:rPr lang="en-US" sz="2600" kern="1200">
                <a:solidFill>
                  <a:schemeClr val="tx1"/>
                </a:solidFill>
                <a:latin typeface="+mj-lt"/>
                <a:ea typeface="+mj-ea"/>
                <a:cs typeface="+mj-cs"/>
              </a:rPr>
            </a:br>
            <a:r>
              <a:rPr lang="en-US" sz="2600" b="1" kern="1200">
                <a:solidFill>
                  <a:schemeClr val="tx1"/>
                </a:solidFill>
                <a:latin typeface="+mj-lt"/>
                <a:ea typeface="+mj-ea"/>
                <a:cs typeface="+mj-cs"/>
              </a:rPr>
              <a:t>Adults</a:t>
            </a:r>
            <a:r>
              <a:rPr lang="en-US" sz="2600" kern="1200">
                <a:solidFill>
                  <a:schemeClr val="tx1"/>
                </a:solidFill>
                <a:latin typeface="+mj-lt"/>
                <a:ea typeface="+mj-ea"/>
                <a:cs typeface="+mj-cs"/>
              </a:rPr>
              <a:t> – R, NC-17, TV-MA</a:t>
            </a:r>
            <a:br>
              <a:rPr lang="en-US" sz="2600" kern="1200">
                <a:solidFill>
                  <a:schemeClr val="tx1"/>
                </a:solidFill>
                <a:latin typeface="+mj-lt"/>
                <a:ea typeface="+mj-ea"/>
                <a:cs typeface="+mj-cs"/>
              </a:rPr>
            </a:br>
            <a:r>
              <a:rPr lang="en-US" sz="2600" b="1" kern="1200">
                <a:solidFill>
                  <a:schemeClr val="tx1"/>
                </a:solidFill>
                <a:latin typeface="+mj-lt"/>
                <a:ea typeface="+mj-ea"/>
                <a:cs typeface="+mj-cs"/>
              </a:rPr>
              <a:t>Teens</a:t>
            </a:r>
            <a:r>
              <a:rPr lang="en-US" sz="2600" kern="1200">
                <a:solidFill>
                  <a:schemeClr val="tx1"/>
                </a:solidFill>
                <a:latin typeface="+mj-lt"/>
                <a:ea typeface="+mj-ea"/>
                <a:cs typeface="+mj-cs"/>
              </a:rPr>
              <a:t> – PG-13, TV-14</a:t>
            </a:r>
            <a:br>
              <a:rPr lang="en-US" sz="2600" kern="1200">
                <a:solidFill>
                  <a:schemeClr val="tx1"/>
                </a:solidFill>
                <a:latin typeface="+mj-lt"/>
                <a:ea typeface="+mj-ea"/>
                <a:cs typeface="+mj-cs"/>
              </a:rPr>
            </a:br>
            <a:r>
              <a:rPr lang="en-US" sz="2600" b="1" kern="1200">
                <a:solidFill>
                  <a:schemeClr val="tx1"/>
                </a:solidFill>
                <a:latin typeface="+mj-lt"/>
                <a:ea typeface="+mj-ea"/>
                <a:cs typeface="+mj-cs"/>
              </a:rPr>
              <a:t>Kids</a:t>
            </a:r>
            <a:r>
              <a:rPr lang="en-US" sz="2600" kern="1200">
                <a:solidFill>
                  <a:schemeClr val="tx1"/>
                </a:solidFill>
                <a:latin typeface="+mj-lt"/>
                <a:ea typeface="+mj-ea"/>
                <a:cs typeface="+mj-cs"/>
              </a:rPr>
              <a:t> - TV-Y, TV-Y7, TV-Y7-FV, G, TV-G, PG, TV-PG</a:t>
            </a:r>
            <a:endParaRPr lang="en-US" sz="2600" kern="1200" dirty="0">
              <a:solidFill>
                <a:schemeClr val="tx1"/>
              </a:solidFill>
              <a:latin typeface="+mj-lt"/>
              <a:ea typeface="+mj-ea"/>
              <a:cs typeface="+mj-cs"/>
            </a:endParaRP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Chart, bar chart&#10;&#10;Description automatically generated">
            <a:extLst>
              <a:ext uri="{FF2B5EF4-FFF2-40B4-BE49-F238E27FC236}">
                <a16:creationId xmlns:a16="http://schemas.microsoft.com/office/drawing/2014/main" id="{1FF3EAE8-E89C-4C1E-8F8C-7D55CBD426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4356" y="934720"/>
            <a:ext cx="6408836" cy="4988560"/>
          </a:xfrm>
          <a:prstGeom prst="rect">
            <a:avLst/>
          </a:prstGeom>
        </p:spPr>
      </p:pic>
    </p:spTree>
    <p:extLst>
      <p:ext uri="{BB962C8B-B14F-4D97-AF65-F5344CB8AC3E}">
        <p14:creationId xmlns:p14="http://schemas.microsoft.com/office/powerpoint/2010/main" val="2734888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834</Words>
  <Application>Microsoft Office PowerPoint</Application>
  <PresentationFormat>Widescreen</PresentationFormat>
  <Paragraphs>69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Symbol</vt:lpstr>
      <vt:lpstr>Office Theme</vt:lpstr>
      <vt:lpstr>Data visualization, Recommendation and sentiment analysis on Netflix data</vt:lpstr>
      <vt:lpstr>Abstract</vt:lpstr>
      <vt:lpstr>INTRODUCTION </vt:lpstr>
      <vt:lpstr>METHODOLOGY</vt:lpstr>
      <vt:lpstr>Data Visualization</vt:lpstr>
      <vt:lpstr>PowerPoint Presentation</vt:lpstr>
      <vt:lpstr>PowerPoint Presentation</vt:lpstr>
      <vt:lpstr>PowerPoint Presentation</vt:lpstr>
      <vt:lpstr>So, we grouped the ratings into 3 categories.  Adults – R, NC-17, TV-MA Teens – PG-13, TV-14 Kids - TV-Y, TV-Y7, TV-Y7-FV, G, TV-G, PG, TV-PG</vt:lpstr>
      <vt:lpstr>PowerPoint Presentation</vt:lpstr>
      <vt:lpstr>Dropdown Widget</vt:lpstr>
      <vt:lpstr>PowerPoint Presentation</vt:lpstr>
      <vt:lpstr>Movies Wordcloud</vt:lpstr>
      <vt:lpstr>Sentiment Analysis</vt:lpstr>
      <vt:lpstr>Steps involved in the Sentiment Analysis</vt:lpstr>
      <vt:lpstr>PowerPoint Presentation</vt:lpstr>
      <vt:lpstr>PowerPoint Presentation</vt:lpstr>
      <vt:lpstr>PowerPoint Presentation</vt:lpstr>
      <vt:lpstr>Recommendation</vt:lpstr>
      <vt:lpstr>Steps involved in the Recommender System</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Recommendation and sentiment analysis on Netflix data</dc:title>
  <dc:creator>Yarlagadda, Aditya Prasad (UMKC-Student)</dc:creator>
  <cp:lastModifiedBy>NITHIN CHOWDARY POLAVARAPU</cp:lastModifiedBy>
  <cp:revision>49</cp:revision>
  <dcterms:created xsi:type="dcterms:W3CDTF">2021-05-04T04:39:18Z</dcterms:created>
  <dcterms:modified xsi:type="dcterms:W3CDTF">2021-05-06T20:17:24Z</dcterms:modified>
</cp:coreProperties>
</file>