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9" r:id="rId6"/>
    <p:sldId id="260" r:id="rId7"/>
    <p:sldId id="261" r:id="rId8"/>
    <p:sldId id="262" r:id="rId9"/>
    <p:sldId id="263" r:id="rId10"/>
    <p:sldId id="264" r:id="rId11"/>
    <p:sldId id="268" r:id="rId12"/>
    <p:sldId id="270" r:id="rId13"/>
    <p:sldId id="265" r:id="rId14"/>
    <p:sldId id="272" r:id="rId15"/>
    <p:sldId id="271" r:id="rId16"/>
    <p:sldId id="266" r:id="rId17"/>
    <p:sldId id="267"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5C6BC38-0738-4415-9A49-F0AA68EC7FF0}">
  <a:tblStyle styleId="{85C6BC38-0738-4415-9A49-F0AA68EC7FF0}"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8"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fc87bc4b0d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fc87bc4b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spcBef>
                <a:spcPts val="400"/>
              </a:spcBef>
              <a:spcAft>
                <a:spcPts val="0"/>
              </a:spcAft>
              <a:buClr>
                <a:srgbClr val="17365D"/>
              </a:buClr>
              <a:buSzPts val="2000"/>
              <a:buNone/>
              <a:defRPr sz="2000" b="1">
                <a:solidFill>
                  <a:srgbClr val="17365D"/>
                </a:solidFill>
              </a:defRPr>
            </a:lvl1pPr>
            <a:lvl2pPr lvl="1" algn="ctr">
              <a:spcBef>
                <a:spcPts val="400"/>
              </a:spcBef>
              <a:spcAft>
                <a:spcPts val="0"/>
              </a:spcAft>
              <a:buClr>
                <a:srgbClr val="888888"/>
              </a:buClr>
              <a:buSzPts val="20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20"/>
              </a:spcBef>
              <a:spcAft>
                <a:spcPts val="0"/>
              </a:spcAft>
              <a:buClr>
                <a:srgbClr val="888888"/>
              </a:buClr>
              <a:buSzPts val="1600"/>
              <a:buNone/>
              <a:defRPr>
                <a:solidFill>
                  <a:srgbClr val="888888"/>
                </a:solidFill>
              </a:defRPr>
            </a:lvl4pPr>
            <a:lvl5pPr lvl="4" algn="ctr">
              <a:spcBef>
                <a:spcPts val="320"/>
              </a:spcBef>
              <a:spcAft>
                <a:spcPts val="0"/>
              </a:spcAft>
              <a:buClr>
                <a:srgbClr val="888888"/>
              </a:buClr>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2" y="-1714500"/>
            <a:ext cx="4952997" cy="106680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38" y="1828804"/>
            <a:ext cx="5851525"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38" y="-812796"/>
            <a:ext cx="5851525" cy="80264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17365D"/>
              </a:buClr>
              <a:buSzPts val="2800"/>
              <a:buFont typeface="Verdana"/>
              <a:buNone/>
              <a:defRPr>
                <a:solidFill>
                  <a:srgbClr val="17365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a:solidFill>
                  <a:schemeClr val="dk1"/>
                </a:solidFill>
              </a:defRPr>
            </a:lvl1pPr>
            <a:lvl2pPr marL="914400" lvl="1" indent="-355600" algn="l">
              <a:spcBef>
                <a:spcPts val="400"/>
              </a:spcBef>
              <a:spcAft>
                <a:spcPts val="0"/>
              </a:spcAft>
              <a:buClr>
                <a:schemeClr val="dk1"/>
              </a:buClr>
              <a:buSzPts val="2000"/>
              <a:buChar char="–"/>
              <a:defRPr>
                <a:solidFill>
                  <a:schemeClr val="dk1"/>
                </a:solidFill>
              </a:defRPr>
            </a:lvl2pPr>
            <a:lvl3pPr marL="1371600" lvl="2" indent="-342900" algn="l">
              <a:spcBef>
                <a:spcPts val="360"/>
              </a:spcBef>
              <a:spcAft>
                <a:spcPts val="0"/>
              </a:spcAft>
              <a:buClr>
                <a:schemeClr val="dk1"/>
              </a:buClr>
              <a:buSzPts val="1800"/>
              <a:buChar char="•"/>
              <a:defRPr>
                <a:solidFill>
                  <a:schemeClr val="dk1"/>
                </a:solidFill>
              </a:defRPr>
            </a:lvl3pPr>
            <a:lvl4pPr marL="1828800" lvl="3" indent="-330200" algn="l">
              <a:spcBef>
                <a:spcPts val="320"/>
              </a:spcBef>
              <a:spcAft>
                <a:spcPts val="0"/>
              </a:spcAft>
              <a:buClr>
                <a:schemeClr val="dk1"/>
              </a:buClr>
              <a:buSzPts val="1600"/>
              <a:buChar char="–"/>
              <a:defRPr>
                <a:solidFill>
                  <a:schemeClr val="dk1"/>
                </a:solidFill>
              </a:defRPr>
            </a:lvl4pPr>
            <a:lvl5pPr marL="2286000" lvl="4" indent="-330200" algn="l">
              <a:spcBef>
                <a:spcPts val="320"/>
              </a:spcBef>
              <a:spcAft>
                <a:spcPts val="0"/>
              </a:spcAft>
              <a:buClr>
                <a:schemeClr val="dk1"/>
              </a:buClr>
              <a:buSzPts val="1600"/>
              <a:buChar char="»"/>
              <a:defRPr>
                <a:solidFill>
                  <a:schemeClr val="dk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rgbClr val="FF0000"/>
              </a:buClr>
              <a:buSzPts val="4000"/>
              <a:buFont typeface="Verdana"/>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8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2800"/>
              <a:buFont typeface="Verdana"/>
              <a:buNone/>
              <a:defRPr>
                <a:solidFill>
                  <a:srgbClr val="FF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917"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917"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9033"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9033"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600" cy="487362"/>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rgbClr val="FF00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84"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667"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84"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FF0000"/>
              </a:buClr>
              <a:buSzPts val="2000"/>
              <a:buFont typeface="Verdana"/>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8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5"/>
          <a:stretch/>
        </p:blipFill>
        <p:spPr>
          <a:xfrm>
            <a:off x="0" y="5991366"/>
            <a:ext cx="12192000"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ho.int/health-topics/air-pollution#tab=tab_1"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2387163" y="1089885"/>
            <a:ext cx="7324831" cy="85321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t>PROJECT TITLE - ECO DRIVE</a:t>
            </a:r>
            <a:endParaRPr dirty="0"/>
          </a:p>
        </p:txBody>
      </p:sp>
      <p:sp>
        <p:nvSpPr>
          <p:cNvPr id="88" name="Google Shape;88;p13"/>
          <p:cNvSpPr txBox="1">
            <a:spLocks noGrp="1"/>
          </p:cNvSpPr>
          <p:nvPr>
            <p:ph type="subTitle" idx="1"/>
          </p:nvPr>
        </p:nvSpPr>
        <p:spPr>
          <a:xfrm>
            <a:off x="630904" y="2056321"/>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ct val="100000"/>
              <a:buNone/>
            </a:pPr>
            <a:r>
              <a:rPr lang="en-GB" dirty="0"/>
              <a:t>Batch Number: CSG-G08</a:t>
            </a:r>
            <a:endParaRPr dirty="0"/>
          </a:p>
          <a:p>
            <a:pPr marL="0" lvl="0" indent="0" algn="l" rtl="0">
              <a:spcBef>
                <a:spcPts val="400"/>
              </a:spcBef>
              <a:spcAft>
                <a:spcPts val="0"/>
              </a:spcAft>
              <a:buClr>
                <a:srgbClr val="17365D"/>
              </a:buClr>
              <a:buSzPct val="100000"/>
              <a:buNone/>
            </a:pPr>
            <a:endParaRPr dirty="0"/>
          </a:p>
        </p:txBody>
      </p:sp>
      <p:graphicFrame>
        <p:nvGraphicFramePr>
          <p:cNvPr id="89" name="Google Shape;89;p13"/>
          <p:cNvGraphicFramePr/>
          <p:nvPr>
            <p:extLst>
              <p:ext uri="{D42A27DB-BD31-4B8C-83A1-F6EECF244321}">
                <p14:modId xmlns:p14="http://schemas.microsoft.com/office/powerpoint/2010/main" val="1405332607"/>
              </p:ext>
            </p:extLst>
          </p:nvPr>
        </p:nvGraphicFramePr>
        <p:xfrm>
          <a:off x="630904" y="2505214"/>
          <a:ext cx="5418675" cy="2225100"/>
        </p:xfrm>
        <a:graphic>
          <a:graphicData uri="http://schemas.openxmlformats.org/drawingml/2006/table">
            <a:tbl>
              <a:tblPr firstRow="1" bandRow="1">
                <a:noFill/>
                <a:tableStyleId>{85C6BC38-0738-4415-9A49-F0AA68EC7FF0}</a:tableStyleId>
              </a:tblPr>
              <a:tblGrid>
                <a:gridCol w="2143469">
                  <a:extLst>
                    <a:ext uri="{9D8B030D-6E8A-4147-A177-3AD203B41FA5}">
                      <a16:colId xmlns:a16="http://schemas.microsoft.com/office/drawing/2014/main" val="20000"/>
                    </a:ext>
                  </a:extLst>
                </a:gridCol>
                <a:gridCol w="3275206">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GB" sz="1800"/>
                        <a:t>G Nithin</a:t>
                      </a:r>
                      <a:endParaRPr sz="1800" u="none" strike="noStrike" cap="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a:t>20211CSG0030</a:t>
                      </a:r>
                      <a:endParaRPr sz="1800" u="none" strike="noStrike" cap="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GB" sz="1800"/>
                        <a:t>Swaroop R S</a:t>
                      </a:r>
                      <a:endParaRPr sz="1800" u="none" strike="noStrike" cap="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dirty="0"/>
                        <a:t>20211CSG0034</a:t>
                      </a:r>
                      <a:endParaRPr sz="1800" u="none" strike="noStrike" cap="none"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GB" sz="1800"/>
                        <a:t>Jayanth V</a:t>
                      </a:r>
                      <a:endParaRPr sz="1800" u="none" strike="noStrike" cap="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a:t>20211CSG0012</a:t>
                      </a:r>
                      <a:endParaRPr sz="1800" u="none" strike="noStrike" cap="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GB" sz="1800"/>
                        <a:t>Lohith M C</a:t>
                      </a:r>
                      <a:endParaRPr sz="1800" u="none" strike="noStrike" cap="none"/>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dirty="0"/>
                        <a:t>20221LCG0003</a:t>
                      </a:r>
                      <a:endParaRPr sz="1800" u="none" strike="noStrike" cap="none" dirty="0"/>
                    </a:p>
                  </a:txBody>
                  <a:tcPr marL="91450" marR="91450" marT="45725" marB="457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91263" y="2608621"/>
            <a:ext cx="5142570" cy="1890141"/>
          </a:xfrm>
          <a:prstGeom prst="rect">
            <a:avLst/>
          </a:prstGeom>
          <a:noFill/>
          <a:ln>
            <a:noFill/>
          </a:ln>
        </p:spPr>
        <p:txBody>
          <a:bodyPr spcFirstLastPara="1" wrap="square" lIns="91425" tIns="45700" rIns="91425" bIns="45700" anchor="t" anchorCtr="0">
            <a:normAutofit fontScale="925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Verdana"/>
                <a:ea typeface="Verdana"/>
                <a:cs typeface="Verdana"/>
                <a:sym typeface="Verdana"/>
              </a:rPr>
              <a:t>Under the Supervision of,</a:t>
            </a:r>
            <a:endParaRPr lang="en-GB" dirty="0">
              <a:ea typeface="Verdana"/>
            </a:endParaRPr>
          </a:p>
          <a:p>
            <a:pPr marL="0" marR="0" lvl="0" indent="0" algn="ctr" rtl="0">
              <a:spcBef>
                <a:spcPts val="0"/>
              </a:spcBef>
              <a:spcAft>
                <a:spcPts val="0"/>
              </a:spcAft>
              <a:buClr>
                <a:srgbClr val="17365D"/>
              </a:buClr>
              <a:buSzPts val="2000"/>
              <a:buFont typeface="Arial"/>
              <a:buNone/>
            </a:pPr>
            <a:endParaRPr sz="2000" b="1" i="0" u="none" strike="noStrike" cap="none" dirty="0">
              <a:solidFill>
                <a:srgbClr val="17365D"/>
              </a:solidFill>
              <a:latin typeface="Verdana"/>
              <a:ea typeface="Verdana"/>
              <a:cs typeface="Verdana"/>
              <a:sym typeface="Verdana"/>
            </a:endParaRPr>
          </a:p>
          <a:p>
            <a:pPr marL="0" marR="0" lvl="0" indent="0" algn="ctr" rtl="0">
              <a:spcBef>
                <a:spcPts val="340"/>
              </a:spcBef>
              <a:spcAft>
                <a:spcPts val="0"/>
              </a:spcAft>
              <a:buClr>
                <a:srgbClr val="17365D"/>
              </a:buClr>
              <a:buSzPts val="1700"/>
              <a:buFont typeface="Arial"/>
              <a:buNone/>
            </a:pPr>
            <a:r>
              <a:rPr lang="en-GB" sz="1700" b="1" dirty="0">
                <a:solidFill>
                  <a:srgbClr val="17365D"/>
                </a:solidFill>
                <a:latin typeface="Verdana"/>
                <a:ea typeface="Verdana"/>
                <a:cs typeface="Verdana"/>
                <a:sym typeface="Verdana"/>
              </a:rPr>
              <a:t>Prof. </a:t>
            </a:r>
            <a:r>
              <a:rPr lang="en-GB" sz="1700" b="1" dirty="0" err="1">
                <a:solidFill>
                  <a:srgbClr val="17365D"/>
                </a:solidFill>
                <a:latin typeface="Verdana"/>
                <a:ea typeface="Verdana"/>
                <a:cs typeface="Verdana"/>
                <a:sym typeface="Verdana"/>
              </a:rPr>
              <a:t>Lakshmisha</a:t>
            </a:r>
            <a:r>
              <a:rPr lang="en-GB" sz="1700" b="1" dirty="0">
                <a:solidFill>
                  <a:srgbClr val="17365D"/>
                </a:solidFill>
                <a:latin typeface="Verdana"/>
                <a:ea typeface="Verdana"/>
                <a:cs typeface="Verdana"/>
                <a:sym typeface="Verdana"/>
              </a:rPr>
              <a:t> S Krishna</a:t>
            </a:r>
            <a:endParaRPr sz="1700" b="1" dirty="0">
              <a:solidFill>
                <a:srgbClr val="17365D"/>
              </a:solidFill>
              <a:latin typeface="Verdana"/>
              <a:ea typeface="Verdana"/>
              <a:cs typeface="Verdana"/>
              <a:sym typeface="Verdana"/>
            </a:endParaRPr>
          </a:p>
          <a:p>
            <a:pPr marL="0" marR="0" lvl="0" indent="0" algn="ctr" rtl="0">
              <a:spcBef>
                <a:spcPts val="340"/>
              </a:spcBef>
              <a:spcAft>
                <a:spcPts val="0"/>
              </a:spcAft>
              <a:buClr>
                <a:srgbClr val="17365D"/>
              </a:buClr>
              <a:buSzPts val="1700"/>
              <a:buFont typeface="Arial"/>
              <a:buNone/>
            </a:pPr>
            <a:r>
              <a:rPr lang="en-GB" sz="1700" b="1" dirty="0">
                <a:solidFill>
                  <a:srgbClr val="17365D"/>
                </a:solidFill>
                <a:latin typeface="Verdana"/>
                <a:ea typeface="Verdana"/>
                <a:cs typeface="Verdana"/>
                <a:sym typeface="Verdana"/>
              </a:rPr>
              <a:t>Assistant Professor</a:t>
            </a:r>
            <a:endParaRPr sz="1700" b="1" dirty="0">
              <a:solidFill>
                <a:srgbClr val="17365D"/>
              </a:solidFill>
              <a:latin typeface="Verdana"/>
              <a:ea typeface="Verdana"/>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Verdana"/>
                <a:ea typeface="Verdana"/>
                <a:cs typeface="Verdana"/>
                <a:sym typeface="Verdana"/>
              </a:rPr>
              <a:t>School of Computer Science &amp; Engineering</a:t>
            </a:r>
            <a:endParaRPr dirty="0"/>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Verdana"/>
                <a:ea typeface="Verdana"/>
                <a:cs typeface="Verdana"/>
                <a:sym typeface="Verdana"/>
              </a:rPr>
              <a:t>Presidency University</a:t>
            </a:r>
            <a:endParaRPr dirty="0"/>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Verdana"/>
              <a:ea typeface="Verdana"/>
              <a:cs typeface="Verdana"/>
              <a:sym typeface="Verdana"/>
            </a:endParaRPr>
          </a:p>
        </p:txBody>
      </p:sp>
      <p:sp>
        <p:nvSpPr>
          <p:cNvPr id="91" name="Google Shape;91;p13"/>
          <p:cNvSpPr txBox="1"/>
          <p:nvPr/>
        </p:nvSpPr>
        <p:spPr>
          <a:xfrm>
            <a:off x="3986772" y="334089"/>
            <a:ext cx="3970594" cy="552184"/>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lang="en-GB" sz="2000" b="1"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u="none" strike="noStrike" cap="none" dirty="0">
                <a:solidFill>
                  <a:srgbClr val="17365D"/>
                </a:solidFill>
                <a:latin typeface="Cambria" panose="02040503050406030204" pitchFamily="18" charset="0"/>
                <a:ea typeface="Cambria" panose="02040503050406030204" pitchFamily="18" charset="0"/>
                <a:cs typeface="Verdana"/>
                <a:sym typeface="Verdana"/>
              </a:rPr>
              <a:t>Review-</a:t>
            </a:r>
          </a:p>
        </p:txBody>
      </p:sp>
      <p:sp>
        <p:nvSpPr>
          <p:cNvPr id="3" name="TextBox 2">
            <a:extLst>
              <a:ext uri="{FF2B5EF4-FFF2-40B4-BE49-F238E27FC236}">
                <a16:creationId xmlns:a16="http://schemas.microsoft.com/office/drawing/2014/main" id="{B0F9948B-D884-658C-C6FB-72DAFCA9AFA5}"/>
              </a:ext>
            </a:extLst>
          </p:cNvPr>
          <p:cNvSpPr txBox="1"/>
          <p:nvPr/>
        </p:nvSpPr>
        <p:spPr>
          <a:xfrm>
            <a:off x="81135" y="4661485"/>
            <a:ext cx="12491865" cy="1261884"/>
          </a:xfrm>
          <a:prstGeom prst="rect">
            <a:avLst/>
          </a:prstGeom>
          <a:noFill/>
        </p:spPr>
        <p:txBody>
          <a:bodyPr wrap="square">
            <a:spAutoFit/>
          </a:bodyPr>
          <a:lstStyle/>
          <a:p>
            <a:pPr marL="0" marR="0" lvl="0" indent="0" rtl="0">
              <a:spcBef>
                <a:spcPts val="0"/>
              </a:spcBef>
              <a:spcAft>
                <a:spcPts val="0"/>
              </a:spcAft>
              <a:buClr>
                <a:srgbClr val="17365D"/>
              </a:buClr>
              <a:buSzPct val="100000"/>
              <a:buFont typeface="Arial"/>
              <a:buNone/>
            </a:pPr>
            <a:r>
              <a:rPr lang="en-US" sz="19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p>
          <a:p>
            <a:pPr marL="0" marR="0" lvl="0" indent="0" rtl="0">
              <a:spcBef>
                <a:spcPts val="0"/>
              </a:spcBef>
              <a:spcAft>
                <a:spcPts val="0"/>
              </a:spcAft>
              <a:buClr>
                <a:srgbClr val="17365D"/>
              </a:buClr>
              <a:buSzPct val="100000"/>
              <a:buFont typeface="Arial"/>
              <a:buNone/>
            </a:pPr>
            <a:r>
              <a:rPr lang="en-US" sz="19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19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1900" b="1" dirty="0">
                <a:solidFill>
                  <a:schemeClr val="accent1"/>
                </a:solidFill>
                <a:latin typeface="Cambria" panose="02040503050406030204" pitchFamily="18" charset="0"/>
                <a:ea typeface="Cambria" panose="02040503050406030204" pitchFamily="18" charset="0"/>
                <a:cs typeface="Verdana"/>
                <a:sym typeface="Verdana"/>
              </a:rPr>
              <a:t>: </a:t>
            </a:r>
          </a:p>
          <a:p>
            <a:pPr marL="0" marR="0" lvl="0" indent="0" rtl="0">
              <a:spcBef>
                <a:spcPts val="0"/>
              </a:spcBef>
              <a:spcAft>
                <a:spcPts val="0"/>
              </a:spcAft>
              <a:buClr>
                <a:srgbClr val="17365D"/>
              </a:buClr>
              <a:buSzPct val="100000"/>
              <a:buFont typeface="Arial"/>
              <a:buNone/>
            </a:pPr>
            <a:r>
              <a:rPr lang="en-US" sz="19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19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9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19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19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Expected Outcomes</a:t>
            </a:r>
            <a:endParaRPr dirty="0"/>
          </a:p>
        </p:txBody>
      </p:sp>
      <p:sp>
        <p:nvSpPr>
          <p:cNvPr id="140" name="Google Shape;140;p21"/>
          <p:cNvSpPr txBox="1">
            <a:spLocks noGrp="1"/>
          </p:cNvSpPr>
          <p:nvPr>
            <p:ph type="body" idx="1"/>
          </p:nvPr>
        </p:nvSpPr>
        <p:spPr>
          <a:xfrm>
            <a:off x="428336" y="952501"/>
            <a:ext cx="10668000" cy="4952997"/>
          </a:xfrm>
          <a:prstGeom prst="rect">
            <a:avLst/>
          </a:prstGeom>
          <a:noFill/>
          <a:ln>
            <a:noFill/>
          </a:ln>
        </p:spPr>
        <p:txBody>
          <a:bodyPr spcFirstLastPara="1" wrap="square" lIns="91425" tIns="45700" rIns="91425" bIns="45700" anchor="t" anchorCtr="0">
            <a:normAutofit/>
          </a:bodyPr>
          <a:lstStyle/>
          <a:p>
            <a:pPr>
              <a:lnSpc>
                <a:spcPct val="150000"/>
              </a:lnSpc>
              <a:buFont typeface="Arial" panose="020B0604020202020204" pitchFamily="34" charset="0"/>
              <a:buChar char="•"/>
            </a:pPr>
            <a:r>
              <a:rPr lang="en-US" sz="1600" b="1" dirty="0">
                <a:latin typeface="+mn-lt"/>
              </a:rPr>
              <a:t>Increased Awareness:</a:t>
            </a:r>
            <a:br>
              <a:rPr lang="en-US" sz="1600" dirty="0">
                <a:latin typeface="+mn-lt"/>
              </a:rPr>
            </a:br>
            <a:r>
              <a:rPr lang="en-US" sz="1600" dirty="0">
                <a:latin typeface="+mn-lt"/>
              </a:rPr>
              <a:t>Real-time carbon footprint tracking fosters eco-conscious travel decisions.</a:t>
            </a:r>
          </a:p>
          <a:p>
            <a:pPr>
              <a:lnSpc>
                <a:spcPct val="150000"/>
              </a:lnSpc>
              <a:buFont typeface="Arial" panose="020B0604020202020204" pitchFamily="34" charset="0"/>
              <a:buChar char="•"/>
            </a:pPr>
            <a:r>
              <a:rPr lang="en-US" sz="1600" b="1" dirty="0">
                <a:latin typeface="+mn-lt"/>
              </a:rPr>
              <a:t>Community Engagement:</a:t>
            </a:r>
            <a:br>
              <a:rPr lang="en-US" sz="1600" dirty="0">
                <a:latin typeface="+mn-lt"/>
              </a:rPr>
            </a:br>
            <a:r>
              <a:rPr lang="en-US" sz="1600" dirty="0">
                <a:latin typeface="+mn-lt"/>
              </a:rPr>
              <a:t>Virtual communities encourage collaboration, competition, and collective emission reduction efforts.</a:t>
            </a:r>
          </a:p>
          <a:p>
            <a:pPr>
              <a:lnSpc>
                <a:spcPct val="150000"/>
              </a:lnSpc>
              <a:buFont typeface="Arial" panose="020B0604020202020204" pitchFamily="34" charset="0"/>
              <a:buChar char="•"/>
            </a:pPr>
            <a:r>
              <a:rPr lang="en-US" sz="1600" b="1" dirty="0">
                <a:latin typeface="+mn-lt"/>
              </a:rPr>
              <a:t>Sustainable Behavior Change:</a:t>
            </a:r>
            <a:br>
              <a:rPr lang="en-US" sz="1600" dirty="0">
                <a:latin typeface="+mn-lt"/>
              </a:rPr>
            </a:br>
            <a:r>
              <a:rPr lang="en-US" sz="1600" dirty="0">
                <a:latin typeface="+mn-lt"/>
              </a:rPr>
              <a:t>Gamification elements drive adoption of greener commuting habits, reducing transportation emissions.</a:t>
            </a:r>
          </a:p>
          <a:p>
            <a:pPr>
              <a:lnSpc>
                <a:spcPct val="150000"/>
              </a:lnSpc>
              <a:buFont typeface="Arial" panose="020B0604020202020204" pitchFamily="34" charset="0"/>
              <a:buChar char="•"/>
            </a:pPr>
            <a:r>
              <a:rPr lang="en-US" sz="1600" b="1" dirty="0">
                <a:latin typeface="+mn-lt"/>
              </a:rPr>
              <a:t>Data-Driven Insights:</a:t>
            </a:r>
            <a:br>
              <a:rPr lang="en-US" sz="1600" dirty="0">
                <a:latin typeface="+mn-lt"/>
              </a:rPr>
            </a:br>
            <a:r>
              <a:rPr lang="en-US" sz="1600" dirty="0">
                <a:latin typeface="+mn-lt"/>
              </a:rPr>
              <a:t>Collects and analyzes commuting patterns, enabling future sustainability initiatives.</a:t>
            </a:r>
          </a:p>
          <a:p>
            <a:pPr>
              <a:lnSpc>
                <a:spcPct val="150000"/>
              </a:lnSpc>
              <a:buFont typeface="Arial" panose="020B0604020202020204" pitchFamily="34" charset="0"/>
              <a:buChar char="•"/>
            </a:pPr>
            <a:r>
              <a:rPr lang="en-US" sz="1600" b="1" dirty="0">
                <a:latin typeface="+mn-lt"/>
              </a:rPr>
              <a:t>Enhanced User Experience:</a:t>
            </a:r>
            <a:br>
              <a:rPr lang="en-US" sz="1600" dirty="0">
                <a:latin typeface="+mn-lt"/>
              </a:rPr>
            </a:br>
            <a:r>
              <a:rPr lang="en-US" sz="1600" dirty="0">
                <a:latin typeface="+mn-lt"/>
              </a:rPr>
              <a:t>Intuitive interface and engaging features ensure higher adoption and long-term usage.</a:t>
            </a:r>
          </a:p>
          <a:p>
            <a:pPr>
              <a:lnSpc>
                <a:spcPct val="150000"/>
              </a:lnSpc>
              <a:buFont typeface="Arial" panose="020B0604020202020204" pitchFamily="34" charset="0"/>
              <a:buChar char="•"/>
            </a:pPr>
            <a:r>
              <a:rPr lang="en-US" sz="1600" b="1" dirty="0">
                <a:latin typeface="+mn-lt"/>
              </a:rPr>
              <a:t>Scalable Model:</a:t>
            </a:r>
            <a:br>
              <a:rPr lang="en-US" sz="1600" dirty="0">
                <a:latin typeface="+mn-lt"/>
              </a:rPr>
            </a:br>
            <a:r>
              <a:rPr lang="en-US" sz="1600" dirty="0">
                <a:latin typeface="+mn-lt"/>
              </a:rPr>
              <a:t>Supports future expansions with features like route optimization and electric vehicle integration.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ED1632-F71E-3257-53C1-81977F333D31}"/>
              </a:ext>
            </a:extLst>
          </p:cNvPr>
          <p:cNvSpPr txBox="1"/>
          <p:nvPr/>
        </p:nvSpPr>
        <p:spPr>
          <a:xfrm>
            <a:off x="766354" y="323669"/>
            <a:ext cx="8397966" cy="523220"/>
          </a:xfrm>
          <a:prstGeom prst="rect">
            <a:avLst/>
          </a:prstGeom>
          <a:noFill/>
        </p:spPr>
        <p:txBody>
          <a:bodyPr wrap="square" rtlCol="0">
            <a:spAutoFit/>
          </a:bodyPr>
          <a:lstStyle/>
          <a:p>
            <a:r>
              <a:rPr lang="en-US" sz="2800" b="1" dirty="0">
                <a:solidFill>
                  <a:schemeClr val="bg2">
                    <a:lumMod val="75000"/>
                  </a:schemeClr>
                </a:solidFill>
                <a:latin typeface="Verdana" panose="020B0604030504040204" pitchFamily="34" charset="0"/>
                <a:ea typeface="Verdana" panose="020B0604030504040204" pitchFamily="34" charset="0"/>
              </a:rPr>
              <a:t>Front end Architecture</a:t>
            </a:r>
            <a:endParaRPr lang="en-IN" sz="2800" b="1" dirty="0">
              <a:solidFill>
                <a:schemeClr val="bg2">
                  <a:lumMod val="75000"/>
                </a:schemeClr>
              </a:solidFill>
              <a:latin typeface="Verdana" panose="020B0604030504040204" pitchFamily="34" charset="0"/>
              <a:ea typeface="Verdana" panose="020B0604030504040204" pitchFamily="34" charset="0"/>
            </a:endParaRPr>
          </a:p>
        </p:txBody>
      </p:sp>
      <p:pic>
        <p:nvPicPr>
          <p:cNvPr id="2" name="Picture 1">
            <a:extLst>
              <a:ext uri="{FF2B5EF4-FFF2-40B4-BE49-F238E27FC236}">
                <a16:creationId xmlns:a16="http://schemas.microsoft.com/office/drawing/2014/main" id="{5E148309-674F-38C9-714D-D985B3231FE9}"/>
              </a:ext>
            </a:extLst>
          </p:cNvPr>
          <p:cNvPicPr>
            <a:picLocks noChangeAspect="1"/>
          </p:cNvPicPr>
          <p:nvPr/>
        </p:nvPicPr>
        <p:blipFill>
          <a:blip r:embed="rId2"/>
          <a:stretch>
            <a:fillRect/>
          </a:stretch>
        </p:blipFill>
        <p:spPr>
          <a:xfrm>
            <a:off x="2040168" y="1226115"/>
            <a:ext cx="7307263" cy="4405769"/>
          </a:xfrm>
          <a:prstGeom prst="rect">
            <a:avLst/>
          </a:prstGeom>
        </p:spPr>
      </p:pic>
    </p:spTree>
    <p:extLst>
      <p:ext uri="{BB962C8B-B14F-4D97-AF65-F5344CB8AC3E}">
        <p14:creationId xmlns:p14="http://schemas.microsoft.com/office/powerpoint/2010/main" val="1686991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BEE29-7391-4334-2C60-312042FC2238}"/>
              </a:ext>
            </a:extLst>
          </p:cNvPr>
          <p:cNvSpPr>
            <a:spLocks noGrp="1"/>
          </p:cNvSpPr>
          <p:nvPr>
            <p:ph type="title"/>
          </p:nvPr>
        </p:nvSpPr>
        <p:spPr/>
        <p:txBody>
          <a:bodyPr/>
          <a:lstStyle/>
          <a:p>
            <a:r>
              <a:rPr lang="en-IN" dirty="0"/>
              <a:t>Back end Architecture</a:t>
            </a:r>
          </a:p>
        </p:txBody>
      </p:sp>
      <p:sp>
        <p:nvSpPr>
          <p:cNvPr id="3" name="Text Placeholder 2">
            <a:extLst>
              <a:ext uri="{FF2B5EF4-FFF2-40B4-BE49-F238E27FC236}">
                <a16:creationId xmlns:a16="http://schemas.microsoft.com/office/drawing/2014/main" id="{8FA207A3-1748-28CA-0230-C048ED95755F}"/>
              </a:ext>
            </a:extLst>
          </p:cNvPr>
          <p:cNvSpPr>
            <a:spLocks noGrp="1"/>
          </p:cNvSpPr>
          <p:nvPr>
            <p:ph type="body" idx="1"/>
          </p:nvPr>
        </p:nvSpPr>
        <p:spPr>
          <a:xfrm>
            <a:off x="812800" y="1143001"/>
            <a:ext cx="6583680" cy="1661159"/>
          </a:xfrm>
        </p:spPr>
        <p:txBody>
          <a:bodyPr/>
          <a:lstStyle/>
          <a:p>
            <a:endParaRPr lang="en-IN" dirty="0"/>
          </a:p>
        </p:txBody>
      </p:sp>
      <p:pic>
        <p:nvPicPr>
          <p:cNvPr id="4" name="Picture 3">
            <a:extLst>
              <a:ext uri="{FF2B5EF4-FFF2-40B4-BE49-F238E27FC236}">
                <a16:creationId xmlns:a16="http://schemas.microsoft.com/office/drawing/2014/main" id="{5C2E094B-4A73-1739-CD40-68DA6E524D3F}"/>
              </a:ext>
            </a:extLst>
          </p:cNvPr>
          <p:cNvPicPr>
            <a:picLocks noChangeAspect="1"/>
          </p:cNvPicPr>
          <p:nvPr/>
        </p:nvPicPr>
        <p:blipFill>
          <a:blip r:embed="rId2"/>
          <a:stretch>
            <a:fillRect/>
          </a:stretch>
        </p:blipFill>
        <p:spPr>
          <a:xfrm>
            <a:off x="162560" y="1214121"/>
            <a:ext cx="11968480" cy="4159568"/>
          </a:xfrm>
          <a:prstGeom prst="rect">
            <a:avLst/>
          </a:prstGeom>
        </p:spPr>
      </p:pic>
    </p:spTree>
    <p:extLst>
      <p:ext uri="{BB962C8B-B14F-4D97-AF65-F5344CB8AC3E}">
        <p14:creationId xmlns:p14="http://schemas.microsoft.com/office/powerpoint/2010/main" val="23178500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Conclusion</a:t>
            </a:r>
            <a:endParaRPr/>
          </a:p>
        </p:txBody>
      </p:sp>
      <p:sp>
        <p:nvSpPr>
          <p:cNvPr id="146" name="Google Shape;146;p22"/>
          <p:cNvSpPr txBox="1">
            <a:spLocks noGrp="1"/>
          </p:cNvSpPr>
          <p:nvPr>
            <p:ph type="body" idx="1"/>
          </p:nvPr>
        </p:nvSpPr>
        <p:spPr>
          <a:xfrm>
            <a:off x="762000" y="1166085"/>
            <a:ext cx="10668000" cy="4953000"/>
          </a:xfrm>
          <a:prstGeom prst="rect">
            <a:avLst/>
          </a:prstGeom>
          <a:noFill/>
          <a:ln>
            <a:noFill/>
          </a:ln>
        </p:spPr>
        <p:txBody>
          <a:bodyPr spcFirstLastPara="1" wrap="square" lIns="91425" tIns="45700" rIns="91425" bIns="45700" anchor="t" anchorCtr="0">
            <a:normAutofit/>
          </a:bodyPr>
          <a:lstStyle/>
          <a:p>
            <a:pPr marL="76200" indent="0">
              <a:lnSpc>
                <a:spcPct val="150000"/>
              </a:lnSpc>
              <a:buNone/>
            </a:pPr>
            <a:r>
              <a:rPr lang="en-IN" sz="2000" b="1" dirty="0">
                <a:effectLst/>
                <a:latin typeface="+mn-lt"/>
                <a:ea typeface="Times New Roman" panose="02020603050405020304" pitchFamily="18" charset="0"/>
              </a:rPr>
              <a:t>Eco Drive has achieved its goal of promoting sustainable transportation and reducing carbon footprints through a combination of innovative features and user-centric design. By fostering environmental awareness, encouraging behaviour change, and leveraging technology for meaningful impact, the project has contributed to a greener, more sustainable future. Its success demonstrates the power of technology in addressing global challenges and highlights the importance of individual and collective action in creating a positive environmental legacy.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717D7-5D49-A0B7-B5B5-611AC954650B}"/>
              </a:ext>
            </a:extLst>
          </p:cNvPr>
          <p:cNvSpPr>
            <a:spLocks noGrp="1"/>
          </p:cNvSpPr>
          <p:nvPr>
            <p:ph type="title"/>
          </p:nvPr>
        </p:nvSpPr>
        <p:spPr/>
        <p:txBody>
          <a:bodyPr/>
          <a:lstStyle/>
          <a:p>
            <a:r>
              <a:rPr lang="en-IN" dirty="0"/>
              <a:t>Problem Statement </a:t>
            </a:r>
          </a:p>
        </p:txBody>
      </p:sp>
      <p:sp>
        <p:nvSpPr>
          <p:cNvPr id="3" name="Text Placeholder 2">
            <a:extLst>
              <a:ext uri="{FF2B5EF4-FFF2-40B4-BE49-F238E27FC236}">
                <a16:creationId xmlns:a16="http://schemas.microsoft.com/office/drawing/2014/main" id="{2C20171B-31F3-2DF1-D93E-2148EED1F2C9}"/>
              </a:ext>
            </a:extLst>
          </p:cNvPr>
          <p:cNvSpPr>
            <a:spLocks noGrp="1"/>
          </p:cNvSpPr>
          <p:nvPr>
            <p:ph type="body" idx="1"/>
          </p:nvPr>
        </p:nvSpPr>
        <p:spPr>
          <a:xfrm>
            <a:off x="387927" y="1101437"/>
            <a:ext cx="10991273" cy="4952997"/>
          </a:xfrm>
        </p:spPr>
        <p:txBody>
          <a:bodyPr>
            <a:noAutofit/>
          </a:bodyPr>
          <a:lstStyle/>
          <a:p>
            <a:pPr marL="342900" indent="-190500" algn="just">
              <a:spcBef>
                <a:spcPts val="0"/>
              </a:spcBef>
              <a:buNone/>
            </a:pPr>
            <a:r>
              <a:rPr lang="en-US" sz="1600" b="1" dirty="0">
                <a:latin typeface="+mj-lt"/>
                <a:ea typeface="Cambria" panose="02040503050406030204" pitchFamily="18" charset="0"/>
              </a:rPr>
              <a:t>Organization:  </a:t>
            </a:r>
            <a:r>
              <a:rPr lang="en-US" sz="1600" dirty="0">
                <a:latin typeface="+mj-lt"/>
              </a:rPr>
              <a:t>An organization focused on leveraging technology and innovation for carbon footprint reduction through sustainable transportation, gamification, and community engagement. It emphasizes data-driven solutions and user-friendly applications to address environmental challenges.</a:t>
            </a:r>
          </a:p>
          <a:p>
            <a:pPr marL="342900" lvl="0" indent="-190500" algn="just">
              <a:spcBef>
                <a:spcPts val="0"/>
              </a:spcBef>
              <a:buNone/>
            </a:pPr>
            <a:endParaRPr lang="en-US" sz="1600" dirty="0">
              <a:latin typeface="+mj-lt"/>
              <a:ea typeface="Cambria" panose="02040503050406030204" pitchFamily="18" charset="0"/>
            </a:endParaRPr>
          </a:p>
          <a:p>
            <a:pPr marL="342900" lvl="0" indent="-190500" algn="just">
              <a:spcBef>
                <a:spcPts val="0"/>
              </a:spcBef>
              <a:buNone/>
            </a:pPr>
            <a:r>
              <a:rPr lang="en-US" sz="1600" b="1" dirty="0">
                <a:latin typeface="+mj-lt"/>
                <a:ea typeface="Cambria" panose="02040503050406030204" pitchFamily="18" charset="0"/>
              </a:rPr>
              <a:t>Category (Hardware / Software / Both):  </a:t>
            </a:r>
            <a:r>
              <a:rPr lang="en-US" sz="1600" dirty="0">
                <a:latin typeface="+mj-lt"/>
              </a:rPr>
              <a:t>Software – The primary focus is on software-based solutions, such as mobile applications integrating GPS, accelerometer data, machine learning algorithms, and gamification techniques.</a:t>
            </a:r>
          </a:p>
          <a:p>
            <a:pPr marL="342900" lvl="0" indent="-190500" algn="just">
              <a:spcBef>
                <a:spcPts val="0"/>
              </a:spcBef>
              <a:buNone/>
            </a:pPr>
            <a:endParaRPr lang="en-US" sz="1600" dirty="0">
              <a:latin typeface="+mj-lt"/>
              <a:ea typeface="Cambria" panose="02040503050406030204" pitchFamily="18" charset="0"/>
            </a:endParaRPr>
          </a:p>
          <a:p>
            <a:pPr marL="342900" lvl="0" indent="-190500" algn="just">
              <a:spcBef>
                <a:spcPts val="0"/>
              </a:spcBef>
              <a:buNone/>
            </a:pPr>
            <a:r>
              <a:rPr lang="en-US" sz="1600" b="1" dirty="0">
                <a:latin typeface="+mj-lt"/>
                <a:ea typeface="Cambria" panose="02040503050406030204" pitchFamily="18" charset="0"/>
              </a:rPr>
              <a:t>Problem Description:  </a:t>
            </a:r>
            <a:r>
              <a:rPr lang="en-US" sz="1600" dirty="0">
                <a:latin typeface="+mj-lt"/>
              </a:rPr>
              <a:t>The organization aims to tackle the environmental challenges posed by increasing carbon emissions, particularly from transportation, urbanization, and industrial activities. The lack of real-time, user-friendly tools for tracking and reducing carbon footprints, combined with limited community engagement and user motivation, exacerbates the problem.</a:t>
            </a:r>
          </a:p>
          <a:p>
            <a:pPr marL="342900" lvl="0" indent="-190500" algn="just">
              <a:spcBef>
                <a:spcPts val="0"/>
              </a:spcBef>
              <a:buNone/>
            </a:pPr>
            <a:endParaRPr lang="en-US" sz="1600" dirty="0">
              <a:latin typeface="+mj-lt"/>
              <a:ea typeface="Cambria" panose="02040503050406030204" pitchFamily="18" charset="0"/>
            </a:endParaRPr>
          </a:p>
          <a:p>
            <a:pPr marL="76200" indent="0">
              <a:buNone/>
            </a:pPr>
            <a:r>
              <a:rPr lang="en-US" sz="1600" b="1" dirty="0">
                <a:latin typeface="+mj-lt"/>
                <a:ea typeface="Cambria" panose="02040503050406030204" pitchFamily="18" charset="0"/>
              </a:rPr>
              <a:t>Difficulty Level: </a:t>
            </a:r>
          </a:p>
          <a:p>
            <a:r>
              <a:rPr lang="en-US" sz="1600" dirty="0">
                <a:latin typeface="+mj-lt"/>
              </a:rPr>
              <a:t>Moderate to High – While software development for carbon tracking and gamification is technically feasible, challenges include:</a:t>
            </a:r>
          </a:p>
          <a:p>
            <a:r>
              <a:rPr lang="en-US" sz="1600" dirty="0">
                <a:latin typeface="+mj-lt"/>
              </a:rPr>
              <a:t>Sustaining user engagement through gamification and community dynamics.</a:t>
            </a:r>
          </a:p>
          <a:p>
            <a:r>
              <a:rPr lang="en-US" sz="1600" dirty="0">
                <a:latin typeface="+mj-lt"/>
              </a:rPr>
              <a:t>Addressing privacy concerns and ensuring secure data handling.</a:t>
            </a:r>
          </a:p>
          <a:p>
            <a:r>
              <a:rPr lang="en-US" sz="1600" dirty="0">
                <a:latin typeface="+mj-lt"/>
              </a:rPr>
              <a:t>Scaling solutions for diverse user bases with varying cultural and technological backgrounds.</a:t>
            </a:r>
          </a:p>
          <a:p>
            <a:pPr marL="342900" lvl="0" indent="-190500" algn="just">
              <a:spcBef>
                <a:spcPts val="0"/>
              </a:spcBef>
              <a:buNone/>
            </a:pPr>
            <a:r>
              <a:rPr lang="en-US" sz="1600" dirty="0">
                <a:latin typeface="Cambria" panose="02040503050406030204" pitchFamily="18" charset="0"/>
                <a:ea typeface="Cambria" panose="02040503050406030204" pitchFamily="18" charset="0"/>
              </a:rPr>
              <a:t> </a:t>
            </a:r>
          </a:p>
          <a:p>
            <a:endParaRPr lang="en-IN" sz="1600" dirty="0"/>
          </a:p>
        </p:txBody>
      </p:sp>
    </p:spTree>
    <p:extLst>
      <p:ext uri="{BB962C8B-B14F-4D97-AF65-F5344CB8AC3E}">
        <p14:creationId xmlns:p14="http://schemas.microsoft.com/office/powerpoint/2010/main" val="299801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F83E2-337B-3F48-37DE-7B9EB7A5C6A1}"/>
              </a:ext>
            </a:extLst>
          </p:cNvPr>
          <p:cNvSpPr>
            <a:spLocks noGrp="1"/>
          </p:cNvSpPr>
          <p:nvPr>
            <p:ph type="title"/>
          </p:nvPr>
        </p:nvSpPr>
        <p:spPr/>
        <p:txBody>
          <a:bodyPr/>
          <a:lstStyle/>
          <a:p>
            <a:r>
              <a:rPr lang="en-IN" dirty="0" err="1"/>
              <a:t>Github</a:t>
            </a:r>
            <a:r>
              <a:rPr lang="en-IN" dirty="0"/>
              <a:t> Link</a:t>
            </a:r>
          </a:p>
        </p:txBody>
      </p:sp>
      <p:sp>
        <p:nvSpPr>
          <p:cNvPr id="3" name="Text Placeholder 2">
            <a:extLst>
              <a:ext uri="{FF2B5EF4-FFF2-40B4-BE49-F238E27FC236}">
                <a16:creationId xmlns:a16="http://schemas.microsoft.com/office/drawing/2014/main" id="{661C5A3F-7B84-511C-C353-43B4B17D2B34}"/>
              </a:ext>
            </a:extLst>
          </p:cNvPr>
          <p:cNvSpPr>
            <a:spLocks noGrp="1"/>
          </p:cNvSpPr>
          <p:nvPr>
            <p:ph type="body" idx="1"/>
          </p:nvPr>
        </p:nvSpPr>
        <p:spPr>
          <a:xfrm>
            <a:off x="812800" y="1143001"/>
            <a:ext cx="7583055" cy="2285999"/>
          </a:xfrm>
        </p:spPr>
        <p:txBody>
          <a:bodyPr/>
          <a:lstStyle/>
          <a:p>
            <a:endParaRPr lang="en-IN" dirty="0"/>
          </a:p>
        </p:txBody>
      </p:sp>
    </p:spTree>
    <p:extLst>
      <p:ext uri="{BB962C8B-B14F-4D97-AF65-F5344CB8AC3E}">
        <p14:creationId xmlns:p14="http://schemas.microsoft.com/office/powerpoint/2010/main" val="3403945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3"/>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References</a:t>
            </a:r>
            <a:endParaRPr/>
          </a:p>
        </p:txBody>
      </p:sp>
      <p:sp>
        <p:nvSpPr>
          <p:cNvPr id="152" name="Google Shape;152;p23"/>
          <p:cNvSpPr txBox="1">
            <a:spLocks noGrp="1"/>
          </p:cNvSpPr>
          <p:nvPr>
            <p:ph type="body" idx="1"/>
          </p:nvPr>
        </p:nvSpPr>
        <p:spPr>
          <a:xfrm>
            <a:off x="324427" y="1184565"/>
            <a:ext cx="10668000" cy="4952997"/>
          </a:xfrm>
          <a:prstGeom prst="rect">
            <a:avLst/>
          </a:prstGeom>
          <a:noFill/>
          <a:ln>
            <a:noFill/>
          </a:ln>
        </p:spPr>
        <p:txBody>
          <a:bodyPr spcFirstLastPara="1" wrap="square" lIns="91425" tIns="45700" rIns="91425" bIns="45700" anchor="t" anchorCtr="0">
            <a:normAutofit/>
          </a:bodyPr>
          <a:lstStyle/>
          <a:p>
            <a:pPr marL="495300" lvl="0" indent="-342900" rtl="0">
              <a:spcBef>
                <a:spcPts val="0"/>
              </a:spcBef>
              <a:spcAft>
                <a:spcPts val="0"/>
              </a:spcAft>
              <a:buClr>
                <a:schemeClr val="dk1"/>
              </a:buClr>
              <a:buSzPts val="1100"/>
              <a:buFont typeface="+mj-lt"/>
              <a:buAutoNum type="arabicPeriod"/>
            </a:pPr>
            <a:r>
              <a:rPr lang="en-GB" sz="1800" b="1" dirty="0">
                <a:latin typeface="Arial"/>
                <a:ea typeface="Arial"/>
                <a:cs typeface="Arial"/>
                <a:sym typeface="Arial"/>
              </a:rPr>
              <a:t>United Nations Environment Programme (UNEP)</a:t>
            </a:r>
            <a:r>
              <a:rPr lang="en-GB" sz="1800" dirty="0">
                <a:latin typeface="Arial"/>
                <a:ea typeface="Arial"/>
                <a:cs typeface="Arial"/>
                <a:sym typeface="Arial"/>
              </a:rPr>
              <a:t>. (2021). Global Environment Outlook 6: Healthy Planet, Healthy People. Retrieved from unep.org</a:t>
            </a:r>
            <a:endParaRPr sz="1800" dirty="0">
              <a:latin typeface="Arial"/>
              <a:ea typeface="Arial"/>
              <a:cs typeface="Arial"/>
              <a:sym typeface="Arial"/>
            </a:endParaRPr>
          </a:p>
          <a:p>
            <a:pPr marL="495300" lvl="0" indent="-342900" rtl="0">
              <a:spcBef>
                <a:spcPts val="0"/>
              </a:spcBef>
              <a:spcAft>
                <a:spcPts val="0"/>
              </a:spcAft>
              <a:buClr>
                <a:schemeClr val="dk1"/>
              </a:buClr>
              <a:buSzPts val="1100"/>
              <a:buFont typeface="+mj-lt"/>
              <a:buAutoNum type="arabicPeriod"/>
            </a:pPr>
            <a:r>
              <a:rPr lang="en-GB" sz="1800" b="1" dirty="0">
                <a:latin typeface="Arial"/>
                <a:ea typeface="Arial"/>
                <a:cs typeface="Arial"/>
                <a:sym typeface="Arial"/>
              </a:rPr>
              <a:t>World Health Organization (WHO)</a:t>
            </a:r>
            <a:r>
              <a:rPr lang="en-GB" sz="1800" dirty="0">
                <a:latin typeface="Arial"/>
                <a:ea typeface="Arial"/>
                <a:cs typeface="Arial"/>
                <a:sym typeface="Arial"/>
              </a:rPr>
              <a:t>. (2021). Air Quality and Health. Retrieved from</a:t>
            </a:r>
            <a:r>
              <a:rPr lang="en-GB" sz="1800" dirty="0">
                <a:uFill>
                  <a:noFill/>
                </a:uFill>
                <a:latin typeface="Arial"/>
                <a:ea typeface="Arial"/>
                <a:cs typeface="Arial"/>
                <a:sym typeface="Arial"/>
                <a:hlinkClick r:id="rId3"/>
              </a:rPr>
              <a:t> </a:t>
            </a:r>
            <a:r>
              <a:rPr lang="en-GB" sz="1800" dirty="0">
                <a:solidFill>
                  <a:schemeClr val="hlink"/>
                </a:solidFill>
                <a:latin typeface="Arial"/>
                <a:ea typeface="Arial"/>
                <a:cs typeface="Arial"/>
                <a:sym typeface="Arial"/>
                <a:hlinkClick r:id="rId3"/>
              </a:rPr>
              <a:t>who.int</a:t>
            </a:r>
            <a:endParaRPr sz="1800" dirty="0">
              <a:solidFill>
                <a:schemeClr val="hlink"/>
              </a:solidFill>
              <a:latin typeface="Arial"/>
              <a:ea typeface="Arial"/>
              <a:cs typeface="Arial"/>
              <a:sym typeface="Arial"/>
            </a:endParaRPr>
          </a:p>
          <a:p>
            <a:pPr marL="495300" lvl="0" indent="-342900" rtl="0">
              <a:spcBef>
                <a:spcPts val="0"/>
              </a:spcBef>
              <a:spcAft>
                <a:spcPts val="0"/>
              </a:spcAft>
              <a:buClr>
                <a:schemeClr val="dk1"/>
              </a:buClr>
              <a:buSzPts val="1100"/>
              <a:buFont typeface="+mj-lt"/>
              <a:buAutoNum type="arabicPeriod"/>
            </a:pPr>
            <a:r>
              <a:rPr lang="en-GB" sz="1800" b="1" dirty="0">
                <a:latin typeface="Arial"/>
                <a:ea typeface="Arial"/>
                <a:cs typeface="Arial"/>
                <a:sym typeface="Arial"/>
              </a:rPr>
              <a:t>International Energy Agency (IEA)</a:t>
            </a:r>
            <a:r>
              <a:rPr lang="en-GB" sz="1800" dirty="0">
                <a:latin typeface="Arial"/>
                <a:ea typeface="Arial"/>
                <a:cs typeface="Arial"/>
                <a:sym typeface="Arial"/>
              </a:rPr>
              <a:t>. (2022). Global EV Outlook 2022: Securing supplies for an electric future. Retrieved from iea.org</a:t>
            </a:r>
            <a:endParaRPr sz="1800" dirty="0">
              <a:latin typeface="Arial"/>
              <a:ea typeface="Arial"/>
              <a:cs typeface="Arial"/>
              <a:sym typeface="Arial"/>
            </a:endParaRPr>
          </a:p>
          <a:p>
            <a:pPr marL="495300" lvl="0" indent="-342900" rtl="0">
              <a:spcBef>
                <a:spcPts val="0"/>
              </a:spcBef>
              <a:spcAft>
                <a:spcPts val="0"/>
              </a:spcAft>
              <a:buClr>
                <a:schemeClr val="dk1"/>
              </a:buClr>
              <a:buSzPts val="1100"/>
              <a:buFont typeface="+mj-lt"/>
              <a:buAutoNum type="arabicPeriod"/>
            </a:pPr>
            <a:r>
              <a:rPr lang="en-GB" sz="1800" b="1" dirty="0">
                <a:latin typeface="Arial"/>
                <a:ea typeface="Arial"/>
                <a:cs typeface="Arial"/>
                <a:sym typeface="Arial"/>
              </a:rPr>
              <a:t>Khan, A. S., &amp; Kham, K. M.</a:t>
            </a:r>
            <a:r>
              <a:rPr lang="en-GB" sz="1800" dirty="0">
                <a:latin typeface="Arial"/>
                <a:ea typeface="Arial"/>
                <a:cs typeface="Arial"/>
                <a:sym typeface="Arial"/>
              </a:rPr>
              <a:t> (2020). Smart mobility solutions and sustainable transport: A review. Journal of Cleaner Production, 248, 119-134.</a:t>
            </a:r>
            <a:endParaRPr sz="1800" dirty="0">
              <a:latin typeface="Arial"/>
              <a:ea typeface="Arial"/>
              <a:cs typeface="Arial"/>
              <a:sym typeface="Arial"/>
            </a:endParaRPr>
          </a:p>
          <a:p>
            <a:pPr marL="495300" lvl="0" indent="-342900" rtl="0">
              <a:spcBef>
                <a:spcPts val="0"/>
              </a:spcBef>
              <a:spcAft>
                <a:spcPts val="0"/>
              </a:spcAft>
              <a:buClr>
                <a:schemeClr val="dk1"/>
              </a:buClr>
              <a:buSzPts val="1100"/>
              <a:buFont typeface="+mj-lt"/>
              <a:buAutoNum type="arabicPeriod"/>
            </a:pPr>
            <a:r>
              <a:rPr lang="en-GB" sz="1800" b="1" dirty="0">
                <a:latin typeface="Arial"/>
                <a:ea typeface="Arial"/>
                <a:cs typeface="Arial"/>
                <a:sym typeface="Arial"/>
              </a:rPr>
              <a:t>Green, D. R.</a:t>
            </a:r>
            <a:r>
              <a:rPr lang="en-GB" sz="1800" dirty="0">
                <a:latin typeface="Arial"/>
                <a:ea typeface="Arial"/>
                <a:cs typeface="Arial"/>
                <a:sym typeface="Arial"/>
              </a:rPr>
              <a:t>, &amp; </a:t>
            </a:r>
            <a:r>
              <a:rPr lang="en-GB" sz="1800" b="1" dirty="0">
                <a:latin typeface="Arial"/>
                <a:ea typeface="Arial"/>
                <a:cs typeface="Arial"/>
                <a:sym typeface="Arial"/>
              </a:rPr>
              <a:t>Sun, L.</a:t>
            </a:r>
            <a:r>
              <a:rPr lang="en-GB" sz="1800" dirty="0">
                <a:latin typeface="Arial"/>
                <a:ea typeface="Arial"/>
                <a:cs typeface="Arial"/>
                <a:sym typeface="Arial"/>
              </a:rPr>
              <a:t> (2019). The Role of Gamification in Environmental Awareness: A Case Study of Carbon Footprint Applications. Sustainability, 11(16), 4572.</a:t>
            </a:r>
            <a:endParaRPr sz="1800" dirty="0">
              <a:latin typeface="Arial"/>
              <a:ea typeface="Arial"/>
              <a:cs typeface="Arial"/>
              <a:sym typeface="Arial"/>
            </a:endParaRPr>
          </a:p>
          <a:p>
            <a:pPr marL="495300" lvl="0" indent="-342900" rtl="0">
              <a:spcBef>
                <a:spcPts val="0"/>
              </a:spcBef>
              <a:spcAft>
                <a:spcPts val="0"/>
              </a:spcAft>
              <a:buClr>
                <a:schemeClr val="dk1"/>
              </a:buClr>
              <a:buSzPts val="1100"/>
              <a:buFont typeface="+mj-lt"/>
              <a:buAutoNum type="arabicPeriod"/>
            </a:pPr>
            <a:r>
              <a:rPr lang="en-GB" sz="1800" b="1" dirty="0">
                <a:latin typeface="Arial"/>
                <a:ea typeface="Arial"/>
                <a:cs typeface="Arial"/>
                <a:sym typeface="Arial"/>
              </a:rPr>
              <a:t>Google Developers</a:t>
            </a:r>
            <a:r>
              <a:rPr lang="en-GB" sz="1800" dirty="0">
                <a:latin typeface="Arial"/>
                <a:ea typeface="Arial"/>
                <a:cs typeface="Arial"/>
                <a:sym typeface="Arial"/>
              </a:rPr>
              <a:t>. (2022). Maps SDK for Android. Retrieved from developers.google.com</a:t>
            </a:r>
            <a:endParaRPr sz="1800" dirty="0">
              <a:latin typeface="Arial"/>
              <a:ea typeface="Arial"/>
              <a:cs typeface="Arial"/>
              <a:sym typeface="Arial"/>
            </a:endParaRPr>
          </a:p>
          <a:p>
            <a:pPr marL="495300" lvl="0" indent="-342900" rtl="0">
              <a:spcBef>
                <a:spcPts val="0"/>
              </a:spcBef>
              <a:spcAft>
                <a:spcPts val="0"/>
              </a:spcAft>
              <a:buClr>
                <a:schemeClr val="dk1"/>
              </a:buClr>
              <a:buSzPts val="1100"/>
              <a:buFont typeface="+mj-lt"/>
              <a:buAutoNum type="arabicPeriod"/>
            </a:pPr>
            <a:r>
              <a:rPr lang="en-GB" sz="1800" b="1" dirty="0">
                <a:latin typeface="Arial"/>
                <a:ea typeface="Arial"/>
                <a:cs typeface="Arial"/>
                <a:sym typeface="Arial"/>
              </a:rPr>
              <a:t>Firebase</a:t>
            </a:r>
            <a:r>
              <a:rPr lang="en-GB" sz="1800" dirty="0">
                <a:latin typeface="Arial"/>
                <a:ea typeface="Arial"/>
                <a:cs typeface="Arial"/>
                <a:sym typeface="Arial"/>
              </a:rPr>
              <a:t>. (2022). Firebase Documentation. Retrieved from firebase.google.com</a:t>
            </a:r>
            <a:endParaRPr sz="1800" dirty="0">
              <a:latin typeface="Arial"/>
              <a:ea typeface="Arial"/>
              <a:cs typeface="Arial"/>
              <a:sym typeface="Arial"/>
            </a:endParaRPr>
          </a:p>
          <a:p>
            <a:pPr marL="609600" lvl="0" indent="-457200" algn="l" rtl="0">
              <a:spcBef>
                <a:spcPts val="0"/>
              </a:spcBef>
              <a:spcAft>
                <a:spcPts val="0"/>
              </a:spcAft>
              <a:buClr>
                <a:schemeClr val="dk1"/>
              </a:buClr>
              <a:buSzPts val="2400"/>
              <a:buFont typeface="+mj-lt"/>
              <a:buAutoNum type="arabicPeriod"/>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4"/>
          <p:cNvSpPr txBox="1">
            <a:spLocks noGrp="1"/>
          </p:cNvSpPr>
          <p:nvPr>
            <p:ph type="title"/>
          </p:nvPr>
        </p:nvSpPr>
        <p:spPr>
          <a:xfrm>
            <a:off x="5476240" y="2784158"/>
            <a:ext cx="233680" cy="25368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endParaRPr sz="100" dirty="0"/>
          </a:p>
        </p:txBody>
      </p:sp>
      <p:sp>
        <p:nvSpPr>
          <p:cNvPr id="158" name="Google Shape;158;p24"/>
          <p:cNvSpPr txBox="1">
            <a:spLocks noGrp="1"/>
          </p:cNvSpPr>
          <p:nvPr>
            <p:ph type="body" idx="1"/>
          </p:nvPr>
        </p:nvSpPr>
        <p:spPr>
          <a:xfrm>
            <a:off x="812800" y="1132841"/>
            <a:ext cx="10668000" cy="4952997"/>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400"/>
              <a:buNone/>
            </a:pPr>
            <a:endParaRPr sz="4400" dirty="0"/>
          </a:p>
          <a:p>
            <a:pPr marL="0" lvl="0" indent="0" algn="ctr" rtl="0">
              <a:spcBef>
                <a:spcPts val="880"/>
              </a:spcBef>
              <a:spcAft>
                <a:spcPts val="0"/>
              </a:spcAft>
              <a:buClr>
                <a:schemeClr val="dk1"/>
              </a:buClr>
              <a:buSzPts val="4400"/>
              <a:buNone/>
            </a:pPr>
            <a:endParaRPr sz="4400" dirty="0"/>
          </a:p>
          <a:p>
            <a:pPr marL="0" lvl="0" indent="0" algn="ctr" rtl="0">
              <a:spcBef>
                <a:spcPts val="1200"/>
              </a:spcBef>
              <a:spcAft>
                <a:spcPts val="0"/>
              </a:spcAft>
              <a:buClr>
                <a:schemeClr val="dk1"/>
              </a:buClr>
              <a:buSzPts val="6000"/>
              <a:buNone/>
            </a:pPr>
            <a:endParaRPr sz="6000" dirty="0"/>
          </a:p>
        </p:txBody>
      </p:sp>
      <p:pic>
        <p:nvPicPr>
          <p:cNvPr id="2" name="Picture 1">
            <a:extLst>
              <a:ext uri="{FF2B5EF4-FFF2-40B4-BE49-F238E27FC236}">
                <a16:creationId xmlns:a16="http://schemas.microsoft.com/office/drawing/2014/main" id="{66D39728-4DF0-AECC-23AE-0D70FC375FF5}"/>
              </a:ext>
            </a:extLst>
          </p:cNvPr>
          <p:cNvPicPr>
            <a:picLocks noChangeAspect="1"/>
          </p:cNvPicPr>
          <p:nvPr/>
        </p:nvPicPr>
        <p:blipFill>
          <a:blip r:embed="rId3"/>
          <a:stretch>
            <a:fillRect/>
          </a:stretch>
        </p:blipFill>
        <p:spPr>
          <a:xfrm>
            <a:off x="3930411" y="1461264"/>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Introduction</a:t>
            </a:r>
            <a:endParaRPr dirty="0"/>
          </a:p>
        </p:txBody>
      </p:sp>
      <p:sp>
        <p:nvSpPr>
          <p:cNvPr id="97" name="Google Shape;97;p14"/>
          <p:cNvSpPr txBox="1">
            <a:spLocks noGrp="1"/>
          </p:cNvSpPr>
          <p:nvPr>
            <p:ph type="body" idx="1"/>
          </p:nvPr>
        </p:nvSpPr>
        <p:spPr>
          <a:xfrm>
            <a:off x="812800" y="1143001"/>
            <a:ext cx="10668000" cy="4952997"/>
          </a:xfrm>
          <a:prstGeom prst="rect">
            <a:avLst/>
          </a:prstGeom>
          <a:noFill/>
          <a:ln>
            <a:noFill/>
          </a:ln>
        </p:spPr>
        <p:txBody>
          <a:bodyPr spcFirstLastPara="1" wrap="square" lIns="91425" tIns="45700" rIns="91425" bIns="45700" anchor="t" anchorCtr="0">
            <a:normAutofit/>
          </a:bodyPr>
          <a:lstStyle/>
          <a:p>
            <a:pPr marL="0" lvl="0" indent="0" rtl="0">
              <a:lnSpc>
                <a:spcPct val="115000"/>
              </a:lnSpc>
              <a:spcBef>
                <a:spcPts val="1400"/>
              </a:spcBef>
              <a:spcAft>
                <a:spcPts val="0"/>
              </a:spcAft>
              <a:buClr>
                <a:schemeClr val="dk1"/>
              </a:buClr>
              <a:buSzPts val="1100"/>
              <a:buFont typeface="Arial"/>
              <a:buNone/>
            </a:pPr>
            <a:endParaRPr sz="1300" b="1" dirty="0">
              <a:latin typeface="Arial"/>
              <a:ea typeface="Arial"/>
              <a:cs typeface="Arial"/>
              <a:sym typeface="Arial"/>
            </a:endParaRPr>
          </a:p>
          <a:p>
            <a:pPr marL="0" lvl="0" indent="0" rtl="0">
              <a:lnSpc>
                <a:spcPct val="115000"/>
              </a:lnSpc>
              <a:spcBef>
                <a:spcPts val="1200"/>
              </a:spcBef>
              <a:spcAft>
                <a:spcPts val="0"/>
              </a:spcAft>
              <a:buClr>
                <a:schemeClr val="dk1"/>
              </a:buClr>
              <a:buSzPts val="1100"/>
              <a:buNone/>
            </a:pPr>
            <a:r>
              <a:rPr lang="en-GB" sz="2000" dirty="0">
                <a:latin typeface="Arial"/>
                <a:ea typeface="Arial"/>
                <a:cs typeface="Arial"/>
                <a:sym typeface="Arial"/>
              </a:rPr>
              <a:t>Transportation is one of the largest contributors to air pollution globally, particularly in densely populated countries like India. </a:t>
            </a:r>
            <a:r>
              <a:rPr lang="en-GB" sz="2000" b="1" dirty="0">
                <a:latin typeface="Arial"/>
                <a:ea typeface="Arial"/>
                <a:cs typeface="Arial"/>
                <a:sym typeface="Arial"/>
              </a:rPr>
              <a:t>Vehicle emissions, traffic congestion,</a:t>
            </a:r>
            <a:r>
              <a:rPr lang="en-GB" sz="2000" dirty="0">
                <a:latin typeface="Arial"/>
                <a:ea typeface="Arial"/>
                <a:cs typeface="Arial"/>
                <a:sym typeface="Arial"/>
              </a:rPr>
              <a:t> and the over-reliance on personal vehicles have significantly increased </a:t>
            </a:r>
            <a:r>
              <a:rPr lang="en-GB" sz="2000" b="1" dirty="0">
                <a:latin typeface="Arial"/>
                <a:ea typeface="Arial"/>
                <a:cs typeface="Arial"/>
                <a:sym typeface="Arial"/>
              </a:rPr>
              <a:t>CO2 levels</a:t>
            </a:r>
            <a:r>
              <a:rPr lang="en-GB" sz="2000" dirty="0">
                <a:latin typeface="Arial"/>
                <a:ea typeface="Arial"/>
                <a:cs typeface="Arial"/>
                <a:sym typeface="Arial"/>
              </a:rPr>
              <a:t> and other harmful greenhouse gases (GHG), leading to worsening air quality. This poses severe </a:t>
            </a:r>
            <a:r>
              <a:rPr lang="en-GB" sz="2000" b="1" dirty="0">
                <a:latin typeface="Arial"/>
                <a:ea typeface="Arial"/>
                <a:cs typeface="Arial"/>
                <a:sym typeface="Arial"/>
              </a:rPr>
              <a:t>environmental and health risks</a:t>
            </a:r>
            <a:r>
              <a:rPr lang="en-GB" sz="2000" dirty="0">
                <a:latin typeface="Arial"/>
                <a:ea typeface="Arial"/>
                <a:cs typeface="Arial"/>
                <a:sym typeface="Arial"/>
              </a:rPr>
              <a:t>, such as respiratory issues and climate change.</a:t>
            </a:r>
            <a:endParaRPr sz="2000" dirty="0">
              <a:latin typeface="Arial"/>
              <a:ea typeface="Arial"/>
              <a:cs typeface="Arial"/>
              <a:sym typeface="Arial"/>
            </a:endParaRPr>
          </a:p>
          <a:p>
            <a:pPr marL="0" lvl="0" indent="0" rtl="0">
              <a:lnSpc>
                <a:spcPct val="115000"/>
              </a:lnSpc>
              <a:spcBef>
                <a:spcPts val="1200"/>
              </a:spcBef>
              <a:spcAft>
                <a:spcPts val="0"/>
              </a:spcAft>
              <a:buClr>
                <a:schemeClr val="dk1"/>
              </a:buClr>
              <a:buSzPts val="1100"/>
              <a:buNone/>
            </a:pPr>
            <a:r>
              <a:rPr lang="en-GB" sz="2000" dirty="0">
                <a:latin typeface="Arial"/>
                <a:ea typeface="Arial"/>
                <a:cs typeface="Arial"/>
                <a:sym typeface="Arial"/>
              </a:rPr>
              <a:t>The </a:t>
            </a:r>
            <a:r>
              <a:rPr lang="en-GB" sz="2000" b="1" dirty="0">
                <a:latin typeface="Arial"/>
                <a:ea typeface="Arial"/>
                <a:cs typeface="Arial"/>
                <a:sym typeface="Arial"/>
              </a:rPr>
              <a:t>Eco Drive</a:t>
            </a:r>
            <a:r>
              <a:rPr lang="en-GB" sz="2000" dirty="0">
                <a:latin typeface="Arial"/>
                <a:ea typeface="Arial"/>
                <a:cs typeface="Arial"/>
                <a:sym typeface="Arial"/>
              </a:rPr>
              <a:t> project aims to tackle this urgent problem by providing a </a:t>
            </a:r>
            <a:r>
              <a:rPr lang="en-GB" sz="2000" b="1" dirty="0">
                <a:latin typeface="Arial"/>
                <a:ea typeface="Arial"/>
                <a:cs typeface="Arial"/>
                <a:sym typeface="Arial"/>
              </a:rPr>
              <a:t>software solution</a:t>
            </a:r>
            <a:r>
              <a:rPr lang="en-GB" sz="2000" dirty="0">
                <a:latin typeface="Arial"/>
                <a:ea typeface="Arial"/>
                <a:cs typeface="Arial"/>
                <a:sym typeface="Arial"/>
              </a:rPr>
              <a:t> that helps individuals and communities reduce their carbon footprint through smarter, more sustainable transportation choices. The goal is to empower users to make eco-friendly travel decisions and contribute to better air quality and environmental health.</a:t>
            </a:r>
            <a:endParaRPr sz="2000" dirty="0">
              <a:latin typeface="Arial"/>
              <a:ea typeface="Arial"/>
              <a:cs typeface="Arial"/>
              <a:sym typeface="Arial"/>
            </a:endParaRPr>
          </a:p>
          <a:p>
            <a:pPr marL="0" lvl="0" indent="0" rtl="0">
              <a:lnSpc>
                <a:spcPct val="115000"/>
              </a:lnSpc>
              <a:spcBef>
                <a:spcPts val="1200"/>
              </a:spcBef>
              <a:spcAft>
                <a:spcPts val="0"/>
              </a:spcAft>
              <a:buClr>
                <a:schemeClr val="dk1"/>
              </a:buClr>
              <a:buSzPts val="1100"/>
              <a:buFont typeface="Arial"/>
              <a:buNone/>
            </a:pPr>
            <a:endParaRPr sz="1600" dirty="0">
              <a:latin typeface="Arial"/>
              <a:ea typeface="Arial"/>
              <a:cs typeface="Arial"/>
              <a:sym typeface="Arial"/>
            </a:endParaRPr>
          </a:p>
          <a:p>
            <a:pPr marL="342900" lvl="0" indent="-190500" rtl="0">
              <a:spcBef>
                <a:spcPts val="1200"/>
              </a:spcBef>
              <a:spcAft>
                <a:spcPts val="0"/>
              </a:spcAft>
              <a:buClr>
                <a:schemeClr val="dk1"/>
              </a:buClr>
              <a:buSzPts val="24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812800" y="313263"/>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t>Literature Review</a:t>
            </a:r>
            <a:endParaRPr dirty="0"/>
          </a:p>
        </p:txBody>
      </p:sp>
      <p:sp>
        <p:nvSpPr>
          <p:cNvPr id="103" name="Google Shape;103;p15"/>
          <p:cNvSpPr txBox="1">
            <a:spLocks noGrp="1"/>
          </p:cNvSpPr>
          <p:nvPr>
            <p:ph type="body" idx="1"/>
          </p:nvPr>
        </p:nvSpPr>
        <p:spPr>
          <a:xfrm>
            <a:off x="812800" y="1254761"/>
            <a:ext cx="10505440" cy="4739639"/>
          </a:xfrm>
          <a:prstGeom prst="rect">
            <a:avLst/>
          </a:prstGeom>
          <a:noFill/>
          <a:ln>
            <a:noFill/>
          </a:ln>
        </p:spPr>
        <p:txBody>
          <a:bodyPr spcFirstLastPara="1" wrap="square" lIns="91425" tIns="45700" rIns="91425" bIns="45700" anchor="t" anchorCtr="0">
            <a:noAutofit/>
          </a:bodyPr>
          <a:lstStyle/>
          <a:p>
            <a:pPr marL="120650" indent="0">
              <a:spcBef>
                <a:spcPts val="0"/>
              </a:spcBef>
              <a:buSzPts val="1700"/>
              <a:buNone/>
            </a:pPr>
            <a:r>
              <a:rPr lang="en-US" sz="1800" b="1" dirty="0">
                <a:latin typeface="+mn-lt"/>
                <a:ea typeface="Arial"/>
                <a:cs typeface="Arial"/>
                <a:sym typeface="Arial"/>
              </a:rPr>
              <a:t>1. Carbon Footprint Calculators</a:t>
            </a:r>
          </a:p>
          <a:p>
            <a:pPr marL="406400" indent="-285750">
              <a:spcBef>
                <a:spcPts val="0"/>
              </a:spcBef>
              <a:buSzPts val="1700"/>
            </a:pPr>
            <a:r>
              <a:rPr lang="en-US" sz="1800" dirty="0">
                <a:latin typeface="+mn-lt"/>
                <a:ea typeface="Arial"/>
                <a:cs typeface="Arial"/>
                <a:sym typeface="Arial"/>
              </a:rPr>
              <a:t>Advantages: Provide detailed emissions insights, personalized recommendations.</a:t>
            </a:r>
          </a:p>
          <a:p>
            <a:pPr marL="406400" indent="-285750">
              <a:spcBef>
                <a:spcPts val="0"/>
              </a:spcBef>
              <a:buSzPts val="1700"/>
            </a:pPr>
            <a:r>
              <a:rPr lang="en-US" sz="1800" dirty="0">
                <a:latin typeface="+mn-lt"/>
                <a:ea typeface="Arial"/>
                <a:cs typeface="Arial"/>
                <a:sym typeface="Arial"/>
              </a:rPr>
              <a:t>Limitations: Lack data integration, difficult to track changes.</a:t>
            </a:r>
          </a:p>
          <a:p>
            <a:pPr marL="120650" indent="0">
              <a:spcBef>
                <a:spcPts val="0"/>
              </a:spcBef>
              <a:buSzPts val="1700"/>
              <a:buNone/>
            </a:pPr>
            <a:endParaRPr lang="en-US" sz="1800" dirty="0">
              <a:latin typeface="+mn-lt"/>
              <a:ea typeface="Arial"/>
              <a:cs typeface="Arial"/>
              <a:sym typeface="Arial"/>
            </a:endParaRPr>
          </a:p>
          <a:p>
            <a:pPr marL="120650" indent="0">
              <a:spcBef>
                <a:spcPts val="0"/>
              </a:spcBef>
              <a:buSzPts val="1700"/>
              <a:buNone/>
            </a:pPr>
            <a:r>
              <a:rPr lang="en-US" sz="1800" b="1" dirty="0">
                <a:latin typeface="+mn-lt"/>
                <a:ea typeface="Arial"/>
                <a:cs typeface="Arial"/>
                <a:sym typeface="Arial"/>
              </a:rPr>
              <a:t>2. Carpooling &amp; Ride-sharing</a:t>
            </a:r>
          </a:p>
          <a:p>
            <a:pPr marL="406400" indent="-285750">
              <a:spcBef>
                <a:spcPts val="0"/>
              </a:spcBef>
              <a:buSzPts val="1700"/>
            </a:pPr>
            <a:r>
              <a:rPr lang="en-US" sz="1800" dirty="0">
                <a:latin typeface="+mn-lt"/>
                <a:ea typeface="Arial"/>
                <a:cs typeface="Arial"/>
                <a:sym typeface="Arial"/>
              </a:rPr>
              <a:t>Advantages: Reduces vehicles and emissions.</a:t>
            </a:r>
          </a:p>
          <a:p>
            <a:pPr marL="406400" indent="-285750">
              <a:spcBef>
                <a:spcPts val="0"/>
              </a:spcBef>
              <a:buSzPts val="1700"/>
            </a:pPr>
            <a:r>
              <a:rPr lang="en-US" sz="1800" dirty="0">
                <a:latin typeface="+mn-lt"/>
                <a:ea typeface="Arial"/>
                <a:cs typeface="Arial"/>
                <a:sym typeface="Arial"/>
              </a:rPr>
              <a:t>Limitations: Focuses on long trips, lacks carbon tracking, safety concerns.</a:t>
            </a:r>
          </a:p>
          <a:p>
            <a:pPr marL="120650" indent="0">
              <a:spcBef>
                <a:spcPts val="0"/>
              </a:spcBef>
              <a:buSzPts val="1700"/>
              <a:buNone/>
            </a:pPr>
            <a:endParaRPr lang="en-US" sz="1800" dirty="0">
              <a:latin typeface="+mn-lt"/>
              <a:ea typeface="Arial"/>
              <a:cs typeface="Arial"/>
              <a:sym typeface="Arial"/>
            </a:endParaRPr>
          </a:p>
          <a:p>
            <a:pPr marL="120650" indent="0">
              <a:spcBef>
                <a:spcPts val="0"/>
              </a:spcBef>
              <a:buSzPts val="1700"/>
              <a:buNone/>
            </a:pPr>
            <a:r>
              <a:rPr lang="en-US" sz="1800" b="1" dirty="0">
                <a:latin typeface="+mn-lt"/>
                <a:ea typeface="Arial"/>
                <a:cs typeface="Arial"/>
                <a:sym typeface="Arial"/>
              </a:rPr>
              <a:t>3. Public Transportation Apps</a:t>
            </a:r>
          </a:p>
          <a:p>
            <a:pPr marL="406400" indent="-285750">
              <a:spcBef>
                <a:spcPts val="0"/>
              </a:spcBef>
              <a:buSzPts val="1700"/>
            </a:pPr>
            <a:r>
              <a:rPr lang="en-US" sz="1800" dirty="0">
                <a:latin typeface="+mn-lt"/>
                <a:ea typeface="Arial"/>
                <a:cs typeface="Arial"/>
                <a:sym typeface="Arial"/>
              </a:rPr>
              <a:t>Advantages: Promotes eco-friendly transport, real-time updates.</a:t>
            </a:r>
          </a:p>
          <a:p>
            <a:pPr marL="406400" indent="-285750">
              <a:spcBef>
                <a:spcPts val="0"/>
              </a:spcBef>
              <a:buSzPts val="1700"/>
            </a:pPr>
            <a:r>
              <a:rPr lang="en-US" sz="1800" dirty="0">
                <a:latin typeface="+mn-lt"/>
                <a:ea typeface="Arial"/>
                <a:cs typeface="Arial"/>
                <a:sym typeface="Arial"/>
              </a:rPr>
              <a:t>Limitations: No carbon tracking, limited to transit info.</a:t>
            </a:r>
          </a:p>
          <a:p>
            <a:pPr marL="406400" indent="-285750">
              <a:spcBef>
                <a:spcPts val="0"/>
              </a:spcBef>
              <a:buSzPts val="1700"/>
            </a:pPr>
            <a:endParaRPr lang="en-US" sz="1800" dirty="0">
              <a:latin typeface="+mn-lt"/>
              <a:ea typeface="Arial"/>
              <a:cs typeface="Arial"/>
              <a:sym typeface="Arial"/>
            </a:endParaRPr>
          </a:p>
          <a:p>
            <a:pPr marL="120650" indent="0">
              <a:spcBef>
                <a:spcPts val="0"/>
              </a:spcBef>
              <a:buSzPts val="1700"/>
              <a:buNone/>
            </a:pPr>
            <a:r>
              <a:rPr lang="en-US" sz="1800" b="1" dirty="0">
                <a:latin typeface="+mn-lt"/>
                <a:ea typeface="Arial"/>
                <a:cs typeface="Arial"/>
                <a:sym typeface="Arial"/>
              </a:rPr>
              <a:t>4. Electric Vehicles (EVs)</a:t>
            </a:r>
          </a:p>
          <a:p>
            <a:pPr marL="406400" indent="-285750">
              <a:spcBef>
                <a:spcPts val="0"/>
              </a:spcBef>
              <a:buSzPts val="1700"/>
            </a:pPr>
            <a:r>
              <a:rPr lang="en-US" sz="1800" dirty="0">
                <a:latin typeface="+mn-lt"/>
                <a:ea typeface="Arial"/>
                <a:cs typeface="Arial"/>
                <a:sym typeface="Arial"/>
              </a:rPr>
              <a:t>Advantages: Zero emissions (renewable energy-powered).</a:t>
            </a:r>
          </a:p>
          <a:p>
            <a:pPr marL="406400" indent="-285750">
              <a:spcBef>
                <a:spcPts val="0"/>
              </a:spcBef>
              <a:buSzPts val="1700"/>
            </a:pPr>
            <a:r>
              <a:rPr lang="en-US" sz="1800" dirty="0">
                <a:latin typeface="+mn-lt"/>
                <a:ea typeface="Arial"/>
                <a:cs typeface="Arial"/>
                <a:sym typeface="Arial"/>
              </a:rPr>
              <a:t>Limitations: High production impact, limited charging options.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812800" y="274638"/>
            <a:ext cx="10668000" cy="4875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Literature Review</a:t>
            </a:r>
            <a:endParaRPr/>
          </a:p>
        </p:txBody>
      </p:sp>
      <p:sp>
        <p:nvSpPr>
          <p:cNvPr id="109" name="Google Shape;109;p16"/>
          <p:cNvSpPr txBox="1">
            <a:spLocks noGrp="1"/>
          </p:cNvSpPr>
          <p:nvPr>
            <p:ph type="body" idx="1"/>
          </p:nvPr>
        </p:nvSpPr>
        <p:spPr>
          <a:xfrm>
            <a:off x="812800" y="1258851"/>
            <a:ext cx="10668000" cy="4953000"/>
          </a:xfrm>
          <a:prstGeom prst="rect">
            <a:avLst/>
          </a:prstGeom>
        </p:spPr>
        <p:txBody>
          <a:bodyPr spcFirstLastPara="1" wrap="square" lIns="91425" tIns="45700" rIns="91425" bIns="45700" anchor="t" anchorCtr="0">
            <a:normAutofit/>
          </a:bodyPr>
          <a:lstStyle/>
          <a:p>
            <a:pPr marL="120650" indent="0">
              <a:spcBef>
                <a:spcPts val="0"/>
              </a:spcBef>
              <a:buSzPts val="1700"/>
              <a:buNone/>
            </a:pPr>
            <a:r>
              <a:rPr lang="en-US" sz="1800" b="1" dirty="0">
                <a:latin typeface="+mj-lt"/>
                <a:ea typeface="Arial"/>
                <a:cs typeface="Arial"/>
                <a:sym typeface="Arial"/>
              </a:rPr>
              <a:t>5. Bicycle-sharing Programs</a:t>
            </a:r>
          </a:p>
          <a:p>
            <a:pPr marL="406400" indent="-285750">
              <a:spcBef>
                <a:spcPts val="0"/>
              </a:spcBef>
              <a:buSzPts val="1700"/>
            </a:pPr>
            <a:r>
              <a:rPr lang="en-US" sz="1800" dirty="0">
                <a:latin typeface="+mj-lt"/>
                <a:ea typeface="Arial"/>
                <a:cs typeface="Arial"/>
                <a:sym typeface="Arial"/>
              </a:rPr>
              <a:t>Advantages: Zero emissions, reduces congestion.</a:t>
            </a:r>
          </a:p>
          <a:p>
            <a:pPr marL="406400" indent="-285750">
              <a:spcBef>
                <a:spcPts val="0"/>
              </a:spcBef>
              <a:buSzPts val="1700"/>
            </a:pPr>
            <a:r>
              <a:rPr lang="en-US" sz="1800" dirty="0">
                <a:latin typeface="+mj-lt"/>
                <a:ea typeface="Arial"/>
                <a:cs typeface="Arial"/>
                <a:sym typeface="Arial"/>
              </a:rPr>
              <a:t>Limitations: Weather/distance dependent, area restrictions.</a:t>
            </a:r>
          </a:p>
          <a:p>
            <a:pPr marL="120650" indent="0">
              <a:spcBef>
                <a:spcPts val="0"/>
              </a:spcBef>
              <a:buSzPts val="1700"/>
              <a:buNone/>
            </a:pPr>
            <a:endParaRPr lang="en-US" sz="1800" dirty="0">
              <a:latin typeface="+mj-lt"/>
              <a:ea typeface="Arial"/>
              <a:cs typeface="Arial"/>
              <a:sym typeface="Arial"/>
            </a:endParaRPr>
          </a:p>
          <a:p>
            <a:pPr marL="120650" indent="0">
              <a:spcBef>
                <a:spcPts val="0"/>
              </a:spcBef>
              <a:buSzPts val="1700"/>
              <a:buNone/>
            </a:pPr>
            <a:r>
              <a:rPr lang="en-US" sz="1800" b="1" dirty="0">
                <a:latin typeface="+mj-lt"/>
                <a:ea typeface="Arial"/>
                <a:cs typeface="Arial"/>
                <a:sym typeface="Arial"/>
              </a:rPr>
              <a:t>6. Mobile Apps for Carbon Footprint Calculation</a:t>
            </a:r>
          </a:p>
          <a:p>
            <a:pPr marL="406400" indent="-285750">
              <a:spcBef>
                <a:spcPts val="0"/>
              </a:spcBef>
              <a:buSzPts val="1700"/>
            </a:pPr>
            <a:r>
              <a:rPr lang="en-US" sz="1800" dirty="0">
                <a:latin typeface="+mj-lt"/>
                <a:ea typeface="Arial"/>
                <a:cs typeface="Arial"/>
                <a:sym typeface="Arial"/>
              </a:rPr>
              <a:t>Advantages: Feedback for better commuting habits.</a:t>
            </a:r>
          </a:p>
          <a:p>
            <a:pPr marL="406400" indent="-285750">
              <a:spcBef>
                <a:spcPts val="0"/>
              </a:spcBef>
              <a:buSzPts val="1700"/>
            </a:pPr>
            <a:r>
              <a:rPr lang="en-US" sz="1800" dirty="0">
                <a:latin typeface="+mj-lt"/>
                <a:ea typeface="Arial"/>
                <a:cs typeface="Arial"/>
                <a:sym typeface="Arial"/>
              </a:rPr>
              <a:t>Limitations: Manual input burdensome, prone to inaccuracies.</a:t>
            </a:r>
          </a:p>
          <a:p>
            <a:pPr marL="120650" indent="0">
              <a:spcBef>
                <a:spcPts val="0"/>
              </a:spcBef>
              <a:buSzPts val="1700"/>
              <a:buNone/>
            </a:pPr>
            <a:endParaRPr lang="en-US" sz="1800" dirty="0">
              <a:latin typeface="+mj-lt"/>
              <a:ea typeface="Arial"/>
              <a:cs typeface="Arial"/>
              <a:sym typeface="Arial"/>
            </a:endParaRPr>
          </a:p>
          <a:p>
            <a:pPr marL="120650" indent="0">
              <a:spcBef>
                <a:spcPts val="0"/>
              </a:spcBef>
              <a:buSzPts val="1700"/>
              <a:buNone/>
            </a:pPr>
            <a:r>
              <a:rPr lang="en-US" sz="1800" b="1" dirty="0">
                <a:latin typeface="+mj-lt"/>
                <a:ea typeface="Arial"/>
                <a:cs typeface="Arial"/>
                <a:sym typeface="Arial"/>
              </a:rPr>
              <a:t>7. Community-Based Initiatives</a:t>
            </a:r>
          </a:p>
          <a:p>
            <a:pPr marL="406400" indent="-285750">
              <a:spcBef>
                <a:spcPts val="0"/>
              </a:spcBef>
              <a:buSzPts val="1700"/>
            </a:pPr>
            <a:r>
              <a:rPr lang="en-US" sz="1800" dirty="0">
                <a:latin typeface="+mj-lt"/>
                <a:ea typeface="Arial"/>
                <a:cs typeface="Arial"/>
                <a:sym typeface="Arial"/>
              </a:rPr>
              <a:t>Advantages: Foster collective action, shared responsibility.</a:t>
            </a:r>
          </a:p>
          <a:p>
            <a:pPr marL="406400" indent="-285750">
              <a:spcBef>
                <a:spcPts val="0"/>
              </a:spcBef>
              <a:buSzPts val="1700"/>
            </a:pPr>
            <a:r>
              <a:rPr lang="en-US" sz="1800" dirty="0">
                <a:latin typeface="+mj-lt"/>
                <a:ea typeface="Arial"/>
                <a:cs typeface="Arial"/>
                <a:sym typeface="Arial"/>
              </a:rPr>
              <a:t>Limitations: Relies on community participation, often inconsistent</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06886-D791-F7B8-C1DF-42567C3C98A7}"/>
              </a:ext>
            </a:extLst>
          </p:cNvPr>
          <p:cNvSpPr>
            <a:spLocks noGrp="1"/>
          </p:cNvSpPr>
          <p:nvPr>
            <p:ph type="title"/>
          </p:nvPr>
        </p:nvSpPr>
        <p:spPr>
          <a:xfrm>
            <a:off x="762000" y="360485"/>
            <a:ext cx="10668000" cy="401517"/>
          </a:xfrm>
        </p:spPr>
        <p:txBody>
          <a:bodyPr/>
          <a:lstStyle/>
          <a:p>
            <a:r>
              <a:rPr lang="en-IN" b="1" dirty="0">
                <a:effectLst/>
                <a:latin typeface="Verdana" panose="020B0604030504040204" pitchFamily="34" charset="0"/>
                <a:ea typeface="Verdana" panose="020B0604030504040204" pitchFamily="34" charset="0"/>
              </a:rPr>
              <a:t>Research Gaps of Existing Methods</a:t>
            </a:r>
            <a:endParaRPr lang="en-IN" dirty="0">
              <a:latin typeface="Verdana" panose="020B0604030504040204" pitchFamily="34" charset="0"/>
              <a:ea typeface="Verdana" panose="020B0604030504040204" pitchFamily="34" charset="0"/>
            </a:endParaRPr>
          </a:p>
        </p:txBody>
      </p:sp>
      <p:sp>
        <p:nvSpPr>
          <p:cNvPr id="3" name="Text Placeholder 2">
            <a:extLst>
              <a:ext uri="{FF2B5EF4-FFF2-40B4-BE49-F238E27FC236}">
                <a16:creationId xmlns:a16="http://schemas.microsoft.com/office/drawing/2014/main" id="{048048F1-54B6-F0DA-A93D-D51CB1C7769D}"/>
              </a:ext>
            </a:extLst>
          </p:cNvPr>
          <p:cNvSpPr>
            <a:spLocks noGrp="1"/>
          </p:cNvSpPr>
          <p:nvPr>
            <p:ph type="body" idx="1"/>
          </p:nvPr>
        </p:nvSpPr>
        <p:spPr>
          <a:xfrm>
            <a:off x="762000" y="1148080"/>
            <a:ext cx="10668000" cy="5171440"/>
          </a:xfrm>
        </p:spPr>
        <p:txBody>
          <a:bodyPr>
            <a:normAutofit/>
          </a:bodyPr>
          <a:lstStyle/>
          <a:p>
            <a:pPr marL="76200" indent="0">
              <a:buNone/>
            </a:pPr>
            <a:r>
              <a:rPr lang="en-US" sz="1800" b="1" dirty="0">
                <a:latin typeface="+mn-lt"/>
              </a:rPr>
              <a:t>Air Pollution in Underdeveloped Regions:</a:t>
            </a:r>
            <a:endParaRPr lang="en-US" sz="1800" dirty="0">
              <a:latin typeface="+mn-lt"/>
            </a:endParaRPr>
          </a:p>
          <a:p>
            <a:pPr marL="742950" lvl="1" indent="-285750">
              <a:buFont typeface="Arial" panose="020B0604020202020204" pitchFamily="34" charset="0"/>
              <a:buChar char="•"/>
            </a:pPr>
            <a:r>
              <a:rPr lang="en-US" sz="1800" dirty="0">
                <a:latin typeface="+mn-lt"/>
              </a:rPr>
              <a:t>WHO reports 600% PM2.5 levels above standards in these regions.</a:t>
            </a:r>
          </a:p>
          <a:p>
            <a:pPr marL="742950" lvl="1" indent="-285750">
              <a:buFont typeface="Arial" panose="020B0604020202020204" pitchFamily="34" charset="0"/>
              <a:buChar char="•"/>
            </a:pPr>
            <a:r>
              <a:rPr lang="en-US" sz="1800" dirty="0">
                <a:latin typeface="+mn-lt"/>
              </a:rPr>
              <a:t>Lack of infrastructure and localized data hinder policies.</a:t>
            </a:r>
          </a:p>
          <a:p>
            <a:pPr marL="742950" lvl="1" indent="-285750">
              <a:buFont typeface="Arial" panose="020B0604020202020204" pitchFamily="34" charset="0"/>
              <a:buChar char="•"/>
            </a:pPr>
            <a:r>
              <a:rPr lang="en-US" sz="1800" dirty="0">
                <a:latin typeface="+mn-lt"/>
              </a:rPr>
              <a:t>Need scalable, low-cost solutions like mobile eco-feedback.</a:t>
            </a:r>
          </a:p>
          <a:p>
            <a:pPr marL="76200" indent="0">
              <a:buNone/>
            </a:pPr>
            <a:r>
              <a:rPr lang="en-US" sz="1800" b="1" dirty="0">
                <a:latin typeface="+mn-lt"/>
              </a:rPr>
              <a:t>Gamification in Sustainability:</a:t>
            </a:r>
            <a:endParaRPr lang="en-US" sz="1800" dirty="0">
              <a:latin typeface="+mn-lt"/>
            </a:endParaRPr>
          </a:p>
          <a:p>
            <a:pPr marL="742950" lvl="1" indent="-285750">
              <a:buFont typeface="Arial" panose="020B0604020202020204" pitchFamily="34" charset="0"/>
              <a:buChar char="•"/>
            </a:pPr>
            <a:r>
              <a:rPr lang="en-US" sz="1800" dirty="0">
                <a:latin typeface="+mn-lt"/>
              </a:rPr>
              <a:t>Limited focus on transportation and long-term behavioral impact.</a:t>
            </a:r>
          </a:p>
          <a:p>
            <a:pPr marL="742950" lvl="1" indent="-285750">
              <a:buFont typeface="Arial" panose="020B0604020202020204" pitchFamily="34" charset="0"/>
              <a:buChar char="•"/>
            </a:pPr>
            <a:r>
              <a:rPr lang="en-US" sz="1800" dirty="0">
                <a:latin typeface="+mn-lt"/>
              </a:rPr>
              <a:t>Explore reward systems and cultural adaptability.</a:t>
            </a:r>
          </a:p>
          <a:p>
            <a:pPr marL="76200" indent="0">
              <a:buNone/>
            </a:pPr>
            <a:r>
              <a:rPr lang="en-US" sz="1800" b="1" dirty="0">
                <a:latin typeface="+mn-lt"/>
              </a:rPr>
              <a:t>Carbon Footprint Tracking:</a:t>
            </a:r>
            <a:endParaRPr lang="en-US" sz="1800" dirty="0">
              <a:latin typeface="+mn-lt"/>
            </a:endParaRPr>
          </a:p>
          <a:p>
            <a:pPr marL="742950" lvl="1" indent="-285750">
              <a:buFont typeface="Arial" panose="020B0604020202020204" pitchFamily="34" charset="0"/>
              <a:buChar char="•"/>
            </a:pPr>
            <a:r>
              <a:rPr lang="en-US" sz="1800" dirty="0">
                <a:latin typeface="+mn-lt"/>
              </a:rPr>
              <a:t>Static calculators lack real-time data and personalization.</a:t>
            </a:r>
          </a:p>
          <a:p>
            <a:pPr marL="742950" lvl="1" indent="-285750">
              <a:buFont typeface="Arial" panose="020B0604020202020204" pitchFamily="34" charset="0"/>
              <a:buChar char="•"/>
            </a:pPr>
            <a:r>
              <a:rPr lang="en-US" sz="1800" dirty="0">
                <a:latin typeface="+mn-lt"/>
              </a:rPr>
              <a:t>Issues: manual data entry, minimal gamification, weak community features.</a:t>
            </a:r>
          </a:p>
          <a:p>
            <a:pPr marL="742950" lvl="1" indent="-285750">
              <a:buFont typeface="Arial" panose="020B0604020202020204" pitchFamily="34" charset="0"/>
              <a:buChar char="•"/>
            </a:pPr>
            <a:r>
              <a:rPr lang="en-US" sz="1800" dirty="0">
                <a:latin typeface="+mn-lt"/>
              </a:rPr>
              <a:t>Solutions: integrate ML, sensors, and dynamic feedback mechanisms.</a:t>
            </a:r>
          </a:p>
          <a:p>
            <a:pPr marL="76200" indent="0">
              <a:buNone/>
            </a:pPr>
            <a:r>
              <a:rPr lang="en-US" sz="1800" b="1" dirty="0">
                <a:latin typeface="+mn-lt"/>
              </a:rPr>
              <a:t>Technological &amp; Privacy Constraints:</a:t>
            </a:r>
            <a:endParaRPr lang="en-US" sz="1800" dirty="0">
              <a:latin typeface="+mn-lt"/>
            </a:endParaRPr>
          </a:p>
          <a:p>
            <a:pPr marL="742950" lvl="1" indent="-285750">
              <a:buFont typeface="Arial" panose="020B0604020202020204" pitchFamily="34" charset="0"/>
              <a:buChar char="•"/>
            </a:pPr>
            <a:r>
              <a:rPr lang="en-US" sz="1800" dirty="0">
                <a:latin typeface="+mn-lt"/>
              </a:rPr>
              <a:t>Data inconsistencies and limited integration with public transport.</a:t>
            </a:r>
          </a:p>
          <a:p>
            <a:pPr marL="742950" lvl="1" indent="-285750">
              <a:buFont typeface="Arial" panose="020B0604020202020204" pitchFamily="34" charset="0"/>
              <a:buChar char="•"/>
            </a:pPr>
            <a:r>
              <a:rPr lang="en-US" sz="1800" dirty="0">
                <a:latin typeface="+mn-lt"/>
              </a:rPr>
              <a:t>Address privacy concerns through transparency and control.</a:t>
            </a:r>
          </a:p>
          <a:p>
            <a:pPr marL="76200" indent="0">
              <a:buNone/>
            </a:pPr>
            <a:endParaRPr lang="en-IN" sz="1700" dirty="0"/>
          </a:p>
        </p:txBody>
      </p:sp>
    </p:spTree>
    <p:extLst>
      <p:ext uri="{BB962C8B-B14F-4D97-AF65-F5344CB8AC3E}">
        <p14:creationId xmlns:p14="http://schemas.microsoft.com/office/powerpoint/2010/main" val="950552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Proposed Method</a:t>
            </a:r>
            <a:endParaRPr/>
          </a:p>
        </p:txBody>
      </p:sp>
      <p:sp>
        <p:nvSpPr>
          <p:cNvPr id="115" name="Google Shape;115;p17"/>
          <p:cNvSpPr txBox="1">
            <a:spLocks noGrp="1"/>
          </p:cNvSpPr>
          <p:nvPr>
            <p:ph type="body" idx="1"/>
          </p:nvPr>
        </p:nvSpPr>
        <p:spPr>
          <a:xfrm>
            <a:off x="290945" y="1143001"/>
            <a:ext cx="11502737" cy="4749799"/>
          </a:xfrm>
          <a:prstGeom prst="rect">
            <a:avLst/>
          </a:prstGeom>
          <a:noFill/>
          <a:ln>
            <a:noFill/>
          </a:ln>
        </p:spPr>
        <p:txBody>
          <a:bodyPr spcFirstLastPara="1" wrap="square" lIns="91425" tIns="45700" rIns="91425" bIns="45700" anchor="t" anchorCtr="0">
            <a:noAutofit/>
          </a:bodyPr>
          <a:lstStyle/>
          <a:p>
            <a:pPr marL="76200" indent="0">
              <a:buNone/>
            </a:pPr>
            <a:r>
              <a:rPr lang="en-US" sz="1600" b="1" dirty="0">
                <a:latin typeface="+mn-lt"/>
              </a:rPr>
              <a:t>Overview:</a:t>
            </a:r>
            <a:br>
              <a:rPr lang="en-US" sz="1600" dirty="0">
                <a:latin typeface="+mn-lt"/>
              </a:rPr>
            </a:br>
            <a:r>
              <a:rPr lang="en-US" sz="1600" dirty="0">
                <a:latin typeface="+mn-lt"/>
              </a:rPr>
              <a:t>A comprehensive mobile app empowering users to reduce their carbon footprint through sustainable commuting choices.</a:t>
            </a:r>
          </a:p>
          <a:p>
            <a:pPr marL="76200" indent="0">
              <a:buNone/>
            </a:pPr>
            <a:endParaRPr lang="en-US" sz="1600" dirty="0">
              <a:latin typeface="+mn-lt"/>
            </a:endParaRPr>
          </a:p>
          <a:p>
            <a:pPr marL="76200" indent="0">
              <a:buNone/>
            </a:pPr>
            <a:r>
              <a:rPr lang="en-US" sz="1600" b="1" dirty="0">
                <a:latin typeface="+mn-lt"/>
              </a:rPr>
              <a:t>Key Features:</a:t>
            </a:r>
            <a:endParaRPr lang="en-US" sz="1600" dirty="0">
              <a:latin typeface="+mn-lt"/>
            </a:endParaRPr>
          </a:p>
          <a:p>
            <a:pPr>
              <a:buFont typeface="Arial" panose="020B0604020202020204" pitchFamily="34" charset="0"/>
              <a:buChar char="•"/>
            </a:pPr>
            <a:r>
              <a:rPr lang="en-US" sz="1600" b="1" dirty="0">
                <a:latin typeface="+mn-lt"/>
              </a:rPr>
              <a:t>Tracking:</a:t>
            </a:r>
            <a:r>
              <a:rPr lang="en-US" sz="1600" dirty="0">
                <a:latin typeface="+mn-lt"/>
              </a:rPr>
              <a:t> Utilizes smartphone sensors to track commutes and calculate carbon emissions.</a:t>
            </a:r>
          </a:p>
          <a:p>
            <a:pPr>
              <a:buFont typeface="Arial" panose="020B0604020202020204" pitchFamily="34" charset="0"/>
              <a:buChar char="•"/>
            </a:pPr>
            <a:r>
              <a:rPr lang="en-US" sz="1600" b="1" dirty="0">
                <a:latin typeface="+mn-lt"/>
              </a:rPr>
              <a:t>Community Engagement:</a:t>
            </a:r>
            <a:r>
              <a:rPr lang="en-US" sz="1600" dirty="0">
                <a:latin typeface="+mn-lt"/>
              </a:rPr>
              <a:t> Allows users to join communities, compare carbon footprints</a:t>
            </a:r>
          </a:p>
          <a:p>
            <a:pPr>
              <a:buFont typeface="Arial" panose="020B0604020202020204" pitchFamily="34" charset="0"/>
              <a:buChar char="•"/>
            </a:pPr>
            <a:r>
              <a:rPr lang="en-US" sz="1600" b="1" dirty="0">
                <a:latin typeface="+mn-lt"/>
              </a:rPr>
              <a:t>Gamification:</a:t>
            </a:r>
            <a:r>
              <a:rPr lang="en-US" sz="1600" dirty="0">
                <a:latin typeface="+mn-lt"/>
              </a:rPr>
              <a:t> Includes points, badges, and leaderboards to encourage eco-friendly habits.</a:t>
            </a:r>
          </a:p>
          <a:p>
            <a:pPr>
              <a:buFont typeface="Arial" panose="020B0604020202020204" pitchFamily="34" charset="0"/>
              <a:buChar char="•"/>
            </a:pPr>
            <a:r>
              <a:rPr lang="en-US" sz="1600" b="1" dirty="0">
                <a:latin typeface="+mn-lt"/>
              </a:rPr>
              <a:t>User-Friendly Interface:</a:t>
            </a:r>
            <a:r>
              <a:rPr lang="en-US" sz="1600" dirty="0">
                <a:latin typeface="+mn-lt"/>
              </a:rPr>
              <a:t> Features a simple dashboard for tracking carbon savings and progress.</a:t>
            </a:r>
          </a:p>
          <a:p>
            <a:pPr marL="76200" indent="0">
              <a:buNone/>
            </a:pPr>
            <a:endParaRPr lang="en-US" sz="1600" dirty="0">
              <a:latin typeface="+mn-lt"/>
            </a:endParaRPr>
          </a:p>
          <a:p>
            <a:pPr marL="76200" indent="0">
              <a:buNone/>
            </a:pPr>
            <a:r>
              <a:rPr lang="en-US" sz="1600" b="1" dirty="0">
                <a:latin typeface="+mn-lt"/>
              </a:rPr>
              <a:t>Architecture:</a:t>
            </a:r>
            <a:endParaRPr lang="en-US" sz="1600" dirty="0">
              <a:latin typeface="+mn-lt"/>
            </a:endParaRPr>
          </a:p>
          <a:p>
            <a:r>
              <a:rPr lang="en-US" sz="1600" b="1" dirty="0">
                <a:latin typeface="+mn-lt"/>
              </a:rPr>
              <a:t>Frontend:</a:t>
            </a:r>
            <a:r>
              <a:rPr lang="en-US" sz="1600" dirty="0">
                <a:latin typeface="+mn-lt"/>
              </a:rPr>
              <a:t> Developed using Kotlin/Java for Android, with real-time commute tracking via GPS and sensors.</a:t>
            </a:r>
          </a:p>
          <a:p>
            <a:r>
              <a:rPr lang="en-US" sz="1600" b="1" dirty="0">
                <a:latin typeface="+mn-lt"/>
              </a:rPr>
              <a:t>Backend:</a:t>
            </a:r>
            <a:r>
              <a:rPr lang="en-US" sz="1600" dirty="0">
                <a:latin typeface="+mn-lt"/>
              </a:rPr>
              <a:t> Powered by Firebase for authentication, database management, and cloud functions</a:t>
            </a:r>
          </a:p>
          <a:p>
            <a:r>
              <a:rPr lang="en-US" sz="1600" b="1" dirty="0">
                <a:latin typeface="+mn-lt"/>
              </a:rPr>
              <a:t>Gamification System:</a:t>
            </a:r>
            <a:r>
              <a:rPr lang="en-US" sz="1600" dirty="0">
                <a:latin typeface="+mn-lt"/>
              </a:rPr>
              <a:t> Implements leaderboards, challenges, and rewards to incentivize eco-friendly behaviors.</a:t>
            </a:r>
          </a:p>
          <a:p>
            <a:pPr marL="76200" indent="0">
              <a:buNone/>
            </a:pPr>
            <a:endParaRPr lang="en-US" sz="1600" dirty="0">
              <a:latin typeface="+mn-lt"/>
            </a:endParaRPr>
          </a:p>
          <a:p>
            <a:pPr marL="76200" indent="0">
              <a:buNone/>
            </a:pPr>
            <a:r>
              <a:rPr lang="en-US" sz="1600" b="1" dirty="0">
                <a:latin typeface="+mn-lt"/>
              </a:rPr>
              <a:t>Advantages:</a:t>
            </a:r>
            <a:r>
              <a:rPr lang="en-GB" sz="1600" dirty="0">
                <a:latin typeface="Arial"/>
                <a:ea typeface="Arial"/>
                <a:cs typeface="Arial"/>
                <a:sym typeface="Arial"/>
              </a:rPr>
              <a:t>Carbon tracking, social engagement, gamification, and simple, scalable design.</a:t>
            </a:r>
          </a:p>
          <a:p>
            <a:pPr marL="76200" indent="0">
              <a:buNone/>
            </a:pPr>
            <a:endParaRPr lang="en-US" sz="1600"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Objectives</a:t>
            </a:r>
            <a:endParaRPr/>
          </a:p>
        </p:txBody>
      </p:sp>
      <p:sp>
        <p:nvSpPr>
          <p:cNvPr id="121" name="Google Shape;121;p18"/>
          <p:cNvSpPr txBox="1">
            <a:spLocks noGrp="1"/>
          </p:cNvSpPr>
          <p:nvPr>
            <p:ph type="body" idx="1"/>
          </p:nvPr>
        </p:nvSpPr>
        <p:spPr>
          <a:xfrm>
            <a:off x="376382" y="1091046"/>
            <a:ext cx="10668000" cy="4952997"/>
          </a:xfrm>
          <a:prstGeom prst="rect">
            <a:avLst/>
          </a:prstGeom>
          <a:noFill/>
          <a:ln>
            <a:noFill/>
          </a:ln>
        </p:spPr>
        <p:txBody>
          <a:bodyPr spcFirstLastPara="1" wrap="square" lIns="91425" tIns="45700" rIns="91425" bIns="45700" anchor="t" anchorCtr="0">
            <a:normAutofit lnSpcReduction="10000"/>
          </a:bodyPr>
          <a:lstStyle/>
          <a:p>
            <a:pPr marL="457200" lvl="0" indent="-336550" algn="l" rtl="0">
              <a:lnSpc>
                <a:spcPct val="115000"/>
              </a:lnSpc>
              <a:spcBef>
                <a:spcPts val="1200"/>
              </a:spcBef>
              <a:spcAft>
                <a:spcPts val="0"/>
              </a:spcAft>
              <a:buSzPts val="1700"/>
              <a:buChar char="●"/>
            </a:pPr>
            <a:r>
              <a:rPr lang="en-GB" sz="1700" b="1" dirty="0">
                <a:latin typeface="Arial"/>
                <a:ea typeface="Arial"/>
                <a:cs typeface="Arial"/>
                <a:sym typeface="Arial"/>
              </a:rPr>
              <a:t>Carbon Footprint Tracking &amp; Awareness:</a:t>
            </a:r>
            <a:br>
              <a:rPr lang="en-GB" sz="1700" b="1" dirty="0">
                <a:latin typeface="Arial"/>
                <a:ea typeface="Arial"/>
                <a:cs typeface="Arial"/>
                <a:sym typeface="Arial"/>
              </a:rPr>
            </a:br>
            <a:r>
              <a:rPr lang="en-GB" sz="1700" dirty="0">
                <a:latin typeface="Arial"/>
                <a:ea typeface="Arial"/>
                <a:cs typeface="Arial"/>
                <a:sym typeface="Arial"/>
              </a:rPr>
              <a:t>Develop a mobile app that automatically tracks and quantifies users' carbon footprint based on their daily commuting habits (modes of transportation, travel distance, and duration). This will raise awareness and address the gap in real-time carbon emission tracking seen in existing solutions.</a:t>
            </a:r>
            <a:endParaRPr sz="1700" dirty="0">
              <a:latin typeface="Arial"/>
              <a:ea typeface="Arial"/>
              <a:cs typeface="Arial"/>
              <a:sym typeface="Arial"/>
            </a:endParaRPr>
          </a:p>
          <a:p>
            <a:pPr marL="457200" lvl="0" indent="0" algn="l" rtl="0">
              <a:lnSpc>
                <a:spcPct val="115000"/>
              </a:lnSpc>
              <a:spcBef>
                <a:spcPts val="1200"/>
              </a:spcBef>
              <a:spcAft>
                <a:spcPts val="0"/>
              </a:spcAft>
              <a:buNone/>
            </a:pPr>
            <a:endParaRPr sz="1700" dirty="0">
              <a:latin typeface="Arial"/>
              <a:ea typeface="Arial"/>
              <a:cs typeface="Arial"/>
              <a:sym typeface="Arial"/>
            </a:endParaRPr>
          </a:p>
          <a:p>
            <a:pPr marL="457200" lvl="0" indent="-336550" algn="l" rtl="0">
              <a:lnSpc>
                <a:spcPct val="115000"/>
              </a:lnSpc>
              <a:spcBef>
                <a:spcPts val="1200"/>
              </a:spcBef>
              <a:spcAft>
                <a:spcPts val="0"/>
              </a:spcAft>
              <a:buSzPts val="1700"/>
              <a:buChar char="●"/>
            </a:pPr>
            <a:r>
              <a:rPr lang="en-GB" sz="1700" b="1" dirty="0">
                <a:latin typeface="Arial"/>
                <a:ea typeface="Arial"/>
                <a:cs typeface="Arial"/>
                <a:sym typeface="Arial"/>
              </a:rPr>
              <a:t>Community Engagement &amp; Social Competition:</a:t>
            </a:r>
            <a:br>
              <a:rPr lang="en-GB" sz="1700" b="1" dirty="0">
                <a:latin typeface="Arial"/>
                <a:ea typeface="Arial"/>
                <a:cs typeface="Arial"/>
                <a:sym typeface="Arial"/>
              </a:rPr>
            </a:br>
            <a:r>
              <a:rPr lang="en-GB" sz="1700" dirty="0">
                <a:latin typeface="Arial"/>
                <a:ea typeface="Arial"/>
                <a:cs typeface="Arial"/>
                <a:sym typeface="Arial"/>
              </a:rPr>
              <a:t>Implement features that allow users to form groups with family, friends, and colleagues to compete in reducing their carbon emissions. This fosters a sense of teamwork and tackles the lack of community-driven </a:t>
            </a:r>
            <a:r>
              <a:rPr lang="en-GB" sz="1700" dirty="0" err="1">
                <a:latin typeface="Arial"/>
                <a:ea typeface="Arial"/>
                <a:cs typeface="Arial"/>
                <a:sym typeface="Arial"/>
              </a:rPr>
              <a:t>behavior</a:t>
            </a:r>
            <a:r>
              <a:rPr lang="en-GB" sz="1700" dirty="0">
                <a:latin typeface="Arial"/>
                <a:ea typeface="Arial"/>
                <a:cs typeface="Arial"/>
                <a:sym typeface="Arial"/>
              </a:rPr>
              <a:t> change initiatives in most current methods.</a:t>
            </a:r>
            <a:endParaRPr sz="1700" dirty="0">
              <a:latin typeface="Arial"/>
              <a:ea typeface="Arial"/>
              <a:cs typeface="Arial"/>
              <a:sym typeface="Arial"/>
            </a:endParaRPr>
          </a:p>
          <a:p>
            <a:pPr marL="457200" lvl="0" indent="0" algn="l" rtl="0">
              <a:lnSpc>
                <a:spcPct val="115000"/>
              </a:lnSpc>
              <a:spcBef>
                <a:spcPts val="1200"/>
              </a:spcBef>
              <a:spcAft>
                <a:spcPts val="0"/>
              </a:spcAft>
              <a:buNone/>
            </a:pPr>
            <a:endParaRPr sz="1700" dirty="0">
              <a:latin typeface="Arial"/>
              <a:ea typeface="Arial"/>
              <a:cs typeface="Arial"/>
              <a:sym typeface="Arial"/>
            </a:endParaRPr>
          </a:p>
          <a:p>
            <a:pPr marL="457200" lvl="0" indent="-336550" algn="l" rtl="0">
              <a:lnSpc>
                <a:spcPct val="115000"/>
              </a:lnSpc>
              <a:spcBef>
                <a:spcPts val="1200"/>
              </a:spcBef>
              <a:spcAft>
                <a:spcPts val="0"/>
              </a:spcAft>
              <a:buSzPts val="1700"/>
              <a:buChar char="●"/>
            </a:pPr>
            <a:r>
              <a:rPr lang="en-GB" sz="1700" b="1" dirty="0">
                <a:latin typeface="Arial"/>
                <a:ea typeface="Arial"/>
                <a:cs typeface="Arial"/>
                <a:sym typeface="Arial"/>
              </a:rPr>
              <a:t>Gamification for Sustainable </a:t>
            </a:r>
            <a:r>
              <a:rPr lang="en-GB" sz="1700" b="1" dirty="0" err="1">
                <a:latin typeface="Arial"/>
                <a:ea typeface="Arial"/>
                <a:cs typeface="Arial"/>
                <a:sym typeface="Arial"/>
              </a:rPr>
              <a:t>Behavior</a:t>
            </a:r>
            <a:r>
              <a:rPr lang="en-GB" sz="1700" b="1" dirty="0">
                <a:latin typeface="Arial"/>
                <a:ea typeface="Arial"/>
                <a:cs typeface="Arial"/>
                <a:sym typeface="Arial"/>
              </a:rPr>
              <a:t>:</a:t>
            </a:r>
            <a:br>
              <a:rPr lang="en-GB" sz="1700" b="1" dirty="0">
                <a:latin typeface="Arial"/>
                <a:ea typeface="Arial"/>
                <a:cs typeface="Arial"/>
                <a:sym typeface="Arial"/>
              </a:rPr>
            </a:br>
            <a:r>
              <a:rPr lang="en-GB" sz="1700" dirty="0">
                <a:latin typeface="Arial"/>
                <a:ea typeface="Arial"/>
                <a:cs typeface="Arial"/>
                <a:sym typeface="Arial"/>
              </a:rPr>
              <a:t>Introduce a gamification system where users earn virtual points, badges, and achievements based on eco-friendly habits and improvements in their carbon footprint. This adds motivation and rewards for sustainable commuting, encouraging long-term engagement.</a:t>
            </a:r>
            <a:endParaRPr sz="1700" dirty="0">
              <a:latin typeface="Arial"/>
              <a:ea typeface="Arial"/>
              <a:cs typeface="Arial"/>
              <a:sym typeface="Arial"/>
            </a:endParaRPr>
          </a:p>
          <a:p>
            <a:pPr marL="342900" lvl="0" indent="-190500" algn="l" rtl="0">
              <a:spcBef>
                <a:spcPts val="1200"/>
              </a:spcBef>
              <a:spcAft>
                <a:spcPts val="0"/>
              </a:spcAft>
              <a:buClr>
                <a:schemeClr val="dk1"/>
              </a:buClr>
              <a:buSzPts val="1100"/>
              <a:buFont typeface="Arial"/>
              <a:buNone/>
            </a:pPr>
            <a:endParaRPr sz="1800" b="1" dirty="0">
              <a:latin typeface="Arial"/>
              <a:ea typeface="Arial"/>
              <a:cs typeface="Arial"/>
              <a:sym typeface="Arial"/>
            </a:endParaRPr>
          </a:p>
          <a:p>
            <a:pPr marL="342900" lvl="0" indent="-190500" algn="l" rtl="0">
              <a:spcBef>
                <a:spcPts val="0"/>
              </a:spcBef>
              <a:spcAft>
                <a:spcPts val="0"/>
              </a:spcAft>
              <a:buClr>
                <a:schemeClr val="dk1"/>
              </a:buClr>
              <a:buSzPts val="24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9"/>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Methodology</a:t>
            </a:r>
            <a:endParaRPr/>
          </a:p>
        </p:txBody>
      </p:sp>
      <p:sp>
        <p:nvSpPr>
          <p:cNvPr id="127" name="Google Shape;127;p19"/>
          <p:cNvSpPr txBox="1">
            <a:spLocks noGrp="1"/>
          </p:cNvSpPr>
          <p:nvPr>
            <p:ph type="body" idx="1"/>
          </p:nvPr>
        </p:nvSpPr>
        <p:spPr>
          <a:xfrm>
            <a:off x="228600" y="1039092"/>
            <a:ext cx="11658599" cy="4952997"/>
          </a:xfrm>
          <a:prstGeom prst="rect">
            <a:avLst/>
          </a:prstGeom>
          <a:noFill/>
          <a:ln>
            <a:noFill/>
          </a:ln>
        </p:spPr>
        <p:txBody>
          <a:bodyPr spcFirstLastPara="1" wrap="square" lIns="91425" tIns="45700" rIns="91425" bIns="45700" anchor="t" anchorCtr="0">
            <a:normAutofit/>
          </a:bodyPr>
          <a:lstStyle/>
          <a:p>
            <a:pPr marL="76200" indent="0">
              <a:buNone/>
            </a:pPr>
            <a:r>
              <a:rPr lang="en-IN" sz="1600" b="1" dirty="0">
                <a:latin typeface="+mn-lt"/>
              </a:rPr>
              <a:t>Hardware &amp; Software Used in Eco Drive Project</a:t>
            </a:r>
          </a:p>
          <a:p>
            <a:pPr marL="76200" indent="0">
              <a:buNone/>
            </a:pPr>
            <a:endParaRPr lang="en-IN" sz="1600" dirty="0">
              <a:latin typeface="+mn-lt"/>
            </a:endParaRPr>
          </a:p>
          <a:p>
            <a:pPr marL="76200" indent="0">
              <a:buNone/>
            </a:pPr>
            <a:r>
              <a:rPr lang="en-IN" sz="1600" b="1" dirty="0">
                <a:latin typeface="+mn-lt"/>
              </a:rPr>
              <a:t>Hardware:</a:t>
            </a:r>
            <a:endParaRPr lang="en-IN" sz="1600" dirty="0">
              <a:latin typeface="+mn-lt"/>
            </a:endParaRPr>
          </a:p>
          <a:p>
            <a:r>
              <a:rPr lang="en-IN" sz="1600" b="1" dirty="0">
                <a:latin typeface="+mn-lt"/>
              </a:rPr>
              <a:t>Development System: </a:t>
            </a:r>
            <a:r>
              <a:rPr lang="en-IN" sz="1600" dirty="0">
                <a:latin typeface="+mn-lt"/>
              </a:rPr>
              <a:t>Laptop with 8GB+ RAM (16GB recommended) and a modern processor (Intel i5/AMD </a:t>
            </a:r>
            <a:r>
              <a:rPr lang="en-IN" sz="1600" dirty="0" err="1">
                <a:latin typeface="+mn-lt"/>
              </a:rPr>
              <a:t>Ryzen</a:t>
            </a:r>
            <a:r>
              <a:rPr lang="en-IN" sz="1600" dirty="0">
                <a:latin typeface="+mn-lt"/>
              </a:rPr>
              <a:t>).</a:t>
            </a:r>
          </a:p>
          <a:p>
            <a:r>
              <a:rPr lang="en-IN" sz="1600" b="1" dirty="0">
                <a:latin typeface="+mn-lt"/>
              </a:rPr>
              <a:t>Mobile Devices: </a:t>
            </a:r>
            <a:r>
              <a:rPr lang="en-IN" sz="1600" dirty="0">
                <a:latin typeface="+mn-lt"/>
              </a:rPr>
              <a:t>Android Smartphone (API Level 21+), integrated GPS for location tracking.</a:t>
            </a:r>
          </a:p>
          <a:p>
            <a:r>
              <a:rPr lang="en-IN" sz="1600" b="1" dirty="0">
                <a:latin typeface="+mn-lt"/>
              </a:rPr>
              <a:t>Internet Connection: </a:t>
            </a:r>
            <a:r>
              <a:rPr lang="en-IN" sz="1600" dirty="0">
                <a:latin typeface="+mn-lt"/>
              </a:rPr>
              <a:t>Reliable connection for server-side deployment, API access, and real-time data sync.</a:t>
            </a:r>
          </a:p>
          <a:p>
            <a:pPr marL="76200" indent="0">
              <a:buNone/>
            </a:pPr>
            <a:endParaRPr lang="en-IN" sz="1600" dirty="0">
              <a:latin typeface="+mn-lt"/>
            </a:endParaRPr>
          </a:p>
          <a:p>
            <a:pPr marL="76200" indent="0">
              <a:buNone/>
            </a:pPr>
            <a:r>
              <a:rPr lang="en-IN" sz="1600" b="1" dirty="0">
                <a:latin typeface="+mn-lt"/>
              </a:rPr>
              <a:t>Software:</a:t>
            </a:r>
            <a:endParaRPr lang="en-IN" sz="1600" dirty="0">
              <a:latin typeface="+mn-lt"/>
            </a:endParaRPr>
          </a:p>
          <a:p>
            <a:r>
              <a:rPr lang="en-IN" sz="1600" b="1" dirty="0">
                <a:latin typeface="+mn-lt"/>
              </a:rPr>
              <a:t>Mobile App Development: </a:t>
            </a:r>
            <a:r>
              <a:rPr lang="en-IN" sz="1600" dirty="0">
                <a:latin typeface="+mn-lt"/>
              </a:rPr>
              <a:t>Android Studio (IDE), Kotlin/Java for coding.</a:t>
            </a:r>
          </a:p>
          <a:p>
            <a:r>
              <a:rPr lang="en-IN" sz="1600" b="1" dirty="0">
                <a:latin typeface="+mn-lt"/>
              </a:rPr>
              <a:t>Backend Development: </a:t>
            </a:r>
            <a:r>
              <a:rPr lang="en-IN" sz="1600" dirty="0">
                <a:latin typeface="+mn-lt"/>
              </a:rPr>
              <a:t>Python-based APIs hosted on a cloud platform, MySQL for secure data storage.</a:t>
            </a:r>
          </a:p>
          <a:p>
            <a:r>
              <a:rPr lang="en-IN" sz="1600" b="1" dirty="0">
                <a:latin typeface="+mn-lt"/>
              </a:rPr>
              <a:t>APIs &amp; Services: </a:t>
            </a:r>
            <a:r>
              <a:rPr lang="en-IN" sz="1600" dirty="0">
                <a:latin typeface="+mn-lt"/>
              </a:rPr>
              <a:t>Google Maps API for route tracking, Firebase Cloud Messaging (FCM) for notifications.</a:t>
            </a:r>
          </a:p>
          <a:p>
            <a:r>
              <a:rPr lang="en-IN" sz="1600" b="1" dirty="0">
                <a:latin typeface="+mn-lt"/>
              </a:rPr>
              <a:t>Version Control &amp; Collaboration: </a:t>
            </a:r>
            <a:r>
              <a:rPr lang="en-IN" sz="1600" dirty="0">
                <a:latin typeface="+mn-lt"/>
              </a:rPr>
              <a:t>Git (GitHub/GitLab) for version control and team collaboration.</a:t>
            </a:r>
          </a:p>
          <a:p>
            <a:r>
              <a:rPr lang="en-IN" sz="1600" b="1" dirty="0">
                <a:latin typeface="+mn-lt"/>
              </a:rPr>
              <a:t>Testing Tools: </a:t>
            </a:r>
            <a:r>
              <a:rPr lang="en-IN" sz="1600" dirty="0">
                <a:latin typeface="+mn-lt"/>
              </a:rPr>
              <a:t>Android Emulator for device testing, Postman for API testing.</a:t>
            </a:r>
          </a:p>
          <a:p>
            <a:r>
              <a:rPr lang="en-IN" sz="1600" b="1" dirty="0">
                <a:latin typeface="+mn-lt"/>
              </a:rPr>
              <a:t>Deployment &amp; Cloud Hosting: </a:t>
            </a:r>
            <a:r>
              <a:rPr lang="en-IN" sz="1600" dirty="0">
                <a:latin typeface="+mn-lt"/>
              </a:rPr>
              <a:t>Heroku/Railway for backend hosting, Firebase Hosting for static content.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812800" y="274638"/>
            <a:ext cx="10668000" cy="487362"/>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t>Timeline of Project</a:t>
            </a:r>
            <a:endParaRPr/>
          </a:p>
        </p:txBody>
      </p:sp>
      <p:sp>
        <p:nvSpPr>
          <p:cNvPr id="133" name="Google Shape;133;p20"/>
          <p:cNvSpPr txBox="1">
            <a:spLocks noGrp="1"/>
          </p:cNvSpPr>
          <p:nvPr>
            <p:ph type="body" idx="1"/>
          </p:nvPr>
        </p:nvSpPr>
        <p:spPr>
          <a:xfrm flipH="1">
            <a:off x="2795850" y="1845801"/>
            <a:ext cx="3616800" cy="180000"/>
          </a:xfrm>
          <a:prstGeom prst="rect">
            <a:avLst/>
          </a:prstGeom>
          <a:noFill/>
          <a:ln>
            <a:noFill/>
          </a:ln>
        </p:spPr>
        <p:txBody>
          <a:bodyPr spcFirstLastPara="1" wrap="square" lIns="91425" tIns="45700" rIns="91425" bIns="45700" anchor="t" anchorCtr="0">
            <a:normAutofit fontScale="32500" lnSpcReduction="20000"/>
          </a:bodyPr>
          <a:lstStyle/>
          <a:p>
            <a:pPr marL="152400" lvl="0" indent="0" algn="l" rtl="0">
              <a:spcBef>
                <a:spcPts val="0"/>
              </a:spcBef>
              <a:spcAft>
                <a:spcPts val="0"/>
              </a:spcAft>
              <a:buClr>
                <a:schemeClr val="dk1"/>
              </a:buClr>
              <a:buSzPct val="120000"/>
              <a:buNone/>
            </a:pPr>
            <a:endParaRPr sz="2000"/>
          </a:p>
        </p:txBody>
      </p:sp>
      <p:pic>
        <p:nvPicPr>
          <p:cNvPr id="2" name="Picture 1">
            <a:extLst>
              <a:ext uri="{FF2B5EF4-FFF2-40B4-BE49-F238E27FC236}">
                <a16:creationId xmlns:a16="http://schemas.microsoft.com/office/drawing/2014/main" id="{7FB387F7-3DB1-9E3D-596D-93A73A26C7D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6560" y="1017711"/>
            <a:ext cx="10139680" cy="5033983"/>
          </a:xfrm>
          <a:prstGeom prst="rect">
            <a:avLst/>
          </a:prstGeom>
          <a:noFill/>
          <a:ln>
            <a:noFill/>
          </a:ln>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203</TotalTime>
  <Words>1521</Words>
  <Application>Microsoft Office PowerPoint</Application>
  <PresentationFormat>Widescreen</PresentationFormat>
  <Paragraphs>142</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Cambria</vt:lpstr>
      <vt:lpstr>Verdana</vt:lpstr>
      <vt:lpstr>Bioinformatics</vt:lpstr>
      <vt:lpstr>PROJECT TITLE - ECO DRIVE</vt:lpstr>
      <vt:lpstr>Introduction</vt:lpstr>
      <vt:lpstr>Literature Review</vt:lpstr>
      <vt:lpstr>Literature Review</vt:lpstr>
      <vt:lpstr>Research Gaps of Existing Methods</vt:lpstr>
      <vt:lpstr>Proposed Method</vt:lpstr>
      <vt:lpstr>Objectives</vt:lpstr>
      <vt:lpstr>Methodology</vt:lpstr>
      <vt:lpstr>Timeline of Project</vt:lpstr>
      <vt:lpstr>Expected Outcomes</vt:lpstr>
      <vt:lpstr>PowerPoint Presentation</vt:lpstr>
      <vt:lpstr>Back end Architecture</vt:lpstr>
      <vt:lpstr>Conclusion</vt:lpstr>
      <vt:lpstr>Problem Statement </vt:lpstr>
      <vt:lpstr>Github Link</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nithin g</dc:creator>
  <cp:lastModifiedBy>917676201563</cp:lastModifiedBy>
  <cp:revision>2</cp:revision>
  <dcterms:modified xsi:type="dcterms:W3CDTF">2025-01-17T03:44:38Z</dcterms:modified>
</cp:coreProperties>
</file>