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Arumbakam Nagaraju" userId="2c18c0db-df6b-4bee-8045-6911f9a9bf64" providerId="ADAL" clId="{357D9226-BAA8-4998-9CE0-E098A3707EA4}"/>
    <pc:docChg chg="undo custSel modSld">
      <pc:chgData name="Nithin Arumbakam Nagaraju" userId="2c18c0db-df6b-4bee-8045-6911f9a9bf64" providerId="ADAL" clId="{357D9226-BAA8-4998-9CE0-E098A3707EA4}" dt="2024-10-03T16:48:41.561" v="46"/>
      <pc:docMkLst>
        <pc:docMk/>
      </pc:docMkLst>
      <pc:sldChg chg="addSp delSp modSp mod addAnim delAnim">
        <pc:chgData name="Nithin Arumbakam Nagaraju" userId="2c18c0db-df6b-4bee-8045-6911f9a9bf64" providerId="ADAL" clId="{357D9226-BAA8-4998-9CE0-E098A3707EA4}" dt="2024-10-03T16:48:41.561" v="46"/>
        <pc:sldMkLst>
          <pc:docMk/>
          <pc:sldMk cId="1353818542" sldId="256"/>
        </pc:sldMkLst>
        <pc:spChg chg="mod">
          <ac:chgData name="Nithin Arumbakam Nagaraju" userId="2c18c0db-df6b-4bee-8045-6911f9a9bf64" providerId="ADAL" clId="{357D9226-BAA8-4998-9CE0-E098A3707EA4}" dt="2024-10-03T16:48:41.545" v="44" actId="26606"/>
          <ac:spMkLst>
            <pc:docMk/>
            <pc:sldMk cId="1353818542" sldId="256"/>
            <ac:spMk id="2" creationId="{186733F8-0191-C24A-90BF-967727AE1840}"/>
          </ac:spMkLst>
        </pc:spChg>
        <pc:spChg chg="mod">
          <ac:chgData name="Nithin Arumbakam Nagaraju" userId="2c18c0db-df6b-4bee-8045-6911f9a9bf64" providerId="ADAL" clId="{357D9226-BAA8-4998-9CE0-E098A3707EA4}" dt="2024-10-03T16:48:41.545" v="44" actId="26606"/>
          <ac:spMkLst>
            <pc:docMk/>
            <pc:sldMk cId="1353818542" sldId="256"/>
            <ac:spMk id="3" creationId="{B39B4058-B04C-9E4A-E425-292C779066CF}"/>
          </ac:spMkLst>
        </pc:spChg>
        <pc:spChg chg="del">
          <ac:chgData name="Nithin Arumbakam Nagaraju" userId="2c18c0db-df6b-4bee-8045-6911f9a9bf64" providerId="ADAL" clId="{357D9226-BAA8-4998-9CE0-E098A3707EA4}" dt="2024-10-03T16:48:13.739" v="38" actId="26606"/>
          <ac:spMkLst>
            <pc:docMk/>
            <pc:sldMk cId="1353818542" sldId="256"/>
            <ac:spMk id="68" creationId="{F22CA880-E467-48B7-830F-26921230782C}"/>
          </ac:spMkLst>
        </pc:spChg>
        <pc:spChg chg="del">
          <ac:chgData name="Nithin Arumbakam Nagaraju" userId="2c18c0db-df6b-4bee-8045-6911f9a9bf64" providerId="ADAL" clId="{357D9226-BAA8-4998-9CE0-E098A3707EA4}" dt="2024-10-03T16:48:13.739" v="38" actId="26606"/>
          <ac:spMkLst>
            <pc:docMk/>
            <pc:sldMk cId="1353818542" sldId="256"/>
            <ac:spMk id="70" creationId="{C5258B9E-C015-412F-9B81-E40D361E9D99}"/>
          </ac:spMkLst>
        </pc:spChg>
        <pc:spChg chg="add del">
          <ac:chgData name="Nithin Arumbakam Nagaraju" userId="2c18c0db-df6b-4bee-8045-6911f9a9bf64" providerId="ADAL" clId="{357D9226-BAA8-4998-9CE0-E098A3707EA4}" dt="2024-10-03T16:48:41.545" v="44" actId="26606"/>
          <ac:spMkLst>
            <pc:docMk/>
            <pc:sldMk cId="1353818542" sldId="256"/>
            <ac:spMk id="79" creationId="{DBB830B0-7A7E-4D82-B8B0-232C821ACDEC}"/>
          </ac:spMkLst>
        </pc:spChg>
        <pc:spChg chg="add del">
          <ac:chgData name="Nithin Arumbakam Nagaraju" userId="2c18c0db-df6b-4bee-8045-6911f9a9bf64" providerId="ADAL" clId="{357D9226-BAA8-4998-9CE0-E098A3707EA4}" dt="2024-10-03T16:48:41.504" v="43" actId="26606"/>
          <ac:spMkLst>
            <pc:docMk/>
            <pc:sldMk cId="1353818542" sldId="256"/>
            <ac:spMk id="89" creationId="{3472B768-D6CA-45E8-B749-DE0F9D4831AA}"/>
          </ac:spMkLst>
        </pc:spChg>
        <pc:spChg chg="add del">
          <ac:chgData name="Nithin Arumbakam Nagaraju" userId="2c18c0db-df6b-4bee-8045-6911f9a9bf64" providerId="ADAL" clId="{357D9226-BAA8-4998-9CE0-E098A3707EA4}" dt="2024-10-03T16:48:41.504" v="43" actId="26606"/>
          <ac:spMkLst>
            <pc:docMk/>
            <pc:sldMk cId="1353818542" sldId="256"/>
            <ac:spMk id="91" creationId="{13F26D5C-77E9-4A8D-95F0-1635BAD12650}"/>
          </ac:spMkLst>
        </pc:spChg>
        <pc:spChg chg="add">
          <ac:chgData name="Nithin Arumbakam Nagaraju" userId="2c18c0db-df6b-4bee-8045-6911f9a9bf64" providerId="ADAL" clId="{357D9226-BAA8-4998-9CE0-E098A3707EA4}" dt="2024-10-03T16:48:41.545" v="44" actId="26606"/>
          <ac:spMkLst>
            <pc:docMk/>
            <pc:sldMk cId="1353818542" sldId="256"/>
            <ac:spMk id="97" creationId="{C3297213-B630-4CFA-8FE1-099659C5DB66}"/>
          </ac:spMkLst>
        </pc:spChg>
        <pc:spChg chg="add">
          <ac:chgData name="Nithin Arumbakam Nagaraju" userId="2c18c0db-df6b-4bee-8045-6911f9a9bf64" providerId="ADAL" clId="{357D9226-BAA8-4998-9CE0-E098A3707EA4}" dt="2024-10-03T16:48:41.545" v="44" actId="26606"/>
          <ac:spMkLst>
            <pc:docMk/>
            <pc:sldMk cId="1353818542" sldId="256"/>
            <ac:spMk id="99" creationId="{13F26D5C-77E9-4A8D-95F0-1635BAD12650}"/>
          </ac:spMkLst>
        </pc:spChg>
        <pc:picChg chg="del mod ord">
          <ac:chgData name="Nithin Arumbakam Nagaraju" userId="2c18c0db-df6b-4bee-8045-6911f9a9bf64" providerId="ADAL" clId="{357D9226-BAA8-4998-9CE0-E098A3707EA4}" dt="2024-10-03T16:48:22.682" v="39" actId="478"/>
          <ac:picMkLst>
            <pc:docMk/>
            <pc:sldMk cId="1353818542" sldId="256"/>
            <ac:picMk id="23" creationId="{87502ECF-1CAF-0A21-BCFF-F839F6878665}"/>
          </ac:picMkLst>
        </pc:picChg>
        <pc:picChg chg="add del">
          <ac:chgData name="Nithin Arumbakam Nagaraju" userId="2c18c0db-df6b-4bee-8045-6911f9a9bf64" providerId="ADAL" clId="{357D9226-BAA8-4998-9CE0-E098A3707EA4}" dt="2024-10-03T16:48:41.504" v="43" actId="26606"/>
          <ac:picMkLst>
            <pc:docMk/>
            <pc:sldMk cId="1353818542" sldId="256"/>
            <ac:picMk id="85" creationId="{95781C10-59B3-12A3-786F-467E0057A318}"/>
          </ac:picMkLst>
        </pc:picChg>
        <pc:picChg chg="add">
          <ac:chgData name="Nithin Arumbakam Nagaraju" userId="2c18c0db-df6b-4bee-8045-6911f9a9bf64" providerId="ADAL" clId="{357D9226-BAA8-4998-9CE0-E098A3707EA4}" dt="2024-10-03T16:48:41.545" v="44" actId="26606"/>
          <ac:picMkLst>
            <pc:docMk/>
            <pc:sldMk cId="1353818542" sldId="256"/>
            <ac:picMk id="98" creationId="{0B20B0AE-3C39-C42D-46BE-888652E70177}"/>
          </ac:picMkLst>
        </pc:picChg>
        <pc:cxnChg chg="del">
          <ac:chgData name="Nithin Arumbakam Nagaraju" userId="2c18c0db-df6b-4bee-8045-6911f9a9bf64" providerId="ADAL" clId="{357D9226-BAA8-4998-9CE0-E098A3707EA4}" dt="2024-10-03T16:48:13.739" v="38" actId="26606"/>
          <ac:cxnSpMkLst>
            <pc:docMk/>
            <pc:sldMk cId="1353818542" sldId="256"/>
            <ac:cxnSpMk id="64" creationId="{462919E4-C488-4107-9EF1-66152F848008}"/>
          </ac:cxnSpMkLst>
        </pc:cxnChg>
        <pc:cxnChg chg="del">
          <ac:chgData name="Nithin Arumbakam Nagaraju" userId="2c18c0db-df6b-4bee-8045-6911f9a9bf64" providerId="ADAL" clId="{357D9226-BAA8-4998-9CE0-E098A3707EA4}" dt="2024-10-03T16:48:13.739" v="38" actId="26606"/>
          <ac:cxnSpMkLst>
            <pc:docMk/>
            <pc:sldMk cId="1353818542" sldId="256"/>
            <ac:cxnSpMk id="66" creationId="{0BF79732-4088-424C-A653-4534E4389443}"/>
          </ac:cxnSpMkLst>
        </pc:cxnChg>
        <pc:cxnChg chg="del">
          <ac:chgData name="Nithin Arumbakam Nagaraju" userId="2c18c0db-df6b-4bee-8045-6911f9a9bf64" providerId="ADAL" clId="{357D9226-BAA8-4998-9CE0-E098A3707EA4}" dt="2024-10-03T16:48:13.739" v="38" actId="26606"/>
          <ac:cxnSpMkLst>
            <pc:docMk/>
            <pc:sldMk cId="1353818542" sldId="256"/>
            <ac:cxnSpMk id="72" creationId="{814332FE-82B3-4EC0-8568-D8763144029E}"/>
          </ac:cxnSpMkLst>
        </pc:cxnChg>
        <pc:cxnChg chg="del">
          <ac:chgData name="Nithin Arumbakam Nagaraju" userId="2c18c0db-df6b-4bee-8045-6911f9a9bf64" providerId="ADAL" clId="{357D9226-BAA8-4998-9CE0-E098A3707EA4}" dt="2024-10-03T16:48:13.739" v="38" actId="26606"/>
          <ac:cxnSpMkLst>
            <pc:docMk/>
            <pc:sldMk cId="1353818542" sldId="256"/>
            <ac:cxnSpMk id="74" creationId="{7B5E59FA-8FDE-43F6-BEAF-F8D715BA5501}"/>
          </ac:cxnSpMkLst>
        </pc:cxnChg>
        <pc:cxnChg chg="add del">
          <ac:chgData name="Nithin Arumbakam Nagaraju" userId="2c18c0db-df6b-4bee-8045-6911f9a9bf64" providerId="ADAL" clId="{357D9226-BAA8-4998-9CE0-E098A3707EA4}" dt="2024-10-03T16:48:41.545" v="44" actId="26606"/>
          <ac:cxnSpMkLst>
            <pc:docMk/>
            <pc:sldMk cId="1353818542" sldId="256"/>
            <ac:cxnSpMk id="81" creationId="{F22F9F15-1FBA-489A-ACBE-A9375F0A6A1D}"/>
          </ac:cxnSpMkLst>
        </pc:cxnChg>
        <pc:cxnChg chg="add del">
          <ac:chgData name="Nithin Arumbakam Nagaraju" userId="2c18c0db-df6b-4bee-8045-6911f9a9bf64" providerId="ADAL" clId="{357D9226-BAA8-4998-9CE0-E098A3707EA4}" dt="2024-10-03T16:48:41.545" v="44" actId="26606"/>
          <ac:cxnSpMkLst>
            <pc:docMk/>
            <pc:sldMk cId="1353818542" sldId="256"/>
            <ac:cxnSpMk id="83" creationId="{17AC1207-6E13-415F-B1C9-8B8847591FFD}"/>
          </ac:cxnSpMkLst>
        </pc:cxnChg>
        <pc:cxnChg chg="add del">
          <ac:chgData name="Nithin Arumbakam Nagaraju" userId="2c18c0db-df6b-4bee-8045-6911f9a9bf64" providerId="ADAL" clId="{357D9226-BAA8-4998-9CE0-E098A3707EA4}" dt="2024-10-03T16:48:41.504" v="43" actId="26606"/>
          <ac:cxnSpMkLst>
            <pc:docMk/>
            <pc:sldMk cId="1353818542" sldId="256"/>
            <ac:cxnSpMk id="93" creationId="{0632DC5A-0728-490F-8655-6B437782704C}"/>
          </ac:cxnSpMkLst>
        </pc:cxnChg>
        <pc:cxnChg chg="add del">
          <ac:chgData name="Nithin Arumbakam Nagaraju" userId="2c18c0db-df6b-4bee-8045-6911f9a9bf64" providerId="ADAL" clId="{357D9226-BAA8-4998-9CE0-E098A3707EA4}" dt="2024-10-03T16:48:41.504" v="43" actId="26606"/>
          <ac:cxnSpMkLst>
            <pc:docMk/>
            <pc:sldMk cId="1353818542" sldId="256"/>
            <ac:cxnSpMk id="95" creationId="{28BB1F6D-CF9C-422D-9324-C46415BB9D7D}"/>
          </ac:cxnSpMkLst>
        </pc:cxnChg>
        <pc:cxnChg chg="add">
          <ac:chgData name="Nithin Arumbakam Nagaraju" userId="2c18c0db-df6b-4bee-8045-6911f9a9bf64" providerId="ADAL" clId="{357D9226-BAA8-4998-9CE0-E098A3707EA4}" dt="2024-10-03T16:48:41.545" v="44" actId="26606"/>
          <ac:cxnSpMkLst>
            <pc:docMk/>
            <pc:sldMk cId="1353818542" sldId="256"/>
            <ac:cxnSpMk id="100" creationId="{0632DC5A-0728-490F-8655-6B437782704C}"/>
          </ac:cxnSpMkLst>
        </pc:cxnChg>
        <pc:cxnChg chg="add">
          <ac:chgData name="Nithin Arumbakam Nagaraju" userId="2c18c0db-df6b-4bee-8045-6911f9a9bf64" providerId="ADAL" clId="{357D9226-BAA8-4998-9CE0-E098A3707EA4}" dt="2024-10-03T16:48:41.545" v="44" actId="26606"/>
          <ac:cxnSpMkLst>
            <pc:docMk/>
            <pc:sldMk cId="1353818542" sldId="256"/>
            <ac:cxnSpMk id="101" creationId="{28BB1F6D-CF9C-422D-9324-C46415BB9D7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843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5630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8238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1496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9334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0078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022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106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2763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4350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10/3/2024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0649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10/3/2024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35114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C3297213-B630-4CFA-8FE1-099659C5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descr="Silver metal newtons cradle">
            <a:extLst>
              <a:ext uri="{FF2B5EF4-FFF2-40B4-BE49-F238E27FC236}">
                <a16:creationId xmlns:a16="http://schemas.microsoft.com/office/drawing/2014/main" id="{0B20B0AE-3C39-C42D-46BE-888652E70177}"/>
              </a:ext>
            </a:extLst>
          </p:cNvPr>
          <p:cNvPicPr>
            <a:picLocks noChangeAspect="1"/>
          </p:cNvPicPr>
          <p:nvPr/>
        </p:nvPicPr>
        <p:blipFill>
          <a:blip r:embed="rId2"/>
          <a:srcRect t="17182" b="3312"/>
          <a:stretch/>
        </p:blipFill>
        <p:spPr>
          <a:xfrm>
            <a:off x="1" y="10"/>
            <a:ext cx="12191999" cy="6857990"/>
          </a:xfrm>
          <a:prstGeom prst="rect">
            <a:avLst/>
          </a:prstGeom>
        </p:spPr>
      </p:pic>
      <p:sp>
        <p:nvSpPr>
          <p:cNvPr id="99" name="Rectangle 98">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486" y="720484"/>
            <a:ext cx="6857999" cy="5417036"/>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733F8-0191-C24A-90BF-967727AE1840}"/>
              </a:ext>
            </a:extLst>
          </p:cNvPr>
          <p:cNvSpPr>
            <a:spLocks noGrp="1"/>
          </p:cNvSpPr>
          <p:nvPr>
            <p:ph type="ctrTitle"/>
          </p:nvPr>
        </p:nvSpPr>
        <p:spPr>
          <a:xfrm>
            <a:off x="548640" y="952500"/>
            <a:ext cx="4133346" cy="3641785"/>
          </a:xfrm>
        </p:spPr>
        <p:txBody>
          <a:bodyPr vert="horz" lIns="91440" tIns="45720" rIns="91440" bIns="45720" rtlCol="0">
            <a:normAutofit/>
          </a:bodyPr>
          <a:lstStyle/>
          <a:p>
            <a:r>
              <a:rPr lang="en-US" sz="3600" b="1" kern="1200" cap="none" baseline="0">
                <a:solidFill>
                  <a:srgbClr val="FFFFFF"/>
                </a:solidFill>
                <a:latin typeface="+mj-lt"/>
                <a:ea typeface="+mj-ea"/>
                <a:cs typeface="+mj-cs"/>
              </a:rPr>
              <a:t>CUSTOMER CHURN</a:t>
            </a:r>
            <a:br>
              <a:rPr lang="en-US" sz="3600" b="1" kern="1200" cap="none" baseline="0">
                <a:solidFill>
                  <a:srgbClr val="FFFFFF"/>
                </a:solidFill>
                <a:latin typeface="+mj-lt"/>
                <a:ea typeface="+mj-ea"/>
                <a:cs typeface="+mj-cs"/>
              </a:rPr>
            </a:br>
            <a:endParaRPr lang="en-US" sz="3600" b="1" kern="1200" cap="none" baseline="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B39B4058-B04C-9E4A-E425-292C779066CF}"/>
              </a:ext>
            </a:extLst>
          </p:cNvPr>
          <p:cNvSpPr>
            <a:spLocks noGrp="1"/>
          </p:cNvSpPr>
          <p:nvPr>
            <p:ph type="subTitle" idx="1"/>
          </p:nvPr>
        </p:nvSpPr>
        <p:spPr>
          <a:xfrm>
            <a:off x="567186" y="4846083"/>
            <a:ext cx="4114800" cy="1211818"/>
          </a:xfrm>
        </p:spPr>
        <p:txBody>
          <a:bodyPr vert="horz" lIns="91440" tIns="45720" rIns="91440" bIns="45720" rtlCol="0" anchor="b">
            <a:normAutofit/>
          </a:bodyPr>
          <a:lstStyle/>
          <a:p>
            <a:r>
              <a:rPr lang="en-IN" b="1">
                <a:solidFill>
                  <a:srgbClr val="FFFFFF"/>
                </a:solidFill>
                <a:latin typeface="+mj-lt"/>
                <a:ea typeface="+mj-ea"/>
                <a:cs typeface="+mj-cs"/>
              </a:rPr>
              <a:t>- Nithin Arumbakam Nagaraju </a:t>
            </a:r>
          </a:p>
        </p:txBody>
      </p:sp>
      <p:cxnSp>
        <p:nvCxnSpPr>
          <p:cNvPr id="100" name="Straight Connector 99">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81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dirty="0">
                <a:solidFill>
                  <a:schemeClr val="tx1"/>
                </a:solidFill>
              </a:rPr>
              <a:t>"16.8% of customers have churned. We need to focus on retaining them."</a:t>
            </a:r>
          </a:p>
        </p:txBody>
      </p:sp>
      <p:pic>
        <p:nvPicPr>
          <p:cNvPr id="5" name="Content Placeholder 4">
            <a:extLst>
              <a:ext uri="{FF2B5EF4-FFF2-40B4-BE49-F238E27FC236}">
                <a16:creationId xmlns:a16="http://schemas.microsoft.com/office/drawing/2014/main" id="{E3350608-71D8-F6C0-7D79-799849138656}"/>
              </a:ext>
            </a:extLst>
          </p:cNvPr>
          <p:cNvPicPr>
            <a:picLocks noGrp="1" noChangeAspect="1"/>
          </p:cNvPicPr>
          <p:nvPr>
            <p:ph idx="1"/>
          </p:nvPr>
        </p:nvPicPr>
        <p:blipFill>
          <a:blip r:embed="rId2"/>
          <a:stretch>
            <a:fillRect/>
          </a:stretch>
        </p:blipFill>
        <p:spPr>
          <a:xfrm>
            <a:off x="302966" y="1281574"/>
            <a:ext cx="6825421" cy="3718882"/>
          </a:xfrm>
        </p:spPr>
      </p:pic>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2862322"/>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effectLst/>
                <a:latin typeface="-apple-system"/>
              </a:rPr>
              <a:t>To maximize customer retention, we will launch an </a:t>
            </a:r>
            <a:r>
              <a:rPr lang="en-US" b="1" i="1" dirty="0">
                <a:effectLst/>
                <a:latin typeface="-apple-system"/>
              </a:rPr>
              <a:t>email marketing </a:t>
            </a:r>
            <a:r>
              <a:rPr lang="en-US" b="0" i="0" dirty="0">
                <a:effectLst/>
                <a:latin typeface="-apple-system"/>
              </a:rPr>
              <a:t>campaign to gather </a:t>
            </a:r>
            <a:r>
              <a:rPr lang="en-US" b="1" i="0" dirty="0">
                <a:effectLst/>
                <a:latin typeface="-apple-system"/>
              </a:rPr>
              <a:t>feedback</a:t>
            </a:r>
            <a:r>
              <a:rPr lang="en-US" b="0" i="0" dirty="0">
                <a:effectLst/>
                <a:latin typeface="-apple-system"/>
              </a:rPr>
              <a:t> on our </a:t>
            </a:r>
            <a:r>
              <a:rPr lang="en-US" b="1" i="0" dirty="0">
                <a:effectLst/>
                <a:latin typeface="-apple-system"/>
              </a:rPr>
              <a:t>products and services</a:t>
            </a:r>
            <a:r>
              <a:rPr lang="en-US" b="0" i="0" dirty="0">
                <a:effectLst/>
                <a:latin typeface="-apple-system"/>
              </a:rPr>
              <a:t>. This campaign will ask customers about any improvements they suggest and their reasons for leaving. Using this feedback, we can make necessary enhancements and offer attractive deals to encourage them to stay.</a:t>
            </a:r>
            <a:endParaRPr lang="en-US" dirty="0"/>
          </a:p>
        </p:txBody>
      </p:sp>
    </p:spTree>
    <p:extLst>
      <p:ext uri="{BB962C8B-B14F-4D97-AF65-F5344CB8AC3E}">
        <p14:creationId xmlns:p14="http://schemas.microsoft.com/office/powerpoint/2010/main" val="195516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We noticed that over 25% of customers with a tenure of 0-9 months have left.</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should offer discounts on popular products and services, and provide lower rates on items they’ve bought before.</a:t>
            </a:r>
            <a:endParaRPr lang="en-US" dirty="0"/>
          </a:p>
        </p:txBody>
      </p:sp>
      <p:pic>
        <p:nvPicPr>
          <p:cNvPr id="10" name="Content Placeholder 9">
            <a:extLst>
              <a:ext uri="{FF2B5EF4-FFF2-40B4-BE49-F238E27FC236}">
                <a16:creationId xmlns:a16="http://schemas.microsoft.com/office/drawing/2014/main" id="{F7169EF0-17D9-16AA-A7A0-0DDE52F4BE33}"/>
              </a:ext>
            </a:extLst>
          </p:cNvPr>
          <p:cNvPicPr>
            <a:picLocks noGrp="1" noChangeAspect="1"/>
          </p:cNvPicPr>
          <p:nvPr>
            <p:ph idx="1"/>
          </p:nvPr>
        </p:nvPicPr>
        <p:blipFill>
          <a:blip r:embed="rId2"/>
          <a:stretch>
            <a:fillRect/>
          </a:stretch>
        </p:blipFill>
        <p:spPr>
          <a:xfrm>
            <a:off x="1155022" y="1101213"/>
            <a:ext cx="4940977" cy="4729316"/>
          </a:xfrm>
        </p:spPr>
      </p:pic>
    </p:spTree>
    <p:extLst>
      <p:ext uri="{BB962C8B-B14F-4D97-AF65-F5344CB8AC3E}">
        <p14:creationId xmlns:p14="http://schemas.microsoft.com/office/powerpoint/2010/main" val="23970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Over 17.5% of customers have churned shortly after their last order, indicating they might be one-time or seasonal buyers.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err="1">
                <a:solidFill>
                  <a:srgbClr val="C00000"/>
                </a:solidFill>
                <a:effectLst/>
                <a:latin typeface="-apple-system"/>
              </a:rPr>
              <a:t>Recommendation</a:t>
            </a:r>
            <a:r>
              <a:rPr lang="en-US" b="0" i="0" dirty="0" err="1">
                <a:solidFill>
                  <a:srgbClr val="C00000"/>
                </a:solidFill>
                <a:effectLst/>
                <a:latin typeface="-apple-system"/>
              </a:rPr>
              <a:t>:</a:t>
            </a:r>
            <a:r>
              <a:rPr lang="en-US" b="0" i="0" dirty="0" err="1">
                <a:solidFill>
                  <a:srgbClr val="111111"/>
                </a:solidFill>
                <a:effectLst/>
                <a:latin typeface="-apple-system"/>
              </a:rPr>
              <a:t>We</a:t>
            </a:r>
            <a:r>
              <a:rPr lang="en-US" b="0" i="0" dirty="0">
                <a:solidFill>
                  <a:srgbClr val="111111"/>
                </a:solidFill>
                <a:effectLst/>
                <a:latin typeface="-apple-system"/>
              </a:rPr>
              <a:t> should request feedback on their last purchase and offer seasonal promotions to retain these customers.</a:t>
            </a:r>
            <a:endParaRPr lang="en-US" dirty="0"/>
          </a:p>
        </p:txBody>
      </p:sp>
      <p:pic>
        <p:nvPicPr>
          <p:cNvPr id="5" name="Picture 4">
            <a:extLst>
              <a:ext uri="{FF2B5EF4-FFF2-40B4-BE49-F238E27FC236}">
                <a16:creationId xmlns:a16="http://schemas.microsoft.com/office/drawing/2014/main" id="{12B30CB3-D0C6-7A1A-2154-EE9222C52A45}"/>
              </a:ext>
            </a:extLst>
          </p:cNvPr>
          <p:cNvPicPr>
            <a:picLocks noChangeAspect="1"/>
          </p:cNvPicPr>
          <p:nvPr/>
        </p:nvPicPr>
        <p:blipFill>
          <a:blip r:embed="rId2"/>
          <a:stretch>
            <a:fillRect/>
          </a:stretch>
        </p:blipFill>
        <p:spPr>
          <a:xfrm>
            <a:off x="1040987" y="1281574"/>
            <a:ext cx="5713773" cy="4765265"/>
          </a:xfrm>
          <a:prstGeom prst="rect">
            <a:avLst/>
          </a:prstGeom>
        </p:spPr>
      </p:pic>
    </p:spTree>
    <p:extLst>
      <p:ext uri="{BB962C8B-B14F-4D97-AF65-F5344CB8AC3E}">
        <p14:creationId xmlns:p14="http://schemas.microsoft.com/office/powerpoint/2010/main" val="300047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Despite a high number of orders from both genders in city tiers 1 and 3, there is also a high churn rate in these tiers.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should analyze past orders for any complaints and conduct surveys with churned customers in these tiers to gather feedback.</a:t>
            </a:r>
            <a:endParaRPr lang="en-US" dirty="0"/>
          </a:p>
        </p:txBody>
      </p:sp>
      <p:pic>
        <p:nvPicPr>
          <p:cNvPr id="4" name="Picture 3">
            <a:extLst>
              <a:ext uri="{FF2B5EF4-FFF2-40B4-BE49-F238E27FC236}">
                <a16:creationId xmlns:a16="http://schemas.microsoft.com/office/drawing/2014/main" id="{B19E80D1-F7F9-EC64-F6E9-0CE1656BEEB1}"/>
              </a:ext>
            </a:extLst>
          </p:cNvPr>
          <p:cNvPicPr>
            <a:picLocks noChangeAspect="1"/>
          </p:cNvPicPr>
          <p:nvPr/>
        </p:nvPicPr>
        <p:blipFill>
          <a:blip r:embed="rId2"/>
          <a:stretch>
            <a:fillRect/>
          </a:stretch>
        </p:blipFill>
        <p:spPr>
          <a:xfrm>
            <a:off x="717755" y="1401904"/>
            <a:ext cx="5869858" cy="4585941"/>
          </a:xfrm>
          <a:prstGeom prst="rect">
            <a:avLst/>
          </a:prstGeom>
        </p:spPr>
      </p:pic>
    </p:spTree>
    <p:extLst>
      <p:ext uri="{BB962C8B-B14F-4D97-AF65-F5344CB8AC3E}">
        <p14:creationId xmlns:p14="http://schemas.microsoft.com/office/powerpoint/2010/main" val="398463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Our primary focus is that 508 customers who made complaints have churned, along with 440 customers who didn’t have any complaints.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754326"/>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will prioritize and address the complaints, reaching out to the affected customers to resolve their issues. By rebuilding trust with improved results and offering attractive deals, we aim to retain these customers.</a:t>
            </a:r>
            <a:endParaRPr lang="en-US" dirty="0"/>
          </a:p>
        </p:txBody>
      </p:sp>
      <p:pic>
        <p:nvPicPr>
          <p:cNvPr id="5" name="Picture 4">
            <a:extLst>
              <a:ext uri="{FF2B5EF4-FFF2-40B4-BE49-F238E27FC236}">
                <a16:creationId xmlns:a16="http://schemas.microsoft.com/office/drawing/2014/main" id="{934CA206-4B76-DC95-C46B-CE20596D96F5}"/>
              </a:ext>
            </a:extLst>
          </p:cNvPr>
          <p:cNvPicPr>
            <a:picLocks noChangeAspect="1"/>
          </p:cNvPicPr>
          <p:nvPr/>
        </p:nvPicPr>
        <p:blipFill>
          <a:blip r:embed="rId2"/>
          <a:stretch>
            <a:fillRect/>
          </a:stretch>
        </p:blipFill>
        <p:spPr>
          <a:xfrm>
            <a:off x="1" y="1006831"/>
            <a:ext cx="7403690" cy="5105842"/>
          </a:xfrm>
          <a:prstGeom prst="rect">
            <a:avLst/>
          </a:prstGeom>
        </p:spPr>
      </p:pic>
    </p:spTree>
    <p:extLst>
      <p:ext uri="{BB962C8B-B14F-4D97-AF65-F5344CB8AC3E}">
        <p14:creationId xmlns:p14="http://schemas.microsoft.com/office/powerpoint/2010/main" val="2903498897"/>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1404</TotalTime>
  <Words>283</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Medium</vt:lpstr>
      <vt:lpstr>-apple-system</vt:lpstr>
      <vt:lpstr>Arial</vt:lpstr>
      <vt:lpstr>Univers Light</vt:lpstr>
      <vt:lpstr>TribuneVTI</vt:lpstr>
      <vt:lpstr>CUSTOMER CHURN </vt:lpstr>
      <vt:lpstr>Insight : "16.8% of customers have churned. We need to focus on retaining them."</vt:lpstr>
      <vt:lpstr>Insight : We noticed that over 25% of customers with a tenure of 0-9 months have left.</vt:lpstr>
      <vt:lpstr>Insight : Over 17.5% of customers have churned shortly after their last order, indicating they might be one-time or seasonal buyers.</vt:lpstr>
      <vt:lpstr>Insight : Despite a high number of orders from both genders in city tiers 1 and 3, there is also a high churn rate in these tiers.</vt:lpstr>
      <vt:lpstr>Insight : Our primary focus is that 508 customers who made complaints have churned, along with 440 customers who didn’t have any complaints.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SRIRAM</dc:creator>
  <cp:lastModifiedBy>Nithin Arumbakam Nagaraju</cp:lastModifiedBy>
  <cp:revision>3</cp:revision>
  <dcterms:created xsi:type="dcterms:W3CDTF">2024-09-21T15:52:54Z</dcterms:created>
  <dcterms:modified xsi:type="dcterms:W3CDTF">2024-10-03T16:48:50Z</dcterms:modified>
</cp:coreProperties>
</file>