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6" r:id="rId2"/>
    <p:sldId id="257" r:id="rId3"/>
    <p:sldId id="258" r:id="rId4"/>
    <p:sldId id="261"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hin Arumbakam Nagaraju" userId="2c18c0db-df6b-4bee-8045-6911f9a9bf64" providerId="ADAL" clId="{357D9226-BAA8-4998-9CE0-E098A3707EA4}"/>
    <pc:docChg chg="custSel modSld">
      <pc:chgData name="Nithin Arumbakam Nagaraju" userId="2c18c0db-df6b-4bee-8045-6911f9a9bf64" providerId="ADAL" clId="{357D9226-BAA8-4998-9CE0-E098A3707EA4}" dt="2024-09-24T20:54:49.034" v="4" actId="1038"/>
      <pc:docMkLst>
        <pc:docMk/>
      </pc:docMkLst>
      <pc:sldChg chg="modSp mod">
        <pc:chgData name="Nithin Arumbakam Nagaraju" userId="2c18c0db-df6b-4bee-8045-6911f9a9bf64" providerId="ADAL" clId="{357D9226-BAA8-4998-9CE0-E098A3707EA4}" dt="2024-09-24T20:54:49.034" v="4" actId="1038"/>
        <pc:sldMkLst>
          <pc:docMk/>
          <pc:sldMk cId="1353818542" sldId="256"/>
        </pc:sldMkLst>
        <pc:spChg chg="mod">
          <ac:chgData name="Nithin Arumbakam Nagaraju" userId="2c18c0db-df6b-4bee-8045-6911f9a9bf64" providerId="ADAL" clId="{357D9226-BAA8-4998-9CE0-E098A3707EA4}" dt="2024-09-24T20:54:06.214" v="3" actId="27636"/>
          <ac:spMkLst>
            <pc:docMk/>
            <pc:sldMk cId="1353818542" sldId="256"/>
            <ac:spMk id="3" creationId="{B39B4058-B04C-9E4A-E425-292C779066CF}"/>
          </ac:spMkLst>
        </pc:spChg>
        <pc:picChg chg="mod">
          <ac:chgData name="Nithin Arumbakam Nagaraju" userId="2c18c0db-df6b-4bee-8045-6911f9a9bf64" providerId="ADAL" clId="{357D9226-BAA8-4998-9CE0-E098A3707EA4}" dt="2024-09-24T20:54:49.034" v="4" actId="1038"/>
          <ac:picMkLst>
            <pc:docMk/>
            <pc:sldMk cId="1353818542" sldId="256"/>
            <ac:picMk id="23" creationId="{87502ECF-1CAF-0A21-BCFF-F839F687866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3821-597E-4B4F-8572-5DA1CB183565}"/>
              </a:ext>
            </a:extLst>
          </p:cNvPr>
          <p:cNvSpPr>
            <a:spLocks noGrp="1"/>
          </p:cNvSpPr>
          <p:nvPr>
            <p:ph type="ctrTitle"/>
          </p:nvPr>
        </p:nvSpPr>
        <p:spPr>
          <a:xfrm>
            <a:off x="548640" y="950976"/>
            <a:ext cx="6509385" cy="3556730"/>
          </a:xfrm>
        </p:spPr>
        <p:txBody>
          <a:bodyPr anchor="t">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4C38D70-8FF5-47D7-A0DD-087A227BC94F}"/>
              </a:ext>
            </a:extLst>
          </p:cNvPr>
          <p:cNvSpPr>
            <a:spLocks noGrp="1"/>
          </p:cNvSpPr>
          <p:nvPr>
            <p:ph type="subTitle" idx="1"/>
          </p:nvPr>
        </p:nvSpPr>
        <p:spPr>
          <a:xfrm>
            <a:off x="576072" y="4572000"/>
            <a:ext cx="6481953" cy="1485900"/>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DB5B485-516D-48B7-AF1D-69AEEA351A94}"/>
              </a:ext>
            </a:extLst>
          </p:cNvPr>
          <p:cNvSpPr>
            <a:spLocks noGrp="1"/>
          </p:cNvSpPr>
          <p:nvPr>
            <p:ph type="dt" sz="half" idx="10"/>
          </p:nvPr>
        </p:nvSpPr>
        <p:spPr/>
        <p:txBody>
          <a:bodyPr/>
          <a:lstStyle/>
          <a:p>
            <a:fld id="{4CDE23C7-78A4-413A-A84B-93D4CC0A9EB1}" type="datetimeFigureOut">
              <a:rPr lang="en-US" smtClean="0"/>
              <a:t>9/24/2024</a:t>
            </a:fld>
            <a:endParaRPr lang="en-US"/>
          </a:p>
        </p:txBody>
      </p:sp>
      <p:sp>
        <p:nvSpPr>
          <p:cNvPr id="5" name="Footer Placeholder 4">
            <a:extLst>
              <a:ext uri="{FF2B5EF4-FFF2-40B4-BE49-F238E27FC236}">
                <a16:creationId xmlns:a16="http://schemas.microsoft.com/office/drawing/2014/main" id="{1D614DDB-2831-4FF8-9DA7-0449659D7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178F6-65BA-4964-80E2-DB6EA3355FBB}"/>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584346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7F1B-6F93-4E6E-8C8C-D01A9DEB6A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7D2968-FE85-492F-A77B-1771F4EAA8C6}"/>
              </a:ext>
            </a:extLst>
          </p:cNvPr>
          <p:cNvSpPr>
            <a:spLocks noGrp="1"/>
          </p:cNvSpPr>
          <p:nvPr>
            <p:ph type="body" orient="vert" idx="1"/>
          </p:nvPr>
        </p:nvSpPr>
        <p:spPr>
          <a:xfrm>
            <a:off x="548641" y="2028826"/>
            <a:ext cx="11094348" cy="4029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4592DA2-B1FB-45C6-B10C-141AC2BFB381}"/>
              </a:ext>
            </a:extLst>
          </p:cNvPr>
          <p:cNvSpPr>
            <a:spLocks noGrp="1"/>
          </p:cNvSpPr>
          <p:nvPr>
            <p:ph type="dt" sz="half" idx="10"/>
          </p:nvPr>
        </p:nvSpPr>
        <p:spPr/>
        <p:txBody>
          <a:bodyPr/>
          <a:lstStyle/>
          <a:p>
            <a:fld id="{4CDE23C7-78A4-413A-A84B-93D4CC0A9EB1}" type="datetimeFigureOut">
              <a:rPr lang="en-US" smtClean="0"/>
              <a:t>9/24/2024</a:t>
            </a:fld>
            <a:endParaRPr lang="en-US"/>
          </a:p>
        </p:txBody>
      </p:sp>
      <p:sp>
        <p:nvSpPr>
          <p:cNvPr id="5" name="Footer Placeholder 4">
            <a:extLst>
              <a:ext uri="{FF2B5EF4-FFF2-40B4-BE49-F238E27FC236}">
                <a16:creationId xmlns:a16="http://schemas.microsoft.com/office/drawing/2014/main" id="{18CA6D78-CE47-4CA7-B3B6-AFAE5175F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DC5C0-8780-4819-A8FC-32A0141D271C}"/>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756300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B8F9A8-05F2-4F79-B689-1FA2F31965D8}"/>
              </a:ext>
            </a:extLst>
          </p:cNvPr>
          <p:cNvSpPr>
            <a:spLocks noGrp="1"/>
          </p:cNvSpPr>
          <p:nvPr>
            <p:ph type="title" orient="vert"/>
          </p:nvPr>
        </p:nvSpPr>
        <p:spPr>
          <a:xfrm>
            <a:off x="9472612" y="952499"/>
            <a:ext cx="2207417" cy="51054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5D615BC-61CD-4D59-8E85-B59072E2B22D}"/>
              </a:ext>
            </a:extLst>
          </p:cNvPr>
          <p:cNvSpPr>
            <a:spLocks noGrp="1"/>
          </p:cNvSpPr>
          <p:nvPr>
            <p:ph type="body" orient="vert" idx="1"/>
          </p:nvPr>
        </p:nvSpPr>
        <p:spPr>
          <a:xfrm>
            <a:off x="557924" y="952499"/>
            <a:ext cx="8914688" cy="51054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3F81C46-8CC0-4B79-AF2E-84C86C6A803A}"/>
              </a:ext>
            </a:extLst>
          </p:cNvPr>
          <p:cNvSpPr>
            <a:spLocks noGrp="1"/>
          </p:cNvSpPr>
          <p:nvPr>
            <p:ph type="dt" sz="half" idx="10"/>
          </p:nvPr>
        </p:nvSpPr>
        <p:spPr/>
        <p:txBody>
          <a:bodyPr/>
          <a:lstStyle/>
          <a:p>
            <a:fld id="{4CDE23C7-78A4-413A-A84B-93D4CC0A9EB1}" type="datetimeFigureOut">
              <a:rPr lang="en-US" smtClean="0"/>
              <a:t>9/24/2024</a:t>
            </a:fld>
            <a:endParaRPr lang="en-US"/>
          </a:p>
        </p:txBody>
      </p:sp>
      <p:sp>
        <p:nvSpPr>
          <p:cNvPr id="5" name="Footer Placeholder 4">
            <a:extLst>
              <a:ext uri="{FF2B5EF4-FFF2-40B4-BE49-F238E27FC236}">
                <a16:creationId xmlns:a16="http://schemas.microsoft.com/office/drawing/2014/main" id="{A1A76817-4D29-4888-B68C-A35F5A069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0B21A-30A9-4173-9E3F-D985B86A35C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82384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45AC-24E0-45A1-90C3-7BF96C3FC7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2018E1-7CA3-4B5E-9683-554FDFC63E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5D32D-7150-4DF2-B992-A2B4F5605D94}"/>
              </a:ext>
            </a:extLst>
          </p:cNvPr>
          <p:cNvSpPr>
            <a:spLocks noGrp="1"/>
          </p:cNvSpPr>
          <p:nvPr>
            <p:ph type="dt" sz="half" idx="10"/>
          </p:nvPr>
        </p:nvSpPr>
        <p:spPr/>
        <p:txBody>
          <a:bodyPr/>
          <a:lstStyle/>
          <a:p>
            <a:fld id="{4CDE23C7-78A4-413A-A84B-93D4CC0A9EB1}" type="datetimeFigureOut">
              <a:rPr lang="en-US" smtClean="0"/>
              <a:t>9/24/2024</a:t>
            </a:fld>
            <a:endParaRPr lang="en-US"/>
          </a:p>
        </p:txBody>
      </p:sp>
      <p:sp>
        <p:nvSpPr>
          <p:cNvPr id="5" name="Footer Placeholder 4">
            <a:extLst>
              <a:ext uri="{FF2B5EF4-FFF2-40B4-BE49-F238E27FC236}">
                <a16:creationId xmlns:a16="http://schemas.microsoft.com/office/drawing/2014/main" id="{F3D03F0C-FCA3-464C-B6ED-864DB51E7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41006-DAE1-4326-B1AE-FD527A653BD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714966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B84-BE32-464A-A765-975C21B5CF4B}"/>
              </a:ext>
            </a:extLst>
          </p:cNvPr>
          <p:cNvSpPr>
            <a:spLocks noGrp="1"/>
          </p:cNvSpPr>
          <p:nvPr>
            <p:ph type="title"/>
          </p:nvPr>
        </p:nvSpPr>
        <p:spPr>
          <a:xfrm>
            <a:off x="557923" y="952500"/>
            <a:ext cx="6678695" cy="3962398"/>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640145C2-97CF-4887-904A-8ADC80525A2E}"/>
              </a:ext>
            </a:extLst>
          </p:cNvPr>
          <p:cNvSpPr>
            <a:spLocks noGrp="1"/>
          </p:cNvSpPr>
          <p:nvPr>
            <p:ph type="body" idx="1"/>
          </p:nvPr>
        </p:nvSpPr>
        <p:spPr>
          <a:xfrm>
            <a:off x="8043860" y="952501"/>
            <a:ext cx="3500440" cy="396239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E524559-DA32-4398-A8EE-EED2469D63BB}"/>
              </a:ext>
            </a:extLst>
          </p:cNvPr>
          <p:cNvSpPr>
            <a:spLocks noGrp="1"/>
          </p:cNvSpPr>
          <p:nvPr>
            <p:ph type="dt" sz="half" idx="10"/>
          </p:nvPr>
        </p:nvSpPr>
        <p:spPr/>
        <p:txBody>
          <a:bodyPr/>
          <a:lstStyle/>
          <a:p>
            <a:fld id="{4CDE23C7-78A4-413A-A84B-93D4CC0A9EB1}" type="datetimeFigureOut">
              <a:rPr lang="en-US" smtClean="0"/>
              <a:t>9/24/2024</a:t>
            </a:fld>
            <a:endParaRPr lang="en-US"/>
          </a:p>
        </p:txBody>
      </p:sp>
      <p:sp>
        <p:nvSpPr>
          <p:cNvPr id="5" name="Footer Placeholder 4">
            <a:extLst>
              <a:ext uri="{FF2B5EF4-FFF2-40B4-BE49-F238E27FC236}">
                <a16:creationId xmlns:a16="http://schemas.microsoft.com/office/drawing/2014/main" id="{73967BE1-F1AC-4732-B52E-1C7D63DEF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13C03-DDF0-48C6-B1BF-D28875F8238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993346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F411-42B3-4A17-BE7E-861BE7E7D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8E0603-F4C0-40AC-A53E-40449D53D741}"/>
              </a:ext>
            </a:extLst>
          </p:cNvPr>
          <p:cNvSpPr>
            <a:spLocks noGrp="1"/>
          </p:cNvSpPr>
          <p:nvPr>
            <p:ph sz="half" idx="1"/>
          </p:nvPr>
        </p:nvSpPr>
        <p:spPr>
          <a:xfrm>
            <a:off x="548640"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6BC5634-2887-4182-A9BE-B382357D4F9C}"/>
              </a:ext>
            </a:extLst>
          </p:cNvPr>
          <p:cNvSpPr>
            <a:spLocks noGrp="1"/>
          </p:cNvSpPr>
          <p:nvPr>
            <p:ph sz="half" idx="2"/>
          </p:nvPr>
        </p:nvSpPr>
        <p:spPr>
          <a:xfrm>
            <a:off x="6257928"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D56B6E74-28E1-4684-B515-4265ED7B1EAE}"/>
              </a:ext>
            </a:extLst>
          </p:cNvPr>
          <p:cNvSpPr>
            <a:spLocks noGrp="1"/>
          </p:cNvSpPr>
          <p:nvPr>
            <p:ph type="dt" sz="half" idx="10"/>
          </p:nvPr>
        </p:nvSpPr>
        <p:spPr/>
        <p:txBody>
          <a:bodyPr/>
          <a:lstStyle/>
          <a:p>
            <a:fld id="{4CDE23C7-78A4-413A-A84B-93D4CC0A9EB1}" type="datetimeFigureOut">
              <a:rPr lang="en-US" smtClean="0"/>
              <a:t>9/24/2024</a:t>
            </a:fld>
            <a:endParaRPr lang="en-US"/>
          </a:p>
        </p:txBody>
      </p:sp>
      <p:sp>
        <p:nvSpPr>
          <p:cNvPr id="6" name="Footer Placeholder 5">
            <a:extLst>
              <a:ext uri="{FF2B5EF4-FFF2-40B4-BE49-F238E27FC236}">
                <a16:creationId xmlns:a16="http://schemas.microsoft.com/office/drawing/2014/main" id="{18D375EA-A8F8-485D-A82F-CD85D4C9E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9E4B0-F5E3-407F-A548-B616E774987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000789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161A-7627-4D64-AF08-10D702AFE286}"/>
              </a:ext>
            </a:extLst>
          </p:cNvPr>
          <p:cNvSpPr>
            <a:spLocks noGrp="1"/>
          </p:cNvSpPr>
          <p:nvPr>
            <p:ph type="title"/>
          </p:nvPr>
        </p:nvSpPr>
        <p:spPr>
          <a:xfrm>
            <a:off x="552659" y="950976"/>
            <a:ext cx="10802729" cy="88179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53B6884-07D8-4CC4-BE99-516F1433BED8}"/>
              </a:ext>
            </a:extLst>
          </p:cNvPr>
          <p:cNvSpPr>
            <a:spLocks noGrp="1"/>
          </p:cNvSpPr>
          <p:nvPr>
            <p:ph type="body" idx="1"/>
          </p:nvPr>
        </p:nvSpPr>
        <p:spPr>
          <a:xfrm>
            <a:off x="542918" y="1832772"/>
            <a:ext cx="5281507"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182C638-B5A8-4F8C-85AE-33BEAF54C07A}"/>
              </a:ext>
            </a:extLst>
          </p:cNvPr>
          <p:cNvSpPr>
            <a:spLocks noGrp="1"/>
          </p:cNvSpPr>
          <p:nvPr>
            <p:ph sz="half" idx="2"/>
          </p:nvPr>
        </p:nvSpPr>
        <p:spPr>
          <a:xfrm>
            <a:off x="548640" y="2600531"/>
            <a:ext cx="528150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E40D1933-A703-4BDC-A697-728E899EEDE1}"/>
              </a:ext>
            </a:extLst>
          </p:cNvPr>
          <p:cNvSpPr>
            <a:spLocks noGrp="1"/>
          </p:cNvSpPr>
          <p:nvPr>
            <p:ph type="body" sz="quarter" idx="3"/>
          </p:nvPr>
        </p:nvSpPr>
        <p:spPr>
          <a:xfrm>
            <a:off x="6257927" y="1832772"/>
            <a:ext cx="5283202"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5925DBD-4D51-4A2D-B1E4-6D094CD1E803}"/>
              </a:ext>
            </a:extLst>
          </p:cNvPr>
          <p:cNvSpPr>
            <a:spLocks noGrp="1"/>
          </p:cNvSpPr>
          <p:nvPr>
            <p:ph sz="quarter" idx="4"/>
          </p:nvPr>
        </p:nvSpPr>
        <p:spPr>
          <a:xfrm>
            <a:off x="6257927" y="2600531"/>
            <a:ext cx="52832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2636E2-E26E-42F7-9E05-3F756C7D17AE}"/>
              </a:ext>
            </a:extLst>
          </p:cNvPr>
          <p:cNvSpPr>
            <a:spLocks noGrp="1"/>
          </p:cNvSpPr>
          <p:nvPr>
            <p:ph type="dt" sz="half" idx="10"/>
          </p:nvPr>
        </p:nvSpPr>
        <p:spPr/>
        <p:txBody>
          <a:bodyPr/>
          <a:lstStyle/>
          <a:p>
            <a:fld id="{4CDE23C7-78A4-413A-A84B-93D4CC0A9EB1}" type="datetimeFigureOut">
              <a:rPr lang="en-US" smtClean="0"/>
              <a:t>9/24/2024</a:t>
            </a:fld>
            <a:endParaRPr lang="en-US"/>
          </a:p>
        </p:txBody>
      </p:sp>
      <p:sp>
        <p:nvSpPr>
          <p:cNvPr id="8" name="Footer Placeholder 7">
            <a:extLst>
              <a:ext uri="{FF2B5EF4-FFF2-40B4-BE49-F238E27FC236}">
                <a16:creationId xmlns:a16="http://schemas.microsoft.com/office/drawing/2014/main" id="{86F7281B-0E5C-421E-AFFE-775F57C5DD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483462-E410-4DC7-AE53-27AABECFE6E8}"/>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630225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FA68-31B5-48C5-929A-842FDF0FD8E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95A2600-419E-46E9-946F-FBDEDBA1D448}"/>
              </a:ext>
            </a:extLst>
          </p:cNvPr>
          <p:cNvSpPr>
            <a:spLocks noGrp="1"/>
          </p:cNvSpPr>
          <p:nvPr>
            <p:ph type="dt" sz="half" idx="10"/>
          </p:nvPr>
        </p:nvSpPr>
        <p:spPr/>
        <p:txBody>
          <a:bodyPr/>
          <a:lstStyle/>
          <a:p>
            <a:fld id="{4CDE23C7-78A4-413A-A84B-93D4CC0A9EB1}" type="datetimeFigureOut">
              <a:rPr lang="en-US" smtClean="0"/>
              <a:t>9/24/2024</a:t>
            </a:fld>
            <a:endParaRPr lang="en-US"/>
          </a:p>
        </p:txBody>
      </p:sp>
      <p:sp>
        <p:nvSpPr>
          <p:cNvPr id="4" name="Footer Placeholder 3">
            <a:extLst>
              <a:ext uri="{FF2B5EF4-FFF2-40B4-BE49-F238E27FC236}">
                <a16:creationId xmlns:a16="http://schemas.microsoft.com/office/drawing/2014/main" id="{1385F9A9-98FF-4653-A570-9F351A1ABD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D44457-95F1-4B15-A647-B14F91F7A6D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610669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9EABA-1008-4E49-9184-3A946ECD7199}"/>
              </a:ext>
            </a:extLst>
          </p:cNvPr>
          <p:cNvSpPr>
            <a:spLocks noGrp="1"/>
          </p:cNvSpPr>
          <p:nvPr>
            <p:ph type="dt" sz="half" idx="10"/>
          </p:nvPr>
        </p:nvSpPr>
        <p:spPr/>
        <p:txBody>
          <a:bodyPr/>
          <a:lstStyle/>
          <a:p>
            <a:fld id="{4CDE23C7-78A4-413A-A84B-93D4CC0A9EB1}" type="datetimeFigureOut">
              <a:rPr lang="en-US" smtClean="0"/>
              <a:t>9/24/2024</a:t>
            </a:fld>
            <a:endParaRPr lang="en-US"/>
          </a:p>
        </p:txBody>
      </p:sp>
      <p:sp>
        <p:nvSpPr>
          <p:cNvPr id="3" name="Footer Placeholder 2">
            <a:extLst>
              <a:ext uri="{FF2B5EF4-FFF2-40B4-BE49-F238E27FC236}">
                <a16:creationId xmlns:a16="http://schemas.microsoft.com/office/drawing/2014/main" id="{D05C3BD0-269D-4127-B5F7-84B0D8A742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623447-C740-4495-93EC-7252B1B929E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727637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1155-71E7-4F0A-BB62-933743CF6EDD}"/>
              </a:ext>
            </a:extLst>
          </p:cNvPr>
          <p:cNvSpPr>
            <a:spLocks noGrp="1"/>
          </p:cNvSpPr>
          <p:nvPr>
            <p:ph type="title"/>
          </p:nvPr>
        </p:nvSpPr>
        <p:spPr>
          <a:xfrm>
            <a:off x="548640" y="952500"/>
            <a:ext cx="4124084" cy="2362200"/>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E0CB6D44-5A1E-4176-8766-4B81E045D50A}"/>
              </a:ext>
            </a:extLst>
          </p:cNvPr>
          <p:cNvSpPr>
            <a:spLocks noGrp="1"/>
          </p:cNvSpPr>
          <p:nvPr>
            <p:ph idx="1"/>
          </p:nvPr>
        </p:nvSpPr>
        <p:spPr>
          <a:xfrm>
            <a:off x="5600700" y="952500"/>
            <a:ext cx="5934074" cy="49085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C810EC6-11DD-4B5D-A2D2-4DCF73E58389}"/>
              </a:ext>
            </a:extLst>
          </p:cNvPr>
          <p:cNvSpPr>
            <a:spLocks noGrp="1"/>
          </p:cNvSpPr>
          <p:nvPr>
            <p:ph type="body" sz="half" idx="2"/>
          </p:nvPr>
        </p:nvSpPr>
        <p:spPr>
          <a:xfrm>
            <a:off x="548641" y="3429000"/>
            <a:ext cx="4124084" cy="24399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D5DFCDF-666E-4DB4-A1C0-79D40A007066}"/>
              </a:ext>
            </a:extLst>
          </p:cNvPr>
          <p:cNvSpPr>
            <a:spLocks noGrp="1"/>
          </p:cNvSpPr>
          <p:nvPr>
            <p:ph type="dt" sz="half" idx="10"/>
          </p:nvPr>
        </p:nvSpPr>
        <p:spPr/>
        <p:txBody>
          <a:bodyPr/>
          <a:lstStyle/>
          <a:p>
            <a:fld id="{4CDE23C7-78A4-413A-A84B-93D4CC0A9EB1}" type="datetimeFigureOut">
              <a:rPr lang="en-US" smtClean="0"/>
              <a:t>9/24/2024</a:t>
            </a:fld>
            <a:endParaRPr lang="en-US"/>
          </a:p>
        </p:txBody>
      </p:sp>
      <p:sp>
        <p:nvSpPr>
          <p:cNvPr id="6" name="Footer Placeholder 5">
            <a:extLst>
              <a:ext uri="{FF2B5EF4-FFF2-40B4-BE49-F238E27FC236}">
                <a16:creationId xmlns:a16="http://schemas.microsoft.com/office/drawing/2014/main" id="{083A69AC-15E6-4B19-A59D-DBDBE923D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9F0EE-74DE-4FEC-81E9-E40D53397857}"/>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643507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CA4F-6508-4AD6-8367-A0288D888DD6}"/>
              </a:ext>
            </a:extLst>
          </p:cNvPr>
          <p:cNvSpPr>
            <a:spLocks noGrp="1"/>
          </p:cNvSpPr>
          <p:nvPr>
            <p:ph type="title"/>
          </p:nvPr>
        </p:nvSpPr>
        <p:spPr>
          <a:xfrm>
            <a:off x="548641" y="952500"/>
            <a:ext cx="4124084" cy="239791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1906BFCD-2F93-4D99-89EA-F0359FB782B7}"/>
              </a:ext>
            </a:extLst>
          </p:cNvPr>
          <p:cNvSpPr>
            <a:spLocks noGrp="1"/>
          </p:cNvSpPr>
          <p:nvPr>
            <p:ph type="pic" idx="1"/>
          </p:nvPr>
        </p:nvSpPr>
        <p:spPr>
          <a:xfrm>
            <a:off x="5522119" y="987425"/>
            <a:ext cx="602218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F4C1F7-1272-41C8-8C29-676316D02D5D}"/>
              </a:ext>
            </a:extLst>
          </p:cNvPr>
          <p:cNvSpPr>
            <a:spLocks noGrp="1"/>
          </p:cNvSpPr>
          <p:nvPr>
            <p:ph type="body" sz="half" idx="2"/>
          </p:nvPr>
        </p:nvSpPr>
        <p:spPr>
          <a:xfrm>
            <a:off x="548641" y="3429000"/>
            <a:ext cx="4124084" cy="24399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5CDD491-0FE6-4B42-AAA6-B698E46F1A8E}"/>
              </a:ext>
            </a:extLst>
          </p:cNvPr>
          <p:cNvSpPr>
            <a:spLocks noGrp="1"/>
          </p:cNvSpPr>
          <p:nvPr>
            <p:ph type="dt" sz="half" idx="10"/>
          </p:nvPr>
        </p:nvSpPr>
        <p:spPr/>
        <p:txBody>
          <a:bodyPr/>
          <a:lstStyle/>
          <a:p>
            <a:fld id="{4CDE23C7-78A4-413A-A84B-93D4CC0A9EB1}" type="datetimeFigureOut">
              <a:rPr lang="en-US" smtClean="0"/>
              <a:t>9/24/2024</a:t>
            </a:fld>
            <a:endParaRPr lang="en-US"/>
          </a:p>
        </p:txBody>
      </p:sp>
      <p:sp>
        <p:nvSpPr>
          <p:cNvPr id="6" name="Footer Placeholder 5">
            <a:extLst>
              <a:ext uri="{FF2B5EF4-FFF2-40B4-BE49-F238E27FC236}">
                <a16:creationId xmlns:a16="http://schemas.microsoft.com/office/drawing/2014/main" id="{D258F83F-4E9F-4607-A69B-DFC932560A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24484-C6E4-4D8A-BDAB-09B1FBB43631}"/>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306493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90E843-90BA-4A7D-8F9F-FFE49387A618}"/>
              </a:ext>
            </a:extLst>
          </p:cNvPr>
          <p:cNvSpPr>
            <a:spLocks noGrp="1"/>
          </p:cNvSpPr>
          <p:nvPr>
            <p:ph type="title"/>
          </p:nvPr>
        </p:nvSpPr>
        <p:spPr>
          <a:xfrm>
            <a:off x="548639" y="950976"/>
            <a:ext cx="10995659" cy="107784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3F7CA62-9B55-49B4-94B6-EAAF7D5AE0DC}"/>
              </a:ext>
            </a:extLst>
          </p:cNvPr>
          <p:cNvSpPr>
            <a:spLocks noGrp="1"/>
          </p:cNvSpPr>
          <p:nvPr>
            <p:ph type="body" idx="1"/>
          </p:nvPr>
        </p:nvSpPr>
        <p:spPr>
          <a:xfrm>
            <a:off x="548641" y="2028826"/>
            <a:ext cx="10995660" cy="402907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93CEA03-AAFA-4A69-A3DA-1DD0EF273F11}"/>
              </a:ext>
            </a:extLst>
          </p:cNvPr>
          <p:cNvSpPr>
            <a:spLocks noGrp="1"/>
          </p:cNvSpPr>
          <p:nvPr>
            <p:ph type="dt" sz="half" idx="2"/>
          </p:nvPr>
        </p:nvSpPr>
        <p:spPr>
          <a:xfrm>
            <a:off x="588729" y="6449535"/>
            <a:ext cx="2983095" cy="308453"/>
          </a:xfrm>
          <a:prstGeom prst="rect">
            <a:avLst/>
          </a:prstGeom>
        </p:spPr>
        <p:txBody>
          <a:bodyPr vert="horz" lIns="91440" tIns="45720" rIns="91440" bIns="45720" rtlCol="0" anchor="t"/>
          <a:lstStyle>
            <a:lvl1pPr algn="l">
              <a:defRPr sz="900">
                <a:solidFill>
                  <a:schemeClr val="tx1"/>
                </a:solidFill>
              </a:defRPr>
            </a:lvl1pPr>
          </a:lstStyle>
          <a:p>
            <a:fld id="{4CDE23C7-78A4-413A-A84B-93D4CC0A9EB1}" type="datetimeFigureOut">
              <a:rPr lang="en-US" smtClean="0"/>
              <a:pPr/>
              <a:t>9/24/2024</a:t>
            </a:fld>
            <a:endParaRPr lang="en-US" dirty="0"/>
          </a:p>
        </p:txBody>
      </p:sp>
      <p:sp>
        <p:nvSpPr>
          <p:cNvPr id="5" name="Footer Placeholder 4">
            <a:extLst>
              <a:ext uri="{FF2B5EF4-FFF2-40B4-BE49-F238E27FC236}">
                <a16:creationId xmlns:a16="http://schemas.microsoft.com/office/drawing/2014/main" id="{F3E97F43-1ECB-4FC2-863E-26CEE24A008A}"/>
              </a:ext>
            </a:extLst>
          </p:cNvPr>
          <p:cNvSpPr>
            <a:spLocks noGrp="1"/>
          </p:cNvSpPr>
          <p:nvPr>
            <p:ph type="ftr" sz="quarter" idx="3"/>
          </p:nvPr>
        </p:nvSpPr>
        <p:spPr>
          <a:xfrm>
            <a:off x="557924" y="173776"/>
            <a:ext cx="411480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53C7F9D8-4B2E-4871-B2AE-EFC06BE23179}"/>
              </a:ext>
            </a:extLst>
          </p:cNvPr>
          <p:cNvSpPr>
            <a:spLocks noGrp="1"/>
          </p:cNvSpPr>
          <p:nvPr>
            <p:ph type="sldNum" sz="quarter" idx="4"/>
          </p:nvPr>
        </p:nvSpPr>
        <p:spPr>
          <a:xfrm>
            <a:off x="10710710" y="6449535"/>
            <a:ext cx="932279" cy="308453"/>
          </a:xfrm>
          <a:prstGeom prst="rect">
            <a:avLst/>
          </a:prstGeom>
        </p:spPr>
        <p:txBody>
          <a:bodyPr vert="horz" lIns="91440" tIns="45720" rIns="91440" bIns="45720" rtlCol="0" anchor="t"/>
          <a:lstStyle>
            <a:lvl1pPr algn="r">
              <a:defRPr sz="900">
                <a:solidFill>
                  <a:schemeClr val="tx1"/>
                </a:solidFill>
              </a:defRPr>
            </a:lvl1pPr>
          </a:lstStyle>
          <a:p>
            <a:fld id="{6CB39E08-E0E5-4B1A-8F7D-08FE7678A3B6}" type="slidenum">
              <a:rPr lang="en-US" smtClean="0"/>
              <a:pPr/>
              <a:t>‹#›</a:t>
            </a:fld>
            <a:endParaRPr lang="en-US"/>
          </a:p>
        </p:txBody>
      </p:sp>
      <p:cxnSp>
        <p:nvCxnSpPr>
          <p:cNvPr id="7" name="Straight Connector 6">
            <a:extLst>
              <a:ext uri="{FF2B5EF4-FFF2-40B4-BE49-F238E27FC236}">
                <a16:creationId xmlns:a16="http://schemas.microsoft.com/office/drawing/2014/main" id="{462919E4-C488-4107-9EF1-66152F848008}"/>
              </a:ext>
            </a:extLst>
          </p:cNvPr>
          <p:cNvCxnSpPr>
            <a:cxnSpLocks/>
          </p:cNvCxnSpPr>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BF79732-4088-424C-A653-4534E4389443}"/>
              </a:ext>
            </a:extLst>
          </p:cNvPr>
          <p:cNvCxnSpPr>
            <a:cxnSpLocks/>
          </p:cNvCxnSpPr>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6351148"/>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defTabSz="914400" rtl="0" eaLnBrk="1" latinLnBrk="0" hangingPunct="1">
        <a:lnSpc>
          <a:spcPct val="85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4" name="Straight Connector 63">
            <a:extLst>
              <a:ext uri="{FF2B5EF4-FFF2-40B4-BE49-F238E27FC236}">
                <a16:creationId xmlns:a16="http://schemas.microsoft.com/office/drawing/2014/main" id="{462919E4-C488-4107-9EF1-66152F8480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BF79732-4088-424C-A653-4534E43894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68" name="Rectangle 67">
            <a:extLst>
              <a:ext uri="{FF2B5EF4-FFF2-40B4-BE49-F238E27FC236}">
                <a16:creationId xmlns:a16="http://schemas.microsoft.com/office/drawing/2014/main" id="{F22CA880-E467-48B7-830F-269212307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C5258B9E-C015-412F-9B81-E40D361E9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Triangular abstract background">
            <a:extLst>
              <a:ext uri="{FF2B5EF4-FFF2-40B4-BE49-F238E27FC236}">
                <a16:creationId xmlns:a16="http://schemas.microsoft.com/office/drawing/2014/main" id="{87502ECF-1CAF-0A21-BCFF-F839F6878665}"/>
              </a:ext>
            </a:extLst>
          </p:cNvPr>
          <p:cNvPicPr>
            <a:picLocks noChangeAspect="1"/>
          </p:cNvPicPr>
          <p:nvPr/>
        </p:nvPicPr>
        <p:blipFill>
          <a:blip r:embed="rId2">
            <a:alphaModFix amt="50000"/>
          </a:blip>
          <a:srcRect t="15730"/>
          <a:stretch/>
        </p:blipFill>
        <p:spPr>
          <a:xfrm>
            <a:off x="9852" y="1"/>
            <a:ext cx="12191979" cy="6858000"/>
          </a:xfrm>
          <a:prstGeom prst="rect">
            <a:avLst/>
          </a:prstGeom>
        </p:spPr>
      </p:pic>
      <p:sp>
        <p:nvSpPr>
          <p:cNvPr id="2" name="Title 1">
            <a:extLst>
              <a:ext uri="{FF2B5EF4-FFF2-40B4-BE49-F238E27FC236}">
                <a16:creationId xmlns:a16="http://schemas.microsoft.com/office/drawing/2014/main" id="{186733F8-0191-C24A-90BF-967727AE1840}"/>
              </a:ext>
            </a:extLst>
          </p:cNvPr>
          <p:cNvSpPr>
            <a:spLocks noGrp="1"/>
          </p:cNvSpPr>
          <p:nvPr>
            <p:ph type="ctrTitle"/>
          </p:nvPr>
        </p:nvSpPr>
        <p:spPr>
          <a:xfrm>
            <a:off x="6744425" y="952501"/>
            <a:ext cx="4804105" cy="1943098"/>
          </a:xfrm>
        </p:spPr>
        <p:txBody>
          <a:bodyPr vert="horz" lIns="91440" tIns="45720" rIns="91440" bIns="45720" rtlCol="0" anchor="t">
            <a:normAutofit/>
          </a:bodyPr>
          <a:lstStyle/>
          <a:p>
            <a:r>
              <a:rPr lang="en-US" sz="3600" b="1" kern="1200" cap="none" baseline="0" dirty="0">
                <a:solidFill>
                  <a:srgbClr val="FFFFFF"/>
                </a:solidFill>
                <a:latin typeface="+mj-lt"/>
                <a:ea typeface="+mj-ea"/>
                <a:cs typeface="+mj-cs"/>
              </a:rPr>
              <a:t>MARKETING Analytics</a:t>
            </a:r>
            <a:br>
              <a:rPr lang="en-US" sz="3600" b="1" kern="1200" cap="none" baseline="0" dirty="0">
                <a:solidFill>
                  <a:srgbClr val="FFFFFF"/>
                </a:solidFill>
                <a:latin typeface="+mj-lt"/>
                <a:ea typeface="+mj-ea"/>
                <a:cs typeface="+mj-cs"/>
              </a:rPr>
            </a:br>
            <a:r>
              <a:rPr lang="en-US" sz="3600" b="1" kern="1200" cap="none" baseline="0" dirty="0">
                <a:solidFill>
                  <a:srgbClr val="FFFFFF"/>
                </a:solidFill>
                <a:latin typeface="+mj-lt"/>
                <a:ea typeface="+mj-ea"/>
                <a:cs typeface="+mj-cs"/>
              </a:rPr>
              <a:t> LAB- 1</a:t>
            </a:r>
          </a:p>
        </p:txBody>
      </p:sp>
      <p:cxnSp>
        <p:nvCxnSpPr>
          <p:cNvPr id="72" name="Straight Connector 71">
            <a:extLst>
              <a:ext uri="{FF2B5EF4-FFF2-40B4-BE49-F238E27FC236}">
                <a16:creationId xmlns:a16="http://schemas.microsoft.com/office/drawing/2014/main" id="{814332FE-82B3-4EC0-8568-D876314402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7788"/>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B39B4058-B04C-9E4A-E425-292C779066CF}"/>
              </a:ext>
            </a:extLst>
          </p:cNvPr>
          <p:cNvSpPr>
            <a:spLocks noGrp="1"/>
          </p:cNvSpPr>
          <p:nvPr>
            <p:ph type="subTitle" idx="1"/>
          </p:nvPr>
        </p:nvSpPr>
        <p:spPr>
          <a:xfrm>
            <a:off x="6729984" y="2895600"/>
            <a:ext cx="4804104" cy="3149587"/>
          </a:xfrm>
        </p:spPr>
        <p:txBody>
          <a:bodyPr vert="horz" lIns="91440" tIns="45720" rIns="91440" bIns="45720" rtlCol="0">
            <a:normAutofit fontScale="47500" lnSpcReduction="20000"/>
          </a:bodyPr>
          <a:lstStyle/>
          <a:p>
            <a:r>
              <a:rPr lang="en-IN" sz="3600" b="1" dirty="0">
                <a:solidFill>
                  <a:srgbClr val="FFFFFF"/>
                </a:solidFill>
                <a:latin typeface="+mj-lt"/>
                <a:ea typeface="+mj-ea"/>
                <a:cs typeface="+mj-cs"/>
              </a:rPr>
              <a:t>- Marketing Analytics Lab-1 </a:t>
            </a:r>
          </a:p>
          <a:p>
            <a:r>
              <a:rPr lang="en-IN" sz="3600" b="1" dirty="0">
                <a:solidFill>
                  <a:srgbClr val="FFFFFF"/>
                </a:solidFill>
                <a:latin typeface="+mj-lt"/>
                <a:ea typeface="+mj-ea"/>
                <a:cs typeface="+mj-cs"/>
              </a:rPr>
              <a:t>- Group 6</a:t>
            </a:r>
          </a:p>
          <a:p>
            <a:r>
              <a:rPr lang="en-IN" sz="3600" b="1" dirty="0">
                <a:solidFill>
                  <a:srgbClr val="FFFFFF"/>
                </a:solidFill>
                <a:latin typeface="+mj-lt"/>
                <a:ea typeface="+mj-ea"/>
                <a:cs typeface="+mj-cs"/>
              </a:rPr>
              <a:t>- </a:t>
            </a:r>
            <a:r>
              <a:rPr lang="en-IN" sz="3600" b="1" dirty="0" err="1">
                <a:solidFill>
                  <a:srgbClr val="FFFFFF"/>
                </a:solidFill>
                <a:latin typeface="+mj-lt"/>
                <a:ea typeface="+mj-ea"/>
                <a:cs typeface="+mj-cs"/>
              </a:rPr>
              <a:t>Samboju</a:t>
            </a:r>
            <a:r>
              <a:rPr lang="en-IN" sz="3600" b="1" dirty="0">
                <a:solidFill>
                  <a:srgbClr val="FFFFFF"/>
                </a:solidFill>
                <a:latin typeface="+mj-lt"/>
                <a:ea typeface="+mj-ea"/>
                <a:cs typeface="+mj-cs"/>
              </a:rPr>
              <a:t> Prakash </a:t>
            </a:r>
            <a:r>
              <a:rPr lang="en-IN" sz="3600" b="1" dirty="0" err="1">
                <a:solidFill>
                  <a:srgbClr val="FFFFFF"/>
                </a:solidFill>
                <a:latin typeface="+mj-lt"/>
                <a:ea typeface="+mj-ea"/>
                <a:cs typeface="+mj-cs"/>
              </a:rPr>
              <a:t>Tejashwani</a:t>
            </a:r>
            <a:r>
              <a:rPr lang="en-IN" sz="3600" b="1" dirty="0">
                <a:solidFill>
                  <a:srgbClr val="FFFFFF"/>
                </a:solidFill>
                <a:latin typeface="+mj-lt"/>
                <a:ea typeface="+mj-ea"/>
                <a:cs typeface="+mj-cs"/>
              </a:rPr>
              <a:t> (ID : 0851199)</a:t>
            </a:r>
          </a:p>
          <a:p>
            <a:r>
              <a:rPr lang="en-IN" sz="3600" b="1" dirty="0">
                <a:solidFill>
                  <a:srgbClr val="FFFFFF"/>
                </a:solidFill>
                <a:latin typeface="+mj-lt"/>
                <a:ea typeface="+mj-ea"/>
                <a:cs typeface="+mj-cs"/>
              </a:rPr>
              <a:t>- Vikas Sriram (ID : 0857379)</a:t>
            </a:r>
          </a:p>
          <a:p>
            <a:r>
              <a:rPr lang="en-IN" sz="3600" b="1" dirty="0">
                <a:solidFill>
                  <a:srgbClr val="FFFFFF"/>
                </a:solidFill>
                <a:latin typeface="+mj-lt"/>
                <a:ea typeface="+mj-ea"/>
                <a:cs typeface="+mj-cs"/>
              </a:rPr>
              <a:t>- Darshan </a:t>
            </a:r>
            <a:r>
              <a:rPr lang="en-IN" sz="3600" b="1" dirty="0" err="1">
                <a:solidFill>
                  <a:srgbClr val="FFFFFF"/>
                </a:solidFill>
                <a:latin typeface="+mj-lt"/>
                <a:ea typeface="+mj-ea"/>
                <a:cs typeface="+mj-cs"/>
              </a:rPr>
              <a:t>Mangukiya</a:t>
            </a:r>
            <a:r>
              <a:rPr lang="en-IN" sz="3600" b="1" dirty="0">
                <a:solidFill>
                  <a:srgbClr val="FFFFFF"/>
                </a:solidFill>
                <a:latin typeface="+mj-lt"/>
                <a:ea typeface="+mj-ea"/>
                <a:cs typeface="+mj-cs"/>
              </a:rPr>
              <a:t> (ID : 0857413)</a:t>
            </a:r>
          </a:p>
          <a:p>
            <a:r>
              <a:rPr lang="en-IN" sz="3600" b="1" dirty="0">
                <a:solidFill>
                  <a:srgbClr val="FFFFFF"/>
                </a:solidFill>
                <a:latin typeface="+mj-lt"/>
                <a:ea typeface="+mj-ea"/>
                <a:cs typeface="+mj-cs"/>
              </a:rPr>
              <a:t>- Nithin Arumbakam Nagaraju (ID: 0852014)</a:t>
            </a:r>
          </a:p>
          <a:p>
            <a:r>
              <a:rPr lang="en-IN" sz="3600" b="1" dirty="0">
                <a:solidFill>
                  <a:srgbClr val="FFFFFF"/>
                </a:solidFill>
                <a:latin typeface="+mj-lt"/>
                <a:ea typeface="+mj-ea"/>
                <a:cs typeface="+mj-cs"/>
              </a:rPr>
              <a:t>- </a:t>
            </a:r>
            <a:r>
              <a:rPr lang="en-IN" sz="3600" b="1" dirty="0" err="1">
                <a:solidFill>
                  <a:srgbClr val="FFFFFF"/>
                </a:solidFill>
                <a:latin typeface="+mj-lt"/>
                <a:ea typeface="+mj-ea"/>
                <a:cs typeface="+mj-cs"/>
              </a:rPr>
              <a:t>Oluwaseun</a:t>
            </a:r>
            <a:r>
              <a:rPr lang="en-IN" sz="3600" b="1" dirty="0">
                <a:solidFill>
                  <a:srgbClr val="FFFFFF"/>
                </a:solidFill>
                <a:latin typeface="+mj-lt"/>
                <a:ea typeface="+mj-ea"/>
                <a:cs typeface="+mj-cs"/>
              </a:rPr>
              <a:t> Soyinka(0822300)</a:t>
            </a:r>
          </a:p>
        </p:txBody>
      </p:sp>
      <p:cxnSp>
        <p:nvCxnSpPr>
          <p:cNvPr id="74" name="Straight Connector 73">
            <a:extLst>
              <a:ext uri="{FF2B5EF4-FFF2-40B4-BE49-F238E27FC236}">
                <a16:creationId xmlns:a16="http://schemas.microsoft.com/office/drawing/2014/main" id="{7B5E59FA-8FDE-43F6-BEAF-F8D715BA55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7633"/>
            <a:ext cx="10905066"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3818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8E96-72BA-3EF9-7854-C71B8C78A34C}"/>
              </a:ext>
            </a:extLst>
          </p:cNvPr>
          <p:cNvSpPr>
            <a:spLocks noGrp="1"/>
          </p:cNvSpPr>
          <p:nvPr>
            <p:ph type="title"/>
          </p:nvPr>
        </p:nvSpPr>
        <p:spPr>
          <a:xfrm>
            <a:off x="7473123" y="1281574"/>
            <a:ext cx="4415911" cy="1077849"/>
          </a:xfrm>
        </p:spPr>
        <p:txBody>
          <a:bodyPr>
            <a:normAutofit/>
          </a:bodyPr>
          <a:lstStyle/>
          <a:p>
            <a:r>
              <a:rPr lang="en-US" sz="2400" dirty="0"/>
              <a:t>Insight </a:t>
            </a:r>
            <a:r>
              <a:rPr lang="en-US" sz="1600" dirty="0"/>
              <a:t>: </a:t>
            </a:r>
            <a:r>
              <a:rPr lang="en-US" sz="1600" dirty="0">
                <a:solidFill>
                  <a:schemeClr val="tx1"/>
                </a:solidFill>
              </a:rPr>
              <a:t>"16.8% of customers have churned. We need to focus on retaining them."</a:t>
            </a:r>
          </a:p>
        </p:txBody>
      </p:sp>
      <p:pic>
        <p:nvPicPr>
          <p:cNvPr id="5" name="Content Placeholder 4">
            <a:extLst>
              <a:ext uri="{FF2B5EF4-FFF2-40B4-BE49-F238E27FC236}">
                <a16:creationId xmlns:a16="http://schemas.microsoft.com/office/drawing/2014/main" id="{E3350608-71D8-F6C0-7D79-799849138656}"/>
              </a:ext>
            </a:extLst>
          </p:cNvPr>
          <p:cNvPicPr>
            <a:picLocks noGrp="1" noChangeAspect="1"/>
          </p:cNvPicPr>
          <p:nvPr>
            <p:ph idx="1"/>
          </p:nvPr>
        </p:nvPicPr>
        <p:blipFill>
          <a:blip r:embed="rId2"/>
          <a:stretch>
            <a:fillRect/>
          </a:stretch>
        </p:blipFill>
        <p:spPr>
          <a:xfrm>
            <a:off x="302966" y="1281574"/>
            <a:ext cx="6825421" cy="3718882"/>
          </a:xfrm>
        </p:spPr>
      </p:pic>
      <p:sp>
        <p:nvSpPr>
          <p:cNvPr id="6" name="TextBox 5">
            <a:extLst>
              <a:ext uri="{FF2B5EF4-FFF2-40B4-BE49-F238E27FC236}">
                <a16:creationId xmlns:a16="http://schemas.microsoft.com/office/drawing/2014/main" id="{E57172D5-4D2F-12A2-13D9-DFED5FDDE517}"/>
              </a:ext>
            </a:extLst>
          </p:cNvPr>
          <p:cNvSpPr txBox="1"/>
          <p:nvPr/>
        </p:nvSpPr>
        <p:spPr>
          <a:xfrm>
            <a:off x="7473123" y="2359423"/>
            <a:ext cx="4001122" cy="2862322"/>
          </a:xfrm>
          <a:prstGeom prst="rect">
            <a:avLst/>
          </a:prstGeom>
          <a:noFill/>
        </p:spPr>
        <p:txBody>
          <a:bodyPr wrap="square" rtlCol="0">
            <a:spAutoFit/>
          </a:bodyPr>
          <a:lstStyle/>
          <a:p>
            <a:r>
              <a:rPr lang="en-US" b="1" i="0" dirty="0">
                <a:solidFill>
                  <a:srgbClr val="C00000"/>
                </a:solidFill>
                <a:effectLst/>
                <a:latin typeface="-apple-system"/>
              </a:rPr>
              <a:t>Recommendation</a:t>
            </a:r>
            <a:r>
              <a:rPr lang="en-US" b="0" i="0" dirty="0">
                <a:solidFill>
                  <a:srgbClr val="C00000"/>
                </a:solidFill>
                <a:effectLst/>
                <a:latin typeface="-apple-system"/>
              </a:rPr>
              <a:t>: </a:t>
            </a:r>
            <a:r>
              <a:rPr lang="en-US" b="0" i="0" dirty="0">
                <a:effectLst/>
                <a:latin typeface="-apple-system"/>
              </a:rPr>
              <a:t>To maximize customer retention, we will launch an </a:t>
            </a:r>
            <a:r>
              <a:rPr lang="en-US" b="1" i="1" dirty="0">
                <a:effectLst/>
                <a:latin typeface="-apple-system"/>
              </a:rPr>
              <a:t>email marketing </a:t>
            </a:r>
            <a:r>
              <a:rPr lang="en-US" b="0" i="0" dirty="0">
                <a:effectLst/>
                <a:latin typeface="-apple-system"/>
              </a:rPr>
              <a:t>campaign to gather </a:t>
            </a:r>
            <a:r>
              <a:rPr lang="en-US" b="1" i="0" dirty="0">
                <a:effectLst/>
                <a:latin typeface="-apple-system"/>
              </a:rPr>
              <a:t>feedback</a:t>
            </a:r>
            <a:r>
              <a:rPr lang="en-US" b="0" i="0" dirty="0">
                <a:effectLst/>
                <a:latin typeface="-apple-system"/>
              </a:rPr>
              <a:t> on our </a:t>
            </a:r>
            <a:r>
              <a:rPr lang="en-US" b="1" i="0" dirty="0">
                <a:effectLst/>
                <a:latin typeface="-apple-system"/>
              </a:rPr>
              <a:t>products and services</a:t>
            </a:r>
            <a:r>
              <a:rPr lang="en-US" b="0" i="0" dirty="0">
                <a:effectLst/>
                <a:latin typeface="-apple-system"/>
              </a:rPr>
              <a:t>. This campaign will ask customers about any improvements they suggest and their reasons for leaving. Using this feedback, we can make necessary enhancements and offer attractive deals to encourage them to stay.</a:t>
            </a:r>
            <a:endParaRPr lang="en-US" dirty="0"/>
          </a:p>
        </p:txBody>
      </p:sp>
    </p:spTree>
    <p:extLst>
      <p:ext uri="{BB962C8B-B14F-4D97-AF65-F5344CB8AC3E}">
        <p14:creationId xmlns:p14="http://schemas.microsoft.com/office/powerpoint/2010/main" val="1955167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8E96-72BA-3EF9-7854-C71B8C78A34C}"/>
              </a:ext>
            </a:extLst>
          </p:cNvPr>
          <p:cNvSpPr>
            <a:spLocks noGrp="1"/>
          </p:cNvSpPr>
          <p:nvPr>
            <p:ph type="title"/>
          </p:nvPr>
        </p:nvSpPr>
        <p:spPr>
          <a:xfrm>
            <a:off x="7473123" y="1281574"/>
            <a:ext cx="4415911" cy="1077849"/>
          </a:xfrm>
        </p:spPr>
        <p:txBody>
          <a:bodyPr>
            <a:normAutofit/>
          </a:bodyPr>
          <a:lstStyle/>
          <a:p>
            <a:r>
              <a:rPr lang="en-US" sz="2400" dirty="0"/>
              <a:t>Insight </a:t>
            </a:r>
            <a:r>
              <a:rPr lang="en-US" sz="1600" dirty="0"/>
              <a:t>: </a:t>
            </a:r>
            <a:r>
              <a:rPr lang="en-US" sz="1600" b="1" i="0" dirty="0">
                <a:solidFill>
                  <a:srgbClr val="111111"/>
                </a:solidFill>
                <a:effectLst/>
                <a:latin typeface="-apple-system"/>
              </a:rPr>
              <a:t>We noticed that over 25% of customers with a tenure of 0-9 months have left.</a:t>
            </a:r>
            <a:endParaRPr lang="en-US" sz="1600" b="1" dirty="0">
              <a:solidFill>
                <a:schemeClr val="tx1"/>
              </a:solidFill>
            </a:endParaRPr>
          </a:p>
        </p:txBody>
      </p:sp>
      <p:sp>
        <p:nvSpPr>
          <p:cNvPr id="6" name="TextBox 5">
            <a:extLst>
              <a:ext uri="{FF2B5EF4-FFF2-40B4-BE49-F238E27FC236}">
                <a16:creationId xmlns:a16="http://schemas.microsoft.com/office/drawing/2014/main" id="{E57172D5-4D2F-12A2-13D9-DFED5FDDE517}"/>
              </a:ext>
            </a:extLst>
          </p:cNvPr>
          <p:cNvSpPr txBox="1"/>
          <p:nvPr/>
        </p:nvSpPr>
        <p:spPr>
          <a:xfrm>
            <a:off x="7473123" y="2359423"/>
            <a:ext cx="4001122" cy="1200329"/>
          </a:xfrm>
          <a:prstGeom prst="rect">
            <a:avLst/>
          </a:prstGeom>
          <a:noFill/>
        </p:spPr>
        <p:txBody>
          <a:bodyPr wrap="square" rtlCol="0">
            <a:spAutoFit/>
          </a:bodyPr>
          <a:lstStyle/>
          <a:p>
            <a:r>
              <a:rPr lang="en-US" b="1" i="0" dirty="0">
                <a:solidFill>
                  <a:srgbClr val="C00000"/>
                </a:solidFill>
                <a:effectLst/>
                <a:latin typeface="-apple-system"/>
              </a:rPr>
              <a:t>Recommendation</a:t>
            </a:r>
            <a:r>
              <a:rPr lang="en-US" b="0" i="0" dirty="0">
                <a:solidFill>
                  <a:srgbClr val="C00000"/>
                </a:solidFill>
                <a:effectLst/>
                <a:latin typeface="-apple-system"/>
              </a:rPr>
              <a:t>: </a:t>
            </a:r>
            <a:r>
              <a:rPr lang="en-US" b="0" i="0" dirty="0">
                <a:solidFill>
                  <a:srgbClr val="111111"/>
                </a:solidFill>
                <a:effectLst/>
                <a:latin typeface="-apple-system"/>
              </a:rPr>
              <a:t>We should offer discounts on popular products and services, and provide lower rates on items they’ve bought before.</a:t>
            </a:r>
            <a:endParaRPr lang="en-US" dirty="0"/>
          </a:p>
        </p:txBody>
      </p:sp>
      <p:pic>
        <p:nvPicPr>
          <p:cNvPr id="10" name="Content Placeholder 9">
            <a:extLst>
              <a:ext uri="{FF2B5EF4-FFF2-40B4-BE49-F238E27FC236}">
                <a16:creationId xmlns:a16="http://schemas.microsoft.com/office/drawing/2014/main" id="{F7169EF0-17D9-16AA-A7A0-0DDE52F4BE33}"/>
              </a:ext>
            </a:extLst>
          </p:cNvPr>
          <p:cNvPicPr>
            <a:picLocks noGrp="1" noChangeAspect="1"/>
          </p:cNvPicPr>
          <p:nvPr>
            <p:ph idx="1"/>
          </p:nvPr>
        </p:nvPicPr>
        <p:blipFill>
          <a:blip r:embed="rId2"/>
          <a:stretch>
            <a:fillRect/>
          </a:stretch>
        </p:blipFill>
        <p:spPr>
          <a:xfrm>
            <a:off x="1155022" y="1101213"/>
            <a:ext cx="4940977" cy="4729316"/>
          </a:xfrm>
        </p:spPr>
      </p:pic>
    </p:spTree>
    <p:extLst>
      <p:ext uri="{BB962C8B-B14F-4D97-AF65-F5344CB8AC3E}">
        <p14:creationId xmlns:p14="http://schemas.microsoft.com/office/powerpoint/2010/main" val="2397026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8E96-72BA-3EF9-7854-C71B8C78A34C}"/>
              </a:ext>
            </a:extLst>
          </p:cNvPr>
          <p:cNvSpPr>
            <a:spLocks noGrp="1"/>
          </p:cNvSpPr>
          <p:nvPr>
            <p:ph type="title"/>
          </p:nvPr>
        </p:nvSpPr>
        <p:spPr>
          <a:xfrm>
            <a:off x="7473123" y="1281574"/>
            <a:ext cx="4415911" cy="1077849"/>
          </a:xfrm>
        </p:spPr>
        <p:txBody>
          <a:bodyPr>
            <a:normAutofit/>
          </a:bodyPr>
          <a:lstStyle/>
          <a:p>
            <a:r>
              <a:rPr lang="en-US" sz="2400" dirty="0"/>
              <a:t>Insight </a:t>
            </a:r>
            <a:r>
              <a:rPr lang="en-US" sz="1600" dirty="0"/>
              <a:t>: </a:t>
            </a:r>
            <a:r>
              <a:rPr lang="en-US" sz="1600" b="1" i="0" dirty="0">
                <a:solidFill>
                  <a:srgbClr val="111111"/>
                </a:solidFill>
                <a:effectLst/>
                <a:latin typeface="-apple-system"/>
              </a:rPr>
              <a:t>Over 17.5% of customers have churned shortly after their last order, indicating they might be one-time or seasonal buyers.</a:t>
            </a:r>
            <a:endParaRPr lang="en-US" sz="1600" b="1" dirty="0">
              <a:solidFill>
                <a:schemeClr val="tx1"/>
              </a:solidFill>
            </a:endParaRPr>
          </a:p>
        </p:txBody>
      </p:sp>
      <p:sp>
        <p:nvSpPr>
          <p:cNvPr id="6" name="TextBox 5">
            <a:extLst>
              <a:ext uri="{FF2B5EF4-FFF2-40B4-BE49-F238E27FC236}">
                <a16:creationId xmlns:a16="http://schemas.microsoft.com/office/drawing/2014/main" id="{E57172D5-4D2F-12A2-13D9-DFED5FDDE517}"/>
              </a:ext>
            </a:extLst>
          </p:cNvPr>
          <p:cNvSpPr txBox="1"/>
          <p:nvPr/>
        </p:nvSpPr>
        <p:spPr>
          <a:xfrm>
            <a:off x="7473123" y="2359423"/>
            <a:ext cx="4001122" cy="1200329"/>
          </a:xfrm>
          <a:prstGeom prst="rect">
            <a:avLst/>
          </a:prstGeom>
          <a:noFill/>
        </p:spPr>
        <p:txBody>
          <a:bodyPr wrap="square" rtlCol="0">
            <a:spAutoFit/>
          </a:bodyPr>
          <a:lstStyle/>
          <a:p>
            <a:r>
              <a:rPr lang="en-US" b="1" i="0" dirty="0" err="1">
                <a:solidFill>
                  <a:srgbClr val="C00000"/>
                </a:solidFill>
                <a:effectLst/>
                <a:latin typeface="-apple-system"/>
              </a:rPr>
              <a:t>Recommendation</a:t>
            </a:r>
            <a:r>
              <a:rPr lang="en-US" b="0" i="0" dirty="0" err="1">
                <a:solidFill>
                  <a:srgbClr val="C00000"/>
                </a:solidFill>
                <a:effectLst/>
                <a:latin typeface="-apple-system"/>
              </a:rPr>
              <a:t>:</a:t>
            </a:r>
            <a:r>
              <a:rPr lang="en-US" b="0" i="0" dirty="0" err="1">
                <a:solidFill>
                  <a:srgbClr val="111111"/>
                </a:solidFill>
                <a:effectLst/>
                <a:latin typeface="-apple-system"/>
              </a:rPr>
              <a:t>We</a:t>
            </a:r>
            <a:r>
              <a:rPr lang="en-US" b="0" i="0" dirty="0">
                <a:solidFill>
                  <a:srgbClr val="111111"/>
                </a:solidFill>
                <a:effectLst/>
                <a:latin typeface="-apple-system"/>
              </a:rPr>
              <a:t> should request feedback on their last purchase and offer seasonal promotions to retain these customers.</a:t>
            </a:r>
            <a:endParaRPr lang="en-US" dirty="0"/>
          </a:p>
        </p:txBody>
      </p:sp>
      <p:pic>
        <p:nvPicPr>
          <p:cNvPr id="5" name="Picture 4">
            <a:extLst>
              <a:ext uri="{FF2B5EF4-FFF2-40B4-BE49-F238E27FC236}">
                <a16:creationId xmlns:a16="http://schemas.microsoft.com/office/drawing/2014/main" id="{12B30CB3-D0C6-7A1A-2154-EE9222C52A45}"/>
              </a:ext>
            </a:extLst>
          </p:cNvPr>
          <p:cNvPicPr>
            <a:picLocks noChangeAspect="1"/>
          </p:cNvPicPr>
          <p:nvPr/>
        </p:nvPicPr>
        <p:blipFill>
          <a:blip r:embed="rId2"/>
          <a:stretch>
            <a:fillRect/>
          </a:stretch>
        </p:blipFill>
        <p:spPr>
          <a:xfrm>
            <a:off x="1040987" y="1281574"/>
            <a:ext cx="5713773" cy="4765265"/>
          </a:xfrm>
          <a:prstGeom prst="rect">
            <a:avLst/>
          </a:prstGeom>
        </p:spPr>
      </p:pic>
    </p:spTree>
    <p:extLst>
      <p:ext uri="{BB962C8B-B14F-4D97-AF65-F5344CB8AC3E}">
        <p14:creationId xmlns:p14="http://schemas.microsoft.com/office/powerpoint/2010/main" val="3000474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8E96-72BA-3EF9-7854-C71B8C78A34C}"/>
              </a:ext>
            </a:extLst>
          </p:cNvPr>
          <p:cNvSpPr>
            <a:spLocks noGrp="1"/>
          </p:cNvSpPr>
          <p:nvPr>
            <p:ph type="title"/>
          </p:nvPr>
        </p:nvSpPr>
        <p:spPr>
          <a:xfrm>
            <a:off x="7473123" y="1281574"/>
            <a:ext cx="4415911" cy="1077849"/>
          </a:xfrm>
        </p:spPr>
        <p:txBody>
          <a:bodyPr>
            <a:normAutofit/>
          </a:bodyPr>
          <a:lstStyle/>
          <a:p>
            <a:r>
              <a:rPr lang="en-US" sz="2400" dirty="0"/>
              <a:t>Insight </a:t>
            </a:r>
            <a:r>
              <a:rPr lang="en-US" sz="1600" dirty="0"/>
              <a:t>: </a:t>
            </a:r>
            <a:r>
              <a:rPr lang="en-US" sz="1600" b="1" i="0" dirty="0">
                <a:solidFill>
                  <a:srgbClr val="111111"/>
                </a:solidFill>
                <a:effectLst/>
                <a:latin typeface="-apple-system"/>
              </a:rPr>
              <a:t>Despite a high number of orders from both genders in city tiers 1 and 3, there is also a high churn rate in these tiers.</a:t>
            </a:r>
            <a:endParaRPr lang="en-US" sz="1600" b="1" dirty="0">
              <a:solidFill>
                <a:schemeClr val="tx1"/>
              </a:solidFill>
            </a:endParaRPr>
          </a:p>
        </p:txBody>
      </p:sp>
      <p:sp>
        <p:nvSpPr>
          <p:cNvPr id="6" name="TextBox 5">
            <a:extLst>
              <a:ext uri="{FF2B5EF4-FFF2-40B4-BE49-F238E27FC236}">
                <a16:creationId xmlns:a16="http://schemas.microsoft.com/office/drawing/2014/main" id="{E57172D5-4D2F-12A2-13D9-DFED5FDDE517}"/>
              </a:ext>
            </a:extLst>
          </p:cNvPr>
          <p:cNvSpPr txBox="1"/>
          <p:nvPr/>
        </p:nvSpPr>
        <p:spPr>
          <a:xfrm>
            <a:off x="7473123" y="2359423"/>
            <a:ext cx="4001122" cy="1200329"/>
          </a:xfrm>
          <a:prstGeom prst="rect">
            <a:avLst/>
          </a:prstGeom>
          <a:noFill/>
        </p:spPr>
        <p:txBody>
          <a:bodyPr wrap="square" rtlCol="0">
            <a:spAutoFit/>
          </a:bodyPr>
          <a:lstStyle/>
          <a:p>
            <a:r>
              <a:rPr lang="en-US" b="1" i="0" dirty="0">
                <a:solidFill>
                  <a:srgbClr val="C00000"/>
                </a:solidFill>
                <a:effectLst/>
                <a:latin typeface="-apple-system"/>
              </a:rPr>
              <a:t>Recommendation</a:t>
            </a:r>
            <a:r>
              <a:rPr lang="en-US" b="0" i="0" dirty="0">
                <a:solidFill>
                  <a:srgbClr val="C00000"/>
                </a:solidFill>
                <a:effectLst/>
                <a:latin typeface="-apple-system"/>
              </a:rPr>
              <a:t>: </a:t>
            </a:r>
            <a:r>
              <a:rPr lang="en-US" b="0" i="0" dirty="0">
                <a:solidFill>
                  <a:srgbClr val="111111"/>
                </a:solidFill>
                <a:effectLst/>
                <a:latin typeface="-apple-system"/>
              </a:rPr>
              <a:t>We should analyze past orders for any complaints and conduct surveys with churned customers in these tiers to gather feedback.</a:t>
            </a:r>
            <a:endParaRPr lang="en-US" dirty="0"/>
          </a:p>
        </p:txBody>
      </p:sp>
      <p:pic>
        <p:nvPicPr>
          <p:cNvPr id="4" name="Picture 3">
            <a:extLst>
              <a:ext uri="{FF2B5EF4-FFF2-40B4-BE49-F238E27FC236}">
                <a16:creationId xmlns:a16="http://schemas.microsoft.com/office/drawing/2014/main" id="{B19E80D1-F7F9-EC64-F6E9-0CE1656BEEB1}"/>
              </a:ext>
            </a:extLst>
          </p:cNvPr>
          <p:cNvPicPr>
            <a:picLocks noChangeAspect="1"/>
          </p:cNvPicPr>
          <p:nvPr/>
        </p:nvPicPr>
        <p:blipFill>
          <a:blip r:embed="rId2"/>
          <a:stretch>
            <a:fillRect/>
          </a:stretch>
        </p:blipFill>
        <p:spPr>
          <a:xfrm>
            <a:off x="717755" y="1401904"/>
            <a:ext cx="5869858" cy="4585941"/>
          </a:xfrm>
          <a:prstGeom prst="rect">
            <a:avLst/>
          </a:prstGeom>
        </p:spPr>
      </p:pic>
    </p:spTree>
    <p:extLst>
      <p:ext uri="{BB962C8B-B14F-4D97-AF65-F5344CB8AC3E}">
        <p14:creationId xmlns:p14="http://schemas.microsoft.com/office/powerpoint/2010/main" val="3984637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8E96-72BA-3EF9-7854-C71B8C78A34C}"/>
              </a:ext>
            </a:extLst>
          </p:cNvPr>
          <p:cNvSpPr>
            <a:spLocks noGrp="1"/>
          </p:cNvSpPr>
          <p:nvPr>
            <p:ph type="title"/>
          </p:nvPr>
        </p:nvSpPr>
        <p:spPr>
          <a:xfrm>
            <a:off x="7473123" y="1281574"/>
            <a:ext cx="4415911" cy="1077849"/>
          </a:xfrm>
        </p:spPr>
        <p:txBody>
          <a:bodyPr>
            <a:normAutofit/>
          </a:bodyPr>
          <a:lstStyle/>
          <a:p>
            <a:r>
              <a:rPr lang="en-US" sz="2400" dirty="0"/>
              <a:t>Insight </a:t>
            </a:r>
            <a:r>
              <a:rPr lang="en-US" sz="1600" dirty="0"/>
              <a:t>: </a:t>
            </a:r>
            <a:r>
              <a:rPr lang="en-US" sz="1600" b="1" i="0" dirty="0">
                <a:solidFill>
                  <a:srgbClr val="111111"/>
                </a:solidFill>
                <a:effectLst/>
                <a:latin typeface="-apple-system"/>
              </a:rPr>
              <a:t>Our primary focus is that 508 customers who made complaints have churned, along with 440 customers who didn’t have any complaints.</a:t>
            </a:r>
            <a:endParaRPr lang="en-US" sz="1600" b="1" dirty="0">
              <a:solidFill>
                <a:schemeClr val="tx1"/>
              </a:solidFill>
            </a:endParaRPr>
          </a:p>
        </p:txBody>
      </p:sp>
      <p:sp>
        <p:nvSpPr>
          <p:cNvPr id="6" name="TextBox 5">
            <a:extLst>
              <a:ext uri="{FF2B5EF4-FFF2-40B4-BE49-F238E27FC236}">
                <a16:creationId xmlns:a16="http://schemas.microsoft.com/office/drawing/2014/main" id="{E57172D5-4D2F-12A2-13D9-DFED5FDDE517}"/>
              </a:ext>
            </a:extLst>
          </p:cNvPr>
          <p:cNvSpPr txBox="1"/>
          <p:nvPr/>
        </p:nvSpPr>
        <p:spPr>
          <a:xfrm>
            <a:off x="7473123" y="2359423"/>
            <a:ext cx="4001122" cy="1754326"/>
          </a:xfrm>
          <a:prstGeom prst="rect">
            <a:avLst/>
          </a:prstGeom>
          <a:noFill/>
        </p:spPr>
        <p:txBody>
          <a:bodyPr wrap="square" rtlCol="0">
            <a:spAutoFit/>
          </a:bodyPr>
          <a:lstStyle/>
          <a:p>
            <a:r>
              <a:rPr lang="en-US" b="1" i="0" dirty="0">
                <a:solidFill>
                  <a:srgbClr val="C00000"/>
                </a:solidFill>
                <a:effectLst/>
                <a:latin typeface="-apple-system"/>
              </a:rPr>
              <a:t>Recommendation</a:t>
            </a:r>
            <a:r>
              <a:rPr lang="en-US" b="0" i="0" dirty="0">
                <a:solidFill>
                  <a:srgbClr val="C00000"/>
                </a:solidFill>
                <a:effectLst/>
                <a:latin typeface="-apple-system"/>
              </a:rPr>
              <a:t>: </a:t>
            </a:r>
            <a:r>
              <a:rPr lang="en-US" b="0" i="0" dirty="0">
                <a:solidFill>
                  <a:srgbClr val="111111"/>
                </a:solidFill>
                <a:effectLst/>
                <a:latin typeface="-apple-system"/>
              </a:rPr>
              <a:t>We will prioritize and address the complaints, reaching out to the affected customers to resolve their issues. By rebuilding trust with improved results and offering attractive deals, we aim to retain these customers.</a:t>
            </a:r>
            <a:endParaRPr lang="en-US" dirty="0"/>
          </a:p>
        </p:txBody>
      </p:sp>
      <p:pic>
        <p:nvPicPr>
          <p:cNvPr id="5" name="Picture 4">
            <a:extLst>
              <a:ext uri="{FF2B5EF4-FFF2-40B4-BE49-F238E27FC236}">
                <a16:creationId xmlns:a16="http://schemas.microsoft.com/office/drawing/2014/main" id="{934CA206-4B76-DC95-C46B-CE20596D96F5}"/>
              </a:ext>
            </a:extLst>
          </p:cNvPr>
          <p:cNvPicPr>
            <a:picLocks noChangeAspect="1"/>
          </p:cNvPicPr>
          <p:nvPr/>
        </p:nvPicPr>
        <p:blipFill>
          <a:blip r:embed="rId2"/>
          <a:stretch>
            <a:fillRect/>
          </a:stretch>
        </p:blipFill>
        <p:spPr>
          <a:xfrm>
            <a:off x="1" y="1006831"/>
            <a:ext cx="7403690" cy="5105842"/>
          </a:xfrm>
          <a:prstGeom prst="rect">
            <a:avLst/>
          </a:prstGeom>
        </p:spPr>
      </p:pic>
    </p:spTree>
    <p:extLst>
      <p:ext uri="{BB962C8B-B14F-4D97-AF65-F5344CB8AC3E}">
        <p14:creationId xmlns:p14="http://schemas.microsoft.com/office/powerpoint/2010/main" val="2903498897"/>
      </p:ext>
    </p:extLst>
  </p:cSld>
  <p:clrMapOvr>
    <a:masterClrMapping/>
  </p:clrMapOvr>
</p:sld>
</file>

<file path=ppt/theme/theme1.xml><?xml version="1.0" encoding="utf-8"?>
<a:theme xmlns:a="http://schemas.openxmlformats.org/drawingml/2006/main" name="TribuneVTI">
  <a:themeElements>
    <a:clrScheme name="amasis">
      <a:dk1>
        <a:sysClr val="windowText" lastClr="000000"/>
      </a:dk1>
      <a:lt1>
        <a:sysClr val="window" lastClr="FFFFFF"/>
      </a:lt1>
      <a:dk2>
        <a:srgbClr val="470401"/>
      </a:dk2>
      <a:lt2>
        <a:srgbClr val="EBE2E2"/>
      </a:lt2>
      <a:accent1>
        <a:srgbClr val="BD1209"/>
      </a:accent1>
      <a:accent2>
        <a:srgbClr val="F40600"/>
      </a:accent2>
      <a:accent3>
        <a:srgbClr val="F26216"/>
      </a:accent3>
      <a:accent4>
        <a:srgbClr val="F0800D"/>
      </a:accent4>
      <a:accent5>
        <a:srgbClr val="3EA8B6"/>
      </a:accent5>
      <a:accent6>
        <a:srgbClr val="005B6B"/>
      </a:accent6>
      <a:hlink>
        <a:srgbClr val="F40600"/>
      </a:hlink>
      <a:folHlink>
        <a:srgbClr val="1C7E8E"/>
      </a:folHlink>
    </a:clrScheme>
    <a:fontScheme name="Amasis-Univers">
      <a:majorFont>
        <a:latin typeface="Amasis MT Pro Medium"/>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ibuneVTI" id="{4D84C650-59FC-4F6B-ADA6-B11C508FF6CE}" vid="{0E07EAE6-ACBC-4250-8522-FC108A45043A}"/>
    </a:ext>
  </a:extLst>
</a:theme>
</file>

<file path=docProps/app.xml><?xml version="1.0" encoding="utf-8"?>
<Properties xmlns="http://schemas.openxmlformats.org/officeDocument/2006/extended-properties" xmlns:vt="http://schemas.openxmlformats.org/officeDocument/2006/docPropsVTypes">
  <TotalTime>1403</TotalTime>
  <Words>329</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Amasis MT Pro Medium</vt:lpstr>
      <vt:lpstr>-apple-system</vt:lpstr>
      <vt:lpstr>Arial</vt:lpstr>
      <vt:lpstr>Univers Light</vt:lpstr>
      <vt:lpstr>TribuneVTI</vt:lpstr>
      <vt:lpstr>MARKETING Analytics  LAB- 1</vt:lpstr>
      <vt:lpstr>Insight : "16.8% of customers have churned. We need to focus on retaining them."</vt:lpstr>
      <vt:lpstr>Insight : We noticed that over 25% of customers with a tenure of 0-9 months have left.</vt:lpstr>
      <vt:lpstr>Insight : Over 17.5% of customers have churned shortly after their last order, indicating they might be one-time or seasonal buyers.</vt:lpstr>
      <vt:lpstr>Insight : Despite a high number of orders from both genders in city tiers 1 and 3, there is also a high churn rate in these tiers.</vt:lpstr>
      <vt:lpstr>Insight : Our primary focus is that 508 customers who made complaints have churned, along with 440 customers who didn’t have any complaints.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VIKAS SRIRAM</dc:creator>
  <cp:lastModifiedBy>Nithin Arumbakam Nagaraju</cp:lastModifiedBy>
  <cp:revision>3</cp:revision>
  <dcterms:created xsi:type="dcterms:W3CDTF">2024-09-21T15:52:54Z</dcterms:created>
  <dcterms:modified xsi:type="dcterms:W3CDTF">2024-09-24T20:54:59Z</dcterms:modified>
</cp:coreProperties>
</file>