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2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9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25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9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5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3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1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1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4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0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6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067" y="4953000"/>
            <a:ext cx="7457440" cy="487680"/>
          </a:xfrm>
          <a:custGeom>
            <a:avLst/>
            <a:gdLst/>
            <a:ahLst/>
            <a:cxnLst/>
            <a:rect l="l" t="t" r="r" b="b"/>
            <a:pathLst>
              <a:path w="7457440" h="487679">
                <a:moveTo>
                  <a:pt x="7456932" y="0"/>
                </a:moveTo>
                <a:lnTo>
                  <a:pt x="0" y="289687"/>
                </a:lnTo>
                <a:lnTo>
                  <a:pt x="7456932" y="487680"/>
                </a:lnTo>
                <a:lnTo>
                  <a:pt x="7456932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59" y="5237988"/>
            <a:ext cx="9033510" cy="788035"/>
          </a:xfrm>
          <a:custGeom>
            <a:avLst/>
            <a:gdLst/>
            <a:ahLst/>
            <a:cxnLst/>
            <a:rect l="l" t="t" r="r" b="b"/>
            <a:pathLst>
              <a:path w="9033510" h="788035">
                <a:moveTo>
                  <a:pt x="9033040" y="0"/>
                </a:moveTo>
                <a:lnTo>
                  <a:pt x="0" y="0"/>
                </a:lnTo>
                <a:lnTo>
                  <a:pt x="9033040" y="787908"/>
                </a:lnTo>
                <a:lnTo>
                  <a:pt x="9033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18"/>
            <a:ext cx="914400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317"/>
            <a:ext cx="9143999" cy="802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8052" y="1165860"/>
            <a:ext cx="6793992" cy="1203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1627377"/>
            <a:ext cx="842073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Narrow"/>
                <a:cs typeface="Arial Narrow"/>
              </a:rPr>
              <a:t>The </a:t>
            </a:r>
            <a:r>
              <a:rPr sz="2000" spc="-5" dirty="0">
                <a:latin typeface="Arial Narrow"/>
                <a:cs typeface="Arial Narrow"/>
              </a:rPr>
              <a:t>dataset had many empty and irrelevant features </a:t>
            </a:r>
            <a:r>
              <a:rPr sz="2000" dirty="0">
                <a:latin typeface="Arial Narrow"/>
                <a:cs typeface="Arial Narrow"/>
              </a:rPr>
              <a:t>They </a:t>
            </a:r>
            <a:r>
              <a:rPr sz="2000" spc="-5" dirty="0">
                <a:latin typeface="Arial Narrow"/>
                <a:cs typeface="Arial Narrow"/>
              </a:rPr>
              <a:t>have been</a:t>
            </a:r>
            <a:r>
              <a:rPr sz="2000" spc="-105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removed.</a:t>
            </a:r>
            <a:endParaRPr sz="20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Char char="●"/>
              <a:tabLst>
                <a:tab pos="224790" algn="l"/>
              </a:tabLst>
            </a:pPr>
            <a:r>
              <a:rPr sz="2000" spc="-5" dirty="0">
                <a:latin typeface="Arial Narrow"/>
                <a:cs typeface="Arial Narrow"/>
              </a:rPr>
              <a:t>String values have been formatted to</a:t>
            </a:r>
            <a:r>
              <a:rPr sz="2000" spc="-40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integers.</a:t>
            </a:r>
            <a:endParaRPr sz="2000">
              <a:latin typeface="Arial Narrow"/>
              <a:cs typeface="Arial Narrow"/>
            </a:endParaRPr>
          </a:p>
          <a:p>
            <a:pPr marL="224154" indent="-211454">
              <a:lnSpc>
                <a:spcPct val="100000"/>
              </a:lnSpc>
              <a:spcBef>
                <a:spcPts val="400"/>
              </a:spcBef>
              <a:buChar char="●"/>
              <a:tabLst>
                <a:tab pos="224790" algn="l"/>
              </a:tabLst>
            </a:pPr>
            <a:r>
              <a:rPr sz="2000" spc="-5" dirty="0">
                <a:latin typeface="Arial Narrow"/>
                <a:cs typeface="Arial Narrow"/>
              </a:rPr>
              <a:t>Categorical </a:t>
            </a:r>
            <a:r>
              <a:rPr sz="2000" spc="-10" dirty="0">
                <a:latin typeface="Arial Narrow"/>
                <a:cs typeface="Arial Narrow"/>
              </a:rPr>
              <a:t>values </a:t>
            </a:r>
            <a:r>
              <a:rPr sz="2000" spc="-5" dirty="0">
                <a:latin typeface="Arial Narrow"/>
                <a:cs typeface="Arial Narrow"/>
              </a:rPr>
              <a:t>have been transformed to</a:t>
            </a:r>
            <a:r>
              <a:rPr sz="2000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numerical.</a:t>
            </a:r>
            <a:endParaRPr sz="2000">
              <a:latin typeface="Arial Narrow"/>
              <a:cs typeface="Arial Narrow"/>
            </a:endParaRPr>
          </a:p>
          <a:p>
            <a:pPr marL="224154" indent="-211454">
              <a:lnSpc>
                <a:spcPct val="100000"/>
              </a:lnSpc>
              <a:spcBef>
                <a:spcPts val="395"/>
              </a:spcBef>
              <a:buChar char="●"/>
              <a:tabLst>
                <a:tab pos="224790" algn="l"/>
              </a:tabLst>
            </a:pPr>
            <a:r>
              <a:rPr sz="2000" spc="-5" dirty="0">
                <a:latin typeface="Arial Narrow"/>
                <a:cs typeface="Arial Narrow"/>
              </a:rPr>
              <a:t>Redundant variables have been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dropped.</a:t>
            </a:r>
            <a:endParaRPr sz="2000">
              <a:latin typeface="Arial Narrow"/>
              <a:cs typeface="Arial Narrow"/>
            </a:endParaRPr>
          </a:p>
          <a:p>
            <a:pPr marL="224154" indent="-211454">
              <a:lnSpc>
                <a:spcPct val="100000"/>
              </a:lnSpc>
              <a:spcBef>
                <a:spcPts val="405"/>
              </a:spcBef>
              <a:buChar char="●"/>
              <a:tabLst>
                <a:tab pos="224790" algn="l"/>
              </a:tabLst>
            </a:pPr>
            <a:r>
              <a:rPr sz="2000" spc="-5" dirty="0">
                <a:latin typeface="Arial Narrow"/>
                <a:cs typeface="Arial Narrow"/>
              </a:rPr>
              <a:t>Filled </a:t>
            </a:r>
            <a:r>
              <a:rPr sz="2000" dirty="0">
                <a:latin typeface="Arial Narrow"/>
                <a:cs typeface="Arial Narrow"/>
              </a:rPr>
              <a:t>NAN </a:t>
            </a:r>
            <a:r>
              <a:rPr sz="2000" spc="-5" dirty="0">
                <a:latin typeface="Arial Narrow"/>
                <a:cs typeface="Arial Narrow"/>
              </a:rPr>
              <a:t>values with mean values of corresponding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columns.</a:t>
            </a:r>
            <a:endParaRPr sz="2000">
              <a:latin typeface="Arial Narrow"/>
              <a:cs typeface="Arial Narrow"/>
            </a:endParaRPr>
          </a:p>
          <a:p>
            <a:pPr marL="212090" indent="-199390">
              <a:lnSpc>
                <a:spcPct val="100000"/>
              </a:lnSpc>
              <a:spcBef>
                <a:spcPts val="400"/>
              </a:spcBef>
              <a:buChar char="●"/>
              <a:tabLst>
                <a:tab pos="212725" algn="l"/>
              </a:tabLst>
            </a:pPr>
            <a:r>
              <a:rPr sz="2000" spc="-5" dirty="0">
                <a:latin typeface="Arial Narrow"/>
                <a:cs typeface="Arial Narrow"/>
              </a:rPr>
              <a:t>All the numerical </a:t>
            </a:r>
            <a:r>
              <a:rPr sz="2000" spc="-10" dirty="0">
                <a:latin typeface="Arial Narrow"/>
                <a:cs typeface="Arial Narrow"/>
              </a:rPr>
              <a:t>values </a:t>
            </a:r>
            <a:r>
              <a:rPr sz="2000" spc="-5" dirty="0">
                <a:latin typeface="Arial Narrow"/>
                <a:cs typeface="Arial Narrow"/>
              </a:rPr>
              <a:t>have been </a:t>
            </a:r>
            <a:r>
              <a:rPr sz="2000" spc="-10" dirty="0">
                <a:latin typeface="Arial Narrow"/>
                <a:cs typeface="Arial Narrow"/>
              </a:rPr>
              <a:t>scaled </a:t>
            </a:r>
            <a:r>
              <a:rPr sz="2000" spc="-5" dirty="0">
                <a:latin typeface="Arial Narrow"/>
                <a:cs typeface="Arial Narrow"/>
              </a:rPr>
              <a:t>to </a:t>
            </a:r>
            <a:r>
              <a:rPr sz="2000" dirty="0">
                <a:latin typeface="Arial Narrow"/>
                <a:cs typeface="Arial Narrow"/>
              </a:rPr>
              <a:t>a range </a:t>
            </a:r>
            <a:r>
              <a:rPr sz="2000" spc="-5" dirty="0">
                <a:latin typeface="Arial Narrow"/>
                <a:cs typeface="Arial Narrow"/>
              </a:rPr>
              <a:t>between </a:t>
            </a:r>
            <a:r>
              <a:rPr sz="2000" dirty="0">
                <a:latin typeface="Arial Narrow"/>
                <a:cs typeface="Arial Narrow"/>
              </a:rPr>
              <a:t>-1 </a:t>
            </a:r>
            <a:r>
              <a:rPr sz="2000" spc="-5" dirty="0">
                <a:latin typeface="Arial Narrow"/>
                <a:cs typeface="Arial Narrow"/>
              </a:rPr>
              <a:t>and</a:t>
            </a:r>
            <a:r>
              <a:rPr sz="2000" spc="-15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1.</a:t>
            </a:r>
            <a:endParaRPr sz="20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</a:pPr>
            <a:r>
              <a:rPr sz="2000" spc="-20" dirty="0">
                <a:latin typeface="Arial Narrow"/>
                <a:cs typeface="Arial Narrow"/>
              </a:rPr>
              <a:t>Now, </a:t>
            </a:r>
            <a:r>
              <a:rPr sz="2000" spc="-5" dirty="0">
                <a:latin typeface="Arial Narrow"/>
                <a:cs typeface="Arial Narrow"/>
              </a:rPr>
              <a:t>using correlation matrix of the </a:t>
            </a:r>
            <a:r>
              <a:rPr sz="2000" spc="-10" dirty="0">
                <a:latin typeface="Arial Narrow"/>
                <a:cs typeface="Arial Narrow"/>
              </a:rPr>
              <a:t>dataset </a:t>
            </a:r>
            <a:r>
              <a:rPr sz="2000" spc="-5" dirty="0">
                <a:latin typeface="Arial Narrow"/>
                <a:cs typeface="Arial Narrow"/>
              </a:rPr>
              <a:t>and in depth reference to Lending </a:t>
            </a:r>
            <a:r>
              <a:rPr sz="2000" spc="-10" dirty="0">
                <a:latin typeface="Arial Narrow"/>
                <a:cs typeface="Arial Narrow"/>
              </a:rPr>
              <a:t>Club’s </a:t>
            </a:r>
            <a:r>
              <a:rPr sz="2000" spc="-5" dirty="0">
                <a:latin typeface="Arial Narrow"/>
                <a:cs typeface="Arial Narrow"/>
              </a:rPr>
              <a:t>data  </a:t>
            </a:r>
            <a:r>
              <a:rPr sz="2000" spc="-20" dirty="0">
                <a:latin typeface="Arial Narrow"/>
                <a:cs typeface="Arial Narrow"/>
              </a:rPr>
              <a:t>dictionary, </a:t>
            </a:r>
            <a:r>
              <a:rPr sz="2000" dirty="0">
                <a:latin typeface="Arial Narrow"/>
                <a:cs typeface="Arial Narrow"/>
              </a:rPr>
              <a:t>we </a:t>
            </a:r>
            <a:r>
              <a:rPr sz="2000" spc="-5" dirty="0">
                <a:latin typeface="Arial Narrow"/>
                <a:cs typeface="Arial Narrow"/>
              </a:rPr>
              <a:t>chose 20 best features </a:t>
            </a:r>
            <a:r>
              <a:rPr sz="2000" dirty="0">
                <a:latin typeface="Arial Narrow"/>
                <a:cs typeface="Arial Narrow"/>
              </a:rPr>
              <a:t>related </a:t>
            </a:r>
            <a:r>
              <a:rPr sz="2000" spc="-5" dirty="0">
                <a:latin typeface="Arial Narrow"/>
                <a:cs typeface="Arial Narrow"/>
              </a:rPr>
              <a:t>to our </a:t>
            </a:r>
            <a:r>
              <a:rPr sz="2000" spc="-10" dirty="0">
                <a:latin typeface="Arial Narrow"/>
                <a:cs typeface="Arial Narrow"/>
              </a:rPr>
              <a:t>objective. </a:t>
            </a:r>
            <a:r>
              <a:rPr sz="2000" dirty="0">
                <a:latin typeface="Arial Narrow"/>
                <a:cs typeface="Arial Narrow"/>
              </a:rPr>
              <a:t>Now </a:t>
            </a:r>
            <a:r>
              <a:rPr sz="2000" spc="-5" dirty="0">
                <a:latin typeface="Arial Narrow"/>
                <a:cs typeface="Arial Narrow"/>
              </a:rPr>
              <a:t>the </a:t>
            </a:r>
            <a:r>
              <a:rPr sz="2000" spc="-10" dirty="0">
                <a:latin typeface="Arial Narrow"/>
                <a:cs typeface="Arial Narrow"/>
              </a:rPr>
              <a:t>dataset </a:t>
            </a:r>
            <a:r>
              <a:rPr sz="2000" spc="-5" dirty="0">
                <a:latin typeface="Arial Narrow"/>
                <a:cs typeface="Arial Narrow"/>
              </a:rPr>
              <a:t>shape  has been reduced to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(140000,20).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151" y="681227"/>
            <a:ext cx="2561844" cy="42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941577"/>
            <a:ext cx="81153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35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35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000" dirty="0"/>
              <a:t>On </a:t>
            </a:r>
            <a:r>
              <a:rPr sz="2000" spc="-5" dirty="0"/>
              <a:t>the above 20 features, </a:t>
            </a:r>
            <a:r>
              <a:rPr sz="2000" dirty="0"/>
              <a:t>we </a:t>
            </a:r>
            <a:r>
              <a:rPr sz="2000" spc="-5" dirty="0"/>
              <a:t>have implemented </a:t>
            </a:r>
            <a:r>
              <a:rPr sz="2000" dirty="0"/>
              <a:t>Recursive Feature </a:t>
            </a:r>
            <a:r>
              <a:rPr sz="2000" spc="-10" dirty="0"/>
              <a:t>Elimination  </a:t>
            </a:r>
            <a:r>
              <a:rPr sz="2000" dirty="0"/>
              <a:t>(RFE) </a:t>
            </a:r>
            <a:r>
              <a:rPr sz="2000" spc="-5" dirty="0"/>
              <a:t>using Logistic Regression model to get the best 10</a:t>
            </a:r>
            <a:r>
              <a:rPr sz="2000" spc="-20" dirty="0"/>
              <a:t> </a:t>
            </a:r>
            <a:r>
              <a:rPr sz="2000" spc="-5" dirty="0"/>
              <a:t>features.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827" y="411480"/>
            <a:ext cx="2909316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1600198"/>
            <a:ext cx="7543800" cy="5257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68" y="1322577"/>
            <a:ext cx="8342630" cy="4091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Narrow"/>
                <a:cs typeface="Arial Narrow"/>
              </a:rPr>
              <a:t>The </a:t>
            </a:r>
            <a:r>
              <a:rPr sz="2000" spc="-5" dirty="0">
                <a:latin typeface="Arial Narrow"/>
                <a:cs typeface="Arial Narrow"/>
              </a:rPr>
              <a:t>target variable in our </a:t>
            </a:r>
            <a:r>
              <a:rPr sz="2000" spc="-10" dirty="0">
                <a:latin typeface="Arial Narrow"/>
                <a:cs typeface="Arial Narrow"/>
              </a:rPr>
              <a:t>dataset </a:t>
            </a:r>
            <a:r>
              <a:rPr sz="2000" spc="-5" dirty="0">
                <a:latin typeface="Arial Narrow"/>
                <a:cs typeface="Arial Narrow"/>
              </a:rPr>
              <a:t>is </a:t>
            </a:r>
            <a:r>
              <a:rPr sz="2000" spc="-10" dirty="0">
                <a:latin typeface="Arial Narrow"/>
                <a:cs typeface="Arial Narrow"/>
              </a:rPr>
              <a:t>‘loan_status’ </a:t>
            </a:r>
            <a:r>
              <a:rPr sz="2000" spc="-5" dirty="0">
                <a:latin typeface="Arial Narrow"/>
                <a:cs typeface="Arial Narrow"/>
              </a:rPr>
              <a:t>which shows the status of the </a:t>
            </a:r>
            <a:r>
              <a:rPr sz="2000" spc="-10" dirty="0">
                <a:latin typeface="Arial Narrow"/>
                <a:cs typeface="Arial Narrow"/>
              </a:rPr>
              <a:t>loan. It </a:t>
            </a:r>
            <a:r>
              <a:rPr sz="2000" spc="-5" dirty="0">
                <a:latin typeface="Arial Narrow"/>
                <a:cs typeface="Arial Narrow"/>
              </a:rPr>
              <a:t>has  </a:t>
            </a:r>
            <a:r>
              <a:rPr sz="2000" dirty="0">
                <a:latin typeface="Arial Narrow"/>
                <a:cs typeface="Arial Narrow"/>
              </a:rPr>
              <a:t>3 </a:t>
            </a:r>
            <a:r>
              <a:rPr sz="2000" spc="-10" dirty="0">
                <a:latin typeface="Arial Narrow"/>
                <a:cs typeface="Arial Narrow"/>
              </a:rPr>
              <a:t>different </a:t>
            </a:r>
            <a:r>
              <a:rPr sz="2000" spc="-5" dirty="0">
                <a:latin typeface="Arial Narrow"/>
                <a:cs typeface="Arial Narrow"/>
              </a:rPr>
              <a:t>values </a:t>
            </a:r>
            <a:r>
              <a:rPr sz="2000" dirty="0">
                <a:latin typeface="Arial Narrow"/>
                <a:cs typeface="Arial Narrow"/>
              </a:rPr>
              <a:t>– </a:t>
            </a:r>
            <a:r>
              <a:rPr sz="2000" spc="-5" dirty="0">
                <a:latin typeface="Arial Narrow"/>
                <a:cs typeface="Arial Narrow"/>
              </a:rPr>
              <a:t>‘Charged Off’, ‘Fully Paid’ and</a:t>
            </a:r>
            <a:r>
              <a:rPr sz="2000" spc="-120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‘Default’.</a:t>
            </a:r>
            <a:endParaRPr sz="20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 Narrow"/>
                <a:cs typeface="Arial Narrow"/>
              </a:rPr>
              <a:t>Fully </a:t>
            </a:r>
            <a:r>
              <a:rPr sz="2000" b="1" spc="-5" dirty="0">
                <a:latin typeface="Arial Narrow"/>
                <a:cs typeface="Arial Narrow"/>
              </a:rPr>
              <a:t>Paid</a:t>
            </a:r>
            <a:r>
              <a:rPr sz="2000" spc="-5" dirty="0">
                <a:latin typeface="Arial Narrow"/>
                <a:cs typeface="Arial Narrow"/>
              </a:rPr>
              <a:t>: Loan has been fully</a:t>
            </a:r>
            <a:r>
              <a:rPr sz="2000" spc="-8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repaid.</a:t>
            </a:r>
            <a:endParaRPr sz="20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 Narrow"/>
                <a:cs typeface="Arial Narrow"/>
              </a:rPr>
              <a:t>Default</a:t>
            </a:r>
            <a:r>
              <a:rPr sz="2000" dirty="0">
                <a:latin typeface="Arial Narrow"/>
                <a:cs typeface="Arial Narrow"/>
              </a:rPr>
              <a:t>: </a:t>
            </a:r>
            <a:r>
              <a:rPr sz="2000" spc="-5" dirty="0">
                <a:latin typeface="Arial Narrow"/>
                <a:cs typeface="Arial Narrow"/>
              </a:rPr>
              <a:t>Loan has not been current for 121 days or</a:t>
            </a:r>
            <a:r>
              <a:rPr sz="2000" spc="-75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more.</a:t>
            </a:r>
            <a:endParaRPr sz="20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268605" marR="652780" indent="-256540">
              <a:lnSpc>
                <a:spcPct val="100000"/>
              </a:lnSpc>
            </a:pPr>
            <a:r>
              <a:rPr sz="2000" b="1" dirty="0">
                <a:latin typeface="Arial Narrow"/>
                <a:cs typeface="Arial Narrow"/>
              </a:rPr>
              <a:t>Charged Off</a:t>
            </a:r>
            <a:r>
              <a:rPr sz="2000" dirty="0">
                <a:latin typeface="Arial Narrow"/>
                <a:cs typeface="Arial Narrow"/>
              </a:rPr>
              <a:t>: </a:t>
            </a:r>
            <a:r>
              <a:rPr sz="2000" spc="-5" dirty="0">
                <a:latin typeface="Arial Narrow"/>
                <a:cs typeface="Arial Narrow"/>
              </a:rPr>
              <a:t>Loan for which there is no </a:t>
            </a:r>
            <a:r>
              <a:rPr sz="2000" spc="-10" dirty="0">
                <a:latin typeface="Arial Narrow"/>
                <a:cs typeface="Arial Narrow"/>
              </a:rPr>
              <a:t>longer </a:t>
            </a:r>
            <a:r>
              <a:rPr sz="2000" dirty="0">
                <a:latin typeface="Arial Narrow"/>
                <a:cs typeface="Arial Narrow"/>
              </a:rPr>
              <a:t>a </a:t>
            </a:r>
            <a:r>
              <a:rPr sz="2000" spc="-5" dirty="0">
                <a:latin typeface="Arial Narrow"/>
                <a:cs typeface="Arial Narrow"/>
              </a:rPr>
              <a:t>reasonable </a:t>
            </a:r>
            <a:r>
              <a:rPr sz="2000" spc="-10" dirty="0">
                <a:latin typeface="Arial Narrow"/>
                <a:cs typeface="Arial Narrow"/>
              </a:rPr>
              <a:t>expectation </a:t>
            </a:r>
            <a:r>
              <a:rPr sz="2000" spc="-5" dirty="0">
                <a:latin typeface="Arial Narrow"/>
                <a:cs typeface="Arial Narrow"/>
              </a:rPr>
              <a:t>of further  payments.</a:t>
            </a:r>
            <a:endParaRPr sz="20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Arial Narrow"/>
                <a:cs typeface="Arial Narrow"/>
              </a:rPr>
              <a:t>We </a:t>
            </a:r>
            <a:r>
              <a:rPr sz="2000" spc="-5" dirty="0">
                <a:latin typeface="Arial Narrow"/>
                <a:cs typeface="Arial Narrow"/>
              </a:rPr>
              <a:t>have changed Fully Paid as </a:t>
            </a:r>
            <a:r>
              <a:rPr sz="2000" dirty="0">
                <a:latin typeface="Arial Narrow"/>
                <a:cs typeface="Arial Narrow"/>
              </a:rPr>
              <a:t>0 </a:t>
            </a:r>
            <a:r>
              <a:rPr sz="2000" spc="-5" dirty="0">
                <a:latin typeface="Arial Narrow"/>
                <a:cs typeface="Arial Narrow"/>
              </a:rPr>
              <a:t>and </a:t>
            </a:r>
            <a:r>
              <a:rPr sz="2000" dirty="0">
                <a:latin typeface="Arial Narrow"/>
                <a:cs typeface="Arial Narrow"/>
              </a:rPr>
              <a:t>Charged </a:t>
            </a:r>
            <a:r>
              <a:rPr sz="2000" spc="-10" dirty="0">
                <a:latin typeface="Arial Narrow"/>
                <a:cs typeface="Arial Narrow"/>
              </a:rPr>
              <a:t>Off </a:t>
            </a:r>
            <a:r>
              <a:rPr sz="2000" spc="-5" dirty="0">
                <a:latin typeface="Arial Narrow"/>
                <a:cs typeface="Arial Narrow"/>
              </a:rPr>
              <a:t>as </a:t>
            </a:r>
            <a:r>
              <a:rPr sz="2000" dirty="0">
                <a:latin typeface="Arial Narrow"/>
                <a:cs typeface="Arial Narrow"/>
              </a:rPr>
              <a:t>1 where 1 </a:t>
            </a:r>
            <a:r>
              <a:rPr sz="2000" spc="-5" dirty="0">
                <a:latin typeface="Arial Narrow"/>
                <a:cs typeface="Arial Narrow"/>
              </a:rPr>
              <a:t>indicates the</a:t>
            </a:r>
            <a:r>
              <a:rPr sz="2000" spc="-45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borrower</a:t>
            </a:r>
            <a:endParaRPr sz="2000">
              <a:latin typeface="Arial Narrow"/>
              <a:cs typeface="Arial Narrow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Arial Narrow"/>
                <a:cs typeface="Arial Narrow"/>
              </a:rPr>
              <a:t>as a</a:t>
            </a:r>
            <a:r>
              <a:rPr sz="2000" spc="-15" dirty="0">
                <a:latin typeface="Arial Narrow"/>
                <a:cs typeface="Arial Narrow"/>
              </a:rPr>
              <a:t> </a:t>
            </a:r>
            <a:r>
              <a:rPr sz="2000" spc="-5" dirty="0">
                <a:latin typeface="Arial Narrow"/>
                <a:cs typeface="Arial Narrow"/>
              </a:rPr>
              <a:t>defaulter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580" y="563880"/>
            <a:ext cx="2468880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6309"/>
            <a:ext cx="5703570" cy="2336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Gabriola"/>
                <a:cs typeface="Gabriola"/>
              </a:rPr>
              <a:t>Random </a:t>
            </a:r>
            <a:r>
              <a:rPr sz="2700" dirty="0">
                <a:latin typeface="Gabriola"/>
                <a:cs typeface="Gabriola"/>
              </a:rPr>
              <a:t>Forests</a:t>
            </a:r>
            <a:r>
              <a:rPr sz="2700" spc="35" dirty="0">
                <a:latin typeface="Gabriola"/>
                <a:cs typeface="Gabriola"/>
              </a:rPr>
              <a:t> </a:t>
            </a:r>
            <a:r>
              <a:rPr sz="2700" spc="-5" dirty="0">
                <a:latin typeface="Gabriola"/>
                <a:cs typeface="Gabriola"/>
              </a:rPr>
              <a:t>Classification.</a:t>
            </a:r>
            <a:endParaRPr sz="2700">
              <a:latin typeface="Gabriola"/>
              <a:cs typeface="Gabriol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Gabriola"/>
                <a:cs typeface="Gabriola"/>
              </a:rPr>
              <a:t>MultiLayer Perceptron:</a:t>
            </a:r>
            <a:endParaRPr sz="2700">
              <a:latin typeface="Gabriola"/>
              <a:cs typeface="Gabriol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Gabriola"/>
                <a:cs typeface="Gabriola"/>
              </a:rPr>
              <a:t>Support </a:t>
            </a:r>
            <a:r>
              <a:rPr sz="2700" dirty="0">
                <a:latin typeface="Gabriola"/>
                <a:cs typeface="Gabriola"/>
              </a:rPr>
              <a:t>Vector</a:t>
            </a:r>
            <a:r>
              <a:rPr sz="2700" spc="-5" dirty="0">
                <a:latin typeface="Gabriola"/>
                <a:cs typeface="Gabriola"/>
              </a:rPr>
              <a:t> Machine:</a:t>
            </a:r>
            <a:endParaRPr sz="2700">
              <a:latin typeface="Gabriola"/>
              <a:cs typeface="Gabriol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Gabriola"/>
                <a:cs typeface="Gabriola"/>
              </a:rPr>
              <a:t>Logistic</a:t>
            </a:r>
            <a:r>
              <a:rPr sz="2700" spc="15" dirty="0">
                <a:latin typeface="Gabriola"/>
                <a:cs typeface="Gabriola"/>
              </a:rPr>
              <a:t> </a:t>
            </a:r>
            <a:r>
              <a:rPr sz="2700" spc="-5" dirty="0">
                <a:latin typeface="Gabriola"/>
                <a:cs typeface="Gabriola"/>
              </a:rPr>
              <a:t>Regression</a:t>
            </a:r>
            <a:endParaRPr sz="2700">
              <a:latin typeface="Gabriola"/>
              <a:cs typeface="Gabriol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2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2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Gabriola"/>
                <a:cs typeface="Gabriola"/>
              </a:rPr>
              <a:t>Hyper Parameter </a:t>
            </a:r>
            <a:r>
              <a:rPr sz="2700" dirty="0">
                <a:latin typeface="Gabriola"/>
                <a:cs typeface="Gabriola"/>
              </a:rPr>
              <a:t>tuning and </a:t>
            </a:r>
            <a:r>
              <a:rPr sz="2700" spc="-5" dirty="0">
                <a:latin typeface="Gabriola"/>
                <a:cs typeface="Gabriola"/>
              </a:rPr>
              <a:t>Advanced</a:t>
            </a:r>
            <a:r>
              <a:rPr sz="2700" spc="-25" dirty="0">
                <a:latin typeface="Gabriola"/>
                <a:cs typeface="Gabriola"/>
              </a:rPr>
              <a:t> </a:t>
            </a:r>
            <a:r>
              <a:rPr sz="2700" spc="-5" dirty="0">
                <a:latin typeface="Gabriola"/>
                <a:cs typeface="Gabriola"/>
              </a:rPr>
              <a:t>Algorithms</a:t>
            </a:r>
            <a:endParaRPr sz="2700">
              <a:latin typeface="Gabriola"/>
              <a:cs typeface="Gabriol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827" y="685800"/>
            <a:ext cx="2613660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97253"/>
            <a:ext cx="7687309" cy="3780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44475" indent="-256540">
              <a:lnSpc>
                <a:spcPct val="100000"/>
              </a:lnSpc>
              <a:spcBef>
                <a:spcPts val="100"/>
              </a:spcBef>
              <a:tabLst>
                <a:tab pos="501650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700" dirty="0">
                <a:latin typeface="Arial Narrow"/>
                <a:cs typeface="Arial Narrow"/>
              </a:rPr>
              <a:t>For our Loan </a:t>
            </a:r>
            <a:r>
              <a:rPr sz="2700" spc="-5" dirty="0">
                <a:latin typeface="Arial Narrow"/>
                <a:cs typeface="Arial Narrow"/>
              </a:rPr>
              <a:t>default prediction project, </a:t>
            </a:r>
            <a:r>
              <a:rPr sz="2700" dirty="0">
                <a:latin typeface="Arial Narrow"/>
                <a:cs typeface="Arial Narrow"/>
              </a:rPr>
              <a:t>False </a:t>
            </a:r>
            <a:r>
              <a:rPr sz="2700" spc="-5" dirty="0">
                <a:latin typeface="Arial Narrow"/>
                <a:cs typeface="Arial Narrow"/>
              </a:rPr>
              <a:t>Negatives  </a:t>
            </a:r>
            <a:r>
              <a:rPr sz="2700" dirty="0">
                <a:latin typeface="Arial Narrow"/>
                <a:cs typeface="Arial Narrow"/>
              </a:rPr>
              <a:t>Rate </a:t>
            </a:r>
            <a:r>
              <a:rPr sz="2700" spc="-5" dirty="0">
                <a:latin typeface="Arial Narrow"/>
                <a:cs typeface="Arial Narrow"/>
              </a:rPr>
              <a:t>is </a:t>
            </a:r>
            <a:r>
              <a:rPr sz="2700" spc="-10" dirty="0">
                <a:latin typeface="Arial Narrow"/>
                <a:cs typeface="Arial Narrow"/>
              </a:rPr>
              <a:t>the </a:t>
            </a:r>
            <a:r>
              <a:rPr sz="2700" spc="-5" dirty="0">
                <a:latin typeface="Arial Narrow"/>
                <a:cs typeface="Arial Narrow"/>
              </a:rPr>
              <a:t>best metric to evaluate the </a:t>
            </a:r>
            <a:r>
              <a:rPr sz="2700" dirty="0">
                <a:latin typeface="Arial Narrow"/>
                <a:cs typeface="Arial Narrow"/>
              </a:rPr>
              <a:t>model. Lower </a:t>
            </a:r>
            <a:r>
              <a:rPr sz="2700" spc="-5" dirty="0">
                <a:latin typeface="Arial Narrow"/>
                <a:cs typeface="Arial Narrow"/>
              </a:rPr>
              <a:t>the  </a:t>
            </a:r>
            <a:r>
              <a:rPr sz="2700" dirty="0">
                <a:latin typeface="Arial Narrow"/>
                <a:cs typeface="Arial Narrow"/>
              </a:rPr>
              <a:t>number </a:t>
            </a:r>
            <a:r>
              <a:rPr sz="2700" spc="-5" dirty="0">
                <a:latin typeface="Arial Narrow"/>
                <a:cs typeface="Arial Narrow"/>
              </a:rPr>
              <a:t>of false negatives, better the </a:t>
            </a:r>
            <a:r>
              <a:rPr sz="2700" dirty="0">
                <a:latin typeface="Arial Narrow"/>
                <a:cs typeface="Arial Narrow"/>
              </a:rPr>
              <a:t>model</a:t>
            </a:r>
            <a:r>
              <a:rPr sz="2700" spc="40" dirty="0">
                <a:latin typeface="Arial Narrow"/>
                <a:cs typeface="Arial Narrow"/>
              </a:rPr>
              <a:t> </a:t>
            </a:r>
            <a:r>
              <a:rPr sz="2700" spc="-5" dirty="0">
                <a:latin typeface="Arial Narrow"/>
                <a:cs typeface="Arial Narrow"/>
              </a:rPr>
              <a:t>is.</a:t>
            </a:r>
            <a:endParaRPr sz="2700">
              <a:latin typeface="Arial Narrow"/>
              <a:cs typeface="Arial Narrow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501650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latin typeface="Arial Narrow"/>
                <a:cs typeface="Arial Narrow"/>
              </a:rPr>
              <a:t>In this </a:t>
            </a:r>
            <a:r>
              <a:rPr sz="2700" dirty="0">
                <a:latin typeface="Arial Narrow"/>
                <a:cs typeface="Arial Narrow"/>
              </a:rPr>
              <a:t>project, </a:t>
            </a:r>
            <a:r>
              <a:rPr sz="2700" spc="-5" dirty="0">
                <a:latin typeface="Arial Narrow"/>
                <a:cs typeface="Arial Narrow"/>
              </a:rPr>
              <a:t>False negative is </a:t>
            </a:r>
            <a:r>
              <a:rPr sz="2700" dirty="0">
                <a:latin typeface="Arial Narrow"/>
                <a:cs typeface="Arial Narrow"/>
              </a:rPr>
              <a:t>when </a:t>
            </a:r>
            <a:r>
              <a:rPr sz="2700" spc="-5" dirty="0">
                <a:latin typeface="Arial Narrow"/>
                <a:cs typeface="Arial Narrow"/>
              </a:rPr>
              <a:t>model predicting </a:t>
            </a:r>
            <a:r>
              <a:rPr sz="2700" spc="10" dirty="0">
                <a:latin typeface="Arial Narrow"/>
                <a:cs typeface="Arial Narrow"/>
              </a:rPr>
              <a:t>“a  </a:t>
            </a:r>
            <a:r>
              <a:rPr sz="2700" spc="-5" dirty="0">
                <a:latin typeface="Arial Narrow"/>
                <a:cs typeface="Arial Narrow"/>
              </a:rPr>
              <a:t>borrower </a:t>
            </a:r>
            <a:r>
              <a:rPr sz="2700" dirty="0">
                <a:latin typeface="Arial Narrow"/>
                <a:cs typeface="Arial Narrow"/>
              </a:rPr>
              <a:t>will not </a:t>
            </a:r>
            <a:r>
              <a:rPr sz="2700" spc="-5" dirty="0">
                <a:latin typeface="Arial Narrow"/>
                <a:cs typeface="Arial Narrow"/>
              </a:rPr>
              <a:t>default </a:t>
            </a:r>
            <a:r>
              <a:rPr sz="2700" dirty="0">
                <a:latin typeface="Arial Narrow"/>
                <a:cs typeface="Arial Narrow"/>
              </a:rPr>
              <a:t>a </a:t>
            </a:r>
            <a:r>
              <a:rPr sz="2700" spc="-5" dirty="0">
                <a:latin typeface="Arial Narrow"/>
                <a:cs typeface="Arial Narrow"/>
              </a:rPr>
              <a:t>loan even </a:t>
            </a:r>
            <a:r>
              <a:rPr sz="2700" dirty="0">
                <a:latin typeface="Arial Narrow"/>
                <a:cs typeface="Arial Narrow"/>
              </a:rPr>
              <a:t>though </a:t>
            </a:r>
            <a:r>
              <a:rPr sz="2700" spc="-5" dirty="0">
                <a:latin typeface="Arial Narrow"/>
                <a:cs typeface="Arial Narrow"/>
              </a:rPr>
              <a:t>he </a:t>
            </a:r>
            <a:r>
              <a:rPr sz="2700" dirty="0">
                <a:latin typeface="Arial Narrow"/>
                <a:cs typeface="Arial Narrow"/>
              </a:rPr>
              <a:t>will </a:t>
            </a:r>
            <a:r>
              <a:rPr sz="2700" spc="10" dirty="0">
                <a:latin typeface="Arial Narrow"/>
                <a:cs typeface="Arial Narrow"/>
              </a:rPr>
              <a:t>“. </a:t>
            </a:r>
            <a:r>
              <a:rPr sz="2700" dirty="0">
                <a:latin typeface="Arial Narrow"/>
                <a:cs typeface="Arial Narrow"/>
              </a:rPr>
              <a:t>Our  model cannot </a:t>
            </a:r>
            <a:r>
              <a:rPr sz="2700" spc="-10" dirty="0">
                <a:latin typeface="Arial Narrow"/>
                <a:cs typeface="Arial Narrow"/>
              </a:rPr>
              <a:t>afford </a:t>
            </a:r>
            <a:r>
              <a:rPr sz="2700" dirty="0">
                <a:latin typeface="Arial Narrow"/>
                <a:cs typeface="Arial Narrow"/>
              </a:rPr>
              <a:t>having higher </a:t>
            </a:r>
            <a:r>
              <a:rPr sz="2700" spc="-5" dirty="0">
                <a:latin typeface="Arial Narrow"/>
                <a:cs typeface="Arial Narrow"/>
              </a:rPr>
              <a:t>False Negatives as it  leads to negative impact on the investors </a:t>
            </a:r>
            <a:r>
              <a:rPr sz="2700" dirty="0">
                <a:latin typeface="Arial Narrow"/>
                <a:cs typeface="Arial Narrow"/>
              </a:rPr>
              <a:t>and </a:t>
            </a:r>
            <a:r>
              <a:rPr sz="2700" spc="-5" dirty="0">
                <a:latin typeface="Arial Narrow"/>
                <a:cs typeface="Arial Narrow"/>
              </a:rPr>
              <a:t>the credibility  of the </a:t>
            </a:r>
            <a:r>
              <a:rPr sz="2700" spc="-20" dirty="0">
                <a:latin typeface="Arial Narrow"/>
                <a:cs typeface="Arial Narrow"/>
              </a:rPr>
              <a:t>company. </a:t>
            </a:r>
            <a:r>
              <a:rPr sz="2700" dirty="0">
                <a:latin typeface="Arial Narrow"/>
                <a:cs typeface="Arial Narrow"/>
              </a:rPr>
              <a:t>So, we </a:t>
            </a:r>
            <a:r>
              <a:rPr sz="2700" spc="-5" dirty="0">
                <a:latin typeface="Arial Narrow"/>
                <a:cs typeface="Arial Narrow"/>
              </a:rPr>
              <a:t>evaluated </a:t>
            </a:r>
            <a:r>
              <a:rPr sz="2700" dirty="0">
                <a:latin typeface="Arial Narrow"/>
                <a:cs typeface="Arial Narrow"/>
              </a:rPr>
              <a:t>our models </a:t>
            </a:r>
            <a:r>
              <a:rPr sz="2700" spc="-5" dirty="0">
                <a:latin typeface="Arial Narrow"/>
                <a:cs typeface="Arial Narrow"/>
              </a:rPr>
              <a:t>using the  </a:t>
            </a:r>
            <a:r>
              <a:rPr sz="2700" dirty="0">
                <a:latin typeface="Arial Narrow"/>
                <a:cs typeface="Arial Narrow"/>
              </a:rPr>
              <a:t>number </a:t>
            </a:r>
            <a:r>
              <a:rPr sz="2700" spc="-5" dirty="0">
                <a:latin typeface="Arial Narrow"/>
                <a:cs typeface="Arial Narrow"/>
              </a:rPr>
              <a:t>of </a:t>
            </a:r>
            <a:r>
              <a:rPr sz="2700" dirty="0">
                <a:latin typeface="Arial Narrow"/>
                <a:cs typeface="Arial Narrow"/>
              </a:rPr>
              <a:t>False </a:t>
            </a:r>
            <a:r>
              <a:rPr sz="2700" spc="-5" dirty="0">
                <a:latin typeface="Arial Narrow"/>
                <a:cs typeface="Arial Narrow"/>
              </a:rPr>
              <a:t>negatives </a:t>
            </a:r>
            <a:r>
              <a:rPr sz="2700" dirty="0">
                <a:latin typeface="Arial Narrow"/>
                <a:cs typeface="Arial Narrow"/>
              </a:rPr>
              <a:t>and</a:t>
            </a:r>
            <a:r>
              <a:rPr sz="2700" spc="30" dirty="0">
                <a:latin typeface="Arial Narrow"/>
                <a:cs typeface="Arial Narrow"/>
              </a:rPr>
              <a:t> </a:t>
            </a:r>
            <a:r>
              <a:rPr sz="2700" spc="-5" dirty="0">
                <a:latin typeface="Arial Narrow"/>
                <a:cs typeface="Arial Narrow"/>
              </a:rPr>
              <a:t>accuracies.</a:t>
            </a:r>
            <a:endParaRPr sz="2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827" y="685800"/>
            <a:ext cx="3476244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468" y="1473453"/>
            <a:ext cx="7914640" cy="415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07010" indent="-255904">
              <a:lnSpc>
                <a:spcPct val="100000"/>
              </a:lnSpc>
              <a:spcBef>
                <a:spcPts val="100"/>
              </a:spcBef>
              <a:buChar char="●"/>
              <a:tabLst>
                <a:tab pos="267335" algn="l"/>
              </a:tabLst>
            </a:pPr>
            <a:r>
              <a:rPr sz="2400" spc="-5" dirty="0">
                <a:latin typeface="Arial Narrow"/>
                <a:cs typeface="Arial Narrow"/>
              </a:rPr>
              <a:t>Our problem can be expressed as </a:t>
            </a:r>
            <a:r>
              <a:rPr sz="2400" dirty="0">
                <a:latin typeface="Arial Narrow"/>
                <a:cs typeface="Arial Narrow"/>
              </a:rPr>
              <a:t>Supervised </a:t>
            </a:r>
            <a:r>
              <a:rPr sz="2400" spc="-5" dirty="0">
                <a:latin typeface="Arial Narrow"/>
                <a:cs typeface="Arial Narrow"/>
              </a:rPr>
              <a:t>learning problem  </a:t>
            </a:r>
            <a:r>
              <a:rPr sz="2400" dirty="0">
                <a:latin typeface="Arial Narrow"/>
                <a:cs typeface="Arial Narrow"/>
              </a:rPr>
              <a:t>where we </a:t>
            </a:r>
            <a:r>
              <a:rPr sz="2400" spc="-5" dirty="0">
                <a:latin typeface="Arial Narrow"/>
                <a:cs typeface="Arial Narrow"/>
              </a:rPr>
              <a:t>have target variable specified. </a:t>
            </a:r>
            <a:r>
              <a:rPr sz="2400" spc="-20" dirty="0">
                <a:latin typeface="Arial Narrow"/>
                <a:cs typeface="Arial Narrow"/>
              </a:rPr>
              <a:t>We </a:t>
            </a:r>
            <a:r>
              <a:rPr sz="2400" spc="-5" dirty="0">
                <a:latin typeface="Arial Narrow"/>
                <a:cs typeface="Arial Narrow"/>
              </a:rPr>
              <a:t>have used supervised  learning algorithms like K-nearest </a:t>
            </a:r>
            <a:r>
              <a:rPr sz="2400" spc="-10" dirty="0">
                <a:latin typeface="Arial Narrow"/>
                <a:cs typeface="Arial Narrow"/>
              </a:rPr>
              <a:t>neighbors, </a:t>
            </a:r>
            <a:r>
              <a:rPr sz="2400" spc="-5" dirty="0">
                <a:latin typeface="Arial Narrow"/>
                <a:cs typeface="Arial Narrow"/>
              </a:rPr>
              <a:t>support vector  machines and logistic</a:t>
            </a:r>
            <a:r>
              <a:rPr sz="2400" spc="9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regression.</a:t>
            </a:r>
            <a:endParaRPr sz="2400">
              <a:latin typeface="Arial Narrow"/>
              <a:cs typeface="Arial Narrow"/>
            </a:endParaRPr>
          </a:p>
          <a:p>
            <a:pPr marL="268605" marR="300355" indent="-255904">
              <a:lnSpc>
                <a:spcPct val="100000"/>
              </a:lnSpc>
              <a:spcBef>
                <a:spcPts val="409"/>
              </a:spcBef>
              <a:buChar char="●"/>
              <a:tabLst>
                <a:tab pos="267335" algn="l"/>
              </a:tabLst>
            </a:pPr>
            <a:r>
              <a:rPr sz="2400" spc="-20" dirty="0">
                <a:latin typeface="Arial Narrow"/>
                <a:cs typeface="Arial Narrow"/>
              </a:rPr>
              <a:t>We </a:t>
            </a:r>
            <a:r>
              <a:rPr sz="2400" spc="-5" dirty="0">
                <a:latin typeface="Arial Narrow"/>
                <a:cs typeface="Arial Narrow"/>
              </a:rPr>
              <a:t>had 140,000 observations of data, which took </a:t>
            </a:r>
            <a:r>
              <a:rPr sz="2400" dirty="0">
                <a:latin typeface="Arial Narrow"/>
                <a:cs typeface="Arial Narrow"/>
              </a:rPr>
              <a:t>a </a:t>
            </a:r>
            <a:r>
              <a:rPr sz="2400" spc="-5" dirty="0">
                <a:latin typeface="Arial Narrow"/>
                <a:cs typeface="Arial Narrow"/>
              </a:rPr>
              <a:t>lot of time for  training. </a:t>
            </a:r>
            <a:r>
              <a:rPr sz="2400" dirty="0">
                <a:latin typeface="Arial Narrow"/>
                <a:cs typeface="Arial Narrow"/>
              </a:rPr>
              <a:t>By </a:t>
            </a:r>
            <a:r>
              <a:rPr sz="2400" spc="-5" dirty="0">
                <a:latin typeface="Arial Narrow"/>
                <a:cs typeface="Arial Narrow"/>
              </a:rPr>
              <a:t>implementing learning curve for our data, </a:t>
            </a:r>
            <a:r>
              <a:rPr sz="2400" dirty="0">
                <a:latin typeface="Arial Narrow"/>
                <a:cs typeface="Arial Narrow"/>
              </a:rPr>
              <a:t>we </a:t>
            </a:r>
            <a:r>
              <a:rPr sz="2400" spc="-5" dirty="0">
                <a:latin typeface="Arial Narrow"/>
                <a:cs typeface="Arial Narrow"/>
              </a:rPr>
              <a:t>realized  that our models do not learn after 7000 observations. </a:t>
            </a:r>
            <a:r>
              <a:rPr sz="2400" dirty="0">
                <a:latin typeface="Arial Narrow"/>
                <a:cs typeface="Arial Narrow"/>
              </a:rPr>
              <a:t>So, we  </a:t>
            </a:r>
            <a:r>
              <a:rPr sz="2400" spc="-5" dirty="0">
                <a:latin typeface="Arial Narrow"/>
                <a:cs typeface="Arial Narrow"/>
              </a:rPr>
              <a:t>downsized it. </a:t>
            </a:r>
            <a:r>
              <a:rPr sz="2400" dirty="0">
                <a:latin typeface="Arial Narrow"/>
                <a:cs typeface="Arial Narrow"/>
              </a:rPr>
              <a:t>Thanks </a:t>
            </a:r>
            <a:r>
              <a:rPr sz="2400" spc="-5" dirty="0">
                <a:latin typeface="Arial Narrow"/>
                <a:cs typeface="Arial Narrow"/>
              </a:rPr>
              <a:t>to the lecture on </a:t>
            </a:r>
            <a:r>
              <a:rPr sz="2400" dirty="0">
                <a:latin typeface="Arial Narrow"/>
                <a:cs typeface="Arial Narrow"/>
              </a:rPr>
              <a:t>Feature </a:t>
            </a:r>
            <a:r>
              <a:rPr sz="2400" spc="-5" dirty="0">
                <a:latin typeface="Arial Narrow"/>
                <a:cs typeface="Arial Narrow"/>
              </a:rPr>
              <a:t>Selection and </a:t>
            </a:r>
            <a:r>
              <a:rPr sz="2400" dirty="0">
                <a:latin typeface="Arial Narrow"/>
                <a:cs typeface="Arial Narrow"/>
              </a:rPr>
              <a:t>Data  </a:t>
            </a:r>
            <a:r>
              <a:rPr sz="2400" spc="-5" dirty="0">
                <a:latin typeface="Arial Narrow"/>
                <a:cs typeface="Arial Narrow"/>
              </a:rPr>
              <a:t>Preparation.</a:t>
            </a:r>
            <a:endParaRPr sz="24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400"/>
              </a:spcBef>
              <a:buChar char="●"/>
              <a:tabLst>
                <a:tab pos="267335" algn="l"/>
              </a:tabLst>
            </a:pPr>
            <a:r>
              <a:rPr sz="2400" spc="-5" dirty="0">
                <a:latin typeface="Arial Narrow"/>
                <a:cs typeface="Arial Narrow"/>
              </a:rPr>
              <a:t>Our data has been preprocessed using techniques like scaling,</a:t>
            </a:r>
            <a:r>
              <a:rPr sz="2400" spc="28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filling</a:t>
            </a:r>
            <a:endParaRPr sz="2400">
              <a:latin typeface="Arial Narrow"/>
              <a:cs typeface="Arial Narrow"/>
            </a:endParaRPr>
          </a:p>
          <a:p>
            <a:pPr marL="268605">
              <a:lnSpc>
                <a:spcPct val="100000"/>
              </a:lnSpc>
            </a:pPr>
            <a:r>
              <a:rPr sz="2400" spc="-5" dirty="0">
                <a:latin typeface="Arial Narrow"/>
                <a:cs typeface="Arial Narrow"/>
              </a:rPr>
              <a:t>null</a:t>
            </a:r>
            <a:r>
              <a:rPr sz="2400" spc="1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values.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304" y="685800"/>
            <a:ext cx="4404360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3807" y="1752600"/>
            <a:ext cx="4111752" cy="9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9942" y="1809242"/>
            <a:ext cx="3991355" cy="813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2490" y="1978532"/>
            <a:ext cx="248285" cy="319405"/>
          </a:xfrm>
          <a:custGeom>
            <a:avLst/>
            <a:gdLst/>
            <a:ahLst/>
            <a:cxnLst/>
            <a:rect l="l" t="t" r="r" b="b"/>
            <a:pathLst>
              <a:path w="248285" h="319405">
                <a:moveTo>
                  <a:pt x="124079" y="0"/>
                </a:moveTo>
                <a:lnTo>
                  <a:pt x="0" y="319404"/>
                </a:lnTo>
                <a:lnTo>
                  <a:pt x="247904" y="319404"/>
                </a:lnTo>
                <a:lnTo>
                  <a:pt x="124079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5347" y="1809242"/>
            <a:ext cx="615950" cy="813435"/>
          </a:xfrm>
          <a:custGeom>
            <a:avLst/>
            <a:gdLst/>
            <a:ahLst/>
            <a:cxnLst/>
            <a:rect l="l" t="t" r="r" b="b"/>
            <a:pathLst>
              <a:path w="615950" h="813435">
                <a:moveTo>
                  <a:pt x="0" y="0"/>
                </a:moveTo>
                <a:lnTo>
                  <a:pt x="127635" y="0"/>
                </a:lnTo>
                <a:lnTo>
                  <a:pt x="127635" y="389255"/>
                </a:lnTo>
                <a:lnTo>
                  <a:pt x="431800" y="0"/>
                </a:lnTo>
                <a:lnTo>
                  <a:pt x="561466" y="0"/>
                </a:lnTo>
                <a:lnTo>
                  <a:pt x="250951" y="388493"/>
                </a:lnTo>
                <a:lnTo>
                  <a:pt x="615950" y="813181"/>
                </a:lnTo>
                <a:lnTo>
                  <a:pt x="457453" y="813181"/>
                </a:lnTo>
                <a:lnTo>
                  <a:pt x="127635" y="412115"/>
                </a:lnTo>
                <a:lnTo>
                  <a:pt x="127635" y="813181"/>
                </a:lnTo>
                <a:lnTo>
                  <a:pt x="0" y="81318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39715" y="1809242"/>
            <a:ext cx="627380" cy="813435"/>
          </a:xfrm>
          <a:custGeom>
            <a:avLst/>
            <a:gdLst/>
            <a:ahLst/>
            <a:cxnLst/>
            <a:rect l="l" t="t" r="r" b="b"/>
            <a:pathLst>
              <a:path w="627379" h="813435">
                <a:moveTo>
                  <a:pt x="0" y="0"/>
                </a:moveTo>
                <a:lnTo>
                  <a:pt x="127254" y="0"/>
                </a:lnTo>
                <a:lnTo>
                  <a:pt x="508888" y="611505"/>
                </a:lnTo>
                <a:lnTo>
                  <a:pt x="508888" y="0"/>
                </a:lnTo>
                <a:lnTo>
                  <a:pt x="627253" y="0"/>
                </a:lnTo>
                <a:lnTo>
                  <a:pt x="627253" y="813181"/>
                </a:lnTo>
                <a:lnTo>
                  <a:pt x="500253" y="813181"/>
                </a:lnTo>
                <a:lnTo>
                  <a:pt x="118363" y="201803"/>
                </a:lnTo>
                <a:lnTo>
                  <a:pt x="118363" y="813181"/>
                </a:lnTo>
                <a:lnTo>
                  <a:pt x="0" y="81318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6238" y="1809242"/>
            <a:ext cx="756920" cy="813435"/>
          </a:xfrm>
          <a:custGeom>
            <a:avLst/>
            <a:gdLst/>
            <a:ahLst/>
            <a:cxnLst/>
            <a:rect l="l" t="t" r="r" b="b"/>
            <a:pathLst>
              <a:path w="756920" h="813435">
                <a:moveTo>
                  <a:pt x="317373" y="0"/>
                </a:moveTo>
                <a:lnTo>
                  <a:pt x="443864" y="0"/>
                </a:lnTo>
                <a:lnTo>
                  <a:pt x="756538" y="813181"/>
                </a:lnTo>
                <a:lnTo>
                  <a:pt x="616331" y="813181"/>
                </a:lnTo>
                <a:lnTo>
                  <a:pt x="530351" y="594487"/>
                </a:lnTo>
                <a:lnTo>
                  <a:pt x="210565" y="594487"/>
                </a:lnTo>
                <a:lnTo>
                  <a:pt x="123189" y="813181"/>
                </a:lnTo>
                <a:lnTo>
                  <a:pt x="0" y="813181"/>
                </a:lnTo>
                <a:lnTo>
                  <a:pt x="317373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61792" y="1803145"/>
          <a:ext cx="622299" cy="81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4F8F9"/>
                      </a:solidFill>
                      <a:prstDash val="solid"/>
                    </a:lnL>
                    <a:lnR w="12700">
                      <a:solidFill>
                        <a:srgbClr val="F4F8F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4F8F9"/>
                      </a:solidFill>
                      <a:prstDash val="solid"/>
                    </a:lnL>
                    <a:lnR w="12700">
                      <a:solidFill>
                        <a:srgbClr val="F4F8F9"/>
                      </a:solidFill>
                      <a:prstDash val="solid"/>
                    </a:lnR>
                    <a:lnB w="12700">
                      <a:solidFill>
                        <a:srgbClr val="F4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4F8F9"/>
                      </a:solidFill>
                      <a:prstDash val="solid"/>
                    </a:lnL>
                    <a:lnR w="12700">
                      <a:solidFill>
                        <a:srgbClr val="F4F8F9"/>
                      </a:solidFill>
                      <a:prstDash val="solid"/>
                    </a:lnR>
                    <a:lnT w="12700">
                      <a:solidFill>
                        <a:srgbClr val="F4F8F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4F8F9"/>
                      </a:solidFill>
                      <a:prstDash val="solid"/>
                    </a:lnL>
                    <a:lnR w="12700">
                      <a:solidFill>
                        <a:srgbClr val="F4F8F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4F8F9"/>
                      </a:solidFill>
                      <a:prstDash val="solid"/>
                    </a:lnL>
                    <a:lnR w="12700">
                      <a:solidFill>
                        <a:srgbClr val="F4F8F9"/>
                      </a:solidFill>
                      <a:prstDash val="solid"/>
                    </a:lnR>
                    <a:lnB w="12700">
                      <a:solidFill>
                        <a:srgbClr val="F4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4F8F9"/>
                      </a:solidFill>
                      <a:prstDash val="solid"/>
                    </a:lnL>
                    <a:lnR w="12700">
                      <a:solidFill>
                        <a:srgbClr val="F4F8F9"/>
                      </a:solidFill>
                      <a:prstDash val="solid"/>
                    </a:lnR>
                    <a:lnT w="12700">
                      <a:solidFill>
                        <a:srgbClr val="F4F8F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4F8F9"/>
                      </a:solidFill>
                      <a:prstDash val="solid"/>
                    </a:lnL>
                    <a:lnR w="12700">
                      <a:solidFill>
                        <a:srgbClr val="F4F8F9"/>
                      </a:solidFill>
                      <a:prstDash val="solid"/>
                    </a:lnR>
                    <a:lnB w="12700">
                      <a:solidFill>
                        <a:srgbClr val="F4F8F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29942" y="1809242"/>
            <a:ext cx="696595" cy="813435"/>
          </a:xfrm>
          <a:custGeom>
            <a:avLst/>
            <a:gdLst/>
            <a:ahLst/>
            <a:cxnLst/>
            <a:rect l="l" t="t" r="r" b="b"/>
            <a:pathLst>
              <a:path w="696594" h="813435">
                <a:moveTo>
                  <a:pt x="0" y="0"/>
                </a:moveTo>
                <a:lnTo>
                  <a:pt x="696594" y="0"/>
                </a:lnTo>
                <a:lnTo>
                  <a:pt x="696594" y="105791"/>
                </a:lnTo>
                <a:lnTo>
                  <a:pt x="415670" y="105791"/>
                </a:lnTo>
                <a:lnTo>
                  <a:pt x="415670" y="813181"/>
                </a:lnTo>
                <a:lnTo>
                  <a:pt x="280924" y="813181"/>
                </a:lnTo>
                <a:lnTo>
                  <a:pt x="280924" y="105791"/>
                </a:lnTo>
                <a:lnTo>
                  <a:pt x="0" y="10579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1216" y="3073907"/>
            <a:ext cx="2813304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1922" y="3130676"/>
            <a:ext cx="2695575" cy="852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9861" y="3836542"/>
            <a:ext cx="127635" cy="127000"/>
          </a:xfrm>
          <a:custGeom>
            <a:avLst/>
            <a:gdLst/>
            <a:ahLst/>
            <a:cxnLst/>
            <a:rect l="l" t="t" r="r" b="b"/>
            <a:pathLst>
              <a:path w="127635" h="127000">
                <a:moveTo>
                  <a:pt x="0" y="0"/>
                </a:moveTo>
                <a:lnTo>
                  <a:pt x="127635" y="0"/>
                </a:lnTo>
                <a:lnTo>
                  <a:pt x="127635" y="126999"/>
                </a:lnTo>
                <a:lnTo>
                  <a:pt x="0" y="12699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6228" y="3236467"/>
            <a:ext cx="479425" cy="641350"/>
          </a:xfrm>
          <a:custGeom>
            <a:avLst/>
            <a:gdLst/>
            <a:ahLst/>
            <a:cxnLst/>
            <a:rect l="l" t="t" r="r" b="b"/>
            <a:pathLst>
              <a:path w="479425" h="641350">
                <a:moveTo>
                  <a:pt x="239141" y="0"/>
                </a:moveTo>
                <a:lnTo>
                  <a:pt x="186013" y="5236"/>
                </a:lnTo>
                <a:lnTo>
                  <a:pt x="139017" y="20939"/>
                </a:lnTo>
                <a:lnTo>
                  <a:pt x="98141" y="47095"/>
                </a:lnTo>
                <a:lnTo>
                  <a:pt x="63373" y="83693"/>
                </a:lnTo>
                <a:lnTo>
                  <a:pt x="40542" y="119826"/>
                </a:lnTo>
                <a:lnTo>
                  <a:pt x="22795" y="161469"/>
                </a:lnTo>
                <a:lnTo>
                  <a:pt x="10127" y="208618"/>
                </a:lnTo>
                <a:lnTo>
                  <a:pt x="2530" y="261265"/>
                </a:lnTo>
                <a:lnTo>
                  <a:pt x="0" y="319405"/>
                </a:lnTo>
                <a:lnTo>
                  <a:pt x="2530" y="377911"/>
                </a:lnTo>
                <a:lnTo>
                  <a:pt x="10127" y="430900"/>
                </a:lnTo>
                <a:lnTo>
                  <a:pt x="22795" y="478373"/>
                </a:lnTo>
                <a:lnTo>
                  <a:pt x="40542" y="520329"/>
                </a:lnTo>
                <a:lnTo>
                  <a:pt x="63373" y="556768"/>
                </a:lnTo>
                <a:lnTo>
                  <a:pt x="98159" y="593605"/>
                </a:lnTo>
                <a:lnTo>
                  <a:pt x="139064" y="619918"/>
                </a:lnTo>
                <a:lnTo>
                  <a:pt x="186066" y="635706"/>
                </a:lnTo>
                <a:lnTo>
                  <a:pt x="239141" y="640969"/>
                </a:lnTo>
                <a:lnTo>
                  <a:pt x="292381" y="635686"/>
                </a:lnTo>
                <a:lnTo>
                  <a:pt x="339502" y="619855"/>
                </a:lnTo>
                <a:lnTo>
                  <a:pt x="380480" y="593498"/>
                </a:lnTo>
                <a:lnTo>
                  <a:pt x="415289" y="556641"/>
                </a:lnTo>
                <a:lnTo>
                  <a:pt x="438195" y="520142"/>
                </a:lnTo>
                <a:lnTo>
                  <a:pt x="456011" y="478163"/>
                </a:lnTo>
                <a:lnTo>
                  <a:pt x="468736" y="430709"/>
                </a:lnTo>
                <a:lnTo>
                  <a:pt x="476371" y="377788"/>
                </a:lnTo>
                <a:lnTo>
                  <a:pt x="478917" y="319405"/>
                </a:lnTo>
                <a:lnTo>
                  <a:pt x="476372" y="261400"/>
                </a:lnTo>
                <a:lnTo>
                  <a:pt x="468744" y="208845"/>
                </a:lnTo>
                <a:lnTo>
                  <a:pt x="456038" y="161735"/>
                </a:lnTo>
                <a:lnTo>
                  <a:pt x="438260" y="120061"/>
                </a:lnTo>
                <a:lnTo>
                  <a:pt x="415417" y="83820"/>
                </a:lnTo>
                <a:lnTo>
                  <a:pt x="380551" y="47148"/>
                </a:lnTo>
                <a:lnTo>
                  <a:pt x="339566" y="20955"/>
                </a:lnTo>
                <a:lnTo>
                  <a:pt x="292437" y="5238"/>
                </a:lnTo>
                <a:lnTo>
                  <a:pt x="239141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861" y="3150361"/>
            <a:ext cx="127635" cy="602615"/>
          </a:xfrm>
          <a:custGeom>
            <a:avLst/>
            <a:gdLst/>
            <a:ahLst/>
            <a:cxnLst/>
            <a:rect l="l" t="t" r="r" b="b"/>
            <a:pathLst>
              <a:path w="127635" h="602614">
                <a:moveTo>
                  <a:pt x="0" y="0"/>
                </a:moveTo>
                <a:lnTo>
                  <a:pt x="127635" y="0"/>
                </a:lnTo>
                <a:lnTo>
                  <a:pt x="127635" y="164211"/>
                </a:lnTo>
                <a:lnTo>
                  <a:pt x="113537" y="602107"/>
                </a:lnTo>
                <a:lnTo>
                  <a:pt x="13970" y="602107"/>
                </a:lnTo>
                <a:lnTo>
                  <a:pt x="0" y="1696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1534" y="3150361"/>
            <a:ext cx="590550" cy="833119"/>
          </a:xfrm>
          <a:custGeom>
            <a:avLst/>
            <a:gdLst/>
            <a:ahLst/>
            <a:cxnLst/>
            <a:rect l="l" t="t" r="r" b="b"/>
            <a:pathLst>
              <a:path w="590550" h="833120">
                <a:moveTo>
                  <a:pt x="0" y="0"/>
                </a:moveTo>
                <a:lnTo>
                  <a:pt x="134747" y="0"/>
                </a:lnTo>
                <a:lnTo>
                  <a:pt x="134747" y="510158"/>
                </a:lnTo>
                <a:lnTo>
                  <a:pt x="137316" y="563979"/>
                </a:lnTo>
                <a:lnTo>
                  <a:pt x="145018" y="609631"/>
                </a:lnTo>
                <a:lnTo>
                  <a:pt x="157839" y="647140"/>
                </a:lnTo>
                <a:lnTo>
                  <a:pt x="199417" y="698625"/>
                </a:lnTo>
                <a:lnTo>
                  <a:pt x="265243" y="723909"/>
                </a:lnTo>
                <a:lnTo>
                  <a:pt x="307466" y="727075"/>
                </a:lnTo>
                <a:lnTo>
                  <a:pt x="348515" y="724100"/>
                </a:lnTo>
                <a:lnTo>
                  <a:pt x="411087" y="700339"/>
                </a:lnTo>
                <a:lnTo>
                  <a:pt x="448563" y="651432"/>
                </a:lnTo>
                <a:lnTo>
                  <a:pt x="459993" y="614441"/>
                </a:lnTo>
                <a:lnTo>
                  <a:pt x="466851" y="568616"/>
                </a:lnTo>
                <a:lnTo>
                  <a:pt x="469138" y="513969"/>
                </a:lnTo>
                <a:lnTo>
                  <a:pt x="469138" y="0"/>
                </a:lnTo>
                <a:lnTo>
                  <a:pt x="590168" y="0"/>
                </a:lnTo>
                <a:lnTo>
                  <a:pt x="590168" y="512444"/>
                </a:lnTo>
                <a:lnTo>
                  <a:pt x="588855" y="562165"/>
                </a:lnTo>
                <a:lnTo>
                  <a:pt x="584898" y="605980"/>
                </a:lnTo>
                <a:lnTo>
                  <a:pt x="578274" y="643889"/>
                </a:lnTo>
                <a:lnTo>
                  <a:pt x="556222" y="704014"/>
                </a:lnTo>
                <a:lnTo>
                  <a:pt x="517792" y="755207"/>
                </a:lnTo>
                <a:lnTo>
                  <a:pt x="454378" y="802165"/>
                </a:lnTo>
                <a:lnTo>
                  <a:pt x="410273" y="819229"/>
                </a:lnTo>
                <a:lnTo>
                  <a:pt x="359787" y="829458"/>
                </a:lnTo>
                <a:lnTo>
                  <a:pt x="302894" y="832865"/>
                </a:lnTo>
                <a:lnTo>
                  <a:pt x="244114" y="829697"/>
                </a:lnTo>
                <a:lnTo>
                  <a:pt x="191825" y="820194"/>
                </a:lnTo>
                <a:lnTo>
                  <a:pt x="146029" y="804364"/>
                </a:lnTo>
                <a:lnTo>
                  <a:pt x="106725" y="782212"/>
                </a:lnTo>
                <a:lnTo>
                  <a:pt x="73913" y="753744"/>
                </a:lnTo>
                <a:lnTo>
                  <a:pt x="47304" y="718601"/>
                </a:lnTo>
                <a:lnTo>
                  <a:pt x="26609" y="676569"/>
                </a:lnTo>
                <a:lnTo>
                  <a:pt x="11826" y="627649"/>
                </a:lnTo>
                <a:lnTo>
                  <a:pt x="2956" y="571840"/>
                </a:lnTo>
                <a:lnTo>
                  <a:pt x="0" y="50914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31922" y="3150361"/>
            <a:ext cx="681990" cy="813435"/>
          </a:xfrm>
          <a:custGeom>
            <a:avLst/>
            <a:gdLst/>
            <a:ahLst/>
            <a:cxnLst/>
            <a:rect l="l" t="t" r="r" b="b"/>
            <a:pathLst>
              <a:path w="681989" h="813435">
                <a:moveTo>
                  <a:pt x="0" y="0"/>
                </a:moveTo>
                <a:lnTo>
                  <a:pt x="145795" y="0"/>
                </a:lnTo>
                <a:lnTo>
                  <a:pt x="345058" y="357632"/>
                </a:lnTo>
                <a:lnTo>
                  <a:pt x="559815" y="0"/>
                </a:lnTo>
                <a:lnTo>
                  <a:pt x="681863" y="0"/>
                </a:lnTo>
                <a:lnTo>
                  <a:pt x="398779" y="472567"/>
                </a:lnTo>
                <a:lnTo>
                  <a:pt x="398779" y="813181"/>
                </a:lnTo>
                <a:lnTo>
                  <a:pt x="264032" y="813181"/>
                </a:lnTo>
                <a:lnTo>
                  <a:pt x="264032" y="47485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369" y="3130676"/>
            <a:ext cx="762635" cy="852805"/>
          </a:xfrm>
          <a:custGeom>
            <a:avLst/>
            <a:gdLst/>
            <a:ahLst/>
            <a:cxnLst/>
            <a:rect l="l" t="t" r="r" b="b"/>
            <a:pathLst>
              <a:path w="762635" h="852804">
                <a:moveTo>
                  <a:pt x="381000" y="0"/>
                </a:moveTo>
                <a:lnTo>
                  <a:pt x="436921" y="3239"/>
                </a:lnTo>
                <a:lnTo>
                  <a:pt x="488987" y="12958"/>
                </a:lnTo>
                <a:lnTo>
                  <a:pt x="537194" y="29162"/>
                </a:lnTo>
                <a:lnTo>
                  <a:pt x="581537" y="51853"/>
                </a:lnTo>
                <a:lnTo>
                  <a:pt x="622014" y="81035"/>
                </a:lnTo>
                <a:lnTo>
                  <a:pt x="658621" y="116712"/>
                </a:lnTo>
                <a:lnTo>
                  <a:pt x="686217" y="151579"/>
                </a:lnTo>
                <a:lnTo>
                  <a:pt x="709567" y="189559"/>
                </a:lnTo>
                <a:lnTo>
                  <a:pt x="728671" y="230659"/>
                </a:lnTo>
                <a:lnTo>
                  <a:pt x="743530" y="274883"/>
                </a:lnTo>
                <a:lnTo>
                  <a:pt x="754144" y="322234"/>
                </a:lnTo>
                <a:lnTo>
                  <a:pt x="760512" y="372718"/>
                </a:lnTo>
                <a:lnTo>
                  <a:pt x="762634" y="426338"/>
                </a:lnTo>
                <a:lnTo>
                  <a:pt x="760512" y="479959"/>
                </a:lnTo>
                <a:lnTo>
                  <a:pt x="754144" y="530443"/>
                </a:lnTo>
                <a:lnTo>
                  <a:pt x="743530" y="577794"/>
                </a:lnTo>
                <a:lnTo>
                  <a:pt x="728671" y="622018"/>
                </a:lnTo>
                <a:lnTo>
                  <a:pt x="709567" y="663118"/>
                </a:lnTo>
                <a:lnTo>
                  <a:pt x="686217" y="701098"/>
                </a:lnTo>
                <a:lnTo>
                  <a:pt x="658621" y="735965"/>
                </a:lnTo>
                <a:lnTo>
                  <a:pt x="622067" y="771588"/>
                </a:lnTo>
                <a:lnTo>
                  <a:pt x="581622" y="800735"/>
                </a:lnTo>
                <a:lnTo>
                  <a:pt x="537289" y="823404"/>
                </a:lnTo>
                <a:lnTo>
                  <a:pt x="489072" y="839597"/>
                </a:lnTo>
                <a:lnTo>
                  <a:pt x="436974" y="849312"/>
                </a:lnTo>
                <a:lnTo>
                  <a:pt x="381000" y="852551"/>
                </a:lnTo>
                <a:lnTo>
                  <a:pt x="325141" y="849322"/>
                </a:lnTo>
                <a:lnTo>
                  <a:pt x="273139" y="839634"/>
                </a:lnTo>
                <a:lnTo>
                  <a:pt x="224996" y="823483"/>
                </a:lnTo>
                <a:lnTo>
                  <a:pt x="180716" y="800866"/>
                </a:lnTo>
                <a:lnTo>
                  <a:pt x="140302" y="771779"/>
                </a:lnTo>
                <a:lnTo>
                  <a:pt x="103758" y="736219"/>
                </a:lnTo>
                <a:lnTo>
                  <a:pt x="76257" y="701385"/>
                </a:lnTo>
                <a:lnTo>
                  <a:pt x="52975" y="663399"/>
                </a:lnTo>
                <a:lnTo>
                  <a:pt x="33916" y="622265"/>
                </a:lnTo>
                <a:lnTo>
                  <a:pt x="19084" y="577988"/>
                </a:lnTo>
                <a:lnTo>
                  <a:pt x="8484" y="530571"/>
                </a:lnTo>
                <a:lnTo>
                  <a:pt x="2121" y="480020"/>
                </a:lnTo>
                <a:lnTo>
                  <a:pt x="0" y="426338"/>
                </a:lnTo>
                <a:lnTo>
                  <a:pt x="2122" y="372664"/>
                </a:lnTo>
                <a:lnTo>
                  <a:pt x="8487" y="322128"/>
                </a:lnTo>
                <a:lnTo>
                  <a:pt x="19094" y="274729"/>
                </a:lnTo>
                <a:lnTo>
                  <a:pt x="33939" y="230465"/>
                </a:lnTo>
                <a:lnTo>
                  <a:pt x="53021" y="189334"/>
                </a:lnTo>
                <a:lnTo>
                  <a:pt x="76337" y="151332"/>
                </a:lnTo>
                <a:lnTo>
                  <a:pt x="103885" y="116459"/>
                </a:lnTo>
                <a:lnTo>
                  <a:pt x="140420" y="80889"/>
                </a:lnTo>
                <a:lnTo>
                  <a:pt x="180810" y="51778"/>
                </a:lnTo>
                <a:lnTo>
                  <a:pt x="225059" y="29130"/>
                </a:lnTo>
                <a:lnTo>
                  <a:pt x="273172" y="12949"/>
                </a:lnTo>
                <a:lnTo>
                  <a:pt x="325151" y="3237"/>
                </a:lnTo>
                <a:lnTo>
                  <a:pt x="381000" y="0"/>
                </a:lnTo>
                <a:close/>
              </a:path>
            </a:pathLst>
          </a:custGeom>
          <a:ln w="12192">
            <a:solidFill>
              <a:srgbClr val="F4F8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068" y="1660601"/>
            <a:ext cx="7471409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Create predicative model </a:t>
            </a:r>
            <a:r>
              <a:rPr sz="2700" spc="-10" dirty="0">
                <a:latin typeface="Lucida Sans Unicode"/>
                <a:cs typeface="Lucida Sans Unicode"/>
              </a:rPr>
              <a:t>to </a:t>
            </a:r>
            <a:r>
              <a:rPr sz="2700" spc="-5" dirty="0">
                <a:latin typeface="Lucida Sans Unicode"/>
                <a:cs typeface="Lucida Sans Unicode"/>
              </a:rPr>
              <a:t>classify each  borrower as defaulter or </a:t>
            </a:r>
            <a:r>
              <a:rPr sz="2700" dirty="0">
                <a:latin typeface="Lucida Sans Unicode"/>
                <a:cs typeface="Lucida Sans Unicode"/>
              </a:rPr>
              <a:t>not using </a:t>
            </a:r>
            <a:r>
              <a:rPr sz="2700" spc="-5" dirty="0">
                <a:latin typeface="Lucida Sans Unicode"/>
                <a:cs typeface="Lucida Sans Unicode"/>
              </a:rPr>
              <a:t>the</a:t>
            </a:r>
            <a:r>
              <a:rPr sz="2700" spc="-1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data  </a:t>
            </a:r>
            <a:r>
              <a:rPr sz="2700" spc="-10" dirty="0">
                <a:latin typeface="Lucida Sans Unicode"/>
                <a:cs typeface="Lucida Sans Unicode"/>
              </a:rPr>
              <a:t>collected </a:t>
            </a:r>
            <a:r>
              <a:rPr sz="2700" dirty="0">
                <a:latin typeface="Lucida Sans Unicode"/>
                <a:cs typeface="Lucida Sans Unicode"/>
              </a:rPr>
              <a:t>when </a:t>
            </a:r>
            <a:r>
              <a:rPr sz="2700" spc="-5" dirty="0">
                <a:latin typeface="Lucida Sans Unicode"/>
                <a:cs typeface="Lucida Sans Unicode"/>
              </a:rPr>
              <a:t>the loan </a:t>
            </a:r>
            <a:r>
              <a:rPr sz="2700" dirty="0">
                <a:latin typeface="Lucida Sans Unicode"/>
                <a:cs typeface="Lucida Sans Unicode"/>
              </a:rPr>
              <a:t>has </a:t>
            </a:r>
            <a:r>
              <a:rPr sz="2700" spc="-5" dirty="0">
                <a:latin typeface="Lucida Sans Unicode"/>
                <a:cs typeface="Lucida Sans Unicode"/>
              </a:rPr>
              <a:t>been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given.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068" y="3407486"/>
            <a:ext cx="79324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376555" algn="l"/>
              </a:tabLst>
            </a:pPr>
            <a:r>
              <a:rPr sz="1800" spc="2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20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latin typeface="Lucida Sans Unicode"/>
                <a:cs typeface="Lucida Sans Unicode"/>
              </a:rPr>
              <a:t>Minimize the risk of borrowers defaulting the  loans </a:t>
            </a:r>
            <a:r>
              <a:rPr sz="2700" dirty="0">
                <a:latin typeface="Lucida Sans Unicode"/>
                <a:cs typeface="Lucida Sans Unicode"/>
              </a:rPr>
              <a:t>using </a:t>
            </a:r>
            <a:r>
              <a:rPr sz="2700" spc="-5" dirty="0">
                <a:latin typeface="Lucida Sans Unicode"/>
                <a:cs typeface="Lucida Sans Unicode"/>
              </a:rPr>
              <a:t>created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model.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765048"/>
            <a:ext cx="183489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6353"/>
            <a:ext cx="7810500" cy="358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75590" indent="-256540">
              <a:lnSpc>
                <a:spcPct val="1074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Technical feasibility: </a:t>
            </a:r>
            <a:r>
              <a:rPr sz="2700" spc="-20" dirty="0">
                <a:latin typeface="Arial Narrow"/>
                <a:cs typeface="Arial Narrow"/>
              </a:rPr>
              <a:t>We </a:t>
            </a:r>
            <a:r>
              <a:rPr sz="2700" spc="-5" dirty="0">
                <a:latin typeface="Arial Narrow"/>
                <a:cs typeface="Arial Narrow"/>
              </a:rPr>
              <a:t>are </a:t>
            </a:r>
            <a:r>
              <a:rPr sz="2700" dirty="0">
                <a:latin typeface="Arial Narrow"/>
                <a:cs typeface="Arial Narrow"/>
              </a:rPr>
              <a:t>well </a:t>
            </a:r>
            <a:r>
              <a:rPr sz="2700" spc="-5" dirty="0">
                <a:latin typeface="Arial Narrow"/>
                <a:cs typeface="Arial Narrow"/>
              </a:rPr>
              <a:t>verse in technical  skill required to accomplished</a:t>
            </a:r>
            <a:r>
              <a:rPr sz="2700" spc="55" dirty="0">
                <a:latin typeface="Arial Narrow"/>
                <a:cs typeface="Arial Narrow"/>
              </a:rPr>
              <a:t> </a:t>
            </a:r>
            <a:r>
              <a:rPr sz="2700" spc="-5" dirty="0">
                <a:latin typeface="Arial Narrow"/>
                <a:cs typeface="Arial Narrow"/>
              </a:rPr>
              <a:t>project.</a:t>
            </a:r>
            <a:endParaRPr sz="2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268605" marR="69850" indent="-256540">
              <a:lnSpc>
                <a:spcPct val="107800"/>
              </a:lnSpc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Tenure feasibility </a:t>
            </a:r>
            <a:r>
              <a:rPr sz="2700" dirty="0">
                <a:latin typeface="Arial Narrow"/>
                <a:cs typeface="Arial Narrow"/>
              </a:rPr>
              <a:t>: </a:t>
            </a:r>
            <a:r>
              <a:rPr sz="2700" spc="-25" dirty="0">
                <a:latin typeface="Arial Narrow"/>
                <a:cs typeface="Arial Narrow"/>
              </a:rPr>
              <a:t>We </a:t>
            </a:r>
            <a:r>
              <a:rPr sz="2700" spc="-5" dirty="0">
                <a:latin typeface="Arial Narrow"/>
                <a:cs typeface="Arial Narrow"/>
              </a:rPr>
              <a:t>are estimating </a:t>
            </a:r>
            <a:r>
              <a:rPr sz="2700" dirty="0">
                <a:latin typeface="Arial Narrow"/>
                <a:cs typeface="Arial Narrow"/>
              </a:rPr>
              <a:t>and </a:t>
            </a:r>
            <a:r>
              <a:rPr sz="2700" spc="-5" dirty="0">
                <a:latin typeface="Arial Narrow"/>
                <a:cs typeface="Arial Narrow"/>
              </a:rPr>
              <a:t>believe that  </a:t>
            </a:r>
            <a:r>
              <a:rPr sz="2700" dirty="0">
                <a:latin typeface="Arial Narrow"/>
                <a:cs typeface="Arial Narrow"/>
              </a:rPr>
              <a:t>we would </a:t>
            </a:r>
            <a:r>
              <a:rPr sz="2700" spc="-5" dirty="0">
                <a:latin typeface="Arial Narrow"/>
                <a:cs typeface="Arial Narrow"/>
              </a:rPr>
              <a:t>complete it on</a:t>
            </a:r>
            <a:r>
              <a:rPr sz="2700" spc="20" dirty="0">
                <a:latin typeface="Arial Narrow"/>
                <a:cs typeface="Arial Narrow"/>
              </a:rPr>
              <a:t> </a:t>
            </a:r>
            <a:r>
              <a:rPr sz="2700" spc="-5" dirty="0">
                <a:latin typeface="Arial Narrow"/>
                <a:cs typeface="Arial Narrow"/>
              </a:rPr>
              <a:t>time.</a:t>
            </a:r>
            <a:endParaRPr sz="2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7400"/>
              </a:lnSpc>
              <a:spcBef>
                <a:spcPts val="5"/>
              </a:spcBef>
              <a:tabLst>
                <a:tab pos="34607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latin typeface="Lucida Sans Unicode"/>
                <a:cs typeface="Lucida Sans Unicode"/>
              </a:rPr>
              <a:t>Financial </a:t>
            </a:r>
            <a:r>
              <a:rPr sz="2700" dirty="0">
                <a:latin typeface="Lucida Sans Unicode"/>
                <a:cs typeface="Lucida Sans Unicode"/>
              </a:rPr>
              <a:t>feasibility : </a:t>
            </a:r>
            <a:r>
              <a:rPr sz="2700" spc="-20" dirty="0">
                <a:latin typeface="Arial Narrow"/>
                <a:cs typeface="Arial Narrow"/>
              </a:rPr>
              <a:t>We </a:t>
            </a:r>
            <a:r>
              <a:rPr sz="2700" spc="-5" dirty="0">
                <a:latin typeface="Arial Narrow"/>
                <a:cs typeface="Arial Narrow"/>
              </a:rPr>
              <a:t>are using Open source </a:t>
            </a:r>
            <a:r>
              <a:rPr sz="2700" dirty="0">
                <a:latin typeface="Arial Narrow"/>
                <a:cs typeface="Arial Narrow"/>
              </a:rPr>
              <a:t>SW  </a:t>
            </a:r>
            <a:r>
              <a:rPr sz="2700" spc="-5" dirty="0">
                <a:latin typeface="Arial Narrow"/>
                <a:cs typeface="Arial Narrow"/>
              </a:rPr>
              <a:t>except Microsoft </a:t>
            </a:r>
            <a:r>
              <a:rPr sz="2700" spc="-10" dirty="0">
                <a:latin typeface="Arial Narrow"/>
                <a:cs typeface="Arial Narrow"/>
              </a:rPr>
              <a:t>office </a:t>
            </a:r>
            <a:r>
              <a:rPr sz="2700" spc="-5" dirty="0">
                <a:latin typeface="Arial Narrow"/>
                <a:cs typeface="Arial Narrow"/>
              </a:rPr>
              <a:t>tool so </a:t>
            </a:r>
            <a:r>
              <a:rPr sz="2700" dirty="0">
                <a:latin typeface="Arial Narrow"/>
                <a:cs typeface="Arial Narrow"/>
              </a:rPr>
              <a:t>no </a:t>
            </a:r>
            <a:r>
              <a:rPr sz="2700" spc="-5" dirty="0">
                <a:latin typeface="Arial Narrow"/>
                <a:cs typeface="Arial Narrow"/>
              </a:rPr>
              <a:t>financial constraint as</a:t>
            </a:r>
            <a:r>
              <a:rPr sz="2700" spc="85" dirty="0">
                <a:latin typeface="Arial Narrow"/>
                <a:cs typeface="Arial Narrow"/>
              </a:rPr>
              <a:t> </a:t>
            </a:r>
            <a:r>
              <a:rPr sz="2700" dirty="0">
                <a:latin typeface="Arial Narrow"/>
                <a:cs typeface="Arial Narrow"/>
              </a:rPr>
              <a:t>well.</a:t>
            </a:r>
            <a:endParaRPr sz="2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4944" y="638555"/>
            <a:ext cx="3029711" cy="52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05152"/>
            <a:ext cx="7942580" cy="3491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</a:pPr>
            <a:r>
              <a:rPr sz="215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150" spc="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3200" dirty="0"/>
              <a:t>Lending </a:t>
            </a:r>
            <a:r>
              <a:rPr sz="3200" spc="5" dirty="0"/>
              <a:t>Club </a:t>
            </a:r>
            <a:r>
              <a:rPr sz="3200" dirty="0"/>
              <a:t>is a </a:t>
            </a:r>
            <a:r>
              <a:rPr sz="3200" spc="5" dirty="0"/>
              <a:t>US </a:t>
            </a:r>
            <a:r>
              <a:rPr sz="3200" spc="-5" dirty="0"/>
              <a:t>peer-to-peer lending  </a:t>
            </a:r>
            <a:r>
              <a:rPr sz="3200" spc="-20" dirty="0"/>
              <a:t>company.it </a:t>
            </a:r>
            <a:r>
              <a:rPr sz="3200" spc="-5" dirty="0"/>
              <a:t>operates an </a:t>
            </a:r>
            <a:r>
              <a:rPr sz="3200" dirty="0"/>
              <a:t>online lending </a:t>
            </a:r>
            <a:r>
              <a:rPr sz="3200" spc="-5" dirty="0"/>
              <a:t>platform </a:t>
            </a:r>
            <a:r>
              <a:rPr sz="3200" dirty="0"/>
              <a:t>that  enables borrowers </a:t>
            </a:r>
            <a:r>
              <a:rPr sz="3200" spc="-5" dirty="0"/>
              <a:t>to </a:t>
            </a:r>
            <a:r>
              <a:rPr sz="3200" dirty="0"/>
              <a:t>obtain a loan, and </a:t>
            </a:r>
            <a:r>
              <a:rPr sz="3200" spc="-5" dirty="0"/>
              <a:t>investors to  </a:t>
            </a:r>
            <a:r>
              <a:rPr sz="3200" dirty="0"/>
              <a:t>purchase </a:t>
            </a:r>
            <a:r>
              <a:rPr sz="3200" spc="-5" dirty="0"/>
              <a:t>notes </a:t>
            </a:r>
            <a:r>
              <a:rPr sz="3200" dirty="0"/>
              <a:t>backed </a:t>
            </a:r>
            <a:r>
              <a:rPr sz="3200" spc="-5" dirty="0"/>
              <a:t>by payments made on  loans.</a:t>
            </a:r>
            <a:endParaRPr sz="3200">
              <a:latin typeface="Times New Roman"/>
              <a:cs typeface="Times New Roman"/>
            </a:endParaRPr>
          </a:p>
          <a:p>
            <a:pPr marL="268605" marR="571500" indent="-256540">
              <a:lnSpc>
                <a:spcPct val="100000"/>
              </a:lnSpc>
              <a:spcBef>
                <a:spcPts val="400"/>
              </a:spcBef>
              <a:tabLst>
                <a:tab pos="360045" algn="l"/>
              </a:tabLst>
            </a:pPr>
            <a:r>
              <a:rPr sz="215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150" spc="10" dirty="0">
                <a:solidFill>
                  <a:srgbClr val="2CA1BE"/>
                </a:solidFill>
                <a:latin typeface="Times New Roman"/>
                <a:cs typeface="Times New Roman"/>
              </a:rPr>
              <a:t>		</a:t>
            </a:r>
            <a:r>
              <a:rPr sz="3200" spc="-20" dirty="0"/>
              <a:t>We </a:t>
            </a:r>
            <a:r>
              <a:rPr sz="3200" dirty="0"/>
              <a:t>would </a:t>
            </a:r>
            <a:r>
              <a:rPr sz="3200" spc="-5" dirty="0"/>
              <a:t>be creating </a:t>
            </a:r>
            <a:r>
              <a:rPr sz="3200" dirty="0"/>
              <a:t>predicative </a:t>
            </a:r>
            <a:r>
              <a:rPr sz="3200" spc="-5" dirty="0"/>
              <a:t>model for this  </a:t>
            </a:r>
            <a:r>
              <a:rPr sz="3200" dirty="0"/>
              <a:t>company </a:t>
            </a:r>
            <a:r>
              <a:rPr sz="3200" spc="-5" dirty="0"/>
              <a:t>as </a:t>
            </a:r>
            <a:r>
              <a:rPr sz="3200" dirty="0"/>
              <a:t>case study </a:t>
            </a:r>
            <a:r>
              <a:rPr sz="3200" spc="-5" dirty="0"/>
              <a:t>for our </a:t>
            </a:r>
            <a:r>
              <a:rPr sz="3200" dirty="0"/>
              <a:t>project</a:t>
            </a:r>
            <a:r>
              <a:rPr sz="3200" spc="-120" dirty="0"/>
              <a:t> </a:t>
            </a:r>
            <a:r>
              <a:rPr sz="3200" dirty="0"/>
              <a:t>purpose.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304" y="685800"/>
            <a:ext cx="3121151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6982"/>
            <a:ext cx="7964805" cy="305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Arial Narrow"/>
                <a:cs typeface="Arial Narrow"/>
              </a:rPr>
              <a:t>To </a:t>
            </a:r>
            <a:r>
              <a:rPr sz="2700" spc="-5" dirty="0">
                <a:latin typeface="Arial Narrow"/>
                <a:cs typeface="Arial Narrow"/>
              </a:rPr>
              <a:t>classify </a:t>
            </a:r>
            <a:r>
              <a:rPr sz="2700" dirty="0">
                <a:latin typeface="Arial Narrow"/>
                <a:cs typeface="Arial Narrow"/>
              </a:rPr>
              <a:t>if </a:t>
            </a:r>
            <a:r>
              <a:rPr sz="2700" spc="-5" dirty="0">
                <a:latin typeface="Arial Narrow"/>
                <a:cs typeface="Arial Narrow"/>
              </a:rPr>
              <a:t>the </a:t>
            </a:r>
            <a:r>
              <a:rPr sz="2700" dirty="0">
                <a:latin typeface="Arial Narrow"/>
                <a:cs typeface="Arial Narrow"/>
              </a:rPr>
              <a:t>borrower will </a:t>
            </a:r>
            <a:r>
              <a:rPr sz="2700" spc="-5" dirty="0">
                <a:latin typeface="Arial Narrow"/>
                <a:cs typeface="Arial Narrow"/>
              </a:rPr>
              <a:t>default </a:t>
            </a:r>
            <a:r>
              <a:rPr sz="2700" dirty="0">
                <a:latin typeface="Arial Narrow"/>
                <a:cs typeface="Arial Narrow"/>
              </a:rPr>
              <a:t>the </a:t>
            </a:r>
            <a:r>
              <a:rPr sz="2700" spc="-5" dirty="0">
                <a:latin typeface="Arial Narrow"/>
                <a:cs typeface="Arial Narrow"/>
              </a:rPr>
              <a:t>loan using  </a:t>
            </a:r>
            <a:r>
              <a:rPr sz="2700" spc="5" dirty="0">
                <a:latin typeface="Arial Narrow"/>
                <a:cs typeface="Arial Narrow"/>
              </a:rPr>
              <a:t>borrower’s </a:t>
            </a:r>
            <a:r>
              <a:rPr sz="2700" spc="-5" dirty="0">
                <a:latin typeface="Arial Narrow"/>
                <a:cs typeface="Arial Narrow"/>
              </a:rPr>
              <a:t>finance </a:t>
            </a:r>
            <a:r>
              <a:rPr sz="2700" spc="-25" dirty="0">
                <a:latin typeface="Arial Narrow"/>
                <a:cs typeface="Arial Narrow"/>
              </a:rPr>
              <a:t>history. </a:t>
            </a:r>
            <a:r>
              <a:rPr sz="2700" dirty="0">
                <a:latin typeface="Arial Narrow"/>
                <a:cs typeface="Arial Narrow"/>
              </a:rPr>
              <a:t>That means, </a:t>
            </a:r>
            <a:r>
              <a:rPr sz="2700" spc="-5" dirty="0">
                <a:latin typeface="Arial Narrow"/>
                <a:cs typeface="Arial Narrow"/>
              </a:rPr>
              <a:t>given </a:t>
            </a:r>
            <a:r>
              <a:rPr sz="2700" dirty="0">
                <a:latin typeface="Arial Narrow"/>
                <a:cs typeface="Arial Narrow"/>
              </a:rPr>
              <a:t>a </a:t>
            </a:r>
            <a:r>
              <a:rPr sz="2700" spc="-5" dirty="0">
                <a:latin typeface="Arial Narrow"/>
                <a:cs typeface="Arial Narrow"/>
              </a:rPr>
              <a:t>set </a:t>
            </a:r>
            <a:r>
              <a:rPr sz="2700" dirty="0">
                <a:latin typeface="Arial Narrow"/>
                <a:cs typeface="Arial Narrow"/>
              </a:rPr>
              <a:t>of </a:t>
            </a:r>
            <a:r>
              <a:rPr sz="2700" spc="15" dirty="0">
                <a:latin typeface="Arial Narrow"/>
                <a:cs typeface="Arial Narrow"/>
              </a:rPr>
              <a:t>new  </a:t>
            </a:r>
            <a:r>
              <a:rPr sz="2700" spc="-5" dirty="0">
                <a:latin typeface="Arial Narrow"/>
                <a:cs typeface="Arial Narrow"/>
              </a:rPr>
              <a:t>predictor variables, we </a:t>
            </a:r>
            <a:r>
              <a:rPr sz="2700" dirty="0">
                <a:latin typeface="Arial Narrow"/>
                <a:cs typeface="Arial Narrow"/>
              </a:rPr>
              <a:t>need </a:t>
            </a:r>
            <a:r>
              <a:rPr sz="2700" spc="-5" dirty="0">
                <a:latin typeface="Arial Narrow"/>
                <a:cs typeface="Arial Narrow"/>
              </a:rPr>
              <a:t>to predict the target variable</a:t>
            </a:r>
            <a:r>
              <a:rPr sz="2700" spc="100" dirty="0">
                <a:latin typeface="Arial Narrow"/>
                <a:cs typeface="Arial Narrow"/>
              </a:rPr>
              <a:t> </a:t>
            </a:r>
            <a:r>
              <a:rPr sz="2700" dirty="0">
                <a:latin typeface="Arial Narrow"/>
                <a:cs typeface="Arial Narrow"/>
              </a:rPr>
              <a:t>as</a:t>
            </a:r>
            <a:endParaRPr sz="2700">
              <a:latin typeface="Arial Narrow"/>
              <a:cs typeface="Arial Narrow"/>
            </a:endParaRPr>
          </a:p>
          <a:p>
            <a:pPr marL="167640">
              <a:lnSpc>
                <a:spcPct val="100000"/>
              </a:lnSpc>
              <a:spcBef>
                <a:spcPts val="400"/>
              </a:spcBef>
            </a:pPr>
            <a:r>
              <a:rPr sz="2700" dirty="0">
                <a:latin typeface="Arial Narrow"/>
                <a:cs typeface="Arial Narrow"/>
              </a:rPr>
              <a:t>1 </a:t>
            </a:r>
            <a:r>
              <a:rPr sz="2700" spc="-5" dirty="0">
                <a:latin typeface="Arial Narrow"/>
                <a:cs typeface="Arial Narrow"/>
              </a:rPr>
              <a:t>-&gt;</a:t>
            </a:r>
            <a:r>
              <a:rPr sz="2700" spc="-10" dirty="0">
                <a:latin typeface="Arial Narrow"/>
                <a:cs typeface="Arial Narrow"/>
              </a:rPr>
              <a:t> </a:t>
            </a:r>
            <a:r>
              <a:rPr sz="2700" spc="-5" dirty="0">
                <a:latin typeface="Arial Narrow"/>
                <a:cs typeface="Arial Narrow"/>
              </a:rPr>
              <a:t>Defaulter</a:t>
            </a:r>
            <a:endParaRPr sz="2700">
              <a:latin typeface="Arial Narrow"/>
              <a:cs typeface="Arial Narrow"/>
            </a:endParaRPr>
          </a:p>
          <a:p>
            <a:pPr marL="167640">
              <a:lnSpc>
                <a:spcPct val="100000"/>
              </a:lnSpc>
              <a:spcBef>
                <a:spcPts val="405"/>
              </a:spcBef>
            </a:pPr>
            <a:r>
              <a:rPr sz="2700" dirty="0">
                <a:latin typeface="Arial Narrow"/>
                <a:cs typeface="Arial Narrow"/>
              </a:rPr>
              <a:t>0 </a:t>
            </a:r>
            <a:r>
              <a:rPr sz="2700" spc="-5" dirty="0">
                <a:latin typeface="Arial Narrow"/>
                <a:cs typeface="Arial Narrow"/>
              </a:rPr>
              <a:t>-&gt;</a:t>
            </a:r>
            <a:r>
              <a:rPr sz="2700" spc="-10" dirty="0">
                <a:latin typeface="Arial Narrow"/>
                <a:cs typeface="Arial Narrow"/>
              </a:rPr>
              <a:t> Non-Defaulter.</a:t>
            </a:r>
            <a:endParaRPr sz="2700">
              <a:latin typeface="Arial Narrow"/>
              <a:cs typeface="Arial Narrow"/>
            </a:endParaRPr>
          </a:p>
          <a:p>
            <a:pPr marL="268605" marR="10160" indent="-27940">
              <a:lnSpc>
                <a:spcPct val="100000"/>
              </a:lnSpc>
              <a:spcBef>
                <a:spcPts val="400"/>
              </a:spcBef>
              <a:tabLst>
                <a:tab pos="911860" algn="l"/>
                <a:tab pos="1861185" algn="l"/>
                <a:tab pos="2405380" algn="l"/>
                <a:tab pos="3047365" algn="l"/>
                <a:tab pos="3466465" algn="l"/>
                <a:tab pos="4562475" algn="l"/>
                <a:tab pos="5138420" algn="l"/>
                <a:tab pos="5854700" algn="l"/>
                <a:tab pos="6809105" algn="l"/>
                <a:tab pos="7196455" algn="l"/>
              </a:tabLst>
            </a:pPr>
            <a:r>
              <a:rPr sz="2700" dirty="0">
                <a:latin typeface="Arial Narrow"/>
                <a:cs typeface="Arial Narrow"/>
              </a:rPr>
              <a:t>T</a:t>
            </a:r>
            <a:r>
              <a:rPr sz="2700" spc="10" dirty="0">
                <a:latin typeface="Arial Narrow"/>
                <a:cs typeface="Arial Narrow"/>
              </a:rPr>
              <a:t>h</a:t>
            </a:r>
            <a:r>
              <a:rPr sz="2700" dirty="0">
                <a:latin typeface="Arial Narrow"/>
                <a:cs typeface="Arial Narrow"/>
              </a:rPr>
              <a:t>e	</a:t>
            </a:r>
            <a:r>
              <a:rPr sz="2700" spc="-5" dirty="0">
                <a:latin typeface="Arial Narrow"/>
                <a:cs typeface="Arial Narrow"/>
              </a:rPr>
              <a:t>m</a:t>
            </a:r>
            <a:r>
              <a:rPr sz="2700" spc="5" dirty="0">
                <a:latin typeface="Arial Narrow"/>
                <a:cs typeface="Arial Narrow"/>
              </a:rPr>
              <a:t>e</a:t>
            </a:r>
            <a:r>
              <a:rPr sz="2700" spc="-5" dirty="0">
                <a:latin typeface="Arial Narrow"/>
                <a:cs typeface="Arial Narrow"/>
              </a:rPr>
              <a:t>t</a:t>
            </a:r>
            <a:r>
              <a:rPr sz="2700" spc="-10" dirty="0">
                <a:latin typeface="Arial Narrow"/>
                <a:cs typeface="Arial Narrow"/>
              </a:rPr>
              <a:t>r</a:t>
            </a:r>
            <a:r>
              <a:rPr sz="2700" spc="-5" dirty="0">
                <a:latin typeface="Arial Narrow"/>
                <a:cs typeface="Arial Narrow"/>
              </a:rPr>
              <a:t>i</a:t>
            </a:r>
            <a:r>
              <a:rPr sz="2700" dirty="0">
                <a:latin typeface="Arial Narrow"/>
                <a:cs typeface="Arial Narrow"/>
              </a:rPr>
              <a:t>c	</a:t>
            </a:r>
            <a:r>
              <a:rPr sz="2700" spc="-5" dirty="0">
                <a:latin typeface="Arial Narrow"/>
                <a:cs typeface="Arial Narrow"/>
              </a:rPr>
              <a:t>w</a:t>
            </a:r>
            <a:r>
              <a:rPr sz="2700" dirty="0">
                <a:latin typeface="Arial Narrow"/>
                <a:cs typeface="Arial Narrow"/>
              </a:rPr>
              <a:t>e	</a:t>
            </a:r>
            <a:r>
              <a:rPr sz="2700" spc="10" dirty="0">
                <a:latin typeface="Arial Narrow"/>
                <a:cs typeface="Arial Narrow"/>
              </a:rPr>
              <a:t>u</a:t>
            </a:r>
            <a:r>
              <a:rPr sz="2700" spc="-5" dirty="0">
                <a:latin typeface="Arial Narrow"/>
                <a:cs typeface="Arial Narrow"/>
              </a:rPr>
              <a:t>s</a:t>
            </a:r>
            <a:r>
              <a:rPr sz="2700" dirty="0">
                <a:latin typeface="Arial Narrow"/>
                <a:cs typeface="Arial Narrow"/>
              </a:rPr>
              <a:t>e	</a:t>
            </a:r>
            <a:r>
              <a:rPr sz="2700" spc="-5" dirty="0">
                <a:latin typeface="Arial Narrow"/>
                <a:cs typeface="Arial Narrow"/>
              </a:rPr>
              <a:t>t</a:t>
            </a:r>
            <a:r>
              <a:rPr sz="2700" dirty="0">
                <a:latin typeface="Arial Narrow"/>
                <a:cs typeface="Arial Narrow"/>
              </a:rPr>
              <a:t>o	</a:t>
            </a:r>
            <a:r>
              <a:rPr sz="2700" spc="-5" dirty="0">
                <a:latin typeface="Arial Narrow"/>
                <a:cs typeface="Arial Narrow"/>
              </a:rPr>
              <a:t>cho</a:t>
            </a:r>
            <a:r>
              <a:rPr sz="2700" spc="20" dirty="0">
                <a:latin typeface="Arial Narrow"/>
                <a:cs typeface="Arial Narrow"/>
              </a:rPr>
              <a:t>o</a:t>
            </a:r>
            <a:r>
              <a:rPr sz="2700" spc="-5" dirty="0">
                <a:latin typeface="Arial Narrow"/>
                <a:cs typeface="Arial Narrow"/>
              </a:rPr>
              <a:t>s</a:t>
            </a:r>
            <a:r>
              <a:rPr sz="2700" dirty="0">
                <a:latin typeface="Arial Narrow"/>
                <a:cs typeface="Arial Narrow"/>
              </a:rPr>
              <a:t>e	</a:t>
            </a:r>
            <a:r>
              <a:rPr sz="2700" spc="-5" dirty="0">
                <a:latin typeface="Arial Narrow"/>
                <a:cs typeface="Arial Narrow"/>
              </a:rPr>
              <a:t>th</a:t>
            </a:r>
            <a:r>
              <a:rPr sz="2700" dirty="0">
                <a:latin typeface="Arial Narrow"/>
                <a:cs typeface="Arial Narrow"/>
              </a:rPr>
              <a:t>e	</a:t>
            </a:r>
            <a:r>
              <a:rPr sz="2700" spc="-5" dirty="0">
                <a:latin typeface="Arial Narrow"/>
                <a:cs typeface="Arial Narrow"/>
              </a:rPr>
              <a:t>b</a:t>
            </a:r>
            <a:r>
              <a:rPr sz="2700" spc="5" dirty="0">
                <a:latin typeface="Arial Narrow"/>
                <a:cs typeface="Arial Narrow"/>
              </a:rPr>
              <a:t>e</a:t>
            </a:r>
            <a:r>
              <a:rPr sz="2700" spc="-5" dirty="0">
                <a:latin typeface="Arial Narrow"/>
                <a:cs typeface="Arial Narrow"/>
              </a:rPr>
              <a:t>s</a:t>
            </a:r>
            <a:r>
              <a:rPr sz="2700" dirty="0">
                <a:latin typeface="Arial Narrow"/>
                <a:cs typeface="Arial Narrow"/>
              </a:rPr>
              <a:t>t	</a:t>
            </a:r>
            <a:r>
              <a:rPr sz="2700" spc="10" dirty="0">
                <a:latin typeface="Arial Narrow"/>
                <a:cs typeface="Arial Narrow"/>
              </a:rPr>
              <a:t>m</a:t>
            </a:r>
            <a:r>
              <a:rPr sz="2700" spc="-5" dirty="0">
                <a:latin typeface="Arial Narrow"/>
                <a:cs typeface="Arial Narrow"/>
              </a:rPr>
              <a:t>o</a:t>
            </a:r>
            <a:r>
              <a:rPr sz="2700" spc="5" dirty="0">
                <a:latin typeface="Arial Narrow"/>
                <a:cs typeface="Arial Narrow"/>
              </a:rPr>
              <a:t>d</a:t>
            </a:r>
            <a:r>
              <a:rPr sz="2700" spc="-5" dirty="0">
                <a:latin typeface="Arial Narrow"/>
                <a:cs typeface="Arial Narrow"/>
              </a:rPr>
              <a:t>e</a:t>
            </a:r>
            <a:r>
              <a:rPr sz="2700" dirty="0">
                <a:latin typeface="Arial Narrow"/>
                <a:cs typeface="Arial Narrow"/>
              </a:rPr>
              <a:t>l	is	</a:t>
            </a:r>
            <a:r>
              <a:rPr sz="2700" spc="-5" dirty="0">
                <a:latin typeface="Arial Narrow"/>
                <a:cs typeface="Arial Narrow"/>
              </a:rPr>
              <a:t>‘F</a:t>
            </a:r>
            <a:r>
              <a:rPr sz="2700" spc="5" dirty="0">
                <a:latin typeface="Arial Narrow"/>
                <a:cs typeface="Arial Narrow"/>
              </a:rPr>
              <a:t>a</a:t>
            </a:r>
            <a:r>
              <a:rPr sz="2700" spc="-15" dirty="0">
                <a:latin typeface="Arial Narrow"/>
                <a:cs typeface="Arial Narrow"/>
              </a:rPr>
              <a:t>l</a:t>
            </a:r>
            <a:r>
              <a:rPr sz="2700" spc="5" dirty="0">
                <a:latin typeface="Arial Narrow"/>
                <a:cs typeface="Arial Narrow"/>
              </a:rPr>
              <a:t>s</a:t>
            </a:r>
            <a:r>
              <a:rPr sz="2700" dirty="0">
                <a:latin typeface="Arial Narrow"/>
                <a:cs typeface="Arial Narrow"/>
              </a:rPr>
              <a:t>e  </a:t>
            </a:r>
            <a:r>
              <a:rPr sz="2700" spc="-5" dirty="0">
                <a:latin typeface="Arial Narrow"/>
                <a:cs typeface="Arial Narrow"/>
              </a:rPr>
              <a:t>Negative</a:t>
            </a:r>
            <a:r>
              <a:rPr sz="2700" dirty="0">
                <a:latin typeface="Arial Narrow"/>
                <a:cs typeface="Arial Narrow"/>
              </a:rPr>
              <a:t> Rate’.</a:t>
            </a:r>
            <a:endParaRPr sz="2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304" y="685800"/>
            <a:ext cx="3145535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51" y="583691"/>
            <a:ext cx="243078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65834"/>
            <a:ext cx="7856220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We </a:t>
            </a:r>
            <a:r>
              <a:rPr sz="2700" dirty="0">
                <a:latin typeface="Lucida Sans Unicode"/>
                <a:cs typeface="Lucida Sans Unicode"/>
              </a:rPr>
              <a:t>would </a:t>
            </a:r>
            <a:r>
              <a:rPr sz="2700" spc="-5" dirty="0">
                <a:latin typeface="Lucida Sans Unicode"/>
                <a:cs typeface="Lucida Sans Unicode"/>
              </a:rPr>
              <a:t>be using CRISP-DM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methodology</a:t>
            </a:r>
            <a:endParaRPr sz="2700">
              <a:latin typeface="Lucida Sans Unicode"/>
              <a:cs typeface="Lucida Sans Unicode"/>
            </a:endParaRPr>
          </a:p>
          <a:p>
            <a:pPr marL="268605" marR="5080">
              <a:lnSpc>
                <a:spcPct val="100000"/>
              </a:lnSpc>
            </a:pPr>
            <a:r>
              <a:rPr sz="2700" spc="-5" dirty="0">
                <a:latin typeface="Lucida Sans Unicode"/>
                <a:cs typeface="Lucida Sans Unicode"/>
              </a:rPr>
              <a:t>.The CRISP-DM methodology provides </a:t>
            </a:r>
            <a:r>
              <a:rPr sz="2700" dirty="0">
                <a:latin typeface="Lucida Sans Unicode"/>
                <a:cs typeface="Lucida Sans Unicode"/>
              </a:rPr>
              <a:t>a  </a:t>
            </a:r>
            <a:r>
              <a:rPr sz="2700" spc="-5" dirty="0">
                <a:latin typeface="Lucida Sans Unicode"/>
                <a:cs typeface="Lucida Sans Unicode"/>
              </a:rPr>
              <a:t>structured approach to planning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data  </a:t>
            </a:r>
            <a:r>
              <a:rPr sz="2700" dirty="0">
                <a:latin typeface="Lucida Sans Unicode"/>
                <a:cs typeface="Lucida Sans Unicode"/>
              </a:rPr>
              <a:t>mining </a:t>
            </a:r>
            <a:r>
              <a:rPr sz="2700" spc="-5" dirty="0">
                <a:latin typeface="Lucida Sans Unicode"/>
                <a:cs typeface="Lucida Sans Unicode"/>
              </a:rPr>
              <a:t>project. It is </a:t>
            </a:r>
            <a:r>
              <a:rPr sz="2700" dirty="0">
                <a:latin typeface="Lucida Sans Unicode"/>
                <a:cs typeface="Lucida Sans Unicode"/>
              </a:rPr>
              <a:t>a </a:t>
            </a:r>
            <a:r>
              <a:rPr sz="2700" spc="-5" dirty="0">
                <a:latin typeface="Lucida Sans Unicode"/>
                <a:cs typeface="Lucida Sans Unicode"/>
              </a:rPr>
              <a:t>robust and </a:t>
            </a:r>
            <a:r>
              <a:rPr sz="2700" spc="-10" dirty="0">
                <a:latin typeface="Lucida Sans Unicode"/>
                <a:cs typeface="Lucida Sans Unicode"/>
              </a:rPr>
              <a:t>well-proven  </a:t>
            </a:r>
            <a:r>
              <a:rPr sz="2700" spc="-5" dirty="0">
                <a:latin typeface="Lucida Sans Unicode"/>
                <a:cs typeface="Lucida Sans Unicode"/>
              </a:rPr>
              <a:t>methodology.</a:t>
            </a:r>
            <a:endParaRPr sz="2700">
              <a:latin typeface="Lucida Sans Unicode"/>
              <a:cs typeface="Lucida Sans Unicode"/>
            </a:endParaRPr>
          </a:p>
          <a:p>
            <a:pPr marL="268605" marR="21844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We </a:t>
            </a:r>
            <a:r>
              <a:rPr sz="2700" dirty="0">
                <a:latin typeface="Lucida Sans Unicode"/>
                <a:cs typeface="Lucida Sans Unicode"/>
              </a:rPr>
              <a:t>would </a:t>
            </a:r>
            <a:r>
              <a:rPr sz="2700" spc="-5" dirty="0">
                <a:latin typeface="Lucida Sans Unicode"/>
                <a:cs typeface="Lucida Sans Unicode"/>
              </a:rPr>
              <a:t>be using classification algorithm  </a:t>
            </a:r>
            <a:r>
              <a:rPr sz="2700" dirty="0">
                <a:latin typeface="Lucida Sans Unicode"/>
                <a:cs typeface="Lucida Sans Unicode"/>
              </a:rPr>
              <a:t>for solving our </a:t>
            </a:r>
            <a:r>
              <a:rPr sz="2700" spc="-5" dirty="0">
                <a:latin typeface="Lucida Sans Unicode"/>
                <a:cs typeface="Lucida Sans Unicode"/>
              </a:rPr>
              <a:t>problem. It establish relation  between </a:t>
            </a:r>
            <a:r>
              <a:rPr sz="2700" dirty="0">
                <a:latin typeface="Lucida Sans Unicode"/>
                <a:cs typeface="Lucida Sans Unicode"/>
              </a:rPr>
              <a:t>input features </a:t>
            </a:r>
            <a:r>
              <a:rPr sz="2700" spc="-5" dirty="0">
                <a:latin typeface="Lucida Sans Unicode"/>
                <a:cs typeface="Lucida Sans Unicode"/>
              </a:rPr>
              <a:t>and output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feature.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304" y="734568"/>
            <a:ext cx="1200912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1066800"/>
            <a:ext cx="5867400" cy="548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068" y="652272"/>
            <a:ext cx="4454652" cy="43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  <a:tab pos="3012440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600" b="1" i="1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600" b="1" i="1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b="1" i="1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Collection</a:t>
            </a:r>
            <a:r>
              <a:rPr sz="2600" b="1" i="1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pc="-5" dirty="0"/>
              <a:t>–	Lending Club maintains all </a:t>
            </a:r>
            <a:r>
              <a:rPr spc="-10" dirty="0"/>
              <a:t>its </a:t>
            </a:r>
            <a:r>
              <a:rPr spc="-5" dirty="0"/>
              <a:t>data</a:t>
            </a:r>
            <a:r>
              <a:rPr spc="25" dirty="0"/>
              <a:t> </a:t>
            </a:r>
            <a:r>
              <a:rPr spc="-5" dirty="0"/>
              <a:t>year-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8605" marR="5080">
              <a:lnSpc>
                <a:spcPct val="80000"/>
              </a:lnSpc>
              <a:spcBef>
                <a:spcPts val="695"/>
              </a:spcBef>
            </a:pPr>
            <a:r>
              <a:rPr spc="-5" dirty="0"/>
              <a:t>wise. For this project, we have collected data from the lending </a:t>
            </a:r>
            <a:r>
              <a:rPr spc="-10" dirty="0"/>
              <a:t>club  </a:t>
            </a:r>
            <a:r>
              <a:rPr spc="-5" dirty="0"/>
              <a:t>website for the years </a:t>
            </a:r>
            <a:r>
              <a:rPr spc="-10" dirty="0"/>
              <a:t>2012-14. </a:t>
            </a:r>
            <a:r>
              <a:rPr spc="-5" dirty="0"/>
              <a:t>The </a:t>
            </a:r>
            <a:r>
              <a:rPr spc="-10" dirty="0"/>
              <a:t>dataset consists </a:t>
            </a:r>
            <a:r>
              <a:rPr spc="-5" dirty="0"/>
              <a:t>of </a:t>
            </a:r>
            <a:r>
              <a:rPr spc="-10" dirty="0"/>
              <a:t>360,000  </a:t>
            </a:r>
            <a:r>
              <a:rPr spc="-5" dirty="0"/>
              <a:t>observations and 145 </a:t>
            </a:r>
            <a:r>
              <a:rPr spc="-10" dirty="0"/>
              <a:t>features.</a:t>
            </a:r>
          </a:p>
          <a:p>
            <a:pPr marL="268605" marR="397510" indent="-256540">
              <a:lnSpc>
                <a:spcPct val="80600"/>
              </a:lnSpc>
              <a:spcBef>
                <a:spcPts val="229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600" b="1" i="1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Data </a:t>
            </a:r>
            <a:r>
              <a:rPr sz="2600" b="1" i="1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Preparation </a:t>
            </a:r>
            <a:r>
              <a:rPr spc="-5" dirty="0"/>
              <a:t>– </a:t>
            </a:r>
            <a:r>
              <a:rPr spc="-10" dirty="0"/>
              <a:t>Out </a:t>
            </a:r>
            <a:r>
              <a:rPr spc="-5" dirty="0"/>
              <a:t>of the 145 </a:t>
            </a:r>
            <a:r>
              <a:rPr spc="-10" dirty="0"/>
              <a:t>features </a:t>
            </a:r>
            <a:r>
              <a:rPr spc="-5" dirty="0"/>
              <a:t>in our </a:t>
            </a:r>
            <a:r>
              <a:rPr spc="-10" dirty="0"/>
              <a:t>dataset,  </a:t>
            </a:r>
            <a:r>
              <a:rPr spc="-5" dirty="0"/>
              <a:t>many of them were </a:t>
            </a:r>
            <a:r>
              <a:rPr spc="-30" dirty="0"/>
              <a:t>empty. </a:t>
            </a:r>
            <a:r>
              <a:rPr spc="-20" dirty="0"/>
              <a:t>We </a:t>
            </a:r>
            <a:r>
              <a:rPr spc="-5" dirty="0"/>
              <a:t>have removed all </a:t>
            </a:r>
            <a:r>
              <a:rPr spc="-10" dirty="0"/>
              <a:t>such features.  </a:t>
            </a:r>
            <a:r>
              <a:rPr spc="-5" dirty="0"/>
              <a:t>Also, the features which didn’t seem relevant to our goal were  removed.</a:t>
            </a:r>
            <a:endParaRPr sz="2600">
              <a:latin typeface="Lucida Sans Unicode"/>
              <a:cs typeface="Lucida Sans Unicode"/>
            </a:endParaRPr>
          </a:p>
          <a:p>
            <a:pPr marL="268605" marR="91440" indent="-256540">
              <a:lnSpc>
                <a:spcPct val="80600"/>
              </a:lnSpc>
              <a:spcBef>
                <a:spcPts val="229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Analysis </a:t>
            </a:r>
            <a:r>
              <a:rPr sz="2600" b="1" i="1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and </a:t>
            </a:r>
            <a:r>
              <a:rPr sz="2600" b="1" i="1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Modelling </a:t>
            </a:r>
            <a:r>
              <a:rPr spc="-5" dirty="0"/>
              <a:t>– Data will be </a:t>
            </a:r>
            <a:r>
              <a:rPr spc="-10" dirty="0"/>
              <a:t>divided into two  </a:t>
            </a:r>
            <a:r>
              <a:rPr spc="-5" dirty="0"/>
              <a:t>parts. </a:t>
            </a:r>
            <a:r>
              <a:rPr spc="-15" dirty="0"/>
              <a:t>Training </a:t>
            </a:r>
            <a:r>
              <a:rPr spc="-5" dirty="0"/>
              <a:t>data and validation </a:t>
            </a:r>
            <a:r>
              <a:rPr spc="-10" dirty="0"/>
              <a:t>data. </a:t>
            </a:r>
            <a:r>
              <a:rPr spc="-5" dirty="0"/>
              <a:t>The </a:t>
            </a:r>
            <a:r>
              <a:rPr spc="-10" dirty="0"/>
              <a:t>plan </a:t>
            </a:r>
            <a:r>
              <a:rPr spc="-5" dirty="0"/>
              <a:t>is to develop a  logistic regression model. The model will be developed on </a:t>
            </a:r>
            <a:r>
              <a:rPr spc="-10" dirty="0"/>
              <a:t>training  </a:t>
            </a:r>
            <a:r>
              <a:rPr spc="-5" dirty="0"/>
              <a:t>data and </a:t>
            </a:r>
            <a:r>
              <a:rPr spc="-10" dirty="0"/>
              <a:t>tested </a:t>
            </a:r>
            <a:r>
              <a:rPr spc="-5" dirty="0"/>
              <a:t>on validation</a:t>
            </a:r>
            <a:r>
              <a:rPr spc="40" dirty="0"/>
              <a:t> </a:t>
            </a:r>
            <a:r>
              <a:rPr spc="-10" dirty="0"/>
              <a:t>data.</a:t>
            </a:r>
            <a:endParaRPr sz="2600">
              <a:latin typeface="Lucida Sans Unicode"/>
              <a:cs typeface="Lucida Sans Unicode"/>
            </a:endParaRPr>
          </a:p>
          <a:p>
            <a:pPr marL="268605" marR="558165" indent="-256540">
              <a:lnSpc>
                <a:spcPct val="82200"/>
              </a:lnSpc>
              <a:spcBef>
                <a:spcPts val="185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Inference </a:t>
            </a:r>
            <a:r>
              <a:rPr spc="-5" dirty="0"/>
              <a:t>– This phase will </a:t>
            </a:r>
            <a:r>
              <a:rPr spc="-10" dirty="0"/>
              <a:t>provide the interpretation </a:t>
            </a:r>
            <a:r>
              <a:rPr spc="-5" dirty="0"/>
              <a:t>of </a:t>
            </a:r>
            <a:r>
              <a:rPr spc="-10" dirty="0"/>
              <a:t>the  </a:t>
            </a:r>
            <a:r>
              <a:rPr spc="-30" dirty="0"/>
              <a:t>study.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6309"/>
            <a:ext cx="2444115" cy="41878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spc="-5" dirty="0">
                <a:latin typeface="Arial Narrow"/>
                <a:cs typeface="Arial Narrow"/>
              </a:rPr>
              <a:t>MS</a:t>
            </a:r>
            <a:r>
              <a:rPr sz="2700" spc="-15" dirty="0">
                <a:latin typeface="Arial Narrow"/>
                <a:cs typeface="Arial Narrow"/>
              </a:rPr>
              <a:t> </a:t>
            </a:r>
            <a:r>
              <a:rPr sz="2700" spc="-10" dirty="0">
                <a:latin typeface="Arial Narrow"/>
                <a:cs typeface="Arial Narrow"/>
              </a:rPr>
              <a:t>Office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spc="-5" dirty="0">
                <a:latin typeface="Arial Narrow"/>
                <a:cs typeface="Arial Narrow"/>
              </a:rPr>
              <a:t>Jupyter</a:t>
            </a:r>
            <a:r>
              <a:rPr sz="2700" spc="-50" dirty="0">
                <a:latin typeface="Arial Narrow"/>
                <a:cs typeface="Arial Narrow"/>
              </a:rPr>
              <a:t> </a:t>
            </a:r>
            <a:r>
              <a:rPr sz="2700" spc="-5" dirty="0">
                <a:latin typeface="Arial Narrow"/>
                <a:cs typeface="Arial Narrow"/>
              </a:rPr>
              <a:t>notebook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dirty="0">
                <a:latin typeface="Arial Narrow"/>
                <a:cs typeface="Arial Narrow"/>
              </a:rPr>
              <a:t>Python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dirty="0">
                <a:latin typeface="Arial Narrow"/>
                <a:cs typeface="Arial Narrow"/>
              </a:rPr>
              <a:t>Numpy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dirty="0">
                <a:latin typeface="Arial Narrow"/>
                <a:cs typeface="Arial Narrow"/>
              </a:rPr>
              <a:t>Pandas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spc="-5" dirty="0">
                <a:latin typeface="Arial Narrow"/>
                <a:cs typeface="Arial Narrow"/>
              </a:rPr>
              <a:t>Matplotlib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dirty="0">
                <a:latin typeface="Arial Narrow"/>
                <a:cs typeface="Arial Narrow"/>
              </a:rPr>
              <a:t>Sckit</a:t>
            </a:r>
            <a:r>
              <a:rPr sz="2700" spc="-15" dirty="0">
                <a:latin typeface="Arial Narrow"/>
                <a:cs typeface="Arial Narrow"/>
              </a:rPr>
              <a:t> </a:t>
            </a:r>
            <a:r>
              <a:rPr sz="2700" spc="-5" dirty="0">
                <a:latin typeface="Arial Narrow"/>
                <a:cs typeface="Arial Narrow"/>
              </a:rPr>
              <a:t>learn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dirty="0">
                <a:latin typeface="Arial Narrow"/>
                <a:cs typeface="Arial Narrow"/>
              </a:rPr>
              <a:t>Flask</a:t>
            </a:r>
            <a:endParaRPr sz="2700">
              <a:latin typeface="Arial Narrow"/>
              <a:cs typeface="Arial Narrow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700" dirty="0">
                <a:latin typeface="Arial Narrow"/>
                <a:cs typeface="Arial Narrow"/>
              </a:rPr>
              <a:t>Power</a:t>
            </a:r>
            <a:r>
              <a:rPr sz="2700" spc="-5" dirty="0">
                <a:latin typeface="Arial Narrow"/>
                <a:cs typeface="Arial Narrow"/>
              </a:rPr>
              <a:t> </a:t>
            </a:r>
            <a:r>
              <a:rPr sz="2700" dirty="0">
                <a:latin typeface="Arial Narrow"/>
                <a:cs typeface="Arial Narrow"/>
              </a:rPr>
              <a:t>BI</a:t>
            </a:r>
            <a:endParaRPr sz="27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685800"/>
            <a:ext cx="3613404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881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Gabriola</vt:lpstr>
      <vt:lpstr>Garamond</vt:lpstr>
      <vt:lpstr>Lucida Sans Unicode</vt:lpstr>
      <vt:lpstr>Times New Roman</vt:lpstr>
      <vt:lpstr>Wingdings</vt:lpstr>
      <vt:lpstr>Wingdings 3</vt:lpstr>
      <vt:lpstr>Organic</vt:lpstr>
      <vt:lpstr>PowerPoint Presentation</vt:lpstr>
      <vt:lpstr> Create predicative model to classify each  borrower as defaulter or not using the data  collected when the loan has been given.</vt:lpstr>
      <vt:lpstr>PowerPoint Presentation</vt:lpstr>
      <vt:lpstr> Lending Club is a US peer-to-peer lending  company.it operates an online lending platform that  enables borrowers to obtain a loan, and investors to  purchase notes backed by payments made on  loans.   We would be creating predicative model for this  company as case study for our project purpose.</vt:lpstr>
      <vt:lpstr>PowerPoint Presentation</vt:lpstr>
      <vt:lpstr>PowerPoint Presentation</vt:lpstr>
      <vt:lpstr>PowerPoint Presentation</vt:lpstr>
      <vt:lpstr> Data Collection – Lending Club maintains all its data year-</vt:lpstr>
      <vt:lpstr>PowerPoint Presentation</vt:lpstr>
      <vt:lpstr>PowerPoint Presentation</vt:lpstr>
      <vt:lpstr> On the above 20 features, we have implemented Recursive Feature Elimination  (RFE) using Logistic Regression model to get the best 10 features.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BHANU PRAKASH BANDI</cp:lastModifiedBy>
  <cp:revision>2</cp:revision>
  <dcterms:created xsi:type="dcterms:W3CDTF">2021-02-16T15:22:40Z</dcterms:created>
  <dcterms:modified xsi:type="dcterms:W3CDTF">2021-02-16T15:23:14Z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2021-02-16T00:00:00Z</vt:filetime>
  </property>
</Properties>
</file>