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7" r:id="rId1"/>
  </p:sldMasterIdLst>
  <p:notesMasterIdLst>
    <p:notesMasterId r:id="rId18"/>
  </p:notesMasterIdLst>
  <p:handoutMasterIdLst>
    <p:handoutMasterId r:id="rId19"/>
  </p:handoutMasterIdLst>
  <p:sldIdLst>
    <p:sldId id="256" r:id="rId2"/>
    <p:sldId id="257" r:id="rId3"/>
    <p:sldId id="258" r:id="rId4"/>
    <p:sldId id="266" r:id="rId5"/>
    <p:sldId id="267" r:id="rId6"/>
    <p:sldId id="259" r:id="rId7"/>
    <p:sldId id="260" r:id="rId8"/>
    <p:sldId id="261" r:id="rId9"/>
    <p:sldId id="262" r:id="rId10"/>
    <p:sldId id="265" r:id="rId11"/>
    <p:sldId id="263" r:id="rId12"/>
    <p:sldId id="268" r:id="rId13"/>
    <p:sldId id="269" r:id="rId14"/>
    <p:sldId id="270" r:id="rId15"/>
    <p:sldId id="264"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8F39E1-1FA5-4C2C-84A4-5ED42E47D8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3D434AE-1495-483A-809D-A52D28DA4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E7A5F-B7EC-47DD-A5B9-76561B6491F0}" type="datetimeFigureOut">
              <a:rPr lang="en-IN" smtClean="0"/>
              <a:t>08-11-2020</a:t>
            </a:fld>
            <a:endParaRPr lang="en-IN"/>
          </a:p>
        </p:txBody>
      </p:sp>
      <p:sp>
        <p:nvSpPr>
          <p:cNvPr id="4" name="Footer Placeholder 3">
            <a:extLst>
              <a:ext uri="{FF2B5EF4-FFF2-40B4-BE49-F238E27FC236}">
                <a16:creationId xmlns:a16="http://schemas.microsoft.com/office/drawing/2014/main" id="{DE6494A4-3FF7-4E6E-A678-4861BE0A7E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6F223B7-557D-419C-B4AA-2EED38CBD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B8C2BE-9645-42DB-B3AC-9B1F7B71296A}" type="slidenum">
              <a:rPr lang="en-IN" smtClean="0"/>
              <a:t>‹#›</a:t>
            </a:fld>
            <a:endParaRPr lang="en-IN"/>
          </a:p>
        </p:txBody>
      </p:sp>
    </p:spTree>
    <p:extLst>
      <p:ext uri="{BB962C8B-B14F-4D97-AF65-F5344CB8AC3E}">
        <p14:creationId xmlns:p14="http://schemas.microsoft.com/office/powerpoint/2010/main" val="10321909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7E526-5D50-4BCE-94D8-A8331A3C66A7}" type="datetimeFigureOut">
              <a:rPr lang="en-IN" smtClean="0"/>
              <a:t>08-11-2020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F599D-8B38-46A1-B802-741E10E9D078}" type="slidenum">
              <a:rPr lang="en-IN" smtClean="0"/>
              <a:t>‹#›</a:t>
            </a:fld>
            <a:endParaRPr lang="en-IN"/>
          </a:p>
        </p:txBody>
      </p:sp>
    </p:spTree>
    <p:extLst>
      <p:ext uri="{BB962C8B-B14F-4D97-AF65-F5344CB8AC3E}">
        <p14:creationId xmlns:p14="http://schemas.microsoft.com/office/powerpoint/2010/main" val="28640667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3BB91E0-E9CC-4D7A-8130-92D3C8D0B170}" type="datetime1">
              <a:rPr lang="en-IN" smtClean="0"/>
              <a:t>08-11-2020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191113906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D33D52-DFA8-4F75-B49E-040D835849E5}" type="datetime1">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235797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CA8CA-F82E-4E7B-85A3-77E780283F33}" type="datetime1">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2868179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0DE90-D8B1-4D6C-AAF5-C801993326B3}" type="datetime1">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531CB-28B2-48A9-B513-494D775E68A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1037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31FB8-3211-4863-87AB-A629226CED27}" type="datetime1">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1333640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2F0C52-E217-4E2C-8274-90BD0D76BCEC}" type="datetime1">
              <a:rPr lang="en-IN" smtClean="0"/>
              <a:t>08-11-2020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1398972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76C940-9927-40AE-8F22-F0E532953DE8}" type="datetime1">
              <a:rPr lang="en-IN" smtClean="0"/>
              <a:t>08-11-2020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51935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2B48-9201-46D3-BC84-8AF468E7395D}" type="datetime1">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4006401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74C0D9-0A0A-4AC8-8467-0BFCB649395F}" type="datetime1">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314643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4AA37-8612-4DD4-8320-B479F2ABF6B9}" type="datetime1">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10370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1A9EF-A60E-46B2-93E2-42D0AC8A7A7E}" type="datetime1">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153181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3A79-F758-44F3-B988-D723C1A4A04F}" type="datetime1">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205669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225E78-8F3A-41F6-AB42-EA14DA0B26D7}" type="datetime1">
              <a:rPr lang="en-IN" smtClean="0"/>
              <a:t>08-11-2020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309218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E3040-6366-4CD5-B4E7-F4563A31C594}" type="datetime1">
              <a:rPr lang="en-IN" smtClean="0"/>
              <a:t>08-11-2020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333104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61DB8-5E5D-4952-B813-870CDE743D80}" type="datetime1">
              <a:rPr lang="en-IN" smtClean="0"/>
              <a:t>08-11-2020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148950535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0BBD2-289C-45CC-9CD5-8CE30964A6E0}" type="datetime1">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40182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86C03F-225D-4259-840C-6B577176B951}" type="datetime1">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531CB-28B2-48A9-B513-494D775E68AC}" type="slidenum">
              <a:rPr lang="en-IN" smtClean="0"/>
              <a:t>‹#›</a:t>
            </a:fld>
            <a:endParaRPr lang="en-IN"/>
          </a:p>
        </p:txBody>
      </p:sp>
    </p:spTree>
    <p:extLst>
      <p:ext uri="{BB962C8B-B14F-4D97-AF65-F5344CB8AC3E}">
        <p14:creationId xmlns:p14="http://schemas.microsoft.com/office/powerpoint/2010/main" val="378799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2D58F2-56CC-40CF-B90A-37DD788CDDEA}" type="datetime1">
              <a:rPr lang="en-IN" smtClean="0"/>
              <a:t>08-11-2020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F531CB-28B2-48A9-B513-494D775E68AC}" type="slidenum">
              <a:rPr lang="en-IN" smtClean="0"/>
              <a:t>‹#›</a:t>
            </a:fld>
            <a:endParaRPr lang="en-IN"/>
          </a:p>
        </p:txBody>
      </p:sp>
    </p:spTree>
    <p:extLst>
      <p:ext uri="{BB962C8B-B14F-4D97-AF65-F5344CB8AC3E}">
        <p14:creationId xmlns:p14="http://schemas.microsoft.com/office/powerpoint/2010/main" val="734259177"/>
      </p:ext>
    </p:extLst>
  </p:cSld>
  <p:clrMap bg1="dk1" tx1="lt1" bg2="dk2" tx2="lt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Predictive_analytics" TargetMode="External"/><Relationship Id="rId3" Type="http://schemas.openxmlformats.org/officeDocument/2006/relationships/hyperlink" Target="https://en.wikipedia.org/wiki/Python_(programming_language)" TargetMode="External"/><Relationship Id="rId7" Type="http://schemas.openxmlformats.org/officeDocument/2006/relationships/hyperlink" Target="https://en.wikipedia.org/wiki/Machine_learning" TargetMode="External"/><Relationship Id="rId2" Type="http://schemas.openxmlformats.org/officeDocument/2006/relationships/hyperlink" Target="https://en.wikipedia.org/wiki/Free_and_open-source" TargetMode="External"/><Relationship Id="rId1" Type="http://schemas.openxmlformats.org/officeDocument/2006/relationships/slideLayout" Target="../slideLayouts/slideLayout2.xml"/><Relationship Id="rId6" Type="http://schemas.openxmlformats.org/officeDocument/2006/relationships/hyperlink" Target="https://en.wikipedia.org/wiki/Data_science" TargetMode="External"/><Relationship Id="rId5" Type="http://schemas.openxmlformats.org/officeDocument/2006/relationships/hyperlink" Target="https://en.wikipedia.org/wiki/Scientific_computing" TargetMode="External"/><Relationship Id="rId4" Type="http://schemas.openxmlformats.org/officeDocument/2006/relationships/hyperlink" Target="https://en.wikipedia.org/wiki/R_(programming_language)" TargetMode="External"/><Relationship Id="rId9" Type="http://schemas.openxmlformats.org/officeDocument/2006/relationships/hyperlink" Target="https://en.wikipedia.org/wiki/Package_management"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medium.com/sciforce/smart-farming-or-the-future-of-agriculture-359f0089df6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EA7E3B-A827-47E9-BE04-715EDCE5977D}"/>
              </a:ext>
            </a:extLst>
          </p:cNvPr>
          <p:cNvSpPr>
            <a:spLocks noGrp="1"/>
          </p:cNvSpPr>
          <p:nvPr>
            <p:ph type="subTitle" idx="1"/>
          </p:nvPr>
        </p:nvSpPr>
        <p:spPr>
          <a:xfrm>
            <a:off x="1876424" y="408373"/>
            <a:ext cx="8791575" cy="6111299"/>
          </a:xfrm>
        </p:spPr>
        <p:txBody>
          <a:bodyPr>
            <a:normAutofit fontScale="92500" lnSpcReduction="10000"/>
          </a:bodyPr>
          <a:lstStyle/>
          <a:p>
            <a:r>
              <a:rPr lang="en-US" dirty="0"/>
              <a:t>            </a:t>
            </a:r>
            <a:r>
              <a:rPr lang="en-US" dirty="0">
                <a:solidFill>
                  <a:srgbClr val="FF0000"/>
                </a:solidFill>
              </a:rPr>
              <a:t> </a:t>
            </a:r>
            <a:r>
              <a:rPr lang="en-US" sz="3600" b="1"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b="1" dirty="0">
                <a:solidFill>
                  <a:srgbClr val="FF0000"/>
                </a:solidFill>
                <a:effectLst/>
                <a:latin typeface="Bookman Old Style" panose="02050604050505020204" pitchFamily="18" charset="0"/>
                <a:ea typeface="Times New Roman" panose="02020603050405020304" pitchFamily="18" charset="0"/>
                <a:cs typeface="Times New Roman" panose="02020603050405020304" pitchFamily="18" charset="0"/>
              </a:rPr>
              <a:t>AGRICULTURAL DRONE</a:t>
            </a:r>
            <a:r>
              <a:rPr lang="en-US" sz="3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36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IN" sz="3600" dirty="0"/>
              <a:t>                            </a:t>
            </a: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lvl="1" algn="l">
              <a:lnSpc>
                <a:spcPct val="150000"/>
              </a:lnSpc>
              <a:spcAft>
                <a:spcPts val="1000"/>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Bhumika D Shetty				V CSE </a:t>
            </a:r>
          </a:p>
          <a:p>
            <a:pPr marL="914400" lvl="1" algn="l">
              <a:lnSpc>
                <a:spcPct val="150000"/>
              </a:lnSpc>
              <a:spcAft>
                <a:spcPts val="1000"/>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Varsha Bang 				V CSE          </a:t>
            </a:r>
          </a:p>
          <a:p>
            <a:pPr marL="914400" lvl="1" algn="l">
              <a:lnSpc>
                <a:spcPct val="150000"/>
              </a:lnSpc>
              <a:spcAft>
                <a:spcPts val="1000"/>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Shreyas N Raj                                                            V CSE</a:t>
            </a:r>
          </a:p>
          <a:p>
            <a:pPr marL="914400" lvl="1" algn="l">
              <a:lnSpc>
                <a:spcPct val="150000"/>
              </a:lnSpc>
              <a:spcAft>
                <a:spcPts val="1000"/>
              </a:spcAft>
            </a:pPr>
            <a:r>
              <a:rPr lang="en-US" sz="1800" b="1" dirty="0">
                <a:solidFill>
                  <a:schemeClr val="tx1"/>
                </a:solidFill>
                <a:effectLst/>
                <a:latin typeface="Times New Roman" panose="02020603050405020304" pitchFamily="18" charset="0"/>
                <a:ea typeface="Times New Roman" panose="02020603050405020304" pitchFamily="18" charset="0"/>
              </a:rPr>
              <a:t>Sharanu                                                                      V CSE</a:t>
            </a:r>
          </a:p>
          <a:p>
            <a:pPr marL="914400" lvl="1" algn="l">
              <a:lnSpc>
                <a:spcPct val="150000"/>
              </a:lnSpc>
              <a:spcAft>
                <a:spcPts val="1000"/>
              </a:spcAft>
            </a:pPr>
            <a:r>
              <a:rPr lang="en-US" sz="17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p>
          <a:p>
            <a:pPr marL="914400" lvl="1" algn="l">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Mrs. Vidya R Pai                                                     Mrs. Bharathi 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solidFill>
                  <a:schemeClr val="tx1"/>
                </a:solidFill>
                <a:effectLst/>
                <a:latin typeface="Times New Roman" panose="02020603050405020304" pitchFamily="18" charset="0"/>
                <a:ea typeface="Times New Roman" panose="02020603050405020304" pitchFamily="18" charset="0"/>
              </a:rPr>
              <a:t>               Assistant Professor                                   Associate Professor</a:t>
            </a:r>
          </a:p>
          <a:p>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CSE </a:t>
            </a:r>
          </a:p>
          <a:p>
            <a:r>
              <a:rPr lang="en-IN"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bmsit&amp;m</a:t>
            </a:r>
          </a:p>
        </p:txBody>
      </p:sp>
    </p:spTree>
    <p:extLst>
      <p:ext uri="{BB962C8B-B14F-4D97-AF65-F5344CB8AC3E}">
        <p14:creationId xmlns:p14="http://schemas.microsoft.com/office/powerpoint/2010/main" val="272147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FC55-8CEB-4A38-B237-1A9714436B8D}"/>
              </a:ext>
            </a:extLst>
          </p:cNvPr>
          <p:cNvSpPr>
            <a:spLocks noGrp="1"/>
          </p:cNvSpPr>
          <p:nvPr>
            <p:ph type="title"/>
          </p:nvPr>
        </p:nvSpPr>
        <p:spPr/>
        <p:txBody>
          <a:bodyPr/>
          <a:lstStyle/>
          <a:p>
            <a:r>
              <a:rPr lang="en-US" dirty="0"/>
              <a:t>                          conclusion</a:t>
            </a:r>
            <a:endParaRPr lang="en-IN" dirty="0"/>
          </a:p>
        </p:txBody>
      </p:sp>
      <p:sp>
        <p:nvSpPr>
          <p:cNvPr id="3" name="Content Placeholder 2">
            <a:extLst>
              <a:ext uri="{FF2B5EF4-FFF2-40B4-BE49-F238E27FC236}">
                <a16:creationId xmlns:a16="http://schemas.microsoft.com/office/drawing/2014/main" id="{CDB9AF50-D38C-49B1-8504-09757F947393}"/>
              </a:ext>
            </a:extLst>
          </p:cNvPr>
          <p:cNvSpPr>
            <a:spLocks noGrp="1"/>
          </p:cNvSpPr>
          <p:nvPr>
            <p:ph idx="1"/>
          </p:nvPr>
        </p:nvSpPr>
        <p:spPr>
          <a:xfrm>
            <a:off x="1141412" y="2249486"/>
            <a:ext cx="9905999" cy="3989995"/>
          </a:xfrm>
        </p:spPr>
        <p:txBody>
          <a:bodyPr>
            <a:normAutofit fontScale="47500" lnSpcReduction="20000"/>
          </a:bodyPr>
          <a:lstStyle/>
          <a:p>
            <a:r>
              <a:rPr lang="en-US" sz="3400" b="0" i="0" dirty="0">
                <a:effectLst/>
                <a:latin typeface="Times New Roman" panose="02020603050405020304" pitchFamily="18" charset="0"/>
                <a:cs typeface="Times New Roman" panose="02020603050405020304" pitchFamily="18" charset="0"/>
              </a:rPr>
              <a:t>Every year, Common Agriculture Policy area-based subsidies are controlled using agricultural drone with imagery. The detection accuracy results achieved in this project are not as high as in other projects with object identification networks, nevertheless, they are good enough to lead to the implementation of artificial intelligence using drone and image processing method. Crop recognition has been used before in the agricultural field, but focusing on crop health , weed detection and many more , the project developed in this thesis entails an improvement to the existing weed detector system, in spite of the accuracy obtained . Despite having achieved the objectives set for this thesis, there is still room for improvement  This will most certainly improve the quality of the images, thus improving the network’s performance. Through the awareness step of the methodology, enough information was acquired to propose an initial design of the project. This prototype gives an initial idea of how to obtain the images with camera and Python, and an as well as a possible approach to the network training and testing . </a:t>
            </a:r>
            <a:r>
              <a:rPr lang="en-US" sz="3400" dirty="0">
                <a:effectLst/>
                <a:latin typeface="Times New Roman" panose="02020603050405020304" pitchFamily="18" charset="0"/>
                <a:cs typeface="Times New Roman" panose="02020603050405020304" pitchFamily="18" charset="0"/>
              </a:rPr>
              <a:t>I</a:t>
            </a:r>
            <a:r>
              <a:rPr lang="en-US" sz="3400" b="0" i="0" dirty="0">
                <a:latin typeface="Times New Roman" panose="02020603050405020304" pitchFamily="18" charset="0"/>
                <a:cs typeface="Times New Roman" panose="02020603050405020304" pitchFamily="18" charset="0"/>
              </a:rPr>
              <a:t>n</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 the era of precision farming, drones are acting as an </a:t>
            </a:r>
            <a:r>
              <a:rPr lang="en-US" sz="3400" b="1" dirty="0">
                <a:effectLst/>
                <a:latin typeface="Times New Roman" panose="02020603050405020304" pitchFamily="18" charset="0"/>
                <a:ea typeface="Calibri" panose="020F0502020204030204" pitchFamily="34" charset="0"/>
                <a:cs typeface="Times New Roman" panose="02020603050405020304" pitchFamily="18" charset="0"/>
              </a:rPr>
              <a:t>essential technology that will take farming to a completely new level</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 They are a cost-effective way to collect data about various crop conditions in a relatively short period of time. Drones have also shown great potential in the ability to </a:t>
            </a:r>
            <a:r>
              <a:rPr lang="en-US" sz="3400" b="1" dirty="0">
                <a:effectLst/>
                <a:latin typeface="Times New Roman" panose="02020603050405020304" pitchFamily="18" charset="0"/>
                <a:ea typeface="Calibri" panose="020F0502020204030204" pitchFamily="34" charset="0"/>
                <a:cs typeface="Times New Roman" panose="02020603050405020304" pitchFamily="18" charset="0"/>
              </a:rPr>
              <a:t>provide sustainable farming, improve yield, and increase overall farm profitability. </a:t>
            </a:r>
            <a:endParaRPr lang="en-IN" sz="3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b="0" i="0" dirty="0">
              <a:effectLst/>
              <a:latin typeface="Roboto"/>
            </a:endParaRPr>
          </a:p>
          <a:p>
            <a:endParaRPr lang="en-IN" dirty="0"/>
          </a:p>
        </p:txBody>
      </p:sp>
    </p:spTree>
    <p:extLst>
      <p:ext uri="{BB962C8B-B14F-4D97-AF65-F5344CB8AC3E}">
        <p14:creationId xmlns:p14="http://schemas.microsoft.com/office/powerpoint/2010/main" val="139046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9F14-0EF0-4B27-AF31-42AECD7DAC72}"/>
              </a:ext>
            </a:extLst>
          </p:cNvPr>
          <p:cNvSpPr>
            <a:spLocks noGrp="1"/>
          </p:cNvSpPr>
          <p:nvPr>
            <p:ph type="title"/>
          </p:nvPr>
        </p:nvSpPr>
        <p:spPr/>
        <p:txBody>
          <a:bodyPr/>
          <a:lstStyle/>
          <a:p>
            <a:r>
              <a:rPr lang="en-US" dirty="0"/>
              <a:t>             IMPLEMENTATION DETAILS</a:t>
            </a:r>
            <a:endParaRPr lang="en-IN" dirty="0"/>
          </a:p>
        </p:txBody>
      </p:sp>
      <p:pic>
        <p:nvPicPr>
          <p:cNvPr id="5" name="Content Placeholder 4">
            <a:extLst>
              <a:ext uri="{FF2B5EF4-FFF2-40B4-BE49-F238E27FC236}">
                <a16:creationId xmlns:a16="http://schemas.microsoft.com/office/drawing/2014/main" id="{1B1AA4B7-3BCC-4389-B6EC-3AF57C7FF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635" y="2178467"/>
            <a:ext cx="7865616" cy="3541712"/>
          </a:xfrm>
        </p:spPr>
      </p:pic>
    </p:spTree>
    <p:extLst>
      <p:ext uri="{BB962C8B-B14F-4D97-AF65-F5344CB8AC3E}">
        <p14:creationId xmlns:p14="http://schemas.microsoft.com/office/powerpoint/2010/main" val="76218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DA9A-9F80-4282-9CB3-83E8FDCDD86B}"/>
              </a:ext>
            </a:extLst>
          </p:cNvPr>
          <p:cNvSpPr>
            <a:spLocks noGrp="1"/>
          </p:cNvSpPr>
          <p:nvPr>
            <p:ph type="title"/>
          </p:nvPr>
        </p:nvSpPr>
        <p:spPr/>
        <p:txBody>
          <a:bodyPr/>
          <a:lstStyle/>
          <a:p>
            <a:r>
              <a:rPr lang="en-US" dirty="0"/>
              <a:t>           IMPLEMENTATION DETAILS</a:t>
            </a:r>
            <a:endParaRPr lang="en-IN" dirty="0"/>
          </a:p>
        </p:txBody>
      </p:sp>
      <p:pic>
        <p:nvPicPr>
          <p:cNvPr id="5" name="Content Placeholder 4">
            <a:extLst>
              <a:ext uri="{FF2B5EF4-FFF2-40B4-BE49-F238E27FC236}">
                <a16:creationId xmlns:a16="http://schemas.microsoft.com/office/drawing/2014/main" id="{FFCD36CF-216C-4E9F-8C61-3E38BBBFE5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7966" y="2249488"/>
            <a:ext cx="5172894" cy="3541712"/>
          </a:xfrm>
        </p:spPr>
      </p:pic>
    </p:spTree>
    <p:extLst>
      <p:ext uri="{BB962C8B-B14F-4D97-AF65-F5344CB8AC3E}">
        <p14:creationId xmlns:p14="http://schemas.microsoft.com/office/powerpoint/2010/main" val="229874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6845-4036-437A-8E95-980655680005}"/>
              </a:ext>
            </a:extLst>
          </p:cNvPr>
          <p:cNvSpPr>
            <a:spLocks noGrp="1"/>
          </p:cNvSpPr>
          <p:nvPr>
            <p:ph type="title"/>
          </p:nvPr>
        </p:nvSpPr>
        <p:spPr/>
        <p:txBody>
          <a:bodyPr/>
          <a:lstStyle/>
          <a:p>
            <a:r>
              <a:rPr lang="en-US" dirty="0"/>
              <a:t>          IMPLEMENTATION DETAILS</a:t>
            </a:r>
            <a:endParaRPr lang="en-IN" dirty="0"/>
          </a:p>
        </p:txBody>
      </p:sp>
      <p:pic>
        <p:nvPicPr>
          <p:cNvPr id="5" name="Content Placeholder 4">
            <a:extLst>
              <a:ext uri="{FF2B5EF4-FFF2-40B4-BE49-F238E27FC236}">
                <a16:creationId xmlns:a16="http://schemas.microsoft.com/office/drawing/2014/main" id="{A3E38555-1C2F-46A5-82FF-25ED3E8C3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3508" y="2249488"/>
            <a:ext cx="5441810" cy="3541712"/>
          </a:xfrm>
        </p:spPr>
      </p:pic>
    </p:spTree>
    <p:extLst>
      <p:ext uri="{BB962C8B-B14F-4D97-AF65-F5344CB8AC3E}">
        <p14:creationId xmlns:p14="http://schemas.microsoft.com/office/powerpoint/2010/main" val="133653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77B9-8EFE-4A1F-82E1-45305E277D4C}"/>
              </a:ext>
            </a:extLst>
          </p:cNvPr>
          <p:cNvSpPr>
            <a:spLocks noGrp="1"/>
          </p:cNvSpPr>
          <p:nvPr>
            <p:ph type="title"/>
          </p:nvPr>
        </p:nvSpPr>
        <p:spPr/>
        <p:txBody>
          <a:bodyPr/>
          <a:lstStyle/>
          <a:p>
            <a:r>
              <a:rPr lang="en-US" dirty="0"/>
              <a:t>               IMPLEMENTATION DETAILS</a:t>
            </a:r>
            <a:endParaRPr lang="en-IN" dirty="0"/>
          </a:p>
        </p:txBody>
      </p:sp>
      <p:pic>
        <p:nvPicPr>
          <p:cNvPr id="5" name="Content Placeholder 4">
            <a:extLst>
              <a:ext uri="{FF2B5EF4-FFF2-40B4-BE49-F238E27FC236}">
                <a16:creationId xmlns:a16="http://schemas.microsoft.com/office/drawing/2014/main" id="{47B6E1FB-9FA7-4DF1-9F5A-BAC49AC5E0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808" y="2249488"/>
            <a:ext cx="6735209" cy="3541712"/>
          </a:xfrm>
        </p:spPr>
      </p:pic>
    </p:spTree>
    <p:extLst>
      <p:ext uri="{BB962C8B-B14F-4D97-AF65-F5344CB8AC3E}">
        <p14:creationId xmlns:p14="http://schemas.microsoft.com/office/powerpoint/2010/main" val="790208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CA2D-02DB-4D6A-9A13-93AD20CE54E0}"/>
              </a:ext>
            </a:extLst>
          </p:cNvPr>
          <p:cNvSpPr>
            <a:spLocks noGrp="1"/>
          </p:cNvSpPr>
          <p:nvPr>
            <p:ph type="title"/>
          </p:nvPr>
        </p:nvSpPr>
        <p:spPr/>
        <p:txBody>
          <a:bodyPr/>
          <a:lstStyle/>
          <a:p>
            <a:r>
              <a:rPr lang="en-US" dirty="0"/>
              <a:t>          IMPLEMENTATION DETAILS</a:t>
            </a:r>
            <a:endParaRPr lang="en-IN" dirty="0"/>
          </a:p>
        </p:txBody>
      </p:sp>
      <p:pic>
        <p:nvPicPr>
          <p:cNvPr id="5" name="Content Placeholder 4">
            <a:extLst>
              <a:ext uri="{FF2B5EF4-FFF2-40B4-BE49-F238E27FC236}">
                <a16:creationId xmlns:a16="http://schemas.microsoft.com/office/drawing/2014/main" id="{FFB5B9BB-0A13-4D90-9227-EA853FBE4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159" y="2249488"/>
            <a:ext cx="6778507" cy="3541712"/>
          </a:xfrm>
        </p:spPr>
      </p:pic>
    </p:spTree>
    <p:extLst>
      <p:ext uri="{BB962C8B-B14F-4D97-AF65-F5344CB8AC3E}">
        <p14:creationId xmlns:p14="http://schemas.microsoft.com/office/powerpoint/2010/main" val="665466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AB76-C113-4F71-9216-17194D830512}"/>
              </a:ext>
            </a:extLst>
          </p:cNvPr>
          <p:cNvSpPr>
            <a:spLocks noGrp="1"/>
          </p:cNvSpPr>
          <p:nvPr>
            <p:ph type="title"/>
          </p:nvPr>
        </p:nvSpPr>
        <p:spPr/>
        <p:txBody>
          <a:bodyPr/>
          <a:lstStyle/>
          <a:p>
            <a:r>
              <a:rPr lang="en-US" dirty="0"/>
              <a:t>  </a:t>
            </a:r>
            <a:br>
              <a:rPr lang="en-US" dirty="0"/>
            </a:br>
            <a:r>
              <a:rPr lang="en-US" dirty="0"/>
              <a:t>   </a:t>
            </a:r>
            <a:endParaRPr lang="en-IN" dirty="0"/>
          </a:p>
        </p:txBody>
      </p:sp>
      <p:sp>
        <p:nvSpPr>
          <p:cNvPr id="3" name="Content Placeholder 2">
            <a:extLst>
              <a:ext uri="{FF2B5EF4-FFF2-40B4-BE49-F238E27FC236}">
                <a16:creationId xmlns:a16="http://schemas.microsoft.com/office/drawing/2014/main" id="{FDBF1F4A-A4A1-41A0-808D-07C95A66602F}"/>
              </a:ext>
            </a:extLst>
          </p:cNvPr>
          <p:cNvSpPr>
            <a:spLocks noGrp="1"/>
          </p:cNvSpPr>
          <p:nvPr>
            <p:ph idx="1"/>
          </p:nvPr>
        </p:nvSpPr>
        <p:spPr/>
        <p:txBody>
          <a:bodyPr>
            <a:normAutofit fontScale="47500" lnSpcReduction="20000"/>
          </a:bodyPr>
          <a:lstStyle/>
          <a:p>
            <a:pPr marL="0" indent="0" algn="ctr">
              <a:buNone/>
            </a:pPr>
            <a:r>
              <a:rPr lang="en-US" sz="28600" dirty="0"/>
              <a:t>THANK YOU</a:t>
            </a:r>
          </a:p>
          <a:p>
            <a:pPr marL="0" indent="0" algn="ctr">
              <a:buNone/>
            </a:pPr>
            <a:endParaRPr lang="en-IN" dirty="0"/>
          </a:p>
        </p:txBody>
      </p:sp>
    </p:spTree>
    <p:extLst>
      <p:ext uri="{BB962C8B-B14F-4D97-AF65-F5344CB8AC3E}">
        <p14:creationId xmlns:p14="http://schemas.microsoft.com/office/powerpoint/2010/main" val="427368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063E-2181-42FA-AE5E-C49DF4756459}"/>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CONTENTS </a:t>
            </a:r>
            <a:endParaRPr lang="en-IN"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2BE1B2-6ACD-47C2-82BB-C8FB783A3A36}"/>
              </a:ext>
            </a:extLst>
          </p:cNvPr>
          <p:cNvSpPr>
            <a:spLocks noGrp="1"/>
          </p:cNvSpPr>
          <p:nvPr>
            <p:ph idx="1"/>
          </p:nvPr>
        </p:nvSpPr>
        <p:spPr/>
        <p:txBody>
          <a:bodyPr>
            <a:normAutofit fontScale="92500" lnSpcReduction="10000"/>
          </a:bodyPr>
          <a:lstStyle/>
          <a:p>
            <a:r>
              <a:rPr lang="en-US" dirty="0"/>
              <a:t>INTRODUCTION</a:t>
            </a:r>
          </a:p>
          <a:p>
            <a:r>
              <a:rPr lang="en-US" dirty="0"/>
              <a:t>OBJECTIVES</a:t>
            </a:r>
          </a:p>
          <a:p>
            <a:r>
              <a:rPr lang="en-IN" dirty="0"/>
              <a:t>METHODOLOGY</a:t>
            </a:r>
          </a:p>
          <a:p>
            <a:r>
              <a:rPr lang="en-IN" dirty="0"/>
              <a:t>SYSTEM REQUIREMENTS </a:t>
            </a:r>
          </a:p>
          <a:p>
            <a:r>
              <a:rPr lang="en-IN" dirty="0"/>
              <a:t>LITERATURE REVIEW</a:t>
            </a:r>
          </a:p>
          <a:p>
            <a:r>
              <a:rPr lang="en-IN" dirty="0"/>
              <a:t>IMPLEMENTATION DETAILS</a:t>
            </a:r>
          </a:p>
          <a:p>
            <a:r>
              <a:rPr lang="en-IN" dirty="0"/>
              <a:t>CONCLUSION</a:t>
            </a:r>
          </a:p>
          <a:p>
            <a:endParaRPr lang="en-IN" dirty="0"/>
          </a:p>
        </p:txBody>
      </p:sp>
    </p:spTree>
    <p:extLst>
      <p:ext uri="{BB962C8B-B14F-4D97-AF65-F5344CB8AC3E}">
        <p14:creationId xmlns:p14="http://schemas.microsoft.com/office/powerpoint/2010/main" val="232976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9B14-3039-4B43-96AD-CFCA031D7986}"/>
              </a:ext>
            </a:extLst>
          </p:cNvPr>
          <p:cNvSpPr>
            <a:spLocks noGrp="1"/>
          </p:cNvSpPr>
          <p:nvPr>
            <p:ph type="title"/>
          </p:nvPr>
        </p:nvSpPr>
        <p:spPr>
          <a:xfrm>
            <a:off x="1141413" y="618518"/>
            <a:ext cx="9905998" cy="1112628"/>
          </a:xfrm>
        </p:spPr>
        <p:txBody>
          <a:bodyPr/>
          <a:lstStyle/>
          <a:p>
            <a:r>
              <a:rPr lang="en-US" dirty="0"/>
              <a:t>                     INTRODUCTION</a:t>
            </a:r>
            <a:br>
              <a:rPr lang="en-US" dirty="0"/>
            </a:br>
            <a:endParaRPr lang="en-IN" dirty="0"/>
          </a:p>
        </p:txBody>
      </p:sp>
      <p:sp>
        <p:nvSpPr>
          <p:cNvPr id="3" name="Content Placeholder 2">
            <a:extLst>
              <a:ext uri="{FF2B5EF4-FFF2-40B4-BE49-F238E27FC236}">
                <a16:creationId xmlns:a16="http://schemas.microsoft.com/office/drawing/2014/main" id="{583935E1-46C3-4913-8A57-28B76C5A0C7D}"/>
              </a:ext>
            </a:extLst>
          </p:cNvPr>
          <p:cNvSpPr>
            <a:spLocks noGrp="1"/>
          </p:cNvSpPr>
          <p:nvPr>
            <p:ph idx="1"/>
          </p:nvPr>
        </p:nvSpPr>
        <p:spPr>
          <a:xfrm>
            <a:off x="1141412" y="1580226"/>
            <a:ext cx="9905999" cy="4758430"/>
          </a:xfrm>
        </p:spPr>
        <p:txBody>
          <a:bodyPr>
            <a:normAutofit fontScale="70000" lnSpcReduction="20000"/>
          </a:bodyPr>
          <a:lstStyle/>
          <a:p>
            <a:pPr>
              <a:lnSpc>
                <a:spcPct val="115000"/>
              </a:lnSpc>
              <a:spcAft>
                <a:spcPts val="1000"/>
              </a:spcAf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Unmanned aerial vehicles (UAV), commonly named drones, are small aerial platforms weighing up to 20 kg (50 lbs.).</a:t>
            </a:r>
          </a:p>
          <a:p>
            <a:pPr>
              <a:lnSpc>
                <a:spcPct val="115000"/>
              </a:lnSpc>
              <a:spcAft>
                <a:spcPts val="1000"/>
              </a:spcAf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Drones can be operated in two ways; </a:t>
            </a: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directly,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in which a human has complete control of the vehicle by wireless remote; and </a:t>
            </a: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autonomously,</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in which the vehicle is able to control itself and follow a route based on the data from GPS or other sensors.  </a:t>
            </a:r>
          </a:p>
          <a:p>
            <a:pPr>
              <a:lnSpc>
                <a:spcPct val="115000"/>
              </a:lnSpc>
              <a:spcAft>
                <a:spcPts val="1000"/>
              </a:spcAf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Ensuring the health of the rural economy has been one of the world’s most challenging issues.</a:t>
            </a:r>
          </a:p>
          <a:p>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In the more developed countries  PRECISION AGRICULTURE has been employed to benefit farmers, increase production and reduce operating costs as well as to enhance labor efficiency, but it is still out of reach for most developing countries.</a:t>
            </a:r>
          </a:p>
          <a:p>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In recent years, MACHINE LEARNING AND DEEP LEARNING has made remarkable progress and is regarded as the most promising technology for propelling agriculture  into the future.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69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81BE-A6F9-45E6-AF52-ECBDD8B297BB}"/>
              </a:ext>
            </a:extLst>
          </p:cNvPr>
          <p:cNvSpPr>
            <a:spLocks noGrp="1"/>
          </p:cNvSpPr>
          <p:nvPr>
            <p:ph type="title"/>
          </p:nvPr>
        </p:nvSpPr>
        <p:spPr/>
        <p:txBody>
          <a:bodyPr/>
          <a:lstStyle/>
          <a:p>
            <a:r>
              <a:rPr lang="en-US" dirty="0"/>
              <a:t>                              OBJECTIVES</a:t>
            </a:r>
            <a:endParaRPr lang="en-IN" dirty="0"/>
          </a:p>
        </p:txBody>
      </p:sp>
      <p:sp>
        <p:nvSpPr>
          <p:cNvPr id="3" name="Content Placeholder 2">
            <a:extLst>
              <a:ext uri="{FF2B5EF4-FFF2-40B4-BE49-F238E27FC236}">
                <a16:creationId xmlns:a16="http://schemas.microsoft.com/office/drawing/2014/main" id="{41F08476-C5B5-412D-BE0D-66AF1FD3689B}"/>
              </a:ext>
            </a:extLst>
          </p:cNvPr>
          <p:cNvSpPr>
            <a:spLocks noGrp="1"/>
          </p:cNvSpPr>
          <p:nvPr>
            <p:ph idx="1"/>
          </p:nvPr>
        </p:nvSpPr>
        <p:spPr/>
        <p:txBody>
          <a:bodyPr>
            <a:normAutofit fontScale="92500"/>
          </a:bodyPr>
          <a:lstStyle/>
          <a:p>
            <a:r>
              <a:rPr lang="en-US" dirty="0"/>
              <a:t>An agricultural drone is an unmanned aerial vehicle used to help optimize agriculture operations , increase crop production , detect any potential or existing disease , pest and weed detection, quality monitoring and overall crop monitoring.</a:t>
            </a:r>
          </a:p>
          <a:p>
            <a:r>
              <a:rPr lang="en-US" dirty="0"/>
              <a:t>The drone will help the farmers see the field and crops from the sky. This bird's eye view may reveal many pest/weed/irrigation issues etc.</a:t>
            </a:r>
          </a:p>
          <a:p>
            <a:r>
              <a:rPr lang="en-US" dirty="0"/>
              <a:t>The drone will help the farmer to distinguish between healthy and unhealthy plants ,which may not be clearly visible to naked eye. This will also help them decide better fertilizers , pesticides etc. which will again hype crop productivity</a:t>
            </a:r>
            <a:endParaRPr lang="en-IN" dirty="0"/>
          </a:p>
        </p:txBody>
      </p:sp>
    </p:spTree>
    <p:extLst>
      <p:ext uri="{BB962C8B-B14F-4D97-AF65-F5344CB8AC3E}">
        <p14:creationId xmlns:p14="http://schemas.microsoft.com/office/powerpoint/2010/main" val="251414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1B8A-7935-4F29-AC33-072E87DC8CE9}"/>
              </a:ext>
            </a:extLst>
          </p:cNvPr>
          <p:cNvSpPr>
            <a:spLocks noGrp="1"/>
          </p:cNvSpPr>
          <p:nvPr>
            <p:ph type="title"/>
          </p:nvPr>
        </p:nvSpPr>
        <p:spPr/>
        <p:txBody>
          <a:bodyPr/>
          <a:lstStyle/>
          <a:p>
            <a:r>
              <a:rPr lang="en-US" dirty="0"/>
              <a:t>                          OBJECTIVES</a:t>
            </a:r>
            <a:endParaRPr lang="en-IN" dirty="0"/>
          </a:p>
        </p:txBody>
      </p:sp>
      <p:sp>
        <p:nvSpPr>
          <p:cNvPr id="3" name="Content Placeholder 2">
            <a:extLst>
              <a:ext uri="{FF2B5EF4-FFF2-40B4-BE49-F238E27FC236}">
                <a16:creationId xmlns:a16="http://schemas.microsoft.com/office/drawing/2014/main" id="{F75320DD-CF5A-44D6-9A5D-2D22B4501BCF}"/>
              </a:ext>
            </a:extLst>
          </p:cNvPr>
          <p:cNvSpPr>
            <a:spLocks noGrp="1"/>
          </p:cNvSpPr>
          <p:nvPr>
            <p:ph idx="1"/>
          </p:nvPr>
        </p:nvSpPr>
        <p:spPr/>
        <p:txBody>
          <a:bodyPr>
            <a:normAutofit fontScale="92500"/>
          </a:bodyPr>
          <a:lstStyle/>
          <a:p>
            <a:r>
              <a:rPr lang="en-US" dirty="0"/>
              <a:t>The drone will also act as an assistant to the farmer. Weekly/ daily or even hourly pictures will help farmers understand and connect with their crops better.</a:t>
            </a:r>
          </a:p>
          <a:p>
            <a:r>
              <a:rPr lang="en-US" dirty="0"/>
              <a:t>All in all the drone will help farmers save a lot of time and get better yield, better clarity with less struggle.</a:t>
            </a:r>
          </a:p>
          <a:p>
            <a:r>
              <a:rPr lang="en-US" dirty="0"/>
              <a:t>In addition to it, it will also benefit the environment and help preserve it by reducing the intake of fertilizers and pesticides , making their use specific to the requirements of the crops and the area that's affected.</a:t>
            </a:r>
            <a:endParaRPr lang="en-IN" dirty="0"/>
          </a:p>
        </p:txBody>
      </p:sp>
    </p:spTree>
    <p:extLst>
      <p:ext uri="{BB962C8B-B14F-4D97-AF65-F5344CB8AC3E}">
        <p14:creationId xmlns:p14="http://schemas.microsoft.com/office/powerpoint/2010/main" val="108691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645B-202C-4F34-A4F1-0FDF7E44FCC8}"/>
              </a:ext>
            </a:extLst>
          </p:cNvPr>
          <p:cNvSpPr>
            <a:spLocks noGrp="1"/>
          </p:cNvSpPr>
          <p:nvPr>
            <p:ph type="title"/>
          </p:nvPr>
        </p:nvSpPr>
        <p:spPr>
          <a:xfrm>
            <a:off x="1141413" y="949911"/>
            <a:ext cx="9905998" cy="372862"/>
          </a:xfrm>
        </p:spPr>
        <p:txBody>
          <a:bodyPr>
            <a:normAutofit fontScale="90000"/>
          </a:bodyPr>
          <a:lstStyle/>
          <a:p>
            <a:r>
              <a:rPr lang="en-IN" dirty="0"/>
              <a:t>                          METHODOLOGY</a:t>
            </a:r>
            <a:br>
              <a:rPr lang="en-IN" dirty="0"/>
            </a:br>
            <a:endParaRPr lang="en-IN" dirty="0"/>
          </a:p>
        </p:txBody>
      </p:sp>
      <p:sp>
        <p:nvSpPr>
          <p:cNvPr id="3" name="Content Placeholder 2">
            <a:extLst>
              <a:ext uri="{FF2B5EF4-FFF2-40B4-BE49-F238E27FC236}">
                <a16:creationId xmlns:a16="http://schemas.microsoft.com/office/drawing/2014/main" id="{05F10AC8-B559-4E32-B259-E5E47506FFAD}"/>
              </a:ext>
            </a:extLst>
          </p:cNvPr>
          <p:cNvSpPr>
            <a:spLocks noGrp="1"/>
          </p:cNvSpPr>
          <p:nvPr>
            <p:ph idx="1"/>
          </p:nvPr>
        </p:nvSpPr>
        <p:spPr>
          <a:xfrm>
            <a:off x="1141412" y="2032986"/>
            <a:ext cx="9905999" cy="3758215"/>
          </a:xfrm>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Flying over the field, the drone takes high-resolution pictures with a camera . Based on a measured parameter, these images are captured in different bands from visible (color), near-infrared to infrared spectrum.</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collected images are raw data which requires further interpretation.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Immediately after capturing the image, the images are stored in drone which are then sent to the software where they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are tested with different algorithms to check on efficient agriculture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5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Drones collect raw data and translate it with algorithms into useful information. Therefore, they can be used for various applications in farming, such as the monitoring of the following parameters:</a:t>
            </a:r>
          </a:p>
        </p:txBody>
      </p:sp>
    </p:spTree>
    <p:extLst>
      <p:ext uri="{BB962C8B-B14F-4D97-AF65-F5344CB8AC3E}">
        <p14:creationId xmlns:p14="http://schemas.microsoft.com/office/powerpoint/2010/main" val="121042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E123-C30E-42AD-A25B-B1F49978518A}"/>
              </a:ext>
            </a:extLst>
          </p:cNvPr>
          <p:cNvSpPr>
            <a:spLocks noGrp="1"/>
          </p:cNvSpPr>
          <p:nvPr>
            <p:ph type="title"/>
          </p:nvPr>
        </p:nvSpPr>
        <p:spPr/>
        <p:txBody>
          <a:bodyPr/>
          <a:lstStyle/>
          <a:p>
            <a:r>
              <a:rPr lang="en-IN" dirty="0"/>
              <a:t>                   METHODOLOGY</a:t>
            </a:r>
          </a:p>
        </p:txBody>
      </p:sp>
      <p:sp>
        <p:nvSpPr>
          <p:cNvPr id="3" name="Content Placeholder 2">
            <a:extLst>
              <a:ext uri="{FF2B5EF4-FFF2-40B4-BE49-F238E27FC236}">
                <a16:creationId xmlns:a16="http://schemas.microsoft.com/office/drawing/2014/main" id="{F6820E82-FA2C-4F6F-9576-8E1D38F12313}"/>
              </a:ext>
            </a:extLst>
          </p:cNvPr>
          <p:cNvSpPr>
            <a:spLocks noGrp="1"/>
          </p:cNvSpPr>
          <p:nvPr>
            <p:ph idx="1"/>
          </p:nvPr>
        </p:nvSpPr>
        <p:spPr>
          <a:xfrm>
            <a:off x="1141413" y="2240609"/>
            <a:ext cx="9905999" cy="4355499"/>
          </a:xfrm>
        </p:spPr>
        <p:txBody>
          <a:bodyPr/>
          <a:lstStyle/>
          <a:p>
            <a:r>
              <a:rPr lang="en-US" dirty="0"/>
              <a:t>SPECIES RECOGNITION</a:t>
            </a:r>
          </a:p>
          <a:p>
            <a:r>
              <a:rPr lang="en-US" dirty="0"/>
              <a:t>SPECIES MANAGEMENT</a:t>
            </a:r>
          </a:p>
          <a:p>
            <a:r>
              <a:rPr lang="en-US" dirty="0"/>
              <a:t>FIELD CONDITION MANAGEMENT </a:t>
            </a:r>
          </a:p>
          <a:p>
            <a:r>
              <a:rPr lang="en-US" dirty="0"/>
              <a:t>CROP QUALITY</a:t>
            </a:r>
          </a:p>
          <a:p>
            <a:r>
              <a:rPr lang="en-US" dirty="0"/>
              <a:t>PLANT DISEASE DETECTION</a:t>
            </a:r>
          </a:p>
          <a:p>
            <a:r>
              <a:rPr lang="en-US" dirty="0"/>
              <a:t>WEED DETECTION</a:t>
            </a:r>
          </a:p>
          <a:p>
            <a:r>
              <a:rPr lang="en-US" dirty="0"/>
              <a:t>YIELD PREDICTION</a:t>
            </a:r>
          </a:p>
          <a:p>
            <a:endParaRPr lang="en-US" dirty="0"/>
          </a:p>
        </p:txBody>
      </p:sp>
    </p:spTree>
    <p:extLst>
      <p:ext uri="{BB962C8B-B14F-4D97-AF65-F5344CB8AC3E}">
        <p14:creationId xmlns:p14="http://schemas.microsoft.com/office/powerpoint/2010/main" val="209702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C4749-EDAA-424F-8E2E-93594A48BCC9}"/>
              </a:ext>
            </a:extLst>
          </p:cNvPr>
          <p:cNvSpPr>
            <a:spLocks noGrp="1"/>
          </p:cNvSpPr>
          <p:nvPr>
            <p:ph type="title"/>
          </p:nvPr>
        </p:nvSpPr>
        <p:spPr>
          <a:xfrm>
            <a:off x="1141413" y="618518"/>
            <a:ext cx="9905998" cy="1094872"/>
          </a:xfrm>
        </p:spPr>
        <p:txBody>
          <a:bodyPr/>
          <a:lstStyle/>
          <a:p>
            <a:r>
              <a:rPr lang="en-US" dirty="0"/>
              <a:t>                SYSTEM REQUIREMENTS</a:t>
            </a:r>
            <a:endParaRPr lang="en-IN" dirty="0"/>
          </a:p>
        </p:txBody>
      </p:sp>
      <p:sp>
        <p:nvSpPr>
          <p:cNvPr id="3" name="Content Placeholder 2">
            <a:extLst>
              <a:ext uri="{FF2B5EF4-FFF2-40B4-BE49-F238E27FC236}">
                <a16:creationId xmlns:a16="http://schemas.microsoft.com/office/drawing/2014/main" id="{0311E912-916E-4A38-9D61-7B3E9CF8B296}"/>
              </a:ext>
            </a:extLst>
          </p:cNvPr>
          <p:cNvSpPr>
            <a:spLocks noGrp="1"/>
          </p:cNvSpPr>
          <p:nvPr>
            <p:ph idx="1"/>
          </p:nvPr>
        </p:nvSpPr>
        <p:spPr/>
        <p:txBody>
          <a:bodyPr>
            <a:normAutofit/>
          </a:bodyPr>
          <a:lstStyle/>
          <a:p>
            <a:r>
              <a:rPr lang="en-US" dirty="0"/>
              <a:t>DRONE :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Unmanned aerial vehicles (UAV), commonly named drones, are small aerial platforms weighing up to 20 kg (50 lbs.).</a:t>
            </a:r>
          </a:p>
          <a:p>
            <a:pPr algn="l"/>
            <a:r>
              <a:rPr lang="en-IN" sz="2000" dirty="0">
                <a:latin typeface="Times New Roman" panose="02020603050405020304" pitchFamily="18" charset="0"/>
                <a:cs typeface="Times New Roman" panose="02020603050405020304" pitchFamily="18" charset="0"/>
              </a:rPr>
              <a:t>MISSION PLANNER : </a:t>
            </a:r>
            <a:r>
              <a:rPr lang="en-US" sz="2000" b="0" i="0" dirty="0">
                <a:effectLst/>
                <a:latin typeface="Times New Roman" panose="02020603050405020304" pitchFamily="18" charset="0"/>
                <a:cs typeface="Times New Roman" panose="02020603050405020304" pitchFamily="18" charset="0"/>
              </a:rPr>
              <a:t>Mission Planner is a full-featured ground station application for the </a:t>
            </a:r>
            <a:r>
              <a:rPr lang="en-US" sz="2000" b="0" i="0" dirty="0" err="1">
                <a:effectLst/>
                <a:latin typeface="Times New Roman" panose="02020603050405020304" pitchFamily="18" charset="0"/>
                <a:cs typeface="Times New Roman" panose="02020603050405020304" pitchFamily="18" charset="0"/>
              </a:rPr>
              <a:t>ArduPilot</a:t>
            </a:r>
            <a:r>
              <a:rPr lang="en-US" sz="2000" b="0" i="0" dirty="0">
                <a:effectLst/>
                <a:latin typeface="Times New Roman" panose="02020603050405020304" pitchFamily="18" charset="0"/>
                <a:cs typeface="Times New Roman" panose="02020603050405020304" pitchFamily="18" charset="0"/>
              </a:rPr>
              <a:t> open source autopilot project.  </a:t>
            </a:r>
          </a:p>
          <a:p>
            <a:pPr algn="l"/>
            <a:r>
              <a:rPr lang="en-IN" dirty="0"/>
              <a:t>ANACONDA 3 :</a:t>
            </a:r>
            <a:r>
              <a:rPr lang="en-US" sz="1600" b="1" i="0" dirty="0">
                <a:effectLst/>
                <a:latin typeface="Arial" panose="020B0604020202020204" pitchFamily="34" charset="0"/>
              </a:rPr>
              <a:t>Anaconda</a:t>
            </a:r>
            <a:r>
              <a:rPr lang="en-US" sz="1600" b="0" i="0" dirty="0">
                <a:effectLst/>
                <a:latin typeface="Arial" panose="020B0604020202020204" pitchFamily="34" charset="0"/>
              </a:rPr>
              <a:t> is a </a:t>
            </a:r>
            <a:r>
              <a:rPr lang="en-US" sz="1600" b="0" i="0" u="sng" strike="noStrike" dirty="0">
                <a:effectLst/>
                <a:latin typeface="Arial" panose="020B0604020202020204" pitchFamily="34" charset="0"/>
                <a:hlinkClick r:id="rId2" tooltip="Free and open-source">
                  <a:extLst>
                    <a:ext uri="{A12FA001-AC4F-418D-AE19-62706E023703}">
                      <ahyp:hlinkClr xmlns:ahyp="http://schemas.microsoft.com/office/drawing/2018/hyperlinkcolor" val="tx"/>
                    </a:ext>
                  </a:extLst>
                </a:hlinkClick>
              </a:rPr>
              <a:t>free and open-source</a:t>
            </a:r>
            <a:r>
              <a:rPr lang="en-US" sz="1600" b="0" i="0" u="sng" dirty="0">
                <a:effectLst/>
                <a:latin typeface="Arial" panose="020B0604020202020204" pitchFamily="34" charset="0"/>
              </a:rPr>
              <a:t> </a:t>
            </a:r>
            <a:r>
              <a:rPr lang="en-US" sz="1600" b="0" i="0" dirty="0">
                <a:effectLst/>
                <a:latin typeface="Arial" panose="020B0604020202020204" pitchFamily="34" charset="0"/>
              </a:rPr>
              <a:t>distribution of the </a:t>
            </a:r>
            <a:r>
              <a:rPr lang="en-US" sz="1600" b="0" i="0" strike="noStrike" dirty="0">
                <a:effectLst/>
                <a:latin typeface="Arial" panose="020B0604020202020204" pitchFamily="34" charset="0"/>
                <a:hlinkClick r:id="rId3" tooltip="Python (programming language)">
                  <a:extLst>
                    <a:ext uri="{A12FA001-AC4F-418D-AE19-62706E023703}">
                      <ahyp:hlinkClr xmlns:ahyp="http://schemas.microsoft.com/office/drawing/2018/hyperlinkcolor" val="tx"/>
                    </a:ext>
                  </a:extLst>
                </a:hlinkClick>
              </a:rPr>
              <a:t>Python</a:t>
            </a:r>
            <a:r>
              <a:rPr lang="en-US" sz="1600" b="0" i="0" dirty="0">
                <a:effectLst/>
                <a:latin typeface="Arial" panose="020B0604020202020204" pitchFamily="34" charset="0"/>
              </a:rPr>
              <a:t> and </a:t>
            </a:r>
            <a:r>
              <a:rPr lang="en-US" sz="1600" b="0" i="0" strike="noStrike" dirty="0">
                <a:effectLst/>
                <a:latin typeface="Arial" panose="020B0604020202020204" pitchFamily="34" charset="0"/>
                <a:hlinkClick r:id="rId4" tooltip="R (programming language)">
                  <a:extLst>
                    <a:ext uri="{A12FA001-AC4F-418D-AE19-62706E023703}">
                      <ahyp:hlinkClr xmlns:ahyp="http://schemas.microsoft.com/office/drawing/2018/hyperlinkcolor" val="tx"/>
                    </a:ext>
                  </a:extLst>
                </a:hlinkClick>
              </a:rPr>
              <a:t>R</a:t>
            </a:r>
            <a:r>
              <a:rPr lang="en-US" sz="1600" b="0" i="0" dirty="0">
                <a:effectLst/>
                <a:latin typeface="Arial" panose="020B0604020202020204" pitchFamily="34" charset="0"/>
              </a:rPr>
              <a:t> programming languages for </a:t>
            </a:r>
            <a:r>
              <a:rPr lang="en-US" sz="1600" b="0" i="0" strike="noStrike" dirty="0">
                <a:effectLst/>
                <a:latin typeface="Arial" panose="020B0604020202020204" pitchFamily="34" charset="0"/>
                <a:hlinkClick r:id="rId5" tooltip="Scientific computing">
                  <a:extLst>
                    <a:ext uri="{A12FA001-AC4F-418D-AE19-62706E023703}">
                      <ahyp:hlinkClr xmlns:ahyp="http://schemas.microsoft.com/office/drawing/2018/hyperlinkcolor" val="tx"/>
                    </a:ext>
                  </a:extLst>
                </a:hlinkClick>
              </a:rPr>
              <a:t>scientific computing</a:t>
            </a:r>
            <a:r>
              <a:rPr lang="en-US" sz="1600" b="0" i="0" dirty="0">
                <a:effectLst/>
                <a:latin typeface="Arial" panose="020B0604020202020204" pitchFamily="34" charset="0"/>
              </a:rPr>
              <a:t> (</a:t>
            </a:r>
            <a:r>
              <a:rPr lang="en-US" sz="1600" b="0" i="0" strike="noStrike" dirty="0">
                <a:effectLst/>
                <a:latin typeface="Arial" panose="020B0604020202020204" pitchFamily="34" charset="0"/>
                <a:hlinkClick r:id="rId6" tooltip="Data science">
                  <a:extLst>
                    <a:ext uri="{A12FA001-AC4F-418D-AE19-62706E023703}">
                      <ahyp:hlinkClr xmlns:ahyp="http://schemas.microsoft.com/office/drawing/2018/hyperlinkcolor" val="tx"/>
                    </a:ext>
                  </a:extLst>
                </a:hlinkClick>
              </a:rPr>
              <a:t>data science</a:t>
            </a:r>
            <a:r>
              <a:rPr lang="en-US" sz="1600" b="0" i="0" dirty="0">
                <a:effectLst/>
                <a:latin typeface="Arial" panose="020B0604020202020204" pitchFamily="34" charset="0"/>
              </a:rPr>
              <a:t>, </a:t>
            </a:r>
            <a:r>
              <a:rPr lang="en-US" sz="1600" b="0" i="0" strike="noStrike" dirty="0">
                <a:effectLst/>
                <a:latin typeface="Arial" panose="020B0604020202020204" pitchFamily="34" charset="0"/>
                <a:hlinkClick r:id="rId7" tooltip="Machine learning">
                  <a:extLst>
                    <a:ext uri="{A12FA001-AC4F-418D-AE19-62706E023703}">
                      <ahyp:hlinkClr xmlns:ahyp="http://schemas.microsoft.com/office/drawing/2018/hyperlinkcolor" val="tx"/>
                    </a:ext>
                  </a:extLst>
                </a:hlinkClick>
              </a:rPr>
              <a:t>machine learning</a:t>
            </a:r>
            <a:r>
              <a:rPr lang="en-US" sz="1600" b="0" i="0" dirty="0">
                <a:effectLst/>
                <a:latin typeface="Arial" panose="020B0604020202020204" pitchFamily="34" charset="0"/>
              </a:rPr>
              <a:t> applications, large-scale data processing, </a:t>
            </a:r>
            <a:r>
              <a:rPr lang="en-US" sz="1600" b="0" i="0" strike="noStrike" dirty="0">
                <a:effectLst/>
                <a:latin typeface="Arial" panose="020B0604020202020204" pitchFamily="34" charset="0"/>
                <a:hlinkClick r:id="rId8" tooltip="Predictive analytics">
                  <a:extLst>
                    <a:ext uri="{A12FA001-AC4F-418D-AE19-62706E023703}">
                      <ahyp:hlinkClr xmlns:ahyp="http://schemas.microsoft.com/office/drawing/2018/hyperlinkcolor" val="tx"/>
                    </a:ext>
                  </a:extLst>
                </a:hlinkClick>
              </a:rPr>
              <a:t>predictive analytics</a:t>
            </a:r>
            <a:r>
              <a:rPr lang="en-US" sz="1600" b="0" i="0" dirty="0">
                <a:effectLst/>
                <a:latin typeface="Arial" panose="020B0604020202020204" pitchFamily="34" charset="0"/>
              </a:rPr>
              <a:t>, etc.), that aims to simplify </a:t>
            </a:r>
            <a:r>
              <a:rPr lang="en-US" sz="1600" b="0" i="0" strike="noStrike" dirty="0">
                <a:effectLst/>
                <a:latin typeface="Arial" panose="020B0604020202020204" pitchFamily="34" charset="0"/>
                <a:hlinkClick r:id="rId9" tooltip="Package management">
                  <a:extLst>
                    <a:ext uri="{A12FA001-AC4F-418D-AE19-62706E023703}">
                      <ahyp:hlinkClr xmlns:ahyp="http://schemas.microsoft.com/office/drawing/2018/hyperlinkcolor" val="tx"/>
                    </a:ext>
                  </a:extLst>
                </a:hlinkClick>
              </a:rPr>
              <a:t>package management</a:t>
            </a:r>
            <a:r>
              <a:rPr lang="en-US" sz="1600" b="0" i="0" dirty="0">
                <a:effectLst/>
                <a:latin typeface="Arial" panose="020B0604020202020204" pitchFamily="34" charset="0"/>
              </a:rPr>
              <a:t> and deployment</a:t>
            </a:r>
            <a:r>
              <a:rPr lang="en-US" sz="1600" dirty="0">
                <a:solidFill>
                  <a:srgbClr val="202122"/>
                </a:solidFill>
                <a:latin typeface="Arial" panose="020B0604020202020204" pitchFamily="34" charset="0"/>
              </a:rPr>
              <a:t>  </a:t>
            </a:r>
            <a:r>
              <a:rPr lang="en-US" sz="1600" b="0" i="0" dirty="0">
                <a:solidFill>
                  <a:srgbClr val="202122"/>
                </a:solidFill>
                <a:effectLst/>
                <a:latin typeface="Arial" panose="020B0604020202020204" pitchFamily="34" charset="0"/>
              </a:rPr>
              <a:t> </a:t>
            </a:r>
          </a:p>
          <a:p>
            <a:endParaRPr lang="en-IN" sz="1600" dirty="0"/>
          </a:p>
        </p:txBody>
      </p:sp>
    </p:spTree>
    <p:extLst>
      <p:ext uri="{BB962C8B-B14F-4D97-AF65-F5344CB8AC3E}">
        <p14:creationId xmlns:p14="http://schemas.microsoft.com/office/powerpoint/2010/main" val="333563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9ECA-CBCA-4EAA-AF5B-79337D26EEFF}"/>
              </a:ext>
            </a:extLst>
          </p:cNvPr>
          <p:cNvSpPr>
            <a:spLocks noGrp="1"/>
          </p:cNvSpPr>
          <p:nvPr>
            <p:ph type="title"/>
          </p:nvPr>
        </p:nvSpPr>
        <p:spPr/>
        <p:txBody>
          <a:bodyPr/>
          <a:lstStyle/>
          <a:p>
            <a:r>
              <a:rPr lang="en-IN" dirty="0"/>
              <a:t>                    LITERATURE REVIEW</a:t>
            </a:r>
          </a:p>
        </p:txBody>
      </p:sp>
      <p:sp>
        <p:nvSpPr>
          <p:cNvPr id="3" name="Content Placeholder 2">
            <a:extLst>
              <a:ext uri="{FF2B5EF4-FFF2-40B4-BE49-F238E27FC236}">
                <a16:creationId xmlns:a16="http://schemas.microsoft.com/office/drawing/2014/main" id="{3A996518-0CA5-49B5-B6F3-9191F5B5FDA9}"/>
              </a:ext>
            </a:extLst>
          </p:cNvPr>
          <p:cNvSpPr>
            <a:spLocks noGrp="1"/>
          </p:cNvSpPr>
          <p:nvPr>
            <p:ph idx="1"/>
          </p:nvPr>
        </p:nvSpPr>
        <p:spPr>
          <a:xfrm>
            <a:off x="1141412" y="2249486"/>
            <a:ext cx="9905999" cy="4151313"/>
          </a:xfrm>
        </p:spPr>
        <p:txBody>
          <a:bodyPr>
            <a:noAutofit/>
          </a:bodyPr>
          <a:lstStyle/>
          <a:p>
            <a:r>
              <a:rPr lang="en-US" sz="1800" b="0" i="0" dirty="0">
                <a:effectLst/>
                <a:latin typeface="Times New Roman" panose="02020603050405020304" pitchFamily="18" charset="0"/>
                <a:cs typeface="Times New Roman" panose="02020603050405020304" pitchFamily="18" charset="0"/>
              </a:rPr>
              <a:t>Recently we have discussed the </a:t>
            </a:r>
            <a:r>
              <a:rPr lang="en-US" sz="18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emerging concept of smart farming</a:t>
            </a:r>
            <a:r>
              <a:rPr lang="en-US" sz="1800" b="0" i="0" dirty="0">
                <a:effectLst/>
                <a:latin typeface="Times New Roman" panose="02020603050405020304" pitchFamily="18" charset="0"/>
                <a:cs typeface="Times New Roman" panose="02020603050405020304" pitchFamily="18" charset="0"/>
              </a:rPr>
              <a:t> that makes agriculture more efficient and effective with the help of high-precision algorithms. </a:t>
            </a:r>
          </a:p>
          <a:p>
            <a:r>
              <a:rPr lang="en-US" sz="1800" b="0" i="0" dirty="0">
                <a:effectLst/>
                <a:latin typeface="Times New Roman" panose="02020603050405020304" pitchFamily="18" charset="0"/>
                <a:cs typeface="Times New Roman" panose="02020603050405020304" pitchFamily="18" charset="0"/>
              </a:rPr>
              <a:t>The mechanism that drives it is Machine Learning — the scientific field that gives machines the ability to learn without being strictly programmed.</a:t>
            </a:r>
          </a:p>
          <a:p>
            <a:r>
              <a:rPr lang="en-US" sz="1800" b="0" i="0" dirty="0">
                <a:effectLst/>
                <a:latin typeface="Times New Roman" panose="02020603050405020304" pitchFamily="18" charset="0"/>
                <a:cs typeface="Times New Roman" panose="02020603050405020304" pitchFamily="18" charset="0"/>
              </a:rPr>
              <a:t> It has emerged together with big data technologies and high-performance computing to create new opportunities to unravel, quantify, and understand data intensive processes in agricultural operational environments .</a:t>
            </a:r>
          </a:p>
          <a:p>
            <a:r>
              <a:rPr lang="en-US" sz="1800" i="0" dirty="0">
                <a:effectLst/>
                <a:latin typeface="Times New Roman" panose="02020603050405020304" pitchFamily="18" charset="0"/>
                <a:cs typeface="Times New Roman" panose="02020603050405020304" pitchFamily="18" charset="0"/>
              </a:rPr>
              <a:t>Machine learning is everywhere throughout the whole growing and harvesting cycle. It begins with a seed being planted in the soil — from the soil preparation, seeds breeding and water feed measurement — and it ends when robots pick up the harvest determining the ripeness with the help of computer vision.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28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125</TotalTime>
  <Words>1082</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Roboto</vt:lpstr>
      <vt:lpstr>Times New Roman</vt:lpstr>
      <vt:lpstr>Tw Cen MT</vt:lpstr>
      <vt:lpstr>Circuit</vt:lpstr>
      <vt:lpstr>PowerPoint Presentation</vt:lpstr>
      <vt:lpstr>CONTENTS </vt:lpstr>
      <vt:lpstr>                     INTRODUCTION </vt:lpstr>
      <vt:lpstr>                              OBJECTIVES</vt:lpstr>
      <vt:lpstr>                          OBJECTIVES</vt:lpstr>
      <vt:lpstr>                          METHODOLOGY </vt:lpstr>
      <vt:lpstr>                   METHODOLOGY</vt:lpstr>
      <vt:lpstr>                SYSTEM REQUIREMENTS</vt:lpstr>
      <vt:lpstr>                    LITERATURE REVIEW</vt:lpstr>
      <vt:lpstr>                          conclusion</vt:lpstr>
      <vt:lpstr>             IMPLEMENTATION DETAILS</vt:lpstr>
      <vt:lpstr>           IMPLEMENTATION DETAILS</vt:lpstr>
      <vt:lpstr>          IMPLEMENTATION DETAILS</vt:lpstr>
      <vt:lpstr>               IMPLEMENTATION DETAILS</vt:lpstr>
      <vt:lpstr>          IMPLEMENTATION DETAILS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sharanu p</dc:creator>
  <cp:lastModifiedBy>sharanu p</cp:lastModifiedBy>
  <cp:revision>15</cp:revision>
  <dcterms:created xsi:type="dcterms:W3CDTF">2020-11-08T14:48:47Z</dcterms:created>
  <dcterms:modified xsi:type="dcterms:W3CDTF">2020-11-08T16:57:24Z</dcterms:modified>
</cp:coreProperties>
</file>