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  <p:embeddedFont>
      <p:font typeface="EB Garamond"/>
      <p:regular r:id="rId27"/>
      <p:bold r:id="rId28"/>
      <p:italic r:id="rId29"/>
      <p:boldItalic r:id="rId30"/>
    </p:embeddedFont>
    <p:embeddedFont>
      <p:font typeface="EB Garamond Regula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28" Type="http://schemas.openxmlformats.org/officeDocument/2006/relationships/font" Target="fonts/EBGaramond-bold.fntdata"/><Relationship Id="rId27" Type="http://schemas.openxmlformats.org/officeDocument/2006/relationships/font" Target="fonts/EBGaramo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BGaramon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BGaramondRegular-regular.fntdata"/><Relationship Id="rId30" Type="http://schemas.openxmlformats.org/officeDocument/2006/relationships/font" Target="fonts/EBGaramond-boldItalic.fntdata"/><Relationship Id="rId11" Type="http://schemas.openxmlformats.org/officeDocument/2006/relationships/slide" Target="slides/slide6.xml"/><Relationship Id="rId33" Type="http://schemas.openxmlformats.org/officeDocument/2006/relationships/font" Target="fonts/EBGaramondRegular-italic.fntdata"/><Relationship Id="rId10" Type="http://schemas.openxmlformats.org/officeDocument/2006/relationships/slide" Target="slides/slide5.xml"/><Relationship Id="rId32" Type="http://schemas.openxmlformats.org/officeDocument/2006/relationships/font" Target="fonts/EBGaramondRegula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EBGaramondRegular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20e9317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a20e9317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20e93172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20e9317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ac143b23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ac143b23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c143b237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c143b237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c143b237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c143b237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ac143b237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ac143b237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1283a560f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1283a560f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1283a560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1283a560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1283a560f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1283a560f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1283a560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1283a560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1283a560f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1283a560f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1283a560f_8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1283a560f_8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1283a560f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a1283a560f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1283a560f_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a1283a560f_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316500" y="0"/>
            <a:ext cx="42555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 sz="3600" u="sng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299775"/>
            <a:ext cx="8520600" cy="11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 u="none"/>
              <a:t>Traffic Sign Recognition</a:t>
            </a:r>
            <a:endParaRPr b="1" sz="4100" u="none"/>
          </a:p>
        </p:txBody>
      </p:sp>
      <p:sp>
        <p:nvSpPr>
          <p:cNvPr id="278" name="Google Shape;278;p13"/>
          <p:cNvSpPr txBox="1"/>
          <p:nvPr/>
        </p:nvSpPr>
        <p:spPr>
          <a:xfrm>
            <a:off x="311700" y="3652825"/>
            <a:ext cx="58419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EB Garamond"/>
                <a:ea typeface="EB Garamond"/>
                <a:cs typeface="EB Garamond"/>
                <a:sym typeface="EB Garamond"/>
              </a:rPr>
              <a:t>Team Name-</a:t>
            </a:r>
            <a:r>
              <a:rPr b="1" lang="en" sz="2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b="1" sz="2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               </a:t>
            </a:r>
            <a:r>
              <a:rPr lang="en" sz="2300">
                <a:solidFill>
                  <a:srgbClr val="FFFFFF"/>
                </a:solidFill>
              </a:rPr>
              <a:t>‘</a:t>
            </a:r>
            <a:r>
              <a:rPr b="1" i="1" lang="en" sz="2300" u="sng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Better Bot</a:t>
            </a:r>
            <a:r>
              <a:rPr b="1" i="1" lang="en" sz="23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’</a:t>
            </a:r>
            <a:endParaRPr b="1" i="1" sz="23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253550" y="1435875"/>
            <a:ext cx="4943700" cy="22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EB Garamond"/>
                <a:ea typeface="EB Garamond"/>
                <a:cs typeface="EB Garamond"/>
                <a:sym typeface="EB Garamond"/>
              </a:rPr>
              <a:t>Presented By -</a:t>
            </a:r>
            <a:endParaRPr b="1" sz="2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EB Garamond"/>
                <a:ea typeface="EB Garamond"/>
                <a:cs typeface="EB Garamond"/>
                <a:sym typeface="EB Garamond"/>
              </a:rPr>
              <a:t>      </a:t>
            </a:r>
            <a:r>
              <a:rPr lang="en" sz="1800"/>
              <a:t>  </a:t>
            </a:r>
            <a:r>
              <a:rPr lang="en" sz="1900"/>
              <a:t>  </a:t>
            </a:r>
            <a:r>
              <a:rPr lang="en" sz="2400">
                <a:latin typeface="EB Garamond Regular"/>
                <a:ea typeface="EB Garamond Regular"/>
                <a:cs typeface="EB Garamond Regular"/>
                <a:sym typeface="EB Garamond Regular"/>
              </a:rPr>
              <a:t>Anu Yogesh</a:t>
            </a:r>
            <a:endParaRPr sz="24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EB Garamond Regular"/>
                <a:ea typeface="EB Garamond Regular"/>
                <a:cs typeface="EB Garamond Regular"/>
                <a:sym typeface="EB Garamond Regular"/>
              </a:rPr>
              <a:t>    Mokshadayini K S </a:t>
            </a:r>
            <a:endParaRPr sz="22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EB Garamond Regular"/>
                <a:ea typeface="EB Garamond Regular"/>
                <a:cs typeface="EB Garamond Regular"/>
                <a:sym typeface="EB Garamond Regular"/>
              </a:rPr>
              <a:t>    Sinchana Ramesh</a:t>
            </a:r>
            <a:endParaRPr sz="22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EB Garamond Regular"/>
                <a:ea typeface="EB Garamond Regular"/>
                <a:cs typeface="EB Garamond Regular"/>
                <a:sym typeface="EB Garamond Regular"/>
              </a:rPr>
              <a:t>    Varsha G Bhat</a:t>
            </a:r>
            <a:endParaRPr sz="220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575" y="2145775"/>
            <a:ext cx="4943641" cy="20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/>
        </p:nvSpPr>
        <p:spPr>
          <a:xfrm>
            <a:off x="308875" y="282025"/>
            <a:ext cx="8433600" cy="4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 Regular"/>
              <a:buChar char="●"/>
            </a:pPr>
            <a:r>
              <a:rPr lang="en" sz="2400">
                <a:latin typeface="EB Garamond Regular"/>
                <a:ea typeface="EB Garamond Regular"/>
                <a:cs typeface="EB Garamond Regular"/>
                <a:sym typeface="EB Garamond Regular"/>
              </a:rPr>
              <a:t>Applying categorical function to get fixed values </a:t>
            </a:r>
            <a:endParaRPr sz="24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EB Garamond Regular"/>
              <a:buChar char="●"/>
            </a:pPr>
            <a:r>
              <a:rPr lang="en" sz="2400">
                <a:latin typeface="EB Garamond Regular"/>
                <a:ea typeface="EB Garamond Regular"/>
                <a:cs typeface="EB Garamond Regular"/>
                <a:sym typeface="EB Garamond Regular"/>
              </a:rPr>
              <a:t>Applying sequential model</a:t>
            </a:r>
            <a:endParaRPr sz="24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EB Garamond Regular"/>
              <a:buChar char="●"/>
            </a:pPr>
            <a:r>
              <a:rPr lang="en" sz="2500">
                <a:latin typeface="EB Garamond Regular"/>
                <a:ea typeface="EB Garamond Regular"/>
                <a:cs typeface="EB Garamond Regular"/>
                <a:sym typeface="EB Garamond Regular"/>
              </a:rPr>
              <a:t>First layer is a 2d convolution layer which has 32 filters and relu as activation function</a:t>
            </a:r>
            <a:endParaRPr sz="25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EB Garamond Regular"/>
              <a:buChar char="●"/>
            </a:pPr>
            <a:r>
              <a:rPr lang="en" sz="2500">
                <a:latin typeface="EB Garamond Regular"/>
                <a:ea typeface="EB Garamond Regular"/>
                <a:cs typeface="EB Garamond Regular"/>
                <a:sym typeface="EB Garamond Regular"/>
              </a:rPr>
              <a:t>Next layer is a maxpool layer with pool size of (2,2) and a dropout of .25% is added</a:t>
            </a:r>
            <a:endParaRPr sz="25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EB Garamond Regular"/>
              <a:buChar char="●"/>
            </a:pPr>
            <a:r>
              <a:rPr lang="en" sz="2500">
                <a:latin typeface="EB Garamond Regular"/>
                <a:ea typeface="EB Garamond Regular"/>
                <a:cs typeface="EB Garamond Regular"/>
                <a:sym typeface="EB Garamond Regular"/>
              </a:rPr>
              <a:t>Next two layer are 2d convolution layer which has 64 filters and relu as activation function</a:t>
            </a:r>
            <a:endParaRPr sz="25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EB Garamond Regular"/>
              <a:buChar char="●"/>
            </a:pPr>
            <a:r>
              <a:rPr lang="en" sz="2500">
                <a:latin typeface="EB Garamond Regular"/>
                <a:ea typeface="EB Garamond Regular"/>
                <a:cs typeface="EB Garamond Regular"/>
                <a:sym typeface="EB Garamond Regular"/>
              </a:rPr>
              <a:t>Next layer is a maxpool layer with pool size of (2,2) and a dropout of .25% is added</a:t>
            </a:r>
            <a:endParaRPr sz="27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/>
        </p:nvSpPr>
        <p:spPr>
          <a:xfrm>
            <a:off x="134300" y="161150"/>
            <a:ext cx="89037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EB Garamond Regular"/>
              <a:buChar char="●"/>
            </a:pPr>
            <a:r>
              <a:rPr lang="en" sz="2300">
                <a:latin typeface="EB Garamond Regular"/>
                <a:ea typeface="EB Garamond Regular"/>
                <a:cs typeface="EB Garamond Regular"/>
                <a:sym typeface="EB Garamond Regular"/>
              </a:rPr>
              <a:t>Finally 2 dense layers are applied one with relu activation and other with softmax.</a:t>
            </a:r>
            <a:endParaRPr sz="21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EB Garamond Regular"/>
              <a:buChar char="●"/>
            </a:pPr>
            <a:r>
              <a:rPr lang="en" sz="2300">
                <a:latin typeface="EB Garamond Regular"/>
                <a:ea typeface="EB Garamond Regular"/>
                <a:cs typeface="EB Garamond Regular"/>
                <a:sym typeface="EB Garamond Regular"/>
              </a:rPr>
              <a:t>Then the model is made to fit with 25 epochs.</a:t>
            </a:r>
            <a:endParaRPr sz="23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EB Garamond Regular"/>
              <a:buChar char="●"/>
            </a:pPr>
            <a:r>
              <a:rPr lang="en" sz="2300">
                <a:latin typeface="EB Garamond Regular"/>
                <a:ea typeface="EB Garamond Regular"/>
                <a:cs typeface="EB Garamond Regular"/>
                <a:sym typeface="EB Garamond Regular"/>
              </a:rPr>
              <a:t>At this stage we will ge a loss of 0.5 and accuracy of 0.9250 on training data and validation loss of 0.307 and validation accuracy of .9534</a:t>
            </a:r>
            <a:endParaRPr sz="230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88910"/>
            <a:ext cx="9144000" cy="235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66475"/>
            <a:ext cx="2296450" cy="19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/>
        </p:nvSpPr>
        <p:spPr>
          <a:xfrm>
            <a:off x="255150" y="147725"/>
            <a:ext cx="75072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700" u="sng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GUI Construction</a:t>
            </a:r>
            <a:r>
              <a:rPr lang="en" sz="3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:</a:t>
            </a:r>
            <a:endParaRPr sz="3700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352" name="Google Shape;352;p24"/>
          <p:cNvSpPr txBox="1"/>
          <p:nvPr/>
        </p:nvSpPr>
        <p:spPr>
          <a:xfrm>
            <a:off x="308875" y="993775"/>
            <a:ext cx="8393400" cy="3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EB Garamond Regular"/>
              <a:buChar char="●"/>
            </a:pPr>
            <a:r>
              <a:rPr lang="en" sz="2600">
                <a:latin typeface="EB Garamond Regular"/>
                <a:ea typeface="EB Garamond Regular"/>
                <a:cs typeface="EB Garamond Regular"/>
                <a:sym typeface="EB Garamond Regular"/>
              </a:rPr>
              <a:t>Importing the model</a:t>
            </a:r>
            <a:endParaRPr sz="26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EB Garamond Regular"/>
              <a:buChar char="●"/>
            </a:pPr>
            <a:r>
              <a:rPr lang="en" sz="2600">
                <a:latin typeface="EB Garamond Regular"/>
                <a:ea typeface="EB Garamond Regular"/>
                <a:cs typeface="EB Garamond Regular"/>
                <a:sym typeface="EB Garamond Regular"/>
              </a:rPr>
              <a:t>Declare a dictionary to store the names of all the symbols.</a:t>
            </a:r>
            <a:endParaRPr sz="26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EB Garamond Regular"/>
              <a:buChar char="●"/>
            </a:pPr>
            <a:r>
              <a:rPr lang="en" sz="2600">
                <a:latin typeface="EB Garamond Regular"/>
                <a:ea typeface="EB Garamond Regular"/>
                <a:cs typeface="EB Garamond Regular"/>
                <a:sym typeface="EB Garamond Regular"/>
              </a:rPr>
              <a:t>Use cv2.VideoCapture for capturing live images.</a:t>
            </a:r>
            <a:endParaRPr sz="26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EB Garamond Regular"/>
              <a:buChar char="●"/>
            </a:pPr>
            <a:r>
              <a:rPr lang="en" sz="2600">
                <a:latin typeface="EB Garamond Regular"/>
                <a:ea typeface="EB Garamond Regular"/>
                <a:cs typeface="EB Garamond Regular"/>
                <a:sym typeface="EB Garamond Regular"/>
              </a:rPr>
              <a:t>We are using infinite while loop to capture video elements.</a:t>
            </a:r>
            <a:endParaRPr sz="26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EB Garamond Regular"/>
              <a:buChar char="●"/>
            </a:pPr>
            <a:r>
              <a:rPr lang="en" sz="2600">
                <a:latin typeface="EB Garamond Regular"/>
                <a:ea typeface="EB Garamond Regular"/>
                <a:cs typeface="EB Garamond Regular"/>
                <a:sym typeface="EB Garamond Regular"/>
              </a:rPr>
              <a:t>After capturing image some preprocessing is done and then the sign is predicted.</a:t>
            </a:r>
            <a:endParaRPr sz="260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ctrTitle"/>
          </p:nvPr>
        </p:nvSpPr>
        <p:spPr>
          <a:xfrm>
            <a:off x="316500" y="0"/>
            <a:ext cx="42555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 Regular"/>
                <a:ea typeface="EB Garamond Regular"/>
                <a:cs typeface="EB Garamond Regular"/>
                <a:sym typeface="EB Garamond Regular"/>
              </a:rPr>
              <a:t>Output:</a:t>
            </a:r>
            <a:endParaRPr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358" name="Google Shape;358;p25"/>
          <p:cNvPicPr preferRelativeResize="0"/>
          <p:nvPr/>
        </p:nvPicPr>
        <p:blipFill rotWithShape="1">
          <a:blip r:embed="rId3">
            <a:alphaModFix/>
          </a:blip>
          <a:srcRect b="0" l="737" r="895" t="0"/>
          <a:stretch/>
        </p:blipFill>
        <p:spPr>
          <a:xfrm>
            <a:off x="778900" y="755275"/>
            <a:ext cx="7574249" cy="41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/>
          <p:nvPr/>
        </p:nvSpPr>
        <p:spPr>
          <a:xfrm>
            <a:off x="331325" y="126225"/>
            <a:ext cx="59007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u="sng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Accuracy</a:t>
            </a:r>
            <a:r>
              <a:rPr lang="en" sz="43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:</a:t>
            </a:r>
            <a:endParaRPr sz="4300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364" name="Google Shape;3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04513"/>
            <a:ext cx="4260000" cy="3194987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6"/>
          <p:cNvSpPr txBox="1"/>
          <p:nvPr/>
        </p:nvSpPr>
        <p:spPr>
          <a:xfrm>
            <a:off x="236675" y="1751325"/>
            <a:ext cx="4260000" cy="15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EB Garamond Regular"/>
              <a:buChar char="●"/>
            </a:pPr>
            <a:r>
              <a:rPr lang="en" sz="2600">
                <a:latin typeface="EB Garamond Regular"/>
                <a:ea typeface="EB Garamond Regular"/>
                <a:cs typeface="EB Garamond Regular"/>
                <a:sym typeface="EB Garamond Regular"/>
              </a:rPr>
              <a:t>Training accuracy is  90% </a:t>
            </a:r>
            <a:endParaRPr sz="26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EB Garamond Regular"/>
              <a:buChar char="●"/>
            </a:pPr>
            <a:r>
              <a:rPr lang="en" sz="2600">
                <a:latin typeface="EB Garamond Regular"/>
                <a:ea typeface="EB Garamond Regular"/>
                <a:cs typeface="EB Garamond Regular"/>
                <a:sym typeface="EB Garamond Regular"/>
              </a:rPr>
              <a:t>Validation accuracy is 95%</a:t>
            </a:r>
            <a:endParaRPr sz="26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/>
        </p:nvSpPr>
        <p:spPr>
          <a:xfrm>
            <a:off x="1199100" y="1577750"/>
            <a:ext cx="70368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0">
                <a:solidFill>
                  <a:srgbClr val="F4CCCC"/>
                </a:solidFill>
                <a:highlight>
                  <a:srgbClr val="434343"/>
                </a:highlight>
                <a:latin typeface="EB Garamond"/>
                <a:ea typeface="EB Garamond"/>
                <a:cs typeface="EB Garamond"/>
                <a:sym typeface="EB Garamond"/>
              </a:rPr>
              <a:t>Thank You</a:t>
            </a:r>
            <a:endParaRPr b="1" sz="11000">
              <a:solidFill>
                <a:srgbClr val="F4CCCC"/>
              </a:solidFill>
              <a:highlight>
                <a:srgbClr val="434343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/>
        </p:nvSpPr>
        <p:spPr>
          <a:xfrm>
            <a:off x="331325" y="220875"/>
            <a:ext cx="26979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400" u="sng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Contents</a:t>
            </a:r>
            <a:r>
              <a:rPr i="1" lang="en" sz="44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:</a:t>
            </a:r>
            <a:endParaRPr i="1" sz="4400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473325" y="1167550"/>
            <a:ext cx="7589100" cy="3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EB Garamond Regular"/>
              <a:buChar char="●"/>
            </a:pPr>
            <a:r>
              <a:rPr lang="en" sz="3100">
                <a:latin typeface="EB Garamond Regular"/>
                <a:ea typeface="EB Garamond Regular"/>
                <a:cs typeface="EB Garamond Regular"/>
                <a:sym typeface="EB Garamond Regular"/>
              </a:rPr>
              <a:t>Introduction</a:t>
            </a:r>
            <a:endParaRPr sz="31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EB Garamond Regular"/>
              <a:buChar char="●"/>
            </a:pPr>
            <a:r>
              <a:rPr lang="en" sz="3100">
                <a:latin typeface="EB Garamond Regular"/>
                <a:ea typeface="EB Garamond Regular"/>
                <a:cs typeface="EB Garamond Regular"/>
                <a:sym typeface="EB Garamond Regular"/>
              </a:rPr>
              <a:t>About the project</a:t>
            </a:r>
            <a:endParaRPr sz="31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EB Garamond Regular"/>
              <a:buChar char="●"/>
            </a:pPr>
            <a:r>
              <a:rPr lang="en" sz="3100">
                <a:latin typeface="EB Garamond Regular"/>
                <a:ea typeface="EB Garamond Regular"/>
                <a:cs typeface="EB Garamond Regular"/>
                <a:sym typeface="EB Garamond Regular"/>
              </a:rPr>
              <a:t>Dataset</a:t>
            </a:r>
            <a:endParaRPr sz="31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EB Garamond Regular"/>
              <a:buChar char="●"/>
            </a:pPr>
            <a:r>
              <a:rPr lang="en" sz="3100">
                <a:latin typeface="EB Garamond Regular"/>
                <a:ea typeface="EB Garamond Regular"/>
                <a:cs typeface="EB Garamond Regular"/>
                <a:sym typeface="EB Garamond Regular"/>
              </a:rPr>
              <a:t>Prerequisites</a:t>
            </a:r>
            <a:endParaRPr sz="31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EB Garamond Regular"/>
              <a:buChar char="●"/>
            </a:pPr>
            <a:r>
              <a:rPr lang="en" sz="3100">
                <a:latin typeface="EB Garamond Regular"/>
                <a:ea typeface="EB Garamond Regular"/>
                <a:cs typeface="EB Garamond Regular"/>
                <a:sym typeface="EB Garamond Regular"/>
              </a:rPr>
              <a:t>Steps followed to build project</a:t>
            </a:r>
            <a:endParaRPr sz="31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EB Garamond Regular"/>
              <a:buChar char="●"/>
            </a:pPr>
            <a:r>
              <a:rPr lang="en" sz="3100">
                <a:latin typeface="EB Garamond Regular"/>
                <a:ea typeface="EB Garamond Regular"/>
                <a:cs typeface="EB Garamond Regular"/>
                <a:sym typeface="EB Garamond Regular"/>
              </a:rPr>
              <a:t>GUI Construction</a:t>
            </a:r>
            <a:endParaRPr sz="31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EB Garamond Regular"/>
              <a:buChar char="●"/>
            </a:pPr>
            <a:r>
              <a:rPr lang="en" sz="3100">
                <a:latin typeface="EB Garamond Regular"/>
                <a:ea typeface="EB Garamond Regular"/>
                <a:cs typeface="EB Garamond Regular"/>
                <a:sym typeface="EB Garamond Regular"/>
              </a:rPr>
              <a:t>Conclusion</a:t>
            </a:r>
            <a:endParaRPr sz="310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/>
        </p:nvSpPr>
        <p:spPr>
          <a:xfrm>
            <a:off x="315550" y="236675"/>
            <a:ext cx="47334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900" u="sng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Introduction</a:t>
            </a:r>
            <a:r>
              <a:rPr lang="en" sz="39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</a:t>
            </a:r>
            <a:r>
              <a:rPr lang="en" sz="3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sz="3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134300" y="1060925"/>
            <a:ext cx="5309100" cy="3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EB Garamond Regular"/>
              <a:buChar char="●"/>
            </a:pPr>
            <a:r>
              <a:rPr lang="en" sz="2100">
                <a:latin typeface="EB Garamond Regular"/>
                <a:ea typeface="EB Garamond Regular"/>
                <a:cs typeface="EB Garamond Regular"/>
                <a:sym typeface="EB Garamond Regular"/>
              </a:rPr>
              <a:t>Traffic signs are an essential part of our day to day lives. They contain critical info that ensures the safety to all the people around us.</a:t>
            </a:r>
            <a:endParaRPr sz="21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EB Garamond Regular"/>
              <a:buChar char="●"/>
            </a:pPr>
            <a:r>
              <a:rPr lang="en" sz="2100">
                <a:latin typeface="EB Garamond Regular"/>
                <a:ea typeface="EB Garamond Regular"/>
                <a:cs typeface="EB Garamond Regular"/>
                <a:sym typeface="EB Garamond Regular"/>
              </a:rPr>
              <a:t>Without traffic signs,all the drivers would be clueless about what might be ahead to them and roads can become a mess.</a:t>
            </a:r>
            <a:endParaRPr sz="21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EB Garamond Regular"/>
              <a:buChar char="●"/>
            </a:pPr>
            <a:r>
              <a:rPr lang="en" sz="2100">
                <a:latin typeface="EB Garamond Regular"/>
                <a:ea typeface="EB Garamond Regular"/>
                <a:cs typeface="EB Garamond Regular"/>
                <a:sym typeface="EB Garamond Regular"/>
              </a:rPr>
              <a:t>In order to avoid this mess we have come up with the idea of “</a:t>
            </a:r>
            <a:r>
              <a:rPr b="1" lang="en" sz="2100" u="sng">
                <a:latin typeface="EB Garamond"/>
                <a:ea typeface="EB Garamond"/>
                <a:cs typeface="EB Garamond"/>
                <a:sym typeface="EB Garamond"/>
              </a:rPr>
              <a:t>Traffic Sign Recognition</a:t>
            </a:r>
            <a:r>
              <a:rPr lang="en" sz="2100">
                <a:latin typeface="EB Garamond Regular"/>
                <a:ea typeface="EB Garamond Regular"/>
                <a:cs typeface="EB Garamond Regular"/>
                <a:sym typeface="EB Garamond Regular"/>
              </a:rPr>
              <a:t>”</a:t>
            </a:r>
            <a:endParaRPr sz="210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575" y="1721000"/>
            <a:ext cx="3368050" cy="20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ctrTitle"/>
          </p:nvPr>
        </p:nvSpPr>
        <p:spPr>
          <a:xfrm>
            <a:off x="316500" y="362900"/>
            <a:ext cx="42555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3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Objective</a:t>
            </a:r>
            <a:r>
              <a:rPr i="1" lang="en" sz="4300" u="none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:</a:t>
            </a:r>
            <a:endParaRPr i="1" sz="4300" u="non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6425"/>
            <a:ext cx="9143999" cy="38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ctrTitle"/>
          </p:nvPr>
        </p:nvSpPr>
        <p:spPr>
          <a:xfrm>
            <a:off x="220875" y="-454325"/>
            <a:ext cx="4351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About the project</a:t>
            </a:r>
            <a:r>
              <a:rPr i="1" lang="en" u="none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:</a:t>
            </a:r>
            <a:endParaRPr i="1" sz="4100" u="non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305" name="Google Shape;305;p17"/>
          <p:cNvSpPr txBox="1"/>
          <p:nvPr>
            <p:ph idx="1" type="subTitle"/>
          </p:nvPr>
        </p:nvSpPr>
        <p:spPr>
          <a:xfrm>
            <a:off x="58525" y="993775"/>
            <a:ext cx="5684400" cy="20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Every country has some standards set for the design of different traffic signs like U-turn, Left-turn, Right-turn,</a:t>
            </a:r>
            <a:r>
              <a:rPr lang="en" sz="1900">
                <a:solidFill>
                  <a:srgbClr val="00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</a:t>
            </a:r>
            <a:r>
              <a:rPr lang="en" sz="1900">
                <a:solidFill>
                  <a:srgbClr val="00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No-entry, etc.</a:t>
            </a:r>
            <a:r>
              <a:rPr lang="en" sz="2300">
                <a:solidFill>
                  <a:srgbClr val="00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</a:t>
            </a:r>
            <a:r>
              <a:rPr lang="en" sz="1900">
                <a:solidFill>
                  <a:srgbClr val="00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Traffic-sign recognition (TSR) is a technology by which a vehicle is able to recognize the traffic signs put on the road e.g. "speed limit" or "children" or "turn ahead"</a:t>
            </a:r>
            <a:endParaRPr sz="2400">
              <a:solidFill>
                <a:srgbClr val="000000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925" y="0"/>
            <a:ext cx="3401074" cy="27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7"/>
          <p:cNvSpPr txBox="1"/>
          <p:nvPr/>
        </p:nvSpPr>
        <p:spPr>
          <a:xfrm>
            <a:off x="142000" y="3139750"/>
            <a:ext cx="86619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B Garamond Regular"/>
              <a:buChar char="●"/>
            </a:pPr>
            <a:r>
              <a:rPr lang="en" sz="2000">
                <a:latin typeface="EB Garamond Regular"/>
                <a:ea typeface="EB Garamond Regular"/>
                <a:cs typeface="EB Garamond Regular"/>
                <a:sym typeface="EB Garamond Regular"/>
              </a:rPr>
              <a:t>The earlier Computer Vision techniques required lots of hard work in data processing and it took a lot of time to manually extract the features of the image.</a:t>
            </a:r>
            <a:endParaRPr sz="20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EB Garamond Regular"/>
              <a:buChar char="●"/>
            </a:pPr>
            <a:r>
              <a:rPr lang="en" sz="2100">
                <a:latin typeface="EB Garamond Regular"/>
                <a:ea typeface="EB Garamond Regular"/>
                <a:cs typeface="EB Garamond Regular"/>
                <a:sym typeface="EB Garamond Regular"/>
              </a:rPr>
              <a:t>Now, deep learning techniques have come to the rescue and today we will see how to build a traffic recognition system.</a:t>
            </a:r>
            <a:endParaRPr sz="23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ctrTitle"/>
          </p:nvPr>
        </p:nvSpPr>
        <p:spPr>
          <a:xfrm>
            <a:off x="316500" y="0"/>
            <a:ext cx="42555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Dataset</a:t>
            </a:r>
            <a:r>
              <a:rPr i="1" lang="en" u="none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:</a:t>
            </a:r>
            <a:endParaRPr i="1" sz="4100" u="non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313" name="Google Shape;313;p18"/>
          <p:cNvSpPr txBox="1"/>
          <p:nvPr>
            <p:ph idx="1" type="subTitle"/>
          </p:nvPr>
        </p:nvSpPr>
        <p:spPr>
          <a:xfrm>
            <a:off x="174575" y="913200"/>
            <a:ext cx="5721000" cy="4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GTSRB (German traffic sign recognition benchmark) which is almost same as</a:t>
            </a:r>
            <a:r>
              <a:rPr lang="en" sz="2500">
                <a:solidFill>
                  <a:srgbClr val="000000"/>
                </a:solidFill>
                <a:highlight>
                  <a:srgbClr val="E6B8A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 </a:t>
            </a:r>
            <a:r>
              <a:rPr lang="en" sz="2500">
                <a:solidFill>
                  <a:srgbClr val="000000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INDIAN TRAFFIC SIGNS.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highlight>
                <a:schemeClr val="accent2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It contains :</a:t>
            </a:r>
            <a:endParaRPr sz="2300">
              <a:solidFill>
                <a:srgbClr val="000000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 Regular"/>
              <a:buChar char="●"/>
            </a:pPr>
            <a:r>
              <a:rPr lang="en" sz="2400" u="sng">
                <a:solidFill>
                  <a:srgbClr val="00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Train folder</a:t>
            </a:r>
            <a:r>
              <a:rPr lang="en" sz="2300">
                <a:solidFill>
                  <a:srgbClr val="00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- </a:t>
            </a:r>
            <a:r>
              <a:rPr lang="en" sz="2200">
                <a:solidFill>
                  <a:srgbClr val="00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images in 43 different classes having over 12,000 images for testing purposes. </a:t>
            </a:r>
            <a:endParaRPr sz="2200">
              <a:solidFill>
                <a:srgbClr val="000000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 Regular"/>
              <a:buChar char="●"/>
            </a:pPr>
            <a:r>
              <a:rPr lang="en" sz="2400" u="sng">
                <a:solidFill>
                  <a:srgbClr val="00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Test folder - </a:t>
            </a:r>
            <a:r>
              <a:rPr lang="en" sz="2200">
                <a:solidFill>
                  <a:srgbClr val="00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has test images for testing </a:t>
            </a:r>
            <a:endParaRPr sz="2200">
              <a:solidFill>
                <a:srgbClr val="000000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4175" y="1270140"/>
            <a:ext cx="2638225" cy="26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ctrTitle"/>
          </p:nvPr>
        </p:nvSpPr>
        <p:spPr>
          <a:xfrm>
            <a:off x="316500" y="0"/>
            <a:ext cx="42555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5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ctrTitle"/>
          </p:nvPr>
        </p:nvSpPr>
        <p:spPr>
          <a:xfrm>
            <a:off x="148750" y="173500"/>
            <a:ext cx="5031900" cy="6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P</a:t>
            </a:r>
            <a:r>
              <a:rPr i="1" lang="en" sz="40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rerequisites</a:t>
            </a:r>
            <a:r>
              <a:rPr i="1" lang="en" sz="4000" u="none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:</a:t>
            </a:r>
            <a:endParaRPr i="1" sz="4000" u="non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327" name="Google Shape;327;p20"/>
          <p:cNvSpPr txBox="1"/>
          <p:nvPr>
            <p:ph idx="1" type="subTitle"/>
          </p:nvPr>
        </p:nvSpPr>
        <p:spPr>
          <a:xfrm>
            <a:off x="284000" y="805600"/>
            <a:ext cx="8268000" cy="3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To implement this project we will be using-</a:t>
            </a:r>
            <a:endParaRPr sz="2800">
              <a:solidFill>
                <a:srgbClr val="000000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 Regular"/>
              <a:buChar char="●"/>
            </a:pPr>
            <a:r>
              <a:rPr lang="en" sz="2400">
                <a:solidFill>
                  <a:srgbClr val="00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Tensorflow</a:t>
            </a:r>
            <a:endParaRPr sz="2400">
              <a:solidFill>
                <a:srgbClr val="000000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 Regular"/>
              <a:buChar char="●"/>
            </a:pPr>
            <a:r>
              <a:rPr lang="en" sz="2400">
                <a:solidFill>
                  <a:srgbClr val="00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Keras which is a popular deep learning framework for python and some additional library </a:t>
            </a:r>
            <a:endParaRPr sz="2400">
              <a:solidFill>
                <a:srgbClr val="000000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 Regular"/>
              <a:buChar char="●"/>
            </a:pPr>
            <a:r>
              <a:rPr lang="en" sz="2400">
                <a:solidFill>
                  <a:srgbClr val="00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Scikit-learn</a:t>
            </a:r>
            <a:endParaRPr sz="2400">
              <a:solidFill>
                <a:srgbClr val="000000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 Regular"/>
              <a:buChar char="●"/>
            </a:pPr>
            <a:r>
              <a:rPr lang="en" sz="2400">
                <a:solidFill>
                  <a:srgbClr val="00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Matplotlib</a:t>
            </a:r>
            <a:endParaRPr sz="2400">
              <a:solidFill>
                <a:srgbClr val="000000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 Regular"/>
              <a:buChar char="●"/>
            </a:pPr>
            <a:r>
              <a:rPr lang="en" sz="2400">
                <a:solidFill>
                  <a:srgbClr val="00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Numpy</a:t>
            </a:r>
            <a:endParaRPr sz="2400">
              <a:solidFill>
                <a:srgbClr val="000000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 Regular"/>
              <a:buChar char="●"/>
            </a:pPr>
            <a:r>
              <a:rPr lang="en" sz="2400">
                <a:solidFill>
                  <a:srgbClr val="00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PIL for image processing</a:t>
            </a:r>
            <a:endParaRPr sz="2400">
              <a:solidFill>
                <a:srgbClr val="000000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 Regular"/>
              <a:buChar char="●"/>
            </a:pPr>
            <a:r>
              <a:rPr lang="en" sz="2400">
                <a:solidFill>
                  <a:srgbClr val="00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Pandas</a:t>
            </a:r>
            <a:endParaRPr sz="2400">
              <a:solidFill>
                <a:srgbClr val="000000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 Regular"/>
              <a:buChar char="●"/>
            </a:pPr>
            <a:r>
              <a:rPr lang="en" sz="2400">
                <a:solidFill>
                  <a:srgbClr val="00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CV2</a:t>
            </a:r>
            <a:endParaRPr sz="2400">
              <a:solidFill>
                <a:srgbClr val="000000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 Regular"/>
              <a:buChar char="●"/>
            </a:pPr>
            <a:r>
              <a:rPr lang="en" sz="2400">
                <a:solidFill>
                  <a:srgbClr val="00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pycharm</a:t>
            </a:r>
            <a:endParaRPr sz="2400">
              <a:solidFill>
                <a:srgbClr val="000000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ctrTitle"/>
          </p:nvPr>
        </p:nvSpPr>
        <p:spPr>
          <a:xfrm>
            <a:off x="455600" y="119900"/>
            <a:ext cx="83685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8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Steps to build the project:</a:t>
            </a:r>
            <a:endParaRPr i="1" sz="3800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333" name="Google Shape;333;p21"/>
          <p:cNvSpPr txBox="1"/>
          <p:nvPr>
            <p:ph idx="1" type="subTitle"/>
          </p:nvPr>
        </p:nvSpPr>
        <p:spPr>
          <a:xfrm>
            <a:off x="335750" y="993775"/>
            <a:ext cx="8219700" cy="3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EB Garamond Regular"/>
              <a:buChar char="●"/>
            </a:pPr>
            <a:r>
              <a:rPr lang="en" sz="2200">
                <a:solidFill>
                  <a:srgbClr val="00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Setup the project.</a:t>
            </a:r>
            <a:endParaRPr sz="2200">
              <a:solidFill>
                <a:srgbClr val="000000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EB Garamond Regular"/>
              <a:buChar char="●"/>
            </a:pPr>
            <a:r>
              <a:rPr lang="en" sz="2200">
                <a:solidFill>
                  <a:srgbClr val="00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Import the necessary libraries and initialize variables.</a:t>
            </a:r>
            <a:endParaRPr sz="2200">
              <a:solidFill>
                <a:srgbClr val="000000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EB Garamond Regular"/>
              <a:buChar char="●"/>
            </a:pPr>
            <a:r>
              <a:rPr lang="en" sz="2200">
                <a:solidFill>
                  <a:srgbClr val="00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Load the dataset</a:t>
            </a:r>
            <a:endParaRPr sz="2200">
              <a:solidFill>
                <a:srgbClr val="000000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 Regular"/>
              <a:buChar char="●"/>
            </a:pPr>
            <a:r>
              <a:rPr lang="en" sz="2400">
                <a:solidFill>
                  <a:srgbClr val="00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Split it into test, train such that test part contains a ratio of .2% of data.</a:t>
            </a:r>
            <a:endParaRPr sz="2200">
              <a:solidFill>
                <a:srgbClr val="000000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025" y="3123975"/>
            <a:ext cx="5494976" cy="201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