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9/13/2021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9/13/2021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D3F8E-041E-41AD-84C3-E1F9BAA634FB}"/>
              </a:ext>
            </a:extLst>
          </p:cNvPr>
          <p:cNvSpPr>
            <a:spLocks noGrp="1"/>
          </p:cNvSpPr>
          <p:nvPr>
            <p:ph type="ctrTitle"/>
          </p:nvPr>
        </p:nvSpPr>
        <p:spPr/>
        <p:txBody>
          <a:bodyPr>
            <a:normAutofit fontScale="90000"/>
          </a:bodyPr>
          <a:lstStyle/>
          <a:p>
            <a:r>
              <a:rPr lang="en-IN"/>
              <a:t>WINE QUALITY PREDICTION</a:t>
            </a:r>
            <a:br>
              <a:rPr lang="en-IN"/>
            </a:br>
            <a:endParaRPr lang="en-IN" dirty="0"/>
          </a:p>
        </p:txBody>
      </p:sp>
      <p:sp>
        <p:nvSpPr>
          <p:cNvPr id="3" name="Subtitle 2">
            <a:extLst>
              <a:ext uri="{FF2B5EF4-FFF2-40B4-BE49-F238E27FC236}">
                <a16:creationId xmlns:a16="http://schemas.microsoft.com/office/drawing/2014/main" id="{5A128C73-1376-424F-BDC3-9406186BB26F}"/>
              </a:ext>
            </a:extLst>
          </p:cNvPr>
          <p:cNvSpPr>
            <a:spLocks noGrp="1"/>
          </p:cNvSpPr>
          <p:nvPr>
            <p:ph type="subTitle" idx="1"/>
          </p:nvPr>
        </p:nvSpPr>
        <p:spPr>
          <a:xfrm>
            <a:off x="8304246" y="4086808"/>
            <a:ext cx="3049186" cy="1579013"/>
          </a:xfrm>
        </p:spPr>
        <p:txBody>
          <a:bodyPr>
            <a:normAutofit/>
          </a:bodyPr>
          <a:lstStyle/>
          <a:p>
            <a:r>
              <a:rPr lang="en-IN" sz="1200" dirty="0">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65E1FFC8-19C5-4573-AF87-4259B344F592}"/>
              </a:ext>
            </a:extLst>
          </p:cNvPr>
          <p:cNvSpPr txBox="1"/>
          <p:nvPr/>
        </p:nvSpPr>
        <p:spPr>
          <a:xfrm>
            <a:off x="8770776" y="4264090"/>
            <a:ext cx="2771191" cy="1477328"/>
          </a:xfrm>
          <a:prstGeom prst="rect">
            <a:avLst/>
          </a:prstGeom>
          <a:noFill/>
        </p:spPr>
        <p:txBody>
          <a:bodyPr wrap="square" rtlCol="0">
            <a:spAutoFit/>
          </a:bodyPr>
          <a:lstStyle/>
          <a:p>
            <a:r>
              <a:rPr lang="en-IN" dirty="0"/>
              <a:t>BY:</a:t>
            </a:r>
          </a:p>
          <a:p>
            <a:r>
              <a:rPr lang="en-IN" dirty="0"/>
              <a:t>18311A12D9</a:t>
            </a:r>
          </a:p>
          <a:p>
            <a:r>
              <a:rPr lang="en-IN" dirty="0"/>
              <a:t>18311A12D3</a:t>
            </a:r>
          </a:p>
          <a:p>
            <a:r>
              <a:rPr lang="en-IN" dirty="0"/>
              <a:t>18311A12D2</a:t>
            </a:r>
          </a:p>
          <a:p>
            <a:endParaRPr lang="en-IN" dirty="0"/>
          </a:p>
        </p:txBody>
      </p:sp>
    </p:spTree>
    <p:extLst>
      <p:ext uri="{BB962C8B-B14F-4D97-AF65-F5344CB8AC3E}">
        <p14:creationId xmlns:p14="http://schemas.microsoft.com/office/powerpoint/2010/main" val="2478679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DEC7-86C1-4F32-AF9D-BFF03DB31CD4}"/>
              </a:ext>
            </a:extLst>
          </p:cNvPr>
          <p:cNvSpPr>
            <a:spLocks noGrp="1"/>
          </p:cNvSpPr>
          <p:nvPr>
            <p:ph type="title"/>
          </p:nvPr>
        </p:nvSpPr>
        <p:spPr>
          <a:xfrm>
            <a:off x="0" y="0"/>
            <a:ext cx="9603275" cy="1049235"/>
          </a:xfrm>
        </p:spPr>
        <p:txBody>
          <a:bodyPr/>
          <a:lstStyle/>
          <a:p>
            <a:r>
              <a:rPr lang="en-US" sz="1800" b="1" dirty="0">
                <a:effectLst/>
                <a:latin typeface="Times New Roman" panose="02020603050405020304" pitchFamily="18" charset="0"/>
                <a:ea typeface="Times New Roman" panose="02020603050405020304" pitchFamily="18" charset="0"/>
              </a:rPr>
              <a:t>WHITE AND RED WINE RECORDS COUNT:</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3" name="Picture 2">
            <a:extLst>
              <a:ext uri="{FF2B5EF4-FFF2-40B4-BE49-F238E27FC236}">
                <a16:creationId xmlns:a16="http://schemas.microsoft.com/office/drawing/2014/main" id="{6A964479-9563-49CB-BC99-43618D73EBC9}"/>
              </a:ext>
            </a:extLst>
          </p:cNvPr>
          <p:cNvPicPr/>
          <p:nvPr/>
        </p:nvPicPr>
        <p:blipFill>
          <a:blip r:embed="rId2">
            <a:extLst>
              <a:ext uri="{28A0092B-C50C-407E-A947-70E740481C1C}">
                <a14:useLocalDpi xmlns:a14="http://schemas.microsoft.com/office/drawing/2010/main" val="0"/>
              </a:ext>
            </a:extLst>
          </a:blip>
          <a:stretch>
            <a:fillRect/>
          </a:stretch>
        </p:blipFill>
        <p:spPr>
          <a:xfrm>
            <a:off x="531845" y="1049235"/>
            <a:ext cx="10711543" cy="4605116"/>
          </a:xfrm>
          <a:prstGeom prst="rect">
            <a:avLst/>
          </a:prstGeom>
        </p:spPr>
      </p:pic>
    </p:spTree>
    <p:extLst>
      <p:ext uri="{BB962C8B-B14F-4D97-AF65-F5344CB8AC3E}">
        <p14:creationId xmlns:p14="http://schemas.microsoft.com/office/powerpoint/2010/main" val="2106465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4CA2-6263-49A9-9869-5EA5A81ABC46}"/>
              </a:ext>
            </a:extLst>
          </p:cNvPr>
          <p:cNvSpPr>
            <a:spLocks noGrp="1"/>
          </p:cNvSpPr>
          <p:nvPr>
            <p:ph type="title"/>
          </p:nvPr>
        </p:nvSpPr>
        <p:spPr>
          <a:xfrm>
            <a:off x="0" y="0"/>
            <a:ext cx="9603275" cy="1049235"/>
          </a:xfrm>
        </p:spPr>
        <p:txBody>
          <a:bodyPr/>
          <a:lstStyle/>
          <a:p>
            <a:r>
              <a:rPr lang="en-US" sz="1800" b="1" dirty="0">
                <a:effectLst/>
                <a:latin typeface="Cambria" panose="02040503050406030204" pitchFamily="18" charset="0"/>
                <a:ea typeface="Times New Roman" panose="02020603050405020304" pitchFamily="18" charset="0"/>
              </a:rPr>
              <a:t>CORRELATION MATRIX:</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3" name="Picture 2">
            <a:extLst>
              <a:ext uri="{FF2B5EF4-FFF2-40B4-BE49-F238E27FC236}">
                <a16:creationId xmlns:a16="http://schemas.microsoft.com/office/drawing/2014/main" id="{7BCB6B24-7AAF-44BB-A9E8-D75E85CCA46E}"/>
              </a:ext>
            </a:extLst>
          </p:cNvPr>
          <p:cNvPicPr/>
          <p:nvPr/>
        </p:nvPicPr>
        <p:blipFill>
          <a:blip r:embed="rId2">
            <a:extLst>
              <a:ext uri="{28A0092B-C50C-407E-A947-70E740481C1C}">
                <a14:useLocalDpi xmlns:a14="http://schemas.microsoft.com/office/drawing/2010/main" val="0"/>
              </a:ext>
            </a:extLst>
          </a:blip>
          <a:stretch>
            <a:fillRect/>
          </a:stretch>
        </p:blipFill>
        <p:spPr>
          <a:xfrm>
            <a:off x="438539" y="513184"/>
            <a:ext cx="10888823" cy="5166573"/>
          </a:xfrm>
          <a:prstGeom prst="rect">
            <a:avLst/>
          </a:prstGeom>
        </p:spPr>
      </p:pic>
    </p:spTree>
    <p:extLst>
      <p:ext uri="{BB962C8B-B14F-4D97-AF65-F5344CB8AC3E}">
        <p14:creationId xmlns:p14="http://schemas.microsoft.com/office/powerpoint/2010/main" val="4164938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C8C01-A8DE-4832-B6CB-04450FBFEFA5}"/>
              </a:ext>
            </a:extLst>
          </p:cNvPr>
          <p:cNvSpPr>
            <a:spLocks noGrp="1"/>
          </p:cNvSpPr>
          <p:nvPr>
            <p:ph type="title"/>
          </p:nvPr>
        </p:nvSpPr>
        <p:spPr>
          <a:xfrm>
            <a:off x="0" y="0"/>
            <a:ext cx="9603275" cy="1049235"/>
          </a:xfrm>
        </p:spPr>
        <p:txBody>
          <a:bodyPr/>
          <a:lstStyle/>
          <a:p>
            <a:r>
              <a:rPr lang="en-US" sz="1800" b="1" dirty="0">
                <a:effectLst/>
                <a:latin typeface="Cambria" panose="02040503050406030204" pitchFamily="18" charset="0"/>
                <a:ea typeface="Times New Roman" panose="02020603050405020304" pitchFamily="18" charset="0"/>
              </a:rPr>
              <a:t>LABEL ENCODING:</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3" name="Picture 2">
            <a:extLst>
              <a:ext uri="{FF2B5EF4-FFF2-40B4-BE49-F238E27FC236}">
                <a16:creationId xmlns:a16="http://schemas.microsoft.com/office/drawing/2014/main" id="{88D69329-08EC-4C71-BEC0-CCBDF3AFD168}"/>
              </a:ext>
            </a:extLst>
          </p:cNvPr>
          <p:cNvPicPr/>
          <p:nvPr/>
        </p:nvPicPr>
        <p:blipFill>
          <a:blip r:embed="rId2">
            <a:extLst>
              <a:ext uri="{28A0092B-C50C-407E-A947-70E740481C1C}">
                <a14:useLocalDpi xmlns:a14="http://schemas.microsoft.com/office/drawing/2010/main" val="0"/>
              </a:ext>
            </a:extLst>
          </a:blip>
          <a:stretch>
            <a:fillRect/>
          </a:stretch>
        </p:blipFill>
        <p:spPr>
          <a:xfrm>
            <a:off x="755780" y="559837"/>
            <a:ext cx="10674220" cy="5243804"/>
          </a:xfrm>
          <a:prstGeom prst="rect">
            <a:avLst/>
          </a:prstGeom>
        </p:spPr>
      </p:pic>
    </p:spTree>
    <p:extLst>
      <p:ext uri="{BB962C8B-B14F-4D97-AF65-F5344CB8AC3E}">
        <p14:creationId xmlns:p14="http://schemas.microsoft.com/office/powerpoint/2010/main" val="955662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27605-8472-4260-BA54-11F5490411E8}"/>
              </a:ext>
            </a:extLst>
          </p:cNvPr>
          <p:cNvSpPr>
            <a:spLocks noGrp="1"/>
          </p:cNvSpPr>
          <p:nvPr>
            <p:ph type="title"/>
          </p:nvPr>
        </p:nvSpPr>
        <p:spPr>
          <a:xfrm>
            <a:off x="0" y="0"/>
            <a:ext cx="9603275" cy="1049235"/>
          </a:xfrm>
        </p:spPr>
        <p:txBody>
          <a:bodyPr/>
          <a:lstStyle/>
          <a:p>
            <a:r>
              <a:rPr lang="en-US" sz="1800" b="1" dirty="0">
                <a:effectLst/>
                <a:latin typeface="Cambria" panose="02040503050406030204" pitchFamily="18" charset="0"/>
                <a:ea typeface="Times New Roman" panose="02020603050405020304" pitchFamily="18" charset="0"/>
              </a:rPr>
              <a:t>SPLITTING DATA INTO TRAIN AND TEST:</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3" name="Picture 2">
            <a:extLst>
              <a:ext uri="{FF2B5EF4-FFF2-40B4-BE49-F238E27FC236}">
                <a16:creationId xmlns:a16="http://schemas.microsoft.com/office/drawing/2014/main" id="{107FE9DD-D159-4827-B982-138AFDDFEEEE}"/>
              </a:ext>
            </a:extLst>
          </p:cNvPr>
          <p:cNvPicPr/>
          <p:nvPr/>
        </p:nvPicPr>
        <p:blipFill>
          <a:blip r:embed="rId2">
            <a:extLst>
              <a:ext uri="{28A0092B-C50C-407E-A947-70E740481C1C}">
                <a14:useLocalDpi xmlns:a14="http://schemas.microsoft.com/office/drawing/2010/main" val="0"/>
              </a:ext>
            </a:extLst>
          </a:blip>
          <a:stretch>
            <a:fillRect/>
          </a:stretch>
        </p:blipFill>
        <p:spPr>
          <a:xfrm>
            <a:off x="970383" y="1049236"/>
            <a:ext cx="10776857" cy="3223680"/>
          </a:xfrm>
          <a:prstGeom prst="rect">
            <a:avLst/>
          </a:prstGeom>
        </p:spPr>
      </p:pic>
    </p:spTree>
    <p:extLst>
      <p:ext uri="{BB962C8B-B14F-4D97-AF65-F5344CB8AC3E}">
        <p14:creationId xmlns:p14="http://schemas.microsoft.com/office/powerpoint/2010/main" val="826699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9E90F8-D26D-492D-8618-4E87BD35DF70}"/>
              </a:ext>
            </a:extLst>
          </p:cNvPr>
          <p:cNvSpPr txBox="1"/>
          <p:nvPr/>
        </p:nvSpPr>
        <p:spPr>
          <a:xfrm>
            <a:off x="-6220" y="85921"/>
            <a:ext cx="6102220"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RANDOM FOREST:</a:t>
            </a:r>
            <a:endParaRPr lang="en-IN" dirty="0"/>
          </a:p>
        </p:txBody>
      </p:sp>
      <p:pic>
        <p:nvPicPr>
          <p:cNvPr id="4" name="Picture 3">
            <a:extLst>
              <a:ext uri="{FF2B5EF4-FFF2-40B4-BE49-F238E27FC236}">
                <a16:creationId xmlns:a16="http://schemas.microsoft.com/office/drawing/2014/main" id="{9206514C-C8CA-48A3-8222-BA7DB99EA46C}"/>
              </a:ext>
            </a:extLst>
          </p:cNvPr>
          <p:cNvPicPr/>
          <p:nvPr/>
        </p:nvPicPr>
        <p:blipFill>
          <a:blip r:embed="rId2">
            <a:extLst>
              <a:ext uri="{28A0092B-C50C-407E-A947-70E740481C1C}">
                <a14:useLocalDpi xmlns:a14="http://schemas.microsoft.com/office/drawing/2010/main" val="0"/>
              </a:ext>
            </a:extLst>
          </a:blip>
          <a:stretch>
            <a:fillRect/>
          </a:stretch>
        </p:blipFill>
        <p:spPr>
          <a:xfrm>
            <a:off x="1548881" y="541176"/>
            <a:ext cx="10245013" cy="2481942"/>
          </a:xfrm>
          <a:prstGeom prst="rect">
            <a:avLst/>
          </a:prstGeom>
        </p:spPr>
      </p:pic>
      <p:sp>
        <p:nvSpPr>
          <p:cNvPr id="6" name="TextBox 5">
            <a:extLst>
              <a:ext uri="{FF2B5EF4-FFF2-40B4-BE49-F238E27FC236}">
                <a16:creationId xmlns:a16="http://schemas.microsoft.com/office/drawing/2014/main" id="{35658A7C-D347-4CD8-8F31-6B7542D69AD7}"/>
              </a:ext>
            </a:extLst>
          </p:cNvPr>
          <p:cNvSpPr txBox="1"/>
          <p:nvPr/>
        </p:nvSpPr>
        <p:spPr>
          <a:xfrm>
            <a:off x="-275254" y="3289041"/>
            <a:ext cx="11033449" cy="1508105"/>
          </a:xfrm>
          <a:prstGeom prst="rect">
            <a:avLst/>
          </a:prstGeom>
          <a:noFill/>
        </p:spPr>
        <p:txBody>
          <a:bodyPr wrap="square">
            <a:spAutoFit/>
          </a:bodyPr>
          <a:lstStyle/>
          <a:p>
            <a:pPr lvl="1" algn="just"/>
            <a:r>
              <a:rPr lang="en-IN" b="1" i="1" dirty="0">
                <a:solidFill>
                  <a:srgbClr val="333333"/>
                </a:solidFill>
                <a:effectLst/>
                <a:latin typeface="Times New Roman" panose="02020603050405020304" pitchFamily="18" charset="0"/>
                <a:ea typeface="Times New Roman" panose="02020603050405020304" pitchFamily="18" charset="0"/>
              </a:rPr>
              <a:t>“</a:t>
            </a:r>
            <a:r>
              <a:rPr lang="en-IN" dirty="0">
                <a:solidFill>
                  <a:srgbClr val="333333"/>
                </a:solidFill>
                <a:effectLst/>
                <a:latin typeface="Times New Roman" panose="02020603050405020304" pitchFamily="18" charset="0"/>
                <a:ea typeface="Times New Roman" panose="02020603050405020304" pitchFamily="18" charset="0"/>
              </a:rPr>
              <a:t>Random Forest is a classifier that contains a number of decision trees on various subsets of the given dataset</a:t>
            </a:r>
            <a:r>
              <a:rPr lang="en-IN" b="1" dirty="0">
                <a:solidFill>
                  <a:srgbClr val="333333"/>
                </a:solidFill>
                <a:effectLst/>
                <a:latin typeface="Times New Roman" panose="02020603050405020304" pitchFamily="18" charset="0"/>
                <a:ea typeface="Times New Roman" panose="02020603050405020304" pitchFamily="18" charset="0"/>
              </a:rPr>
              <a:t> </a:t>
            </a:r>
            <a:r>
              <a:rPr lang="en-IN" dirty="0">
                <a:solidFill>
                  <a:srgbClr val="333333"/>
                </a:solidFill>
                <a:effectLst/>
                <a:latin typeface="Times New Roman" panose="02020603050405020304" pitchFamily="18" charset="0"/>
                <a:ea typeface="Times New Roman" panose="02020603050405020304" pitchFamily="18" charset="0"/>
              </a:rPr>
              <a:t>and takes the average to improve the predictive accuracy of that dataset.” Instead of relying on one decision tree, the random forest takes the prediction from each tree and based on the majority votes of </a:t>
            </a:r>
            <a:r>
              <a:rPr lang="en-IN" sz="2000" dirty="0">
                <a:solidFill>
                  <a:srgbClr val="333333"/>
                </a:solidFill>
                <a:effectLst/>
                <a:latin typeface="Times New Roman" panose="02020603050405020304" pitchFamily="18" charset="0"/>
                <a:ea typeface="Times New Roman" panose="02020603050405020304" pitchFamily="18" charset="0"/>
              </a:rPr>
              <a:t>predictions</a:t>
            </a:r>
            <a:r>
              <a:rPr lang="en-IN" dirty="0">
                <a:solidFill>
                  <a:srgbClr val="333333"/>
                </a:solidFill>
                <a:effectLst/>
                <a:latin typeface="Times New Roman" panose="02020603050405020304" pitchFamily="18" charset="0"/>
                <a:ea typeface="Times New Roman" panose="02020603050405020304" pitchFamily="18" charset="0"/>
              </a:rPr>
              <a:t>, and it predicts the final output.</a:t>
            </a:r>
            <a:endParaRPr lang="en-IN" sz="1600" dirty="0">
              <a:effectLst/>
              <a:latin typeface="Times New Roman" panose="02020603050405020304" pitchFamily="18" charset="0"/>
              <a:ea typeface="Times New Roman" panose="02020603050405020304" pitchFamily="18" charset="0"/>
            </a:endParaRPr>
          </a:p>
          <a:p>
            <a:pPr algn="just"/>
            <a:r>
              <a:rPr lang="en-IN" b="1" dirty="0">
                <a:solidFill>
                  <a:srgbClr val="333333"/>
                </a:solidFill>
                <a:effectLst/>
                <a:latin typeface="Times New Roman" panose="02020603050405020304" pitchFamily="18" charset="0"/>
                <a:ea typeface="Times New Roman" panose="02020603050405020304" pitchFamily="18" charset="0"/>
              </a:rPr>
              <a:t>         </a:t>
            </a:r>
            <a:r>
              <a:rPr lang="en-IN" dirty="0">
                <a:solidFill>
                  <a:srgbClr val="333333"/>
                </a:solidFill>
                <a:effectLst/>
                <a:latin typeface="Times New Roman" panose="02020603050405020304" pitchFamily="18" charset="0"/>
                <a:ea typeface="Times New Roman" panose="02020603050405020304" pitchFamily="18" charset="0"/>
              </a:rPr>
              <a:t>The greater number of trees in the forest leads to higher accuracy and prevents the problem of overfitting</a:t>
            </a:r>
            <a:r>
              <a:rPr lang="en-IN" sz="1800" dirty="0">
                <a:solidFill>
                  <a:srgbClr val="333333"/>
                </a:solidFill>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19211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96E7DB-0020-4281-B784-E61DD09C8AE9}"/>
              </a:ext>
            </a:extLst>
          </p:cNvPr>
          <p:cNvSpPr txBox="1"/>
          <p:nvPr/>
        </p:nvSpPr>
        <p:spPr>
          <a:xfrm>
            <a:off x="0" y="0"/>
            <a:ext cx="6102220" cy="369332"/>
          </a:xfrm>
          <a:prstGeom prst="rect">
            <a:avLst/>
          </a:prstGeom>
          <a:noFill/>
        </p:spPr>
        <p:txBody>
          <a:bodyPr wrap="square">
            <a:spAutoFit/>
          </a:bodyPr>
          <a:lstStyle/>
          <a:p>
            <a:r>
              <a:rPr lang="en-US" sz="1800" b="1" dirty="0">
                <a:solidFill>
                  <a:srgbClr val="333333"/>
                </a:solidFill>
                <a:effectLst/>
                <a:ea typeface="Times New Roman" panose="02020603050405020304" pitchFamily="18" charset="0"/>
              </a:rPr>
              <a:t>DECISION TREE:</a:t>
            </a:r>
            <a:endParaRPr lang="en-IN" dirty="0"/>
          </a:p>
        </p:txBody>
      </p:sp>
      <p:pic>
        <p:nvPicPr>
          <p:cNvPr id="4" name="Picture 3">
            <a:extLst>
              <a:ext uri="{FF2B5EF4-FFF2-40B4-BE49-F238E27FC236}">
                <a16:creationId xmlns:a16="http://schemas.microsoft.com/office/drawing/2014/main" id="{1A07A12F-E0B6-4BFF-8843-8D662AFC6587}"/>
              </a:ext>
            </a:extLst>
          </p:cNvPr>
          <p:cNvPicPr/>
          <p:nvPr/>
        </p:nvPicPr>
        <p:blipFill>
          <a:blip r:embed="rId2">
            <a:extLst>
              <a:ext uri="{28A0092B-C50C-407E-A947-70E740481C1C}">
                <a14:useLocalDpi xmlns:a14="http://schemas.microsoft.com/office/drawing/2010/main" val="0"/>
              </a:ext>
            </a:extLst>
          </a:blip>
          <a:stretch>
            <a:fillRect/>
          </a:stretch>
        </p:blipFill>
        <p:spPr>
          <a:xfrm>
            <a:off x="909605" y="489215"/>
            <a:ext cx="10324452" cy="2165985"/>
          </a:xfrm>
          <a:prstGeom prst="rect">
            <a:avLst/>
          </a:prstGeom>
        </p:spPr>
      </p:pic>
      <p:sp>
        <p:nvSpPr>
          <p:cNvPr id="6" name="TextBox 5">
            <a:extLst>
              <a:ext uri="{FF2B5EF4-FFF2-40B4-BE49-F238E27FC236}">
                <a16:creationId xmlns:a16="http://schemas.microsoft.com/office/drawing/2014/main" id="{603AA959-1E27-48A6-92BD-0DE099A61200}"/>
              </a:ext>
            </a:extLst>
          </p:cNvPr>
          <p:cNvSpPr txBox="1"/>
          <p:nvPr/>
        </p:nvSpPr>
        <p:spPr>
          <a:xfrm>
            <a:off x="957942" y="2655200"/>
            <a:ext cx="10714653" cy="2118529"/>
          </a:xfrm>
          <a:prstGeom prst="rect">
            <a:avLst/>
          </a:prstGeom>
          <a:noFill/>
        </p:spPr>
        <p:txBody>
          <a:bodyPr wrap="square">
            <a:spAutoFit/>
          </a:bodyPr>
          <a:lstStyle/>
          <a:p>
            <a:pPr marL="342900" lvl="0" indent="-342900" algn="just">
              <a:lnSpc>
                <a:spcPts val="1875"/>
              </a:lnSpc>
              <a:spcBef>
                <a:spcPts val="300"/>
              </a:spcBef>
              <a:buSzPts val="1000"/>
              <a:buFont typeface="Courier New" panose="02070309020205020404" pitchFamily="49" charset="0"/>
              <a:buChar char="o"/>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Decision Tree is a Supervised learning technique</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that can be used for both classification and Regression problems, but mostly it is preferred for solving Classification problems. It is a tree-structured classifier, where</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internal nodes represent the features of a dataset, branches represent the decision rules and each leaf node represents the outcome.</a:t>
            </a:r>
            <a:endPar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ts val="1875"/>
              </a:lnSpc>
              <a:spcBef>
                <a:spcPts val="300"/>
              </a:spcBef>
              <a:buSzPts val="1000"/>
              <a:buFont typeface="Courier New" panose="02070309020205020404" pitchFamily="49" charset="0"/>
              <a:buChar char="o"/>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a Decision tree, there are two nodes, which are the Decision Node and</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Leaf</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Node</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Decision nodes are used to make any decision and have multiple branches, whereas Leaf nodes are the output of those decisions and do not contain any further branches.</a:t>
            </a:r>
            <a:endPar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ts val="1875"/>
              </a:lnSpc>
              <a:spcBef>
                <a:spcPts val="300"/>
              </a:spcBef>
              <a:buSzPts val="1000"/>
              <a:buFont typeface="Courier New" panose="02070309020205020404" pitchFamily="49" charset="0"/>
              <a:buChar char="o"/>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decisions or the test are performed on the basis of features of the given dataset.</a:t>
            </a:r>
            <a:endPar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5077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FBFCFB-E3EC-4397-8098-2FE3179E9FC1}"/>
              </a:ext>
            </a:extLst>
          </p:cNvPr>
          <p:cNvSpPr txBox="1"/>
          <p:nvPr/>
        </p:nvSpPr>
        <p:spPr>
          <a:xfrm>
            <a:off x="0" y="-70417"/>
            <a:ext cx="6102220" cy="458074"/>
          </a:xfrm>
          <a:prstGeom prst="rect">
            <a:avLst/>
          </a:prstGeom>
          <a:noFill/>
        </p:spPr>
        <p:txBody>
          <a:bodyPr wrap="square">
            <a:spAutoFit/>
          </a:bodyPr>
          <a:lstStyle/>
          <a:p>
            <a:pPr>
              <a:lnSpc>
                <a:spcPct val="150000"/>
              </a:lnSpc>
            </a:pPr>
            <a:r>
              <a:rPr lang="en-IN" sz="1800" b="1" dirty="0">
                <a:solidFill>
                  <a:srgbClr val="000000"/>
                </a:solidFill>
                <a:effectLst/>
                <a:latin typeface="Times New Roman" panose="02020603050405020304" pitchFamily="18" charset="0"/>
                <a:ea typeface="Times New Roman" panose="02020603050405020304" pitchFamily="18" charset="0"/>
              </a:rPr>
              <a:t>SVM:</a:t>
            </a:r>
            <a:endParaRPr lang="en-IN" sz="12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D3E52C59-7BEB-4781-AFC1-9426DD86BA4D}"/>
              </a:ext>
            </a:extLst>
          </p:cNvPr>
          <p:cNvPicPr/>
          <p:nvPr/>
        </p:nvPicPr>
        <p:blipFill>
          <a:blip r:embed="rId2">
            <a:extLst>
              <a:ext uri="{28A0092B-C50C-407E-A947-70E740481C1C}">
                <a14:useLocalDpi xmlns:a14="http://schemas.microsoft.com/office/drawing/2010/main" val="0"/>
              </a:ext>
            </a:extLst>
          </a:blip>
          <a:stretch>
            <a:fillRect/>
          </a:stretch>
        </p:blipFill>
        <p:spPr>
          <a:xfrm>
            <a:off x="583034" y="702433"/>
            <a:ext cx="10818974" cy="1814195"/>
          </a:xfrm>
          <a:prstGeom prst="rect">
            <a:avLst/>
          </a:prstGeom>
        </p:spPr>
      </p:pic>
      <p:sp>
        <p:nvSpPr>
          <p:cNvPr id="6" name="TextBox 5">
            <a:extLst>
              <a:ext uri="{FF2B5EF4-FFF2-40B4-BE49-F238E27FC236}">
                <a16:creationId xmlns:a16="http://schemas.microsoft.com/office/drawing/2014/main" id="{AD3A2C1C-01E2-4413-B936-24C42816FB8E}"/>
              </a:ext>
            </a:extLst>
          </p:cNvPr>
          <p:cNvSpPr txBox="1"/>
          <p:nvPr/>
        </p:nvSpPr>
        <p:spPr>
          <a:xfrm>
            <a:off x="525624" y="2666291"/>
            <a:ext cx="11140751" cy="1894749"/>
          </a:xfrm>
          <a:prstGeom prst="rect">
            <a:avLst/>
          </a:prstGeom>
          <a:noFill/>
        </p:spPr>
        <p:txBody>
          <a:bodyPr wrap="square">
            <a:spAutoFit/>
          </a:bodyPr>
          <a:lstStyle/>
          <a:p>
            <a:pPr algn="just">
              <a:lnSpc>
                <a:spcPct val="150000"/>
              </a:lnSpc>
            </a:pPr>
            <a:r>
              <a:rPr lang="en-US" sz="1600" dirty="0">
                <a:effectLst/>
                <a:latin typeface="Times New Roman" panose="02020603050405020304" pitchFamily="18" charset="0"/>
                <a:ea typeface="Times New Roman" panose="02020603050405020304" pitchFamily="18" charset="0"/>
              </a:rPr>
              <a:t>The support vector machine (SVM) is the most popular and </a:t>
            </a:r>
            <a:r>
              <a:rPr lang="en-US" sz="1600" dirty="0" err="1">
                <a:effectLst/>
                <a:latin typeface="Times New Roman" panose="02020603050405020304" pitchFamily="18" charset="0"/>
                <a:ea typeface="Times New Roman" panose="02020603050405020304" pitchFamily="18" charset="0"/>
              </a:rPr>
              <a:t>mostwidely</a:t>
            </a:r>
            <a:r>
              <a:rPr lang="en-US" sz="1600" dirty="0">
                <a:effectLst/>
                <a:latin typeface="Times New Roman" panose="02020603050405020304" pitchFamily="18" charset="0"/>
                <a:ea typeface="Times New Roman" panose="02020603050405020304" pitchFamily="18" charset="0"/>
              </a:rPr>
              <a:t> used machine learning algorithm. It is a supervised </a:t>
            </a:r>
            <a:r>
              <a:rPr lang="en-US" sz="1600" dirty="0" err="1">
                <a:effectLst/>
                <a:latin typeface="Times New Roman" panose="02020603050405020304" pitchFamily="18" charset="0"/>
                <a:ea typeface="Times New Roman" panose="02020603050405020304" pitchFamily="18" charset="0"/>
              </a:rPr>
              <a:t>learningwidely</a:t>
            </a:r>
            <a:r>
              <a:rPr lang="en-US" sz="1600" dirty="0">
                <a:effectLst/>
                <a:latin typeface="Times New Roman" panose="02020603050405020304" pitchFamily="18" charset="0"/>
                <a:ea typeface="Times New Roman" panose="02020603050405020304" pitchFamily="18" charset="0"/>
              </a:rPr>
              <a:t> used machine learning algorithm. It is a supervised learning</a:t>
            </a:r>
            <a:endParaRPr lang="en-IN" sz="1600" dirty="0">
              <a:effectLst/>
              <a:latin typeface="Times New Roman" panose="02020603050405020304" pitchFamily="18" charset="0"/>
              <a:ea typeface="Times New Roman" panose="02020603050405020304" pitchFamily="18" charset="0"/>
            </a:endParaRPr>
          </a:p>
          <a:p>
            <a:pPr algn="just">
              <a:lnSpc>
                <a:spcPct val="150000"/>
              </a:lnSpc>
            </a:pPr>
            <a:r>
              <a:rPr lang="en-US" sz="1600" dirty="0">
                <a:effectLst/>
                <a:latin typeface="Times New Roman" panose="02020603050405020304" pitchFamily="18" charset="0"/>
                <a:ea typeface="Times New Roman" panose="02020603050405020304" pitchFamily="18" charset="0"/>
              </a:rPr>
              <a:t>model that can perform classification and regression tasks. However,</a:t>
            </a:r>
            <a:endParaRPr lang="en-IN" sz="1600" dirty="0">
              <a:effectLst/>
              <a:latin typeface="Times New Roman" panose="02020603050405020304" pitchFamily="18" charset="0"/>
              <a:ea typeface="Times New Roman" panose="02020603050405020304" pitchFamily="18" charset="0"/>
            </a:endParaRPr>
          </a:p>
          <a:p>
            <a:pPr algn="just">
              <a:lnSpc>
                <a:spcPct val="150000"/>
              </a:lnSpc>
            </a:pPr>
            <a:r>
              <a:rPr lang="en-US" sz="1600" dirty="0">
                <a:effectLst/>
                <a:latin typeface="Times New Roman" panose="02020603050405020304" pitchFamily="18" charset="0"/>
                <a:ea typeface="Times New Roman" panose="02020603050405020304" pitchFamily="18" charset="0"/>
              </a:rPr>
              <a:t>it is primarily used for classification problems in machine learning.</a:t>
            </a:r>
            <a:endParaRPr lang="en-IN" sz="16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03636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A7A7D5-DC60-460F-9023-973B9731DE35}"/>
              </a:ext>
            </a:extLst>
          </p:cNvPr>
          <p:cNvSpPr txBox="1"/>
          <p:nvPr/>
        </p:nvSpPr>
        <p:spPr>
          <a:xfrm>
            <a:off x="-6220" y="-89078"/>
            <a:ext cx="6102220" cy="458074"/>
          </a:xfrm>
          <a:prstGeom prst="rect">
            <a:avLst/>
          </a:prstGeom>
          <a:noFill/>
        </p:spPr>
        <p:txBody>
          <a:bodyPr wrap="square">
            <a:spAutoFit/>
          </a:bodyPr>
          <a:lstStyle/>
          <a:p>
            <a:pPr>
              <a:lnSpc>
                <a:spcPct val="150000"/>
              </a:lnSpc>
            </a:pPr>
            <a:r>
              <a:rPr lang="en-US" sz="1800" b="1" dirty="0">
                <a:effectLst/>
                <a:latin typeface="Times New Roman" panose="02020603050405020304" pitchFamily="18" charset="0"/>
                <a:ea typeface="Times New Roman" panose="02020603050405020304" pitchFamily="18" charset="0"/>
              </a:rPr>
              <a:t>KNN:</a:t>
            </a:r>
            <a:endParaRPr lang="en-IN" sz="12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46A173AC-50F3-4D20-A8E4-791371BB6990}"/>
              </a:ext>
            </a:extLst>
          </p:cNvPr>
          <p:cNvPicPr/>
          <p:nvPr/>
        </p:nvPicPr>
        <p:blipFill>
          <a:blip r:embed="rId2">
            <a:extLst>
              <a:ext uri="{28A0092B-C50C-407E-A947-70E740481C1C}">
                <a14:useLocalDpi xmlns:a14="http://schemas.microsoft.com/office/drawing/2010/main" val="0"/>
              </a:ext>
            </a:extLst>
          </a:blip>
          <a:stretch>
            <a:fillRect/>
          </a:stretch>
        </p:blipFill>
        <p:spPr>
          <a:xfrm>
            <a:off x="369272" y="388961"/>
            <a:ext cx="11453456" cy="2374804"/>
          </a:xfrm>
          <a:prstGeom prst="rect">
            <a:avLst/>
          </a:prstGeom>
        </p:spPr>
      </p:pic>
      <p:sp>
        <p:nvSpPr>
          <p:cNvPr id="6" name="TextBox 5">
            <a:extLst>
              <a:ext uri="{FF2B5EF4-FFF2-40B4-BE49-F238E27FC236}">
                <a16:creationId xmlns:a16="http://schemas.microsoft.com/office/drawing/2014/main" id="{F05769C2-98CE-4A75-AF42-9DA0974CC46A}"/>
              </a:ext>
            </a:extLst>
          </p:cNvPr>
          <p:cNvSpPr txBox="1"/>
          <p:nvPr/>
        </p:nvSpPr>
        <p:spPr>
          <a:xfrm>
            <a:off x="928395" y="2783730"/>
            <a:ext cx="8990045" cy="3028008"/>
          </a:xfrm>
          <a:prstGeom prst="rect">
            <a:avLst/>
          </a:prstGeom>
          <a:noFill/>
        </p:spPr>
        <p:txBody>
          <a:bodyPr wrap="square">
            <a:spAutoFit/>
          </a:bodyPr>
          <a:lstStyle/>
          <a:p>
            <a:pPr marL="342900" lvl="0" indent="-342900" algn="just">
              <a:lnSpc>
                <a:spcPct val="150000"/>
              </a:lnSpc>
              <a:spcBef>
                <a:spcPts val="300"/>
              </a:spcBef>
              <a:buSzPts val="1000"/>
              <a:buFont typeface="Courier New" panose="02070309020205020404" pitchFamily="49" charset="0"/>
              <a:buChar char="o"/>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K-Nearest Neighbour is one of the simplest Machine Learning algorithms based on Supervised Learning technique.</a:t>
            </a:r>
            <a:endPar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Bef>
                <a:spcPts val="300"/>
              </a:spcBef>
              <a:buSzPts val="1000"/>
              <a:buFont typeface="Courier New" panose="02070309020205020404" pitchFamily="49" charset="0"/>
              <a:buChar char="o"/>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K-NN algorithm assumes the similarity between the new case/data and available cases and put the new case into the category that is most similar to the available categories.</a:t>
            </a:r>
            <a:endPar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Bef>
                <a:spcPts val="300"/>
              </a:spcBef>
              <a:buSzPts val="1000"/>
              <a:buFont typeface="Courier New" panose="02070309020205020404" pitchFamily="49" charset="0"/>
              <a:buChar char="o"/>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K-NN algorithm stores all the available data and classifies a new data point based on the similarity. This means when new data appears then it can be easily classified into a well suite category by using K- NN algorithm.</a:t>
            </a:r>
            <a:endPar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238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4AE9D3-A668-4F4A-A7CD-7FB2AFFFDF7F}"/>
              </a:ext>
            </a:extLst>
          </p:cNvPr>
          <p:cNvSpPr txBox="1"/>
          <p:nvPr/>
        </p:nvSpPr>
        <p:spPr>
          <a:xfrm>
            <a:off x="-74645" y="0"/>
            <a:ext cx="6102220" cy="458074"/>
          </a:xfrm>
          <a:prstGeom prst="rect">
            <a:avLst/>
          </a:prstGeom>
          <a:noFill/>
        </p:spPr>
        <p:txBody>
          <a:bodyPr wrap="square">
            <a:spAutoFit/>
          </a:bodyPr>
          <a:lstStyle/>
          <a:p>
            <a:pPr algn="just">
              <a:lnSpc>
                <a:spcPct val="150000"/>
              </a:lnSpc>
              <a:spcBef>
                <a:spcPts val="300"/>
              </a:spcBef>
            </a:pPr>
            <a:r>
              <a:rPr lang="en-IN" sz="1800" b="1" dirty="0">
                <a:solidFill>
                  <a:srgbClr val="000000"/>
                </a:solidFill>
                <a:effectLst/>
                <a:latin typeface="Times New Roman" panose="02020603050405020304" pitchFamily="18" charset="0"/>
                <a:ea typeface="Times New Roman" panose="02020603050405020304" pitchFamily="18" charset="0"/>
              </a:rPr>
              <a:t>LOGISTIC REGRESSION:</a:t>
            </a:r>
            <a:endParaRPr lang="en-IN" sz="12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A70BA83E-4578-45F0-AEBD-7DE65431D8E5}"/>
              </a:ext>
            </a:extLst>
          </p:cNvPr>
          <p:cNvPicPr/>
          <p:nvPr/>
        </p:nvPicPr>
        <p:blipFill>
          <a:blip r:embed="rId2">
            <a:extLst>
              <a:ext uri="{28A0092B-C50C-407E-A947-70E740481C1C}">
                <a14:useLocalDpi xmlns:a14="http://schemas.microsoft.com/office/drawing/2010/main" val="0"/>
              </a:ext>
            </a:extLst>
          </a:blip>
          <a:stretch>
            <a:fillRect/>
          </a:stretch>
        </p:blipFill>
        <p:spPr>
          <a:xfrm>
            <a:off x="475861" y="587830"/>
            <a:ext cx="11215396" cy="2351314"/>
          </a:xfrm>
          <a:prstGeom prst="rect">
            <a:avLst/>
          </a:prstGeom>
        </p:spPr>
      </p:pic>
      <p:sp>
        <p:nvSpPr>
          <p:cNvPr id="6" name="TextBox 5">
            <a:extLst>
              <a:ext uri="{FF2B5EF4-FFF2-40B4-BE49-F238E27FC236}">
                <a16:creationId xmlns:a16="http://schemas.microsoft.com/office/drawing/2014/main" id="{97562C33-6205-442B-88AA-9AEEFF58F7A2}"/>
              </a:ext>
            </a:extLst>
          </p:cNvPr>
          <p:cNvSpPr txBox="1"/>
          <p:nvPr/>
        </p:nvSpPr>
        <p:spPr>
          <a:xfrm>
            <a:off x="926062" y="2939144"/>
            <a:ext cx="11017121" cy="21200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Logistic regression is a supervised learning classification algorithm used to predict the probability of a target variable. The nature of target or dependent variable is dichotomous, which means there would be only two possible classes.</a:t>
            </a:r>
            <a:endParaRPr lang="en-IN" sz="1400" dirty="0">
              <a:effectLst/>
              <a:latin typeface="Times New Roman" panose="02020603050405020304" pitchFamily="18" charset="0"/>
              <a:ea typeface="Times New Roman" panose="02020603050405020304" pitchFamily="18" charset="0"/>
            </a:endParaRPr>
          </a:p>
          <a:p>
            <a:pPr marL="285750" indent="-285750">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 simple words, the dependent variable is binary in nature having data coded as either 1 (stands for success/yes) or 0 (stands for failure/no).</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76065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6A95B2-DD00-4690-A554-BA7413B44B3A}"/>
              </a:ext>
            </a:extLst>
          </p:cNvPr>
          <p:cNvSpPr txBox="1"/>
          <p:nvPr/>
        </p:nvSpPr>
        <p:spPr>
          <a:xfrm>
            <a:off x="-6220" y="0"/>
            <a:ext cx="12198220" cy="458074"/>
          </a:xfrm>
          <a:prstGeom prst="rect">
            <a:avLst/>
          </a:prstGeom>
          <a:noFill/>
        </p:spPr>
        <p:txBody>
          <a:bodyPr wrap="square">
            <a:spAutoFit/>
          </a:bodyPr>
          <a:lstStyle/>
          <a:p>
            <a:pPr>
              <a:lnSpc>
                <a:spcPct val="150000"/>
              </a:lnSpc>
            </a:pPr>
            <a:r>
              <a:rPr lang="en-US" sz="1800" b="1" dirty="0">
                <a:effectLst/>
                <a:latin typeface="Times New Roman" panose="02020603050405020304" pitchFamily="18" charset="0"/>
                <a:ea typeface="Times New Roman" panose="02020603050405020304" pitchFamily="18" charset="0"/>
              </a:rPr>
              <a:t>OUTPUT SCREENSHOTS:</a:t>
            </a:r>
            <a:endParaRPr lang="en-IN" sz="12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D092ECFC-880D-47CC-9AEB-5E73882D5C04}"/>
              </a:ext>
            </a:extLst>
          </p:cNvPr>
          <p:cNvSpPr txBox="1"/>
          <p:nvPr/>
        </p:nvSpPr>
        <p:spPr>
          <a:xfrm>
            <a:off x="-1" y="458075"/>
            <a:ext cx="12111135" cy="954107"/>
          </a:xfrm>
          <a:prstGeom prst="rect">
            <a:avLst/>
          </a:prstGeom>
          <a:noFill/>
        </p:spPr>
        <p:txBody>
          <a:bodyPr wrap="square">
            <a:spAutoFit/>
          </a:bodyPr>
          <a:lstStyle/>
          <a:p>
            <a:r>
              <a:rPr lang="en-US" sz="20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 the above results produced by all the mentioned machine learning algorithms we choose the algorithm that has the most accuracy in order to classify the wine into a good or bad quality wine. Random forest produces most accuracy, continued by decision tree.</a:t>
            </a:r>
            <a:endParaRPr lang="en-IN" dirty="0"/>
          </a:p>
        </p:txBody>
      </p:sp>
      <p:pic>
        <p:nvPicPr>
          <p:cNvPr id="6" name="Picture 5">
            <a:extLst>
              <a:ext uri="{FF2B5EF4-FFF2-40B4-BE49-F238E27FC236}">
                <a16:creationId xmlns:a16="http://schemas.microsoft.com/office/drawing/2014/main" id="{3A17EB87-76B6-45D3-BD29-C913A04B0C78}"/>
              </a:ext>
            </a:extLst>
          </p:cNvPr>
          <p:cNvPicPr/>
          <p:nvPr/>
        </p:nvPicPr>
        <p:blipFill>
          <a:blip r:embed="rId2">
            <a:extLst>
              <a:ext uri="{28A0092B-C50C-407E-A947-70E740481C1C}">
                <a14:useLocalDpi xmlns:a14="http://schemas.microsoft.com/office/drawing/2010/main" val="0"/>
              </a:ext>
            </a:extLst>
          </a:blip>
          <a:stretch>
            <a:fillRect/>
          </a:stretch>
        </p:blipFill>
        <p:spPr>
          <a:xfrm>
            <a:off x="839755" y="1520890"/>
            <a:ext cx="10347649" cy="4338734"/>
          </a:xfrm>
          <a:prstGeom prst="rect">
            <a:avLst/>
          </a:prstGeom>
        </p:spPr>
      </p:pic>
    </p:spTree>
    <p:extLst>
      <p:ext uri="{BB962C8B-B14F-4D97-AF65-F5344CB8AC3E}">
        <p14:creationId xmlns:p14="http://schemas.microsoft.com/office/powerpoint/2010/main" val="200782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A4C8D-9CDF-4988-BFB6-788D5150FE03}"/>
              </a:ext>
            </a:extLst>
          </p:cNvPr>
          <p:cNvSpPr>
            <a:spLocks noGrp="1"/>
          </p:cNvSpPr>
          <p:nvPr>
            <p:ph type="title"/>
          </p:nvPr>
        </p:nvSpPr>
        <p:spPr/>
        <p:txBody>
          <a:bodyPr>
            <a:normAutofit/>
          </a:bodyPr>
          <a:lstStyle/>
          <a:p>
            <a:pPr algn="ctr"/>
            <a:r>
              <a:rPr lang="en-IN" sz="4400" u="sng"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D7F4F6B6-3BB9-43FA-994C-1F3AF1D5FB14}"/>
              </a:ext>
            </a:extLst>
          </p:cNvPr>
          <p:cNvSpPr>
            <a:spLocks noGrp="1"/>
          </p:cNvSpPr>
          <p:nvPr>
            <p:ph idx="1"/>
          </p:nvPr>
        </p:nvSpPr>
        <p:spPr>
          <a:xfrm>
            <a:off x="1451579" y="2015732"/>
            <a:ext cx="9603275" cy="3834562"/>
          </a:xfrm>
        </p:spPr>
        <p:txBody>
          <a:bodyPr>
            <a:normAutofit lnSpcReduction="10000"/>
          </a:bodyPr>
          <a:lstStyle/>
          <a:p>
            <a:pPr marL="0" indent="0">
              <a:buNone/>
            </a:pPr>
            <a:endParaRPr lang="en-IN" sz="1800" dirty="0">
              <a:effectLst/>
              <a:latin typeface="Times New Roman" panose="02020603050405020304" pitchFamily="18" charset="0"/>
              <a:ea typeface="Times New Roman" panose="02020603050405020304" pitchFamily="18" charset="0"/>
            </a:endParaRPr>
          </a:p>
          <a:p>
            <a:r>
              <a:rPr lang="en-US" sz="1800" dirty="0">
                <a:solidFill>
                  <a:srgbClr val="333333"/>
                </a:solidFill>
                <a:effectLst/>
                <a:latin typeface="Times New Roman" panose="02020603050405020304" pitchFamily="18" charset="0"/>
                <a:ea typeface="Times New Roman" panose="02020603050405020304" pitchFamily="18" charset="0"/>
              </a:rPr>
              <a:t>In recent years, most of the industries are promoting their products based on the quality certification they received on the products. The traditional way of assessing the product quality is time consuming, however with the invent of machine learning techniques the processes has become more efficient and consumed less time than before. </a:t>
            </a:r>
            <a:r>
              <a:rPr lang="en-US" sz="1800" dirty="0">
                <a:solidFill>
                  <a:srgbClr val="2E2E2E"/>
                </a:solidFill>
                <a:effectLst/>
                <a:latin typeface="Times New Roman" panose="02020603050405020304" pitchFamily="18" charset="0"/>
                <a:ea typeface="Times New Roman" panose="02020603050405020304" pitchFamily="18" charset="0"/>
              </a:rPr>
              <a:t>Our project explores the usage of machine learning techniques such as linear regression, neural network and support vector machine for product quality in two ways. Firstly, determine the dependency of target variable on independent variables and secondly, predicting the value of target variable. On the basis of computed dependency, important variables are selected those make significant impact on dependent variable. Further, neural network and support vector machine are used to predict the values of dependent variable. All the experiments are performed on Red Wine and White Wine datasets.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101341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8D4430-4CC7-45D9-8D4D-51AD209346ED}"/>
              </a:ext>
            </a:extLst>
          </p:cNvPr>
          <p:cNvPicPr/>
          <p:nvPr/>
        </p:nvPicPr>
        <p:blipFill>
          <a:blip r:embed="rId2">
            <a:extLst>
              <a:ext uri="{28A0092B-C50C-407E-A947-70E740481C1C}">
                <a14:useLocalDpi xmlns:a14="http://schemas.microsoft.com/office/drawing/2010/main" val="0"/>
              </a:ext>
            </a:extLst>
          </a:blip>
          <a:stretch>
            <a:fillRect/>
          </a:stretch>
        </p:blipFill>
        <p:spPr>
          <a:xfrm>
            <a:off x="821094" y="811763"/>
            <a:ext cx="10450285" cy="4108217"/>
          </a:xfrm>
          <a:prstGeom prst="rect">
            <a:avLst/>
          </a:prstGeom>
        </p:spPr>
      </p:pic>
    </p:spTree>
    <p:extLst>
      <p:ext uri="{BB962C8B-B14F-4D97-AF65-F5344CB8AC3E}">
        <p14:creationId xmlns:p14="http://schemas.microsoft.com/office/powerpoint/2010/main" val="1226800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286099-4813-4D18-92C7-BF6C37B5C74C}"/>
              </a:ext>
            </a:extLst>
          </p:cNvPr>
          <p:cNvPicPr/>
          <p:nvPr/>
        </p:nvPicPr>
        <p:blipFill>
          <a:blip r:embed="rId2">
            <a:extLst>
              <a:ext uri="{28A0092B-C50C-407E-A947-70E740481C1C}">
                <a14:useLocalDpi xmlns:a14="http://schemas.microsoft.com/office/drawing/2010/main" val="0"/>
              </a:ext>
            </a:extLst>
          </a:blip>
          <a:stretch>
            <a:fillRect/>
          </a:stretch>
        </p:blipFill>
        <p:spPr>
          <a:xfrm>
            <a:off x="1250301" y="746449"/>
            <a:ext cx="10468947" cy="4163053"/>
          </a:xfrm>
          <a:prstGeom prst="rect">
            <a:avLst/>
          </a:prstGeom>
        </p:spPr>
      </p:pic>
    </p:spTree>
    <p:extLst>
      <p:ext uri="{BB962C8B-B14F-4D97-AF65-F5344CB8AC3E}">
        <p14:creationId xmlns:p14="http://schemas.microsoft.com/office/powerpoint/2010/main" val="1629738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B8FE4D-4849-46BC-A3B6-D722028C9ACF}"/>
              </a:ext>
            </a:extLst>
          </p:cNvPr>
          <p:cNvPicPr/>
          <p:nvPr/>
        </p:nvPicPr>
        <p:blipFill>
          <a:blip r:embed="rId2">
            <a:extLst>
              <a:ext uri="{28A0092B-C50C-407E-A947-70E740481C1C}">
                <a14:useLocalDpi xmlns:a14="http://schemas.microsoft.com/office/drawing/2010/main" val="0"/>
              </a:ext>
            </a:extLst>
          </a:blip>
          <a:stretch>
            <a:fillRect/>
          </a:stretch>
        </p:blipFill>
        <p:spPr>
          <a:xfrm>
            <a:off x="1436914" y="839755"/>
            <a:ext cx="10114383" cy="4101497"/>
          </a:xfrm>
          <a:prstGeom prst="rect">
            <a:avLst/>
          </a:prstGeom>
        </p:spPr>
      </p:pic>
    </p:spTree>
    <p:extLst>
      <p:ext uri="{BB962C8B-B14F-4D97-AF65-F5344CB8AC3E}">
        <p14:creationId xmlns:p14="http://schemas.microsoft.com/office/powerpoint/2010/main" val="4097019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EBA9C5-B6C4-41C0-A2BF-EF56C2804A80}"/>
              </a:ext>
            </a:extLst>
          </p:cNvPr>
          <p:cNvPicPr/>
          <p:nvPr/>
        </p:nvPicPr>
        <p:blipFill>
          <a:blip r:embed="rId2">
            <a:extLst>
              <a:ext uri="{28A0092B-C50C-407E-A947-70E740481C1C}">
                <a14:useLocalDpi xmlns:a14="http://schemas.microsoft.com/office/drawing/2010/main" val="0"/>
              </a:ext>
            </a:extLst>
          </a:blip>
          <a:stretch>
            <a:fillRect/>
          </a:stretch>
        </p:blipFill>
        <p:spPr>
          <a:xfrm>
            <a:off x="1278294" y="933061"/>
            <a:ext cx="9927771" cy="4176784"/>
          </a:xfrm>
          <a:prstGeom prst="rect">
            <a:avLst/>
          </a:prstGeom>
        </p:spPr>
      </p:pic>
    </p:spTree>
    <p:extLst>
      <p:ext uri="{BB962C8B-B14F-4D97-AF65-F5344CB8AC3E}">
        <p14:creationId xmlns:p14="http://schemas.microsoft.com/office/powerpoint/2010/main" val="4191439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2D7D-44F1-4521-B1BC-AB5849C1E229}"/>
              </a:ext>
            </a:extLst>
          </p:cNvPr>
          <p:cNvSpPr>
            <a:spLocks noGrp="1"/>
          </p:cNvSpPr>
          <p:nvPr>
            <p:ph type="title"/>
          </p:nvPr>
        </p:nvSpPr>
        <p:spPr/>
        <p:txBody>
          <a:bodyPr>
            <a:normAutofit/>
          </a:bodyPr>
          <a:lstStyle/>
          <a:p>
            <a:pPr algn="ctr"/>
            <a:r>
              <a:rPr lang="en-US" sz="4000" b="1" u="sng" dirty="0">
                <a:effectLst/>
                <a:latin typeface="Times New Roman" panose="02020603050405020304" pitchFamily="18" charset="0"/>
                <a:ea typeface="Times New Roman" panose="02020603050405020304" pitchFamily="18" charset="0"/>
              </a:rPr>
              <a:t>CONCLUSION</a:t>
            </a:r>
            <a:endParaRPr lang="en-IN" sz="4000" u="sng" dirty="0"/>
          </a:p>
        </p:txBody>
      </p:sp>
      <p:sp>
        <p:nvSpPr>
          <p:cNvPr id="3" name="Content Placeholder 2">
            <a:extLst>
              <a:ext uri="{FF2B5EF4-FFF2-40B4-BE49-F238E27FC236}">
                <a16:creationId xmlns:a16="http://schemas.microsoft.com/office/drawing/2014/main" id="{FBE16E56-01BB-4DA3-89D7-6937CADBDEB7}"/>
              </a:ext>
            </a:extLst>
          </p:cNvPr>
          <p:cNvSpPr>
            <a:spLocks noGrp="1"/>
          </p:cNvSpPr>
          <p:nvPr>
            <p:ph idx="1"/>
          </p:nvPr>
        </p:nvSpPr>
        <p:spPr>
          <a:xfrm>
            <a:off x="1451579" y="2015732"/>
            <a:ext cx="9603275" cy="4198456"/>
          </a:xfrm>
        </p:spPr>
        <p:txBody>
          <a:bodyPr>
            <a:noAutofit/>
          </a:bodyPr>
          <a:lstStyle/>
          <a:p>
            <a:pPr marL="0" indent="0" algn="just">
              <a:lnSpc>
                <a:spcPct val="150000"/>
              </a:lnSpc>
              <a:buNone/>
              <a:tabLst>
                <a:tab pos="612140" algn="l"/>
              </a:tabLst>
            </a:pPr>
            <a:r>
              <a:rPr lang="en-US" sz="1400" b="1"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This project mentioned about predicting the quality of  Wine using various machine learning techniques. The feature select on algorithm provided a clear idea about </a:t>
            </a:r>
            <a:r>
              <a:rPr lang="en-US" sz="1600" dirty="0" err="1">
                <a:effectLst/>
                <a:latin typeface="Times New Roman" panose="02020603050405020304" pitchFamily="18" charset="0"/>
                <a:ea typeface="Times New Roman" panose="02020603050405020304" pitchFamily="18" charset="0"/>
              </a:rPr>
              <a:t>theimportance</a:t>
            </a:r>
            <a:r>
              <a:rPr lang="en-US" sz="1600" dirty="0">
                <a:effectLst/>
                <a:latin typeface="Times New Roman" panose="02020603050405020304" pitchFamily="18" charset="0"/>
                <a:ea typeface="Times New Roman" panose="02020603050405020304" pitchFamily="18" charset="0"/>
              </a:rPr>
              <a:t> of the attributes for prediction of quality, which was time consuming and expensive when done in the traditional way. We have also compared the accuracy </a:t>
            </a:r>
            <a:r>
              <a:rPr lang="en-US" sz="1600" dirty="0" err="1">
                <a:effectLst/>
                <a:latin typeface="Times New Roman" panose="02020603050405020304" pitchFamily="18" charset="0"/>
                <a:ea typeface="Times New Roman" panose="02020603050405020304" pitchFamily="18" charset="0"/>
              </a:rPr>
              <a:t>ofeach</a:t>
            </a:r>
            <a:r>
              <a:rPr lang="en-US" sz="1600" dirty="0">
                <a:effectLst/>
                <a:latin typeface="Times New Roman" panose="02020603050405020304" pitchFamily="18" charset="0"/>
                <a:ea typeface="Times New Roman" panose="02020603050405020304" pitchFamily="18" charset="0"/>
              </a:rPr>
              <a:t> technique used in prediction of quality and it was found that these classifiers performed well. We have found that the Random Forest based feature sets performed better than</a:t>
            </a:r>
            <a:r>
              <a:rPr lang="en-IN" sz="1600" dirty="0">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others. We have also found that the Random Forest classifier performed better compared to all other classifiers for wine data set.</a:t>
            </a:r>
            <a:endParaRPr lang="en-IN" sz="1600" dirty="0">
              <a:effectLst/>
              <a:latin typeface="Times New Roman" panose="02020603050405020304" pitchFamily="18" charset="0"/>
              <a:ea typeface="Times New Roman" panose="02020603050405020304" pitchFamily="18" charset="0"/>
            </a:endParaRPr>
          </a:p>
          <a:p>
            <a:pPr marL="0" indent="0" algn="just">
              <a:lnSpc>
                <a:spcPct val="150000"/>
              </a:lnSpc>
              <a:buNone/>
              <a:tabLst>
                <a:tab pos="612140" algn="l"/>
              </a:tabLst>
            </a:pPr>
            <a:r>
              <a:rPr lang="en-US" sz="1600" dirty="0">
                <a:effectLst/>
                <a:latin typeface="Times New Roman" panose="02020603050405020304" pitchFamily="18" charset="0"/>
                <a:ea typeface="Times New Roman" panose="02020603050405020304" pitchFamily="18" charset="0"/>
              </a:rPr>
              <a:t>In future we can try other performance measures and other machine learning techniques for better comparison on results. This analysis will help the industries to predict the quality of the different type of wines based on certain attributes and also it will helpful for them to make good product in the future.</a:t>
            </a:r>
            <a:endParaRPr lang="en-IN" sz="1600" dirty="0"/>
          </a:p>
        </p:txBody>
      </p:sp>
    </p:spTree>
    <p:extLst>
      <p:ext uri="{BB962C8B-B14F-4D97-AF65-F5344CB8AC3E}">
        <p14:creationId xmlns:p14="http://schemas.microsoft.com/office/powerpoint/2010/main" val="404065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5BC3B0-7474-4366-B27C-421F7D3A7E74}"/>
              </a:ext>
            </a:extLst>
          </p:cNvPr>
          <p:cNvPicPr>
            <a:picLocks noChangeAspect="1"/>
          </p:cNvPicPr>
          <p:nvPr/>
        </p:nvPicPr>
        <p:blipFill>
          <a:blip r:embed="rId2"/>
          <a:stretch>
            <a:fillRect/>
          </a:stretch>
        </p:blipFill>
        <p:spPr>
          <a:xfrm>
            <a:off x="414693" y="233265"/>
            <a:ext cx="11173928" cy="5533054"/>
          </a:xfrm>
          <a:prstGeom prst="rect">
            <a:avLst/>
          </a:prstGeom>
        </p:spPr>
      </p:pic>
    </p:spTree>
    <p:extLst>
      <p:ext uri="{BB962C8B-B14F-4D97-AF65-F5344CB8AC3E}">
        <p14:creationId xmlns:p14="http://schemas.microsoft.com/office/powerpoint/2010/main" val="417007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88990-19D7-4388-9D33-C9DC160C0B41}"/>
              </a:ext>
            </a:extLst>
          </p:cNvPr>
          <p:cNvSpPr>
            <a:spLocks noGrp="1"/>
          </p:cNvSpPr>
          <p:nvPr>
            <p:ph type="title"/>
          </p:nvPr>
        </p:nvSpPr>
        <p:spPr/>
        <p:txBody>
          <a:bodyPr>
            <a:normAutofit/>
          </a:bodyPr>
          <a:lstStyle/>
          <a:p>
            <a:pPr algn="ctr"/>
            <a:r>
              <a:rPr lang="en-US" sz="4800" b="1" i="1" u="sng" dirty="0">
                <a:latin typeface="Times New Roman"/>
                <a:cs typeface="Times New Roman"/>
              </a:rPr>
              <a:t>INTRODUCTION</a:t>
            </a:r>
            <a:endParaRPr lang="en-IN" sz="44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D6ECF2-1AD3-489B-A1D3-3A5AED28653B}"/>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The quality of the wine is a very important part for the consumers as well as the manufacturing industries. Industries are increasing their sales using product quality certification. Nowadays, all over the world wine is a regularly used beverage and the industries are using the certification of product quality to increases their value in the market.</a:t>
            </a:r>
          </a:p>
          <a:p>
            <a:r>
              <a:rPr lang="en-US" sz="1800" dirty="0">
                <a:effectLst/>
                <a:latin typeface="Times New Roman" panose="02020603050405020304" pitchFamily="18" charset="0"/>
                <a:ea typeface="Times New Roman" panose="02020603050405020304" pitchFamily="18" charset="0"/>
              </a:rPr>
              <a:t>Previously, testing of product quality will be done at the end of the production, this is time taking process and it requires a lot of resources such as the need for various human experts for the assessment of product quality which makes this process very expensive.</a:t>
            </a:r>
          </a:p>
          <a:p>
            <a:r>
              <a:rPr lang="en-US" sz="1800" dirty="0">
                <a:effectLst/>
                <a:latin typeface="Times New Roman" panose="02020603050405020304" pitchFamily="18" charset="0"/>
                <a:ea typeface="Times New Roman" panose="02020603050405020304" pitchFamily="18" charset="0"/>
              </a:rPr>
              <a:t>Here we will deal with both the white and red wine type quality, we use classification techniques to check further the quality of the wine i.e. is it good or bad.</a:t>
            </a:r>
            <a:endParaRPr lang="en-IN" dirty="0"/>
          </a:p>
        </p:txBody>
      </p:sp>
    </p:spTree>
    <p:extLst>
      <p:ext uri="{BB962C8B-B14F-4D97-AF65-F5344CB8AC3E}">
        <p14:creationId xmlns:p14="http://schemas.microsoft.com/office/powerpoint/2010/main" val="2139993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34BF0-A000-42FD-8C93-466E82498ACA}"/>
              </a:ext>
            </a:extLst>
          </p:cNvPr>
          <p:cNvSpPr>
            <a:spLocks noGrp="1"/>
          </p:cNvSpPr>
          <p:nvPr>
            <p:ph type="title"/>
          </p:nvPr>
        </p:nvSpPr>
        <p:spPr>
          <a:xfrm>
            <a:off x="1451579" y="599246"/>
            <a:ext cx="10015743" cy="1332191"/>
          </a:xfrm>
        </p:spPr>
        <p:txBody>
          <a:bodyPr>
            <a:normAutofit fontScale="90000"/>
          </a:bodyPr>
          <a:lstStyle/>
          <a:p>
            <a:pPr algn="ctr"/>
            <a:r>
              <a:rPr lang="en-US" sz="4800" b="1" i="1" u="sng" dirty="0">
                <a:latin typeface="Times New Roman"/>
                <a:cs typeface="Times New Roman"/>
              </a:rPr>
              <a:t>HARDWARE AND SOFTWARE REQUIREMENTS</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4973BA-B9CB-479E-B7F6-B68C5FFE7815}"/>
              </a:ext>
            </a:extLst>
          </p:cNvPr>
          <p:cNvSpPr>
            <a:spLocks noGrp="1"/>
          </p:cNvSpPr>
          <p:nvPr>
            <p:ph idx="1"/>
          </p:nvPr>
        </p:nvSpPr>
        <p:spPr>
          <a:xfrm>
            <a:off x="1451579" y="2015732"/>
            <a:ext cx="9603275" cy="3946529"/>
          </a:xfrm>
        </p:spPr>
        <p:txBody>
          <a:bodyPr>
            <a:normAutofit fontScale="25000" lnSpcReduction="20000"/>
          </a:bodyPr>
          <a:lstStyle/>
          <a:p>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 SOFTWARE REQUIREMENTS:</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 Operating system</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Windows7 and above.</a:t>
            </a:r>
          </a:p>
          <a:p>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Technology:</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Anaconda navigator(</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jupyter</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notebook)</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Software libraries</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Pandas, Seaborn,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Numpy</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Matplotlib,</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Scikit-learn.</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b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  HARDWARE REQUIREMENTS :</a:t>
            </a:r>
          </a:p>
          <a:p>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Processor: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INTEL i3 7th gen or higher</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RAM: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4GB or above</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Hard disk: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10GB</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1634405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22EA4-3DE5-427A-9E49-286038FCB088}"/>
              </a:ext>
            </a:extLst>
          </p:cNvPr>
          <p:cNvSpPr>
            <a:spLocks noGrp="1"/>
          </p:cNvSpPr>
          <p:nvPr>
            <p:ph type="title"/>
          </p:nvPr>
        </p:nvSpPr>
        <p:spPr/>
        <p:txBody>
          <a:bodyPr/>
          <a:lstStyle/>
          <a:p>
            <a:pPr algn="ctr"/>
            <a:r>
              <a:rPr lang="en-IN" sz="4400" u="sng" dirty="0">
                <a:latin typeface="Times New Roman" panose="02020603050405020304" pitchFamily="18" charset="0"/>
                <a:cs typeface="Times New Roman" panose="02020603050405020304" pitchFamily="18" charset="0"/>
              </a:rPr>
              <a:t>SYSTEM</a:t>
            </a:r>
            <a:r>
              <a:rPr lang="en-IN" u="sng" dirty="0"/>
              <a:t> </a:t>
            </a:r>
            <a:r>
              <a:rPr lang="en-IN" sz="4400" u="sng" dirty="0">
                <a:latin typeface="Times New Roman" panose="02020603050405020304" pitchFamily="18" charset="0"/>
                <a:cs typeface="Times New Roman" panose="02020603050405020304" pitchFamily="18" charset="0"/>
              </a:rPr>
              <a:t>DESIGN</a:t>
            </a:r>
          </a:p>
        </p:txBody>
      </p:sp>
      <p:pic>
        <p:nvPicPr>
          <p:cNvPr id="4" name="Content Placeholder 3">
            <a:extLst>
              <a:ext uri="{FF2B5EF4-FFF2-40B4-BE49-F238E27FC236}">
                <a16:creationId xmlns:a16="http://schemas.microsoft.com/office/drawing/2014/main" id="{3CCDF9BC-580A-46BD-9ACA-4C023BEA5AE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627927" y="2016125"/>
            <a:ext cx="7250470" cy="3449638"/>
          </a:xfrm>
          <a:prstGeom prst="rect">
            <a:avLst/>
          </a:prstGeom>
        </p:spPr>
      </p:pic>
    </p:spTree>
    <p:extLst>
      <p:ext uri="{BB962C8B-B14F-4D97-AF65-F5344CB8AC3E}">
        <p14:creationId xmlns:p14="http://schemas.microsoft.com/office/powerpoint/2010/main" val="3270178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466FA3-EEE7-48BE-93D8-6EB2CC5A067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071397" y="-65314"/>
            <a:ext cx="8798766" cy="6110831"/>
          </a:xfrm>
          <a:prstGeom prst="rect">
            <a:avLst/>
          </a:prstGeom>
        </p:spPr>
      </p:pic>
    </p:spTree>
    <p:extLst>
      <p:ext uri="{BB962C8B-B14F-4D97-AF65-F5344CB8AC3E}">
        <p14:creationId xmlns:p14="http://schemas.microsoft.com/office/powerpoint/2010/main" val="1468810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F29F-8DB0-4E1B-8BFE-487D02305EC3}"/>
              </a:ext>
            </a:extLst>
          </p:cNvPr>
          <p:cNvSpPr>
            <a:spLocks noGrp="1"/>
          </p:cNvSpPr>
          <p:nvPr>
            <p:ph type="title"/>
          </p:nvPr>
        </p:nvSpPr>
        <p:spPr>
          <a:xfrm>
            <a:off x="1" y="0"/>
            <a:ext cx="10784266" cy="1049235"/>
          </a:xfrm>
        </p:spPr>
        <p:txBody>
          <a:bodyPr/>
          <a:lstStyle/>
          <a:p>
            <a:r>
              <a:rPr lang="en-IN" sz="3600" u="sng" dirty="0">
                <a:latin typeface="Times New Roman" panose="02020603050405020304" pitchFamily="18" charset="0"/>
                <a:cs typeface="Times New Roman" panose="02020603050405020304" pitchFamily="18" charset="0"/>
              </a:rPr>
              <a:t>DATASET</a:t>
            </a:r>
            <a:r>
              <a:rPr lang="en-IN" dirty="0"/>
              <a:t>:</a:t>
            </a:r>
          </a:p>
        </p:txBody>
      </p:sp>
      <p:pic>
        <p:nvPicPr>
          <p:cNvPr id="3" name="Picture 2">
            <a:extLst>
              <a:ext uri="{FF2B5EF4-FFF2-40B4-BE49-F238E27FC236}">
                <a16:creationId xmlns:a16="http://schemas.microsoft.com/office/drawing/2014/main" id="{061DD960-FD5F-40BC-AC64-D790BFA7656F}"/>
              </a:ext>
            </a:extLst>
          </p:cNvPr>
          <p:cNvPicPr/>
          <p:nvPr/>
        </p:nvPicPr>
        <p:blipFill>
          <a:blip r:embed="rId2">
            <a:extLst>
              <a:ext uri="{28A0092B-C50C-407E-A947-70E740481C1C}">
                <a14:useLocalDpi xmlns:a14="http://schemas.microsoft.com/office/drawing/2010/main" val="0"/>
              </a:ext>
            </a:extLst>
          </a:blip>
          <a:stretch>
            <a:fillRect/>
          </a:stretch>
        </p:blipFill>
        <p:spPr>
          <a:xfrm>
            <a:off x="1045029" y="625151"/>
            <a:ext cx="10468947" cy="5411755"/>
          </a:xfrm>
          <a:prstGeom prst="rect">
            <a:avLst/>
          </a:prstGeom>
        </p:spPr>
      </p:pic>
    </p:spTree>
    <p:extLst>
      <p:ext uri="{BB962C8B-B14F-4D97-AF65-F5344CB8AC3E}">
        <p14:creationId xmlns:p14="http://schemas.microsoft.com/office/powerpoint/2010/main" val="2119218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65592-F8C6-44B5-91F2-F8064F9B8D6E}"/>
              </a:ext>
            </a:extLst>
          </p:cNvPr>
          <p:cNvSpPr>
            <a:spLocks noGrp="1"/>
          </p:cNvSpPr>
          <p:nvPr>
            <p:ph type="title"/>
          </p:nvPr>
        </p:nvSpPr>
        <p:spPr>
          <a:xfrm>
            <a:off x="0" y="0"/>
            <a:ext cx="12192000" cy="6158204"/>
          </a:xfrm>
        </p:spPr>
        <p:txBody>
          <a:bodyPr>
            <a:normAutofit/>
          </a:bodyPr>
          <a:lstStyle/>
          <a:p>
            <a:pPr>
              <a:lnSpc>
                <a:spcPct val="150000"/>
              </a:lnSpc>
            </a:pPr>
            <a:r>
              <a:rPr lang="en-US" sz="3200" b="1" i="1" u="sng" dirty="0">
                <a:latin typeface="Times New Roman"/>
                <a:cs typeface="Times New Roman"/>
              </a:rPr>
              <a:t>IMPLEMENTATION  SCREENSHOTS:</a:t>
            </a:r>
            <a:br>
              <a:rPr lang="en-US" sz="3200" b="1" i="1" u="sng" dirty="0">
                <a:latin typeface="Times New Roman"/>
                <a:cs typeface="Times New Roman"/>
              </a:rPr>
            </a:br>
            <a:r>
              <a:rPr lang="en-US" sz="1800" b="1" dirty="0">
                <a:effectLst/>
                <a:latin typeface="Times New Roman" panose="02020603050405020304" pitchFamily="18" charset="0"/>
                <a:ea typeface="Times New Roman" panose="02020603050405020304" pitchFamily="18" charset="0"/>
              </a:rPr>
              <a:t>IMPORTING LIBRARIES:</a:t>
            </a:r>
            <a:br>
              <a:rPr lang="en-US" sz="1800" b="1" dirty="0">
                <a:effectLst/>
                <a:latin typeface="Times New Roman" panose="02020603050405020304" pitchFamily="18" charset="0"/>
                <a:ea typeface="Times New Roman" panose="02020603050405020304" pitchFamily="18" charset="0"/>
              </a:rPr>
            </a:br>
            <a:br>
              <a:rPr lang="en-US" sz="1800" b="1" dirty="0">
                <a:effectLst/>
                <a:latin typeface="Times New Roman" panose="02020603050405020304" pitchFamily="18" charset="0"/>
                <a:ea typeface="Times New Roman" panose="02020603050405020304" pitchFamily="18" charset="0"/>
              </a:rPr>
            </a:br>
            <a:br>
              <a:rPr lang="en-US" sz="1800" b="1"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br>
              <a:rPr lang="en-US" sz="1800" b="1" dirty="0">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IMPORTING DATASET:</a:t>
            </a: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CD940A6D-C2FE-4915-9570-0CEE936F08A8}"/>
              </a:ext>
            </a:extLst>
          </p:cNvPr>
          <p:cNvPicPr/>
          <p:nvPr/>
        </p:nvPicPr>
        <p:blipFill>
          <a:blip r:embed="rId2">
            <a:extLst>
              <a:ext uri="{28A0092B-C50C-407E-A947-70E740481C1C}">
                <a14:useLocalDpi xmlns:a14="http://schemas.microsoft.com/office/drawing/2010/main" val="0"/>
              </a:ext>
            </a:extLst>
          </a:blip>
          <a:stretch>
            <a:fillRect/>
          </a:stretch>
        </p:blipFill>
        <p:spPr>
          <a:xfrm>
            <a:off x="685669" y="1397356"/>
            <a:ext cx="10762991" cy="1133475"/>
          </a:xfrm>
          <a:prstGeom prst="rect">
            <a:avLst/>
          </a:prstGeom>
        </p:spPr>
      </p:pic>
      <p:pic>
        <p:nvPicPr>
          <p:cNvPr id="5" name="Picture 4">
            <a:extLst>
              <a:ext uri="{FF2B5EF4-FFF2-40B4-BE49-F238E27FC236}">
                <a16:creationId xmlns:a16="http://schemas.microsoft.com/office/drawing/2014/main" id="{E46C6F58-5D0D-43B9-BF1D-0E6A0CCEACEA}"/>
              </a:ext>
            </a:extLst>
          </p:cNvPr>
          <p:cNvPicPr/>
          <p:nvPr/>
        </p:nvPicPr>
        <p:blipFill>
          <a:blip r:embed="rId3">
            <a:extLst>
              <a:ext uri="{28A0092B-C50C-407E-A947-70E740481C1C}">
                <a14:useLocalDpi xmlns:a14="http://schemas.microsoft.com/office/drawing/2010/main" val="0"/>
              </a:ext>
            </a:extLst>
          </a:blip>
          <a:stretch>
            <a:fillRect/>
          </a:stretch>
        </p:blipFill>
        <p:spPr>
          <a:xfrm>
            <a:off x="699796" y="3732245"/>
            <a:ext cx="10748865" cy="1968817"/>
          </a:xfrm>
          <a:prstGeom prst="rect">
            <a:avLst/>
          </a:prstGeom>
        </p:spPr>
      </p:pic>
    </p:spTree>
    <p:extLst>
      <p:ext uri="{BB962C8B-B14F-4D97-AF65-F5344CB8AC3E}">
        <p14:creationId xmlns:p14="http://schemas.microsoft.com/office/powerpoint/2010/main" val="600050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9C0C3-3A45-43AE-A721-B7802A3DBD9F}"/>
              </a:ext>
            </a:extLst>
          </p:cNvPr>
          <p:cNvSpPr>
            <a:spLocks noGrp="1"/>
          </p:cNvSpPr>
          <p:nvPr>
            <p:ph type="title"/>
          </p:nvPr>
        </p:nvSpPr>
        <p:spPr>
          <a:xfrm>
            <a:off x="0" y="76731"/>
            <a:ext cx="9603275" cy="1049235"/>
          </a:xfrm>
        </p:spPr>
        <p:txBody>
          <a:bodyPr/>
          <a:lstStyle/>
          <a:p>
            <a:r>
              <a:rPr lang="en-US" sz="1800" b="1" dirty="0">
                <a:effectLst/>
                <a:latin typeface="Times New Roman" panose="02020603050405020304" pitchFamily="18" charset="0"/>
                <a:ea typeface="Times New Roman" panose="02020603050405020304" pitchFamily="18" charset="0"/>
              </a:rPr>
              <a:t>HANDLING MISSING VALUES:</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3" name="Picture 2">
            <a:extLst>
              <a:ext uri="{FF2B5EF4-FFF2-40B4-BE49-F238E27FC236}">
                <a16:creationId xmlns:a16="http://schemas.microsoft.com/office/drawing/2014/main" id="{882E8B3C-6EFB-4F45-BFAA-23FC87A6C709}"/>
              </a:ext>
            </a:extLst>
          </p:cNvPr>
          <p:cNvPicPr/>
          <p:nvPr/>
        </p:nvPicPr>
        <p:blipFill>
          <a:blip r:embed="rId2">
            <a:extLst>
              <a:ext uri="{28A0092B-C50C-407E-A947-70E740481C1C}">
                <a14:useLocalDpi xmlns:a14="http://schemas.microsoft.com/office/drawing/2010/main" val="0"/>
              </a:ext>
            </a:extLst>
          </a:blip>
          <a:stretch>
            <a:fillRect/>
          </a:stretch>
        </p:blipFill>
        <p:spPr>
          <a:xfrm>
            <a:off x="709127" y="830424"/>
            <a:ext cx="10515600" cy="4711959"/>
          </a:xfrm>
          <a:prstGeom prst="rect">
            <a:avLst/>
          </a:prstGeom>
        </p:spPr>
      </p:pic>
    </p:spTree>
    <p:extLst>
      <p:ext uri="{BB962C8B-B14F-4D97-AF65-F5344CB8AC3E}">
        <p14:creationId xmlns:p14="http://schemas.microsoft.com/office/powerpoint/2010/main" val="190988178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60</TotalTime>
  <Words>1075</Words>
  <Application>Microsoft Office PowerPoint</Application>
  <PresentationFormat>Widescreen</PresentationFormat>
  <Paragraphs>55</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Cambria</vt:lpstr>
      <vt:lpstr>Courier New</vt:lpstr>
      <vt:lpstr>Gill Sans MT</vt:lpstr>
      <vt:lpstr>Times New Roman</vt:lpstr>
      <vt:lpstr>Gallery</vt:lpstr>
      <vt:lpstr>WINE QUALITY PREDICTION </vt:lpstr>
      <vt:lpstr>ABSTRACT</vt:lpstr>
      <vt:lpstr>INTRODUCTION</vt:lpstr>
      <vt:lpstr>HARDWARE AND SOFTWARE REQUIREMENTS</vt:lpstr>
      <vt:lpstr>SYSTEM DESIGN</vt:lpstr>
      <vt:lpstr>PowerPoint Presentation</vt:lpstr>
      <vt:lpstr>DATASET:</vt:lpstr>
      <vt:lpstr>IMPLEMENTATION  SCREENSHOTS: IMPORTING LIBRARIES:       IMPORTING DATASET:   </vt:lpstr>
      <vt:lpstr>HANDLING MISSING VALUES: </vt:lpstr>
      <vt:lpstr>WHITE AND RED WINE RECORDS COUNT: </vt:lpstr>
      <vt:lpstr>CORRELATION MATRIX: </vt:lpstr>
      <vt:lpstr>LABEL ENCODING: </vt:lpstr>
      <vt:lpstr>SPLITTING DATA INTO TRAIN AND TEST: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QUALITY PREDICTION </dc:title>
  <dc:creator>saicharan ch</dc:creator>
  <cp:lastModifiedBy>saicharan ch</cp:lastModifiedBy>
  <cp:revision>1</cp:revision>
  <dcterms:created xsi:type="dcterms:W3CDTF">2021-09-12T18:48:00Z</dcterms:created>
  <dcterms:modified xsi:type="dcterms:W3CDTF">2021-09-12T19:48:11Z</dcterms:modified>
</cp:coreProperties>
</file>