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84" r:id="rId3"/>
    <p:sldMasterId id="2147483708" r:id="rId4"/>
  </p:sldMasterIdLst>
  <p:notesMasterIdLst>
    <p:notesMasterId r:id="rId25"/>
  </p:notesMasterIdLst>
  <p:sldIdLst>
    <p:sldId id="256" r:id="rId5"/>
    <p:sldId id="257" r:id="rId6"/>
    <p:sldId id="269" r:id="rId7"/>
    <p:sldId id="28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0" r:id="rId20"/>
    <p:sldId id="281" r:id="rId21"/>
    <p:sldId id="284" r:id="rId22"/>
    <p:sldId id="283" r:id="rId23"/>
    <p:sldId id="26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gq5BRJxDsciOFAO9Hvez4RPmbV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6F891F-3AFA-46E8-B8D2-EBDDB7D7C800}">
  <a:tblStyle styleId="{226F891F-3AFA-46E8-B8D2-EBDDB7D7C8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2CD2B5-DA7F-402B-BF3E-AE5A87ADA7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bf7bf4fb0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6bf7bf4fb0_2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6bf7bf4fb0_2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7a9d971279_4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8" name="Google Shape;608;g7a9d971279_4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c11f066bd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6c11f066bd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f7bf4fb0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6bf7bf4fb0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f7bf4fb0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g6bf7bf4fb0_2_6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6bf7bf4fb0_2_6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g6bf7bf4fb0_2_6"/>
          <p:cNvSpPr txBox="1">
            <a:spLocks noGrp="1"/>
          </p:cNvSpPr>
          <p:nvPr>
            <p:ph type="body" idx="2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6bf7bf4fb0_2_6"/>
          <p:cNvSpPr txBox="1">
            <a:spLocks noGrp="1"/>
          </p:cNvSpPr>
          <p:nvPr>
            <p:ph type="body" idx="3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" name="Google Shape;94;g6bf7bf4fb0_2_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95" name="Google Shape;95;g6bf7bf4fb0_2_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g6bf7bf4fb0_2_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7" name="Google Shape;97;g6bf7bf4fb0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g6bf7bf4fb0_2_6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99" name="Google Shape;99;g6bf7bf4fb0_2_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" name="Google Shape;100;g6bf7bf4fb0_2_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g6bf7bf4fb0_2_6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f7bf4fb0_2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6bf7bf4fb0_2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g6bf7bf4fb0_2_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6bf7bf4fb0_2_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6bf7bf4fb0_2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6bf7bf4fb0_2_22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12/4/19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6bf7bf4fb0_2_22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g6bf7bf4fb0_2_22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11" name="Google Shape;111;g6bf7bf4fb0_2_22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g6bf7bf4fb0_2_22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13" name="Google Shape;113;g6bf7bf4fb0_2_22"/>
            <p:cNvPicPr preferRelativeResize="0"/>
            <p:nvPr/>
          </p:nvPicPr>
          <p:blipFill rotWithShape="1">
            <a:blip r:embed="rId2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g6bf7bf4fb0_2_22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6bf7bf4fb0_2_22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g6bf7bf4fb0_2_22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7" name="Google Shape;117;g6bf7bf4fb0_2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6bf7bf4fb0_2_22"/>
          <p:cNvSpPr txBox="1"/>
          <p:nvPr/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f7bf4fb0_2_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6bf7bf4fb0_2_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6bf7bf4fb0_2_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6bf7bf4fb0_2_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g6bf7bf4fb0_2_39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25" name="Google Shape;125;g6bf7bf4fb0_2_3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g6bf7bf4fb0_2_39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27" name="Google Shape;127;g6bf7bf4fb0_2_39"/>
            <p:cNvPicPr preferRelativeResize="0"/>
            <p:nvPr/>
          </p:nvPicPr>
          <p:blipFill rotWithShape="1">
            <a:blip r:embed="rId2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g6bf7bf4fb0_2_39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6bf7bf4fb0_2_39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g6bf7bf4fb0_2_39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31;g6bf7bf4fb0_2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6bf7bf4fb0_2_39"/>
          <p:cNvSpPr txBox="1"/>
          <p:nvPr/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f7bf4fb0_2_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6bf7bf4fb0_2_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g6bf7bf4fb0_2_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f7bf4fb0_2_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6bf7bf4fb0_2_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f7bf4fb0_2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6bf7bf4fb0_2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g6bf7bf4fb0_2_5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g6bf7bf4fb0_2_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6bf7bf4fb0_2_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6bf7bf4fb0_2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f7bf4fb0_2_6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6bf7bf4fb0_2_6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g6bf7bf4fb0_2_6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6bf7bf4fb0_2_6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g6bf7bf4fb0_2_6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6bf7bf4fb0_2_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6bf7bf4fb0_2_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6bf7bf4fb0_2_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6bf7bf4fb0_2_75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7" name="Google Shape;157;g6bf7bf4fb0_2_75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g6bf7bf4fb0_2_75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59" name="Google Shape;159;g6bf7bf4fb0_2_75"/>
            <p:cNvPicPr preferRelativeResize="0"/>
            <p:nvPr/>
          </p:nvPicPr>
          <p:blipFill rotWithShape="1">
            <a:blip r:embed="rId2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g6bf7bf4fb0_2_75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g6bf7bf4fb0_2_75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g6bf7bf4fb0_2_75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3" name="Google Shape;163;g6bf7bf4fb0_2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6bf7bf4fb0_2_75"/>
          <p:cNvSpPr txBox="1">
            <a:spLocks noGrp="1"/>
          </p:cNvSpPr>
          <p:nvPr>
            <p:ph type="sldNum" idx="12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f7bf4fb0_2_8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6bf7bf4fb0_2_8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8" name="Google Shape;168;g6bf7bf4fb0_2_8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g6bf7bf4fb0_2_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6bf7bf4fb0_2_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6bf7bf4fb0_2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f7bf4fb0_2_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g6bf7bf4fb0_2_9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g6bf7bf4fb0_2_9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g6bf7bf4fb0_2_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6bf7bf4fb0_2_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6bf7bf4fb0_2_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f7bf4fb0_2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6bf7bf4fb0_2_9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6bf7bf4fb0_2_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6bf7bf4fb0_2_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6bf7bf4fb0_2_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f7bf4fb0_2_10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6bf7bf4fb0_2_10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g6bf7bf4fb0_2_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6bf7bf4fb0_2_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g6bf7bf4fb0_2_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a9d971279_4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g7a9d971279_4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g7a9d971279_4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g7a9d971279_4_6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7a9d971279_4_6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g7a9d971279_4_6"/>
          <p:cNvSpPr txBox="1">
            <a:spLocks noGrp="1"/>
          </p:cNvSpPr>
          <p:nvPr>
            <p:ph type="body" idx="2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g7a9d971279_4_6"/>
          <p:cNvSpPr txBox="1">
            <a:spLocks noGrp="1"/>
          </p:cNvSpPr>
          <p:nvPr>
            <p:ph type="body" idx="3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16" name="Google Shape;316;g7a9d971279_4_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317" name="Google Shape;317;g7a9d971279_4_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g7a9d971279_4_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19" name="Google Shape;319;g7a9d971279_4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g7a9d971279_4_6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321" name="Google Shape;321;g7a9d971279_4_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2" name="Google Shape;322;g7a9d971279_4_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g7a9d971279_4_6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a9d971279_4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g7a9d971279_4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g7a9d971279_4_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g7a9d971279_4_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g7a9d971279_4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g7a9d971279_4_22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12/4/19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7a9d971279_4_22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g7a9d971279_4_22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333" name="Google Shape;333;g7a9d971279_4_22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g7a9d971279_4_22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335" name="Google Shape;335;g7a9d971279_4_22"/>
            <p:cNvPicPr preferRelativeResize="0"/>
            <p:nvPr/>
          </p:nvPicPr>
          <p:blipFill rotWithShape="1">
            <a:blip r:embed="rId2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g7a9d971279_4_22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g7a9d971279_4_22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8" name="Google Shape;338;g7a9d971279_4_22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9" name="Google Shape;339;g7a9d971279_4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7a9d971279_4_22"/>
          <p:cNvSpPr txBox="1"/>
          <p:nvPr/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a9d971279_4_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g7a9d971279_4_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g7a9d971279_4_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g7a9d971279_4_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g7a9d971279_4_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a9d971279_4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g7a9d971279_4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g7a9d971279_4_5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g7a9d971279_4_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g7a9d971279_4_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g7a9d971279_4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a9d971279_4_6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g7a9d971279_4_6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1" name="Google Shape;371;g7a9d971279_4_6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g7a9d971279_4_6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3" name="Google Shape;373;g7a9d971279_4_6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g7a9d971279_4_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g7a9d971279_4_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g7a9d971279_4_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g7a9d971279_4_75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379" name="Google Shape;379;g7a9d971279_4_75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0" name="Google Shape;380;g7a9d971279_4_75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381" name="Google Shape;381;g7a9d971279_4_75"/>
            <p:cNvPicPr preferRelativeResize="0"/>
            <p:nvPr/>
          </p:nvPicPr>
          <p:blipFill rotWithShape="1">
            <a:blip r:embed="rId2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g7a9d971279_4_75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g7a9d971279_4_75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384;g7a9d971279_4_75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5" name="Google Shape;385;g7a9d971279_4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7a9d971279_4_75"/>
          <p:cNvSpPr txBox="1">
            <a:spLocks noGrp="1"/>
          </p:cNvSpPr>
          <p:nvPr>
            <p:ph type="sldNum" idx="12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a9d971279_4_8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g7a9d971279_4_8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0" name="Google Shape;390;g7a9d971279_4_8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1" name="Google Shape;391;g7a9d971279_4_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g7a9d971279_4_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g7a9d971279_4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a9d971279_4_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g7a9d971279_4_9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Google Shape;397;g7a9d971279_4_9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8" name="Google Shape;398;g7a9d971279_4_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g7a9d971279_4_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g7a9d971279_4_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a9d971279_4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g7a9d971279_4_9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g7a9d971279_4_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g7a9d971279_4_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g7a9d971279_4_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a9d971279_4_10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g7a9d971279_4_10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g7a9d971279_4_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g7a9d971279_4_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g7a9d971279_4_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c11f066bd_7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g6c11f066bd_7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g6c11f066bd_7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8" name="Google Shape;498;g6c11f066bd_7_6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6c11f066bd_7_6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0" name="Google Shape;500;g6c11f066bd_7_6"/>
          <p:cNvSpPr txBox="1">
            <a:spLocks noGrp="1"/>
          </p:cNvSpPr>
          <p:nvPr>
            <p:ph type="body" idx="2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1" name="Google Shape;501;g6c11f066bd_7_6"/>
          <p:cNvSpPr txBox="1">
            <a:spLocks noGrp="1"/>
          </p:cNvSpPr>
          <p:nvPr>
            <p:ph type="body" idx="3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02" name="Google Shape;502;g6c11f066bd_7_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503" name="Google Shape;503;g6c11f066bd_7_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4" name="Google Shape;504;g6c11f066bd_7_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05" name="Google Shape;505;g6c11f066bd_7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g6c11f066bd_7_6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507" name="Google Shape;507;g6c11f066bd_7_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8" name="Google Shape;508;g6c11f066bd_7_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9" name="Google Shape;509;g6c11f066bd_7_6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c11f066bd_7_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g6c11f066bd_7_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g6c11f066bd_7_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g6c11f066bd_7_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2" name="Google Shape;532;g6c11f066bd_7_39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533" name="Google Shape;533;g6c11f066bd_7_3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4" name="Google Shape;534;g6c11f066bd_7_39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535" name="Google Shape;535;g6c11f066bd_7_39"/>
            <p:cNvPicPr preferRelativeResize="0"/>
            <p:nvPr/>
          </p:nvPicPr>
          <p:blipFill rotWithShape="1">
            <a:blip r:embed="rId2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Google Shape;536;g6c11f066bd_7_39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g6c11f066bd_7_39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8" name="Google Shape;538;g6c11f066bd_7_39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39" name="Google Shape;539;g6c11f066bd_7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6c11f066bd_7_39"/>
          <p:cNvSpPr txBox="1"/>
          <p:nvPr/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c11f066bd_7_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g6c11f066bd_7_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g6c11f066bd_7_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g6c11f066bd_7_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g6c11f066bd_7_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c11f066bd_7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g6c11f066bd_7_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g6c11f066bd_7_5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1" name="Google Shape;551;g6c11f066bd_7_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g6c11f066bd_7_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g6c11f066bd_7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c11f066bd_7_6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g6c11f066bd_7_6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7" name="Google Shape;557;g6c11f066bd_7_6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g6c11f066bd_7_6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9" name="Google Shape;559;g6c11f066bd_7_6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g6c11f066bd_7_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g6c11f066bd_7_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g6c11f066bd_7_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g6c11f066bd_7_75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565" name="Google Shape;565;g6c11f066bd_7_75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6" name="Google Shape;566;g6c11f066bd_7_75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567" name="Google Shape;567;g6c11f066bd_7_75"/>
            <p:cNvPicPr preferRelativeResize="0"/>
            <p:nvPr/>
          </p:nvPicPr>
          <p:blipFill rotWithShape="1">
            <a:blip r:embed="rId2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8" name="Google Shape;568;g6c11f066bd_7_75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9" name="Google Shape;569;g6c11f066bd_7_75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0" name="Google Shape;570;g6c11f066bd_7_75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1" name="Google Shape;571;g6c11f066bd_7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6c11f066bd_7_75"/>
          <p:cNvSpPr txBox="1">
            <a:spLocks noGrp="1"/>
          </p:cNvSpPr>
          <p:nvPr>
            <p:ph type="sldNum" idx="12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c11f066bd_7_8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g6c11f066bd_7_8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6" name="Google Shape;576;g6c11f066bd_7_8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7" name="Google Shape;577;g6c11f066bd_7_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g6c11f066bd_7_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g6c11f066bd_7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c11f066bd_7_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g6c11f066bd_7_9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3" name="Google Shape;583;g6c11f066bd_7_9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4" name="Google Shape;584;g6c11f066bd_7_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g6c11f066bd_7_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g6c11f066bd_7_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6c11f066bd_7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g6c11f066bd_7_9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0" name="Google Shape;590;g6c11f066bd_7_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g6c11f066bd_7_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g6c11f066bd_7_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c11f066bd_7_10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g6c11f066bd_7_10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6" name="Google Shape;596;g6c11f066bd_7_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g6c11f066bd_7_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g6c11f066bd_7_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f7bf4fb0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6bf7bf4fb0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6bf7bf4fb0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6bf7bf4fb0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6bf7bf4fb0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a9d971279_4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g7a9d971279_4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g7a9d971279_4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g7a9d971279_4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g7a9d971279_4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c11f066bd_7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0" name="Google Shape;490;g6c11f066bd_7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1" name="Google Shape;491;g6c11f066bd_7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2" name="Google Shape;492;g6c11f066bd_7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Google Shape;493;g6c11f066bd_7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hyperlink" Target="https://towardsdatascience.com/k-means-clustering-algorithm-applications-evaluation-methods-and-drawbacks-aa03e644b48a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bf7bf4fb0_2_111"/>
          <p:cNvSpPr txBox="1">
            <a:spLocks noGrp="1"/>
          </p:cNvSpPr>
          <p:nvPr>
            <p:ph type="body" idx="1"/>
          </p:nvPr>
        </p:nvSpPr>
        <p:spPr>
          <a:xfrm>
            <a:off x="226632" y="3678417"/>
            <a:ext cx="7009740" cy="237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i="1" dirty="0"/>
              <a:t>Author</a:t>
            </a:r>
            <a:endParaRPr sz="2000" b="1" i="1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i="1" dirty="0"/>
              <a:t>Nithin Das</a:t>
            </a:r>
            <a:br>
              <a:rPr lang="en-US" sz="2000" i="1" dirty="0"/>
            </a:br>
            <a:endParaRPr lang="en-US" sz="2000" i="1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i="1" dirty="0"/>
              <a:t>Instructor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 i="1" dirty="0"/>
              <a:t>M. Daneshmand</a:t>
            </a:r>
            <a:r>
              <a:rPr lang="en-US" dirty="0"/>
              <a:t>	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05" name="Google Shape;605;g6bf7bf4fb0_2_111"/>
          <p:cNvSpPr txBox="1">
            <a:spLocks noGrp="1"/>
          </p:cNvSpPr>
          <p:nvPr>
            <p:ph type="body" idx="3"/>
          </p:nvPr>
        </p:nvSpPr>
        <p:spPr>
          <a:xfrm>
            <a:off x="226632" y="2155151"/>
            <a:ext cx="9500692" cy="12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3330"/>
            </a:pPr>
            <a:r>
              <a:rPr lang="en-US" sz="3330" dirty="0">
                <a:latin typeface="Calibri"/>
                <a:ea typeface="Calibri"/>
                <a:cs typeface="Calibri"/>
                <a:sym typeface="Calibri"/>
              </a:rPr>
              <a:t>Customer Segmentation for Online Retail Agency</a:t>
            </a:r>
            <a:endParaRPr sz="333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9A85-2E2B-489C-A2F0-02EEFCD5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" y="0"/>
            <a:ext cx="10515600" cy="13255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706DD-0D52-4AC5-88D6-34D23FB65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17" y="1156390"/>
            <a:ext cx="10515600" cy="4351338"/>
          </a:xfrm>
        </p:spPr>
        <p:txBody>
          <a:bodyPr/>
          <a:lstStyle/>
          <a:p>
            <a:r>
              <a:rPr lang="en-US" sz="2000" dirty="0"/>
              <a:t>For customer segmentation, we have to create characteristics for customers</a:t>
            </a:r>
          </a:p>
          <a:p>
            <a:r>
              <a:rPr lang="en-US" sz="2000" dirty="0"/>
              <a:t>Therefore we aggregate </a:t>
            </a:r>
            <a:r>
              <a:rPr lang="en-US" sz="2000" i="1" dirty="0"/>
              <a:t>“Revenue” </a:t>
            </a:r>
            <a:r>
              <a:rPr lang="en-US" sz="2000" dirty="0"/>
              <a:t>and “Invoice No” </a:t>
            </a:r>
          </a:p>
          <a:p>
            <a:pPr marL="114300" indent="0">
              <a:buNone/>
            </a:pPr>
            <a:r>
              <a:rPr lang="en-US" sz="2000" dirty="0"/>
              <a:t>to get Total Revenue and Order Count for each customers</a:t>
            </a:r>
          </a:p>
          <a:p>
            <a:r>
              <a:rPr lang="en-US" sz="2000" dirty="0"/>
              <a:t>We can also calculate “Average Order Value” </a:t>
            </a:r>
          </a:p>
          <a:p>
            <a:pPr marL="114300" indent="0">
              <a:buNone/>
            </a:pPr>
            <a:r>
              <a:rPr lang="en-US" sz="2000" dirty="0"/>
              <a:t>for each customers as</a:t>
            </a:r>
          </a:p>
          <a:p>
            <a:pPr marL="114300" indent="0">
              <a:buNone/>
            </a:pPr>
            <a:r>
              <a:rPr lang="en-US" sz="2000" dirty="0"/>
              <a:t>“Avg. order value”= “Total Revenue”/ “Order Count”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D2173-24D5-4BCE-A80E-08C08BEE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68" y="1550504"/>
            <a:ext cx="5517371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2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9A85-2E2B-489C-A2F0-02EEFCD5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3" y="47073"/>
            <a:ext cx="10515600" cy="1325563"/>
          </a:xfrm>
        </p:spPr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706DD-0D52-4AC5-88D6-34D23FB65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62408"/>
            <a:ext cx="10515600" cy="4351338"/>
          </a:xfrm>
        </p:spPr>
        <p:txBody>
          <a:bodyPr/>
          <a:lstStyle/>
          <a:p>
            <a:r>
              <a:rPr lang="en-US" sz="1800" dirty="0"/>
              <a:t>Before clustering, it is important to normalize the data since the customer characteristics may be measure by variables with different units.</a:t>
            </a:r>
          </a:p>
          <a:p>
            <a:r>
              <a:rPr lang="en-US" sz="1800" dirty="0"/>
              <a:t>Therefore we will normalize “</a:t>
            </a:r>
            <a:r>
              <a:rPr lang="en-US" sz="1800" dirty="0" err="1"/>
              <a:t>TotalRevenue</a:t>
            </a:r>
            <a:r>
              <a:rPr lang="en-US" sz="1800" dirty="0"/>
              <a:t>”, </a:t>
            </a:r>
          </a:p>
          <a:p>
            <a:pPr marL="114300" indent="0">
              <a:buNone/>
            </a:pPr>
            <a:r>
              <a:rPr lang="en-US" sz="1800" dirty="0"/>
              <a:t>“Order Count” and “ Avg Order Value”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9466B-CD2E-471D-8207-3216E2B2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46" y="1880591"/>
            <a:ext cx="5819076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4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8A12-27CB-47A6-A0BE-1A202366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‘K’ value for </a:t>
            </a:r>
            <a:r>
              <a:rPr lang="en-US" dirty="0" err="1"/>
              <a:t>Kmeans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0C9B-4525-42A7-9B28-AAED784F5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Elbow Method:</a:t>
            </a:r>
          </a:p>
          <a:p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After k=4, the curve tends </a:t>
            </a:r>
          </a:p>
          <a:p>
            <a:pPr marL="114300" indent="0">
              <a:buNone/>
            </a:pPr>
            <a:r>
              <a:rPr lang="en-US" sz="1400" dirty="0"/>
              <a:t>to get flatter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Therefore, e will set total clusters equals 4</a:t>
            </a:r>
          </a:p>
          <a:p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020AB-C717-4D98-9FB0-08422E4C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51" y="2011733"/>
            <a:ext cx="6198728" cy="41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8A12-27CB-47A6-A0BE-1A202366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" y="-138458"/>
            <a:ext cx="10515600" cy="1325563"/>
          </a:xfrm>
        </p:spPr>
        <p:txBody>
          <a:bodyPr/>
          <a:lstStyle/>
          <a:p>
            <a:r>
              <a:rPr lang="en-US" dirty="0"/>
              <a:t>K 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0C9B-4525-42A7-9B28-AAED784F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817" y="1020417"/>
            <a:ext cx="10942983" cy="5156546"/>
          </a:xfrm>
        </p:spPr>
        <p:txBody>
          <a:bodyPr/>
          <a:lstStyle/>
          <a:p>
            <a:r>
              <a:rPr lang="en-US" sz="1600" dirty="0"/>
              <a:t>Each customers are assigned in to one of the 4 clusters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D971D-86BD-46E2-8E80-329530C3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52" y="1656521"/>
            <a:ext cx="7222591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8A176-CD21-407D-9D1B-8928E349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45" y="1610139"/>
            <a:ext cx="6540330" cy="4326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7EDB3-E8FC-49C6-93E3-FBBF255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on obtained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C676-0B10-45F2-AFC4-436F833F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customers in green have low total sales/revenue and low order count, </a:t>
            </a:r>
          </a:p>
          <a:p>
            <a:pPr marL="114300" indent="0">
              <a:buNone/>
            </a:pPr>
            <a:r>
              <a:rPr lang="en-US" sz="1600" dirty="0"/>
              <a:t>meaning they are all-around low-value customers. On the other </a:t>
            </a:r>
          </a:p>
          <a:p>
            <a:pPr marL="114300" indent="0">
              <a:buNone/>
            </a:pPr>
            <a:r>
              <a:rPr lang="en-US" sz="1600" dirty="0"/>
              <a:t>hand, the customers in orange have high total sales and high</a:t>
            </a:r>
          </a:p>
          <a:p>
            <a:pPr marL="114300" indent="0">
              <a:buNone/>
            </a:pPr>
            <a:r>
              <a:rPr lang="en-US" sz="1600" dirty="0"/>
              <a:t> order counts, indicating they are the highest value </a:t>
            </a:r>
          </a:p>
          <a:p>
            <a:pPr marL="114300" indent="0">
              <a:buNone/>
            </a:pPr>
            <a:r>
              <a:rPr lang="en-US" sz="1600" dirty="0"/>
              <a:t>customers.								</a:t>
            </a:r>
            <a:r>
              <a:rPr lang="en-US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374247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F125-8EB2-437D-9EEA-273D0EF3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on  the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168ED-A8C9-48FD-AF26-D8B0F2F3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96" y="1825625"/>
            <a:ext cx="1122790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customers in blue are the lowest value customers and the customers in red are the highest value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1400" dirty="0"/>
              <a:t>We could look at the customers in the orange cluster and attempt to find ways to</a:t>
            </a:r>
          </a:p>
          <a:p>
            <a:pPr marL="114300" indent="0">
              <a:buNone/>
            </a:pPr>
            <a:r>
              <a:rPr lang="en-US" sz="1400" dirty="0"/>
              <a:t> increase their order count with email reminders or SMS push notifications targeted based </a:t>
            </a:r>
          </a:p>
          <a:p>
            <a:pPr marL="114300" indent="0">
              <a:buNone/>
            </a:pPr>
            <a:r>
              <a:rPr lang="en-US" sz="1400" dirty="0"/>
              <a:t>on some other identifying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Likewise, with customers in the green segment, you might want to try some cross-selling and </a:t>
            </a:r>
          </a:p>
          <a:p>
            <a:pPr marL="114300" indent="0">
              <a:buNone/>
            </a:pPr>
            <a:r>
              <a:rPr lang="en-US" sz="1400" dirty="0"/>
              <a:t>up-selling techniques at the cart.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B8052-D834-424C-909C-472A8B46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48" y="2163346"/>
            <a:ext cx="4258335" cy="35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8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EDB3-E8FC-49C6-93E3-FBBF255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on obtained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C676-0B10-45F2-AFC4-436F833F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887" y="1825625"/>
            <a:ext cx="1142668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In this plot, we have the average order value versus total revenue </a:t>
            </a:r>
          </a:p>
          <a:p>
            <a:pPr marL="114300" indent="0">
              <a:buNone/>
            </a:pPr>
            <a:r>
              <a:rPr lang="en-US" sz="1600" dirty="0"/>
              <a:t>clusters. This plot further substantiates the previous 2 plots in</a:t>
            </a:r>
          </a:p>
          <a:p>
            <a:pPr marL="114300" indent="0">
              <a:buNone/>
            </a:pPr>
            <a:r>
              <a:rPr lang="en-US" sz="1600" dirty="0"/>
              <a:t> identifying the red cluster as the highest value customers,</a:t>
            </a:r>
          </a:p>
          <a:p>
            <a:pPr marL="114300" indent="0">
              <a:buNone/>
            </a:pPr>
            <a:r>
              <a:rPr lang="en-US" sz="1600" dirty="0"/>
              <a:t> blue as the lowest value customers, and the green and orange as high </a:t>
            </a:r>
          </a:p>
          <a:p>
            <a:pPr marL="114300" indent="0">
              <a:buNone/>
            </a:pPr>
            <a:r>
              <a:rPr lang="en-US" sz="1600" dirty="0"/>
              <a:t>opportunity </a:t>
            </a:r>
            <a:r>
              <a:rPr lang="en-US" sz="1400" dirty="0"/>
              <a:t>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67BFB-6D9E-41A0-8B8C-2CB52225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7" y="1770336"/>
            <a:ext cx="5771322" cy="40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897D-8DB1-4366-A3F4-5D4A30D3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selling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B41B7-CAA9-45DF-995C-BE80A885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19" y="2370134"/>
            <a:ext cx="7721997" cy="2806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41501-7EB1-419E-9D0E-E65A3C7F26A1}"/>
              </a:ext>
            </a:extLst>
          </p:cNvPr>
          <p:cNvSpPr txBox="1"/>
          <p:nvPr/>
        </p:nvSpPr>
        <p:spPr>
          <a:xfrm>
            <a:off x="185530" y="2299252"/>
            <a:ext cx="35515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Based on this information, we now know that the </a:t>
            </a:r>
            <a:r>
              <a:rPr lang="en-US" i="1" dirty="0"/>
              <a:t>Jumbo Bag Red </a:t>
            </a:r>
            <a:r>
              <a:rPr lang="en-US" i="1" dirty="0" err="1"/>
              <a:t>Retrospot</a:t>
            </a:r>
            <a:r>
              <a:rPr lang="en-US" dirty="0"/>
              <a:t> is the best-selling item for our highest-value cluster.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 We can also make recommendations of </a:t>
            </a:r>
            <a:r>
              <a:rPr lang="en-US" b="1" i="1" dirty="0"/>
              <a:t>Other Items You Might Like</a:t>
            </a:r>
            <a:r>
              <a:rPr lang="en-US" dirty="0"/>
              <a:t> to customers within this segment.</a:t>
            </a:r>
          </a:p>
        </p:txBody>
      </p:sp>
    </p:spTree>
    <p:extLst>
      <p:ext uri="{BB962C8B-B14F-4D97-AF65-F5344CB8AC3E}">
        <p14:creationId xmlns:p14="http://schemas.microsoft.com/office/powerpoint/2010/main" val="219278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A515-3DC7-4451-822B-A3794B6A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0AE7D-91FF-4643-A552-D2ED4564A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https://towardsdatascience.com/k-means-clustering-algorithm-applications-evaluation-methods-and-drawbacks-aa03e644b48a</a:t>
            </a:r>
            <a:endParaRPr lang="en-US" dirty="0"/>
          </a:p>
          <a:p>
            <a:r>
              <a:rPr lang="en-US" dirty="0">
                <a:hlinkClick r:id="rId3"/>
              </a:rPr>
              <a:t>https://www.analyticsvidhya.com/blog/2019/08/comprehensive-guide-k-means-clustering/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1163-7FE6-4290-9FD1-CD87646B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0497-35DB-435F-8D0E-D3D5DD5C9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Application of K-means clustering based on the purchasing behaviors of historical customers.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analysis are useful to recommend more items to the customers under categories like ‘Items You might Like’, ‘Recommendations based on your Usage’ etc.</a:t>
            </a:r>
          </a:p>
        </p:txBody>
      </p:sp>
    </p:spTree>
    <p:extLst>
      <p:ext uri="{BB962C8B-B14F-4D97-AF65-F5344CB8AC3E}">
        <p14:creationId xmlns:p14="http://schemas.microsoft.com/office/powerpoint/2010/main" val="30007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a9d971279_4_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Content</a:t>
            </a:r>
            <a:endParaRPr b="1" dirty="0"/>
          </a:p>
        </p:txBody>
      </p:sp>
      <p:sp>
        <p:nvSpPr>
          <p:cNvPr id="611" name="Google Shape;611;g7a9d971279_4_111"/>
          <p:cNvSpPr txBox="1">
            <a:spLocks noGrp="1"/>
          </p:cNvSpPr>
          <p:nvPr>
            <p:ph type="body" idx="1"/>
          </p:nvPr>
        </p:nvSpPr>
        <p:spPr>
          <a:xfrm>
            <a:off x="321365" y="1375462"/>
            <a:ext cx="51120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Software Used</a:t>
            </a:r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Data Description</a:t>
            </a:r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Data Preprocessing</a:t>
            </a:r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Exploratory Data Analysis</a:t>
            </a:r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Data Preparation</a:t>
            </a:r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Data Normalization</a:t>
            </a:r>
          </a:p>
          <a:p>
            <a:pPr marL="914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4" name="Google Shape;611;g7a9d971279_4_111">
            <a:extLst>
              <a:ext uri="{FF2B5EF4-FFF2-40B4-BE49-F238E27FC236}">
                <a16:creationId xmlns:a16="http://schemas.microsoft.com/office/drawing/2014/main" id="{D824A714-D27D-402E-969D-B7EE13A6C47C}"/>
              </a:ext>
            </a:extLst>
          </p:cNvPr>
          <p:cNvSpPr txBox="1">
            <a:spLocks/>
          </p:cNvSpPr>
          <p:nvPr/>
        </p:nvSpPr>
        <p:spPr>
          <a:xfrm>
            <a:off x="6377609" y="1362210"/>
            <a:ext cx="51120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Finding ‘K’ value</a:t>
            </a:r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K means Clustering</a:t>
            </a:r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EDA on clusters</a:t>
            </a:r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Best Selling Items</a:t>
            </a:r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Documentation</a:t>
            </a:r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g6c11f066bd_1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65450"/>
            <a:ext cx="12403531" cy="826902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6c11f066bd_19_0"/>
          <p:cNvSpPr/>
          <p:nvPr/>
        </p:nvSpPr>
        <p:spPr>
          <a:xfrm>
            <a:off x="25" y="-106775"/>
            <a:ext cx="6781200" cy="7390200"/>
          </a:xfrm>
          <a:prstGeom prst="rect">
            <a:avLst/>
          </a:prstGeom>
          <a:solidFill>
            <a:srgbClr val="E7E6E6">
              <a:alpha val="6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g6c11f066bd_19_0"/>
          <p:cNvSpPr txBox="1"/>
          <p:nvPr/>
        </p:nvSpPr>
        <p:spPr>
          <a:xfrm>
            <a:off x="108550" y="2565350"/>
            <a:ext cx="62865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latin typeface="Georgia"/>
                <a:ea typeface="Georgia"/>
                <a:cs typeface="Georgia"/>
                <a:sym typeface="Georgia"/>
              </a:rPr>
              <a:t>Thanks!</a:t>
            </a:r>
            <a:endParaRPr sz="1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7F58-80BE-4AD4-833B-E0238405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72C7-0B69-4DA0-9080-77211A9B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61" y="1235903"/>
            <a:ext cx="10515600" cy="4351338"/>
          </a:xfrm>
        </p:spPr>
        <p:txBody>
          <a:bodyPr/>
          <a:lstStyle/>
          <a:p>
            <a:r>
              <a:rPr lang="en-US" sz="1600" dirty="0"/>
              <a:t>A leading UK based non-store online retail agency wants to segment their customers </a:t>
            </a:r>
          </a:p>
          <a:p>
            <a:pPr marL="114300" indent="0">
              <a:buNone/>
            </a:pPr>
            <a:r>
              <a:rPr lang="en-US" sz="1600" dirty="0"/>
              <a:t>to improve their marketing strategies</a:t>
            </a:r>
          </a:p>
          <a:p>
            <a:pPr marL="114300" indent="0">
              <a:buNone/>
            </a:pPr>
            <a:r>
              <a:rPr lang="en-US" sz="2400" u="sng" dirty="0"/>
              <a:t>Why Customer Segmentation?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customer segmentation model allows for the effective allocation of </a:t>
            </a:r>
          </a:p>
          <a:p>
            <a:pPr marL="114300" indent="0">
              <a:buNone/>
            </a:pPr>
            <a:r>
              <a:rPr lang="en-US" sz="1600" dirty="0"/>
              <a:t>marketing resources and the maximization of cross and up-selling opportunities.</a:t>
            </a:r>
          </a:p>
          <a:p>
            <a:pPr marL="114300" indent="0">
              <a:buNone/>
            </a:pPr>
            <a:r>
              <a:rPr lang="en-US" dirty="0"/>
              <a:t>How is it Achieved?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Customer segments are usually determined on similarities, such as personal </a:t>
            </a:r>
          </a:p>
          <a:p>
            <a:pPr marL="114300" indent="0">
              <a:buNone/>
            </a:pPr>
            <a:r>
              <a:rPr lang="en-US" sz="1600" dirty="0"/>
              <a:t>characteristics, preferences or behaviors that should correlate with the same behaviors that drive customer profitability. </a:t>
            </a:r>
            <a:endParaRPr lang="en-US" sz="16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AD4A-96C3-48D0-B3CE-9BDC69A6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9" y="1311964"/>
            <a:ext cx="3999900" cy="27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2788-4548-4AAA-8120-90C8330F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FB75-6CF3-4333-B6EC-16631416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Packages: Pandas, </a:t>
            </a:r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8E35-B2C8-4410-8612-94AC8D4F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F688-40CC-41BB-84BC-08378057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87086"/>
            <a:ext cx="10515600" cy="4351338"/>
          </a:xfrm>
        </p:spPr>
        <p:txBody>
          <a:bodyPr/>
          <a:lstStyle/>
          <a:p>
            <a:r>
              <a:rPr lang="en-US" dirty="0"/>
              <a:t>Total Records = 541909</a:t>
            </a:r>
          </a:p>
          <a:p>
            <a:r>
              <a:rPr lang="en-US" dirty="0"/>
              <a:t>Variables =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InvoiceNo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StockCode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'Description', 'Quantity', '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InvoiceDate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UnitPrice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CustomerID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'Country’</a:t>
            </a:r>
            <a:r>
              <a:rPr lang="en-US" altLang="en-US" sz="1200" b="1" dirty="0">
                <a:solidFill>
                  <a:schemeClr val="tx1"/>
                </a:solidFill>
              </a:rPr>
              <a:t> </a:t>
            </a:r>
          </a:p>
          <a:p>
            <a:endParaRPr lang="en-US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1DA35E-7C94-49B0-9D68-F5BA4A7C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AAC05-839E-455D-B875-E0536651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2" y="3315482"/>
            <a:ext cx="2267067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F0CD-E7E5-4AE1-8805-606429B6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-52318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B534-CD9F-4A72-9F25-9F50911B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84112"/>
            <a:ext cx="11274287" cy="4351338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i="1" dirty="0"/>
              <a:t>‘Description’ </a:t>
            </a:r>
            <a:r>
              <a:rPr lang="en-US" sz="1800" dirty="0"/>
              <a:t>variable has 1454 missing </a:t>
            </a:r>
            <a:r>
              <a:rPr lang="en-US" sz="1800" i="1" dirty="0"/>
              <a:t>values and ‘</a:t>
            </a:r>
            <a:r>
              <a:rPr lang="en-US" sz="1800" i="1" dirty="0" err="1"/>
              <a:t>CustomerID</a:t>
            </a:r>
            <a:r>
              <a:rPr lang="en-US" sz="1800" i="1" dirty="0"/>
              <a:t>’ has 135080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/>
              <a:t>We will remove these missing values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i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i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i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i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i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/>
              <a:t>The </a:t>
            </a:r>
            <a:r>
              <a:rPr lang="en-US" sz="1800" dirty="0"/>
              <a:t>“Invoice”</a:t>
            </a:r>
            <a:r>
              <a:rPr lang="en-US" sz="1800" i="1" dirty="0"/>
              <a:t> variable has values that starts with “C”, which </a:t>
            </a:r>
          </a:p>
          <a:p>
            <a:pPr marL="114300" indent="0">
              <a:buNone/>
            </a:pPr>
            <a:r>
              <a:rPr lang="en-US" sz="1800" i="1" dirty="0"/>
              <a:t>Denotes cancelled transactions. We will have to remove such </a:t>
            </a:r>
          </a:p>
          <a:p>
            <a:pPr marL="114300" indent="0">
              <a:buNone/>
            </a:pPr>
            <a:r>
              <a:rPr lang="en-US" sz="1800" i="1" dirty="0"/>
              <a:t>Transactions to derive meaningful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/>
              <a:t>After the above steps, we are left with 397924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/>
              <a:t>We can also calculate Revenue as  “Quantity” * “Unit Price”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marL="114300" indent="0">
              <a:buNone/>
            </a:pPr>
            <a:endParaRPr lang="en-US" sz="1800" i="1" dirty="0"/>
          </a:p>
          <a:p>
            <a:pPr marL="11430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751C7-96CC-4E06-8FF6-C97409E8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42" y="1866024"/>
            <a:ext cx="3505380" cy="1866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AAFEF-3DA2-44DB-8E72-6FCC4D97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47" y="3656179"/>
            <a:ext cx="5918504" cy="161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C1C58-B5AD-45DC-91D2-69544F71A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789" y="4550700"/>
            <a:ext cx="6058211" cy="15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C968-EF2D-4DFB-9208-365994B1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-92075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DDA1A-B033-4DF4-A218-34995B78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48" y="1179593"/>
            <a:ext cx="8686291" cy="49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3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F0EE-E8D9-4814-A6DF-02B21BB9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sz="2400" dirty="0"/>
              <a:t>(</a:t>
            </a:r>
            <a:r>
              <a:rPr lang="en-US" sz="2800" dirty="0"/>
              <a:t>continued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F97EA-68BA-4873-9DF9-299614C1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1752217"/>
            <a:ext cx="6942807" cy="4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5EF4-E235-4883-9FE8-5160218C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sz="2800" dirty="0"/>
              <a:t>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D9CCE-16FE-48F5-963B-5A6AF638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345096"/>
            <a:ext cx="7694851" cy="5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17202</TotalTime>
  <Words>726</Words>
  <Application>Microsoft Office PowerPoint</Application>
  <PresentationFormat>Widescreen</PresentationFormat>
  <Paragraphs>107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Georgia</vt:lpstr>
      <vt:lpstr>Wingdings</vt:lpstr>
      <vt:lpstr>Office Theme</vt:lpstr>
      <vt:lpstr>Office Theme</vt:lpstr>
      <vt:lpstr>Office Theme</vt:lpstr>
      <vt:lpstr>Office Theme</vt:lpstr>
      <vt:lpstr>PowerPoint Presentation</vt:lpstr>
      <vt:lpstr>Content</vt:lpstr>
      <vt:lpstr>Problem Statement </vt:lpstr>
      <vt:lpstr>Software Used</vt:lpstr>
      <vt:lpstr>Data Description</vt:lpstr>
      <vt:lpstr>Data Preprocessing</vt:lpstr>
      <vt:lpstr>Exploratory Data Analysis</vt:lpstr>
      <vt:lpstr>EDA (continued)</vt:lpstr>
      <vt:lpstr>EDA (continued)</vt:lpstr>
      <vt:lpstr>Data Preparation</vt:lpstr>
      <vt:lpstr>Data Normalization</vt:lpstr>
      <vt:lpstr>Finding ‘K’ value for Kmeans </vt:lpstr>
      <vt:lpstr>K means Clustering</vt:lpstr>
      <vt:lpstr>EDA on obtained clusters</vt:lpstr>
      <vt:lpstr>EDA on  the clusters</vt:lpstr>
      <vt:lpstr>EDA on obtained clusters</vt:lpstr>
      <vt:lpstr>Best selling Item</vt:lpstr>
      <vt:lpstr>Documentation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Zhu</dc:creator>
  <cp:lastModifiedBy>NITHIN DAS</cp:lastModifiedBy>
  <cp:revision>27</cp:revision>
  <dcterms:created xsi:type="dcterms:W3CDTF">2019-12-01T20:31:49Z</dcterms:created>
  <dcterms:modified xsi:type="dcterms:W3CDTF">2020-02-06T22:33:33Z</dcterms:modified>
</cp:coreProperties>
</file>