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9" r:id="rId2"/>
    <p:sldId id="330" r:id="rId3"/>
    <p:sldId id="331" r:id="rId4"/>
    <p:sldId id="334" r:id="rId5"/>
    <p:sldId id="350" r:id="rId6"/>
    <p:sldId id="349" r:id="rId7"/>
    <p:sldId id="336" r:id="rId8"/>
    <p:sldId id="338" r:id="rId9"/>
    <p:sldId id="339" r:id="rId10"/>
    <p:sldId id="343" r:id="rId11"/>
    <p:sldId id="345" r:id="rId12"/>
    <p:sldId id="346" r:id="rId13"/>
    <p:sldId id="347" r:id="rId14"/>
    <p:sldId id="348" r:id="rId15"/>
  </p:sldIdLst>
  <p:sldSz cx="10080625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2F2F2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6" y="-96"/>
      </p:cViewPr>
      <p:guideLst>
        <p:guide orient="horz" pos="187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0700" y="685800"/>
            <a:ext cx="581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0700" y="685800"/>
            <a:ext cx="5816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29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0700" y="685800"/>
            <a:ext cx="5816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29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8" y="1845383"/>
            <a:ext cx="8568531" cy="12733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366241"/>
            <a:ext cx="7056438" cy="1518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37894"/>
            <a:ext cx="2268141" cy="5068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2" y="237894"/>
            <a:ext cx="6636411" cy="5068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3817275"/>
            <a:ext cx="8568531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517806"/>
            <a:ext cx="8568531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86100"/>
            <a:ext cx="4452276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86100"/>
            <a:ext cx="4452276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329721"/>
            <a:ext cx="4454027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1883885"/>
            <a:ext cx="4454027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329721"/>
            <a:ext cx="4455776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883885"/>
            <a:ext cx="4455776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236517"/>
            <a:ext cx="3316456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236518"/>
            <a:ext cx="5635349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243090"/>
            <a:ext cx="3316456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4" y="4158297"/>
            <a:ext cx="6048375" cy="490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4" y="530788"/>
            <a:ext cx="6048375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4" y="4649208"/>
            <a:ext cx="6048375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2" y="226892"/>
            <a:ext cx="9072563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386100"/>
            <a:ext cx="9072563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5505895"/>
            <a:ext cx="235214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5505895"/>
            <a:ext cx="319219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5505895"/>
            <a:ext cx="235214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449" y="-22433"/>
            <a:ext cx="2604161" cy="28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9639" y="73004"/>
            <a:ext cx="227197" cy="1914137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9639" y="2055567"/>
            <a:ext cx="227197" cy="3864282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1281" y="569275"/>
            <a:ext cx="6551828" cy="81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000">
              <a:spcBef>
                <a:spcPts val="1768"/>
              </a:spcBef>
              <a:buClr>
                <a:srgbClr val="000000"/>
              </a:buClr>
              <a:buSzPct val="450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PGPDSE-FT  BANGALORE  APRIL21</a:t>
            </a:r>
            <a:endParaRPr lang="en-IN" sz="1600" b="1" spc="-1" dirty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135000">
              <a:spcBef>
                <a:spcPts val="1768"/>
              </a:spcBef>
              <a:buClr>
                <a:srgbClr val="000000"/>
              </a:buClr>
              <a:buSzPct val="45000"/>
            </a:pPr>
            <a:r>
              <a:rPr lang="en-IN" sz="1600" b="1" cap="all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CAPSTONE GROUP 4 </a:t>
            </a:r>
            <a:r>
              <a:rPr lang="en-IN" sz="1600" b="1" cap="all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 INTERIM PROJECT </a:t>
            </a:r>
            <a:r>
              <a:rPr lang="en-IN" sz="1600" b="1" cap="all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PRESENTATION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8DC1A2A-029B-4D85-AFDD-47D9A948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60" y="1605480"/>
            <a:ext cx="7776865" cy="936104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Modeling and Predicting the Optimal First-Touch Turn Around Time </a:t>
            </a:r>
            <a:endParaRPr lang="en-US" sz="1800" b="1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for </a:t>
            </a:r>
            <a:r>
              <a:rPr lang="en-US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Allocation of  Tickets to Employees in an</a:t>
            </a:r>
            <a:r>
              <a:rPr lang="en-IN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IN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E-Commerce </a:t>
            </a:r>
            <a:r>
              <a:rPr lang="en-US" sz="1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Company</a:t>
            </a:r>
            <a:endParaRPr lang="en-IN" sz="18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2707496-B8A6-452B-9D1D-336E9E56BDDD}"/>
              </a:ext>
            </a:extLst>
          </p:cNvPr>
          <p:cNvSpPr txBox="1">
            <a:spLocks/>
          </p:cNvSpPr>
          <p:nvPr/>
        </p:nvSpPr>
        <p:spPr>
          <a:xfrm>
            <a:off x="2682858" y="2967362"/>
            <a:ext cx="2010141" cy="2288866"/>
          </a:xfrm>
          <a:prstGeom prst="rect">
            <a:avLst/>
          </a:prstGeom>
          <a:solidFill>
            <a:srgbClr val="FFCC00">
              <a:alpha val="30196"/>
            </a:srgbClr>
          </a:solidFill>
        </p:spPr>
        <p:txBody>
          <a:bodyPr vert="horz" lIns="114300" tIns="57150" rIns="114300" bIns="5715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 defTabSz="571500">
              <a:spcBef>
                <a:spcPts val="6"/>
              </a:spcBef>
              <a:buClr>
                <a:srgbClr val="1E5155">
                  <a:lumMod val="40000"/>
                  <a:lumOff val="60000"/>
                </a:srgbClr>
              </a:buClr>
              <a:tabLst>
                <a:tab pos="269875" algn="l"/>
              </a:tabLst>
              <a:defRPr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Team MEMBERS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Cambria" pitchFamily="18" charset="0"/>
              <a:cs typeface="Calibri" panose="020F0502020204030204" pitchFamily="34" charset="0"/>
            </a:endParaRP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Anvesh Raj </a:t>
            </a: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Chitrapu</a:t>
            </a:r>
            <a:endParaRPr lang="en-US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Aquib</a:t>
            </a: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Yasin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Kumar V</a:t>
            </a: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Nithin</a:t>
            </a: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Deepak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Kavya</a:t>
            </a: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Sreekumar</a:t>
            </a:r>
            <a:endParaRPr lang="en-US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Niyantri</a:t>
            </a: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Vishnu M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600"/>
              </a:spcBef>
              <a:buClr>
                <a:srgbClr val="F8F8F8">
                  <a:lumMod val="40000"/>
                  <a:lumOff val="60000"/>
                </a:srgbClr>
              </a:buClr>
            </a:pP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8888" y="3184529"/>
            <a:ext cx="3081697" cy="1469633"/>
          </a:xfrm>
          <a:prstGeom prst="rect">
            <a:avLst/>
          </a:prstGeom>
          <a:solidFill>
            <a:srgbClr val="FFCC00">
              <a:alpha val="30196"/>
            </a:srgbClr>
          </a:solidFill>
        </p:spPr>
        <p:txBody>
          <a:bodyPr wrap="square" anchor="ctr">
            <a:spAutoFit/>
          </a:bodyPr>
          <a:lstStyle/>
          <a:p>
            <a:pPr marL="10800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UNDER THE GUIDANCE OF</a:t>
            </a:r>
            <a:r>
              <a:rPr kumimoji="0" lang="en-IN" sz="1600" b="1" i="0" u="none" strike="noStrike" kern="0" cap="none" spc="-1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:    </a:t>
            </a:r>
          </a:p>
          <a:p>
            <a:pPr marL="10800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Mrs. Vidhya K</a:t>
            </a:r>
          </a:p>
          <a:p>
            <a:pPr algn="ctr">
              <a:lnSpc>
                <a:spcPct val="150000"/>
              </a:lnSpc>
            </a:pPr>
            <a:endParaRPr lang="en-IN" sz="700" b="1" dirty="0" smtClean="0">
              <a:latin typeface="Cambria" pitchFamily="18" charset="0"/>
              <a:ea typeface="Cambria" pitchFamily="18" charset="0"/>
            </a:endParaRPr>
          </a:p>
          <a:p>
            <a:pPr marL="108000" algn="ctr">
              <a:spcBef>
                <a:spcPts val="600"/>
              </a:spcBef>
            </a:pPr>
            <a:r>
              <a:rPr lang="en-IN" sz="16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sz="1600" b="1" dirty="0" smtClean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    </a:t>
            </a:r>
            <a:r>
              <a:rPr lang="en-IN" sz="16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PROJECT DOMAIN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:</a:t>
            </a:r>
          </a:p>
          <a:p>
            <a:pPr marL="108000" algn="ctr">
              <a:spcBef>
                <a:spcPts val="600"/>
              </a:spcBef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Proxima Nova"/>
              </a:rPr>
              <a:t>      </a:t>
            </a:r>
            <a:r>
              <a:rPr lang="en-IN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Proxima Nova"/>
              </a:rPr>
              <a:t>E-commerce</a:t>
            </a:r>
            <a:endParaRPr lang="en-IN" sz="16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5573" y="2676244"/>
            <a:ext cx="302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611281" y="489366"/>
            <a:ext cx="6636563" cy="89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137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42876" y="2970212"/>
            <a:ext cx="2539982" cy="11430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Decision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Tree </a:t>
            </a:r>
          </a:p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kumimoji="0" lang="en-IN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GridSearchCV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Model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pic>
        <p:nvPicPr>
          <p:cNvPr id="22" name="Picture 21" descr="C:\Users\Kavya Sree\Pictures\Screenshots\Capture.PNG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11420" y="3255964"/>
            <a:ext cx="2643206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9718" y="327006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Model Building – Classification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pic>
        <p:nvPicPr>
          <p:cNvPr id="21" name="Picture 20" descr="C:\Users\Kavya Sree\Pictures\Screenshots\Capture.PNG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46667"/>
          <a:stretch>
            <a:fillRect/>
          </a:stretch>
        </p:blipFill>
        <p:spPr bwMode="auto">
          <a:xfrm>
            <a:off x="5365468" y="3327402"/>
            <a:ext cx="4104000" cy="15716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  <a:prstDash val="sysDash"/>
          </a:ln>
        </p:spPr>
      </p:pic>
      <p:pic>
        <p:nvPicPr>
          <p:cNvPr id="13" name="Picture 12" descr="C:\Users\Kavya Sree\Pictures\Screenshots\Capture.PNG"/>
          <p:cNvPicPr/>
          <p:nvPr/>
        </p:nvPicPr>
        <p:blipFill>
          <a:blip r:embed="rId5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47945" r="6711"/>
          <a:stretch>
            <a:fillRect/>
          </a:stretch>
        </p:blipFill>
        <p:spPr bwMode="auto">
          <a:xfrm>
            <a:off x="5326064" y="1014078"/>
            <a:ext cx="4143404" cy="171451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  <a:prstDash val="sysDash"/>
          </a:ln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214314" y="1442706"/>
            <a:ext cx="2539982" cy="11430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Decision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Tree </a:t>
            </a:r>
          </a:p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Model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5404" y="3949236"/>
            <a:ext cx="2786082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criterion = 'entropy' , 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max_depth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7,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min_samples_split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20,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min_samples_leaf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5,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class_weight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={‘0-12’:   1,   ’&gt;12’: 10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82858" y="969948"/>
            <a:ext cx="241465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18" y="327006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Model Building – Classification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96842" y="1398576"/>
            <a:ext cx="2539982" cy="11430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Random Forest</a:t>
            </a:r>
            <a:endParaRPr kumimoji="0" lang="en-IN" sz="1400" b="1" i="0" u="none" strike="noStrike" kern="120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Carlito"/>
            </a:endParaRPr>
          </a:p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Model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85753" y="2755898"/>
            <a:ext cx="2682857" cy="9286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Random Forest</a:t>
            </a:r>
          </a:p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kumimoji="0" lang="en-IN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RandonmizedCV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49356"/>
          <a:stretch>
            <a:fillRect/>
          </a:stretch>
        </p:blipFill>
        <p:spPr>
          <a:xfrm>
            <a:off x="5507705" y="3470278"/>
            <a:ext cx="4104639" cy="157163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  <p:pic>
        <p:nvPicPr>
          <p:cNvPr id="11" name="Picture 10" descr="C:\Users\Kavya Sree\Pictures\Screenshots\Capture.PNG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902130" y="3470278"/>
            <a:ext cx="2500330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7172" y="1041386"/>
            <a:ext cx="243385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47788"/>
          <a:stretch>
            <a:fillRect/>
          </a:stretch>
        </p:blipFill>
        <p:spPr>
          <a:xfrm>
            <a:off x="5540378" y="1041386"/>
            <a:ext cx="4000528" cy="17145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  <p:sp>
        <p:nvSpPr>
          <p:cNvPr id="16" name="Rectangle 15"/>
          <p:cNvSpPr/>
          <p:nvPr/>
        </p:nvSpPr>
        <p:spPr>
          <a:xfrm>
            <a:off x="325404" y="3684592"/>
            <a:ext cx="2500330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n_estimators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=3500,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class_weight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={‘0-12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’: 1, 		’&gt;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12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’: 10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}, 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max_depth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20, 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min_samples_split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=25 , 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min_samples_leaf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10, 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criterion = '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gini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83254" y="5113352"/>
            <a:ext cx="3876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64272" y="3970344"/>
            <a:ext cx="376238" cy="32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18" y="327006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Model Building – Classification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253966" y="1398576"/>
            <a:ext cx="2539982" cy="11430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XGBoost</a:t>
            </a:r>
            <a:endParaRPr kumimoji="0" lang="en-IN" sz="1400" b="1" i="0" u="none" strike="noStrike" kern="120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Carlito"/>
            </a:endParaRPr>
          </a:p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Model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82528" y="2898774"/>
            <a:ext cx="2682857" cy="9286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lvl="0" indent="-347186" algn="ctr" defTabSz="457200">
              <a:lnSpc>
                <a:spcPct val="150000"/>
              </a:lnSpc>
              <a:buClr>
                <a:srgbClr val="002060"/>
              </a:buClr>
              <a:defRPr/>
            </a:pPr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XGBoost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</a:p>
          <a:p>
            <a:pPr marL="347186" lvl="0" indent="-347186" algn="ctr" defTabSz="457200">
              <a:lnSpc>
                <a:spcPct val="150000"/>
              </a:lnSpc>
              <a:buClr>
                <a:srgbClr val="002060"/>
              </a:buClr>
              <a:defRPr/>
            </a:pP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kumimoji="0" lang="en-IN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RandonmizedCV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pic>
        <p:nvPicPr>
          <p:cNvPr id="12" name="Picture 11" descr="C:\Users\Kavya Sree\Pictures\Screenshots\Screenshot (50).png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49493"/>
          <a:stretch>
            <a:fillRect/>
          </a:stretch>
        </p:blipFill>
        <p:spPr bwMode="auto">
          <a:xfrm>
            <a:off x="5468940" y="3468714"/>
            <a:ext cx="4104000" cy="1573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  <p:sp>
        <p:nvSpPr>
          <p:cNvPr id="13" name="Rectangle 12"/>
          <p:cNvSpPr/>
          <p:nvPr/>
        </p:nvSpPr>
        <p:spPr>
          <a:xfrm>
            <a:off x="611156" y="3970344"/>
            <a:ext cx="271464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max_depth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=15,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learning_rate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0.3,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gamma = 2, 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n_estimators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= 3500,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</a:pP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class_weight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={'0-12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':  1,  '&gt;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12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':  10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}</a:t>
            </a:r>
          </a:p>
        </p:txBody>
      </p:sp>
      <p:pic>
        <p:nvPicPr>
          <p:cNvPr id="17" name="Picture 16" descr="C:\Users\Kavya Sree\Pictures\Screenshots\Capture.PNG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50000"/>
          <a:stretch>
            <a:fillRect/>
          </a:stretch>
        </p:blipFill>
        <p:spPr bwMode="auto">
          <a:xfrm>
            <a:off x="5468940" y="1112824"/>
            <a:ext cx="4095750" cy="16383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2858" y="1041386"/>
            <a:ext cx="268816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0972" y="3381264"/>
            <a:ext cx="2605092" cy="180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64272" y="3970344"/>
            <a:ext cx="376238" cy="32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18" y="327006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Interpretation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040312" y="969948"/>
            <a:ext cx="4643470" cy="357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lang="en-IN" sz="13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Random Forest </a:t>
            </a:r>
            <a:r>
              <a:rPr kumimoji="0" lang="en-IN" sz="13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Classifier </a:t>
            </a:r>
            <a:r>
              <a:rPr kumimoji="0" lang="en-IN" sz="13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RandomizedCV</a:t>
            </a:r>
            <a:r>
              <a:rPr kumimoji="0" lang="en-IN" sz="13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0246" y="1470014"/>
            <a:ext cx="510922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2594" y="898510"/>
          <a:ext cx="3754428" cy="3084199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039916"/>
                <a:gridCol w="1714512"/>
              </a:tblGrid>
              <a:tr h="340999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Classification Models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Recall score </a:t>
                      </a:r>
                      <a:r>
                        <a:rPr lang="en-IN" sz="1200" b="1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IN" sz="1200" b="1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IN" sz="1200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>
                        <a:alpha val="50196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DT Base Model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0.27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DT 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Tuned </a:t>
                      </a: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Model(10)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0.89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RF Base Model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0.29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RF 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Tuned </a:t>
                      </a: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Model</a:t>
                      </a:r>
                      <a:r>
                        <a:rPr lang="en-US" sz="11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(balanced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0.83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RF Tuned Model</a:t>
                      </a:r>
                      <a:r>
                        <a:rPr lang="en-US" sz="11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IN" sz="1200" dirty="0" smtClean="0">
                          <a:solidFill>
                            <a:srgbClr val="002060"/>
                          </a:solidFill>
                        </a:rPr>
                        <a:t>(5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</a:rPr>
                        <a:t>0.85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smtClean="0">
                          <a:solidFill>
                            <a:srgbClr val="002060"/>
                          </a:solidFill>
                        </a:rPr>
                        <a:t>RF Tuned Model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IN" sz="1200" b="1" dirty="0" smtClean="0">
                          <a:solidFill>
                            <a:srgbClr val="002060"/>
                          </a:solidFill>
                        </a:rPr>
                        <a:t>(10</a:t>
                      </a:r>
                      <a:r>
                        <a:rPr lang="en-IN" sz="12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26695" algn="ctr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</a:rPr>
                        <a:t>0.89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 err="1">
                          <a:solidFill>
                            <a:srgbClr val="002060"/>
                          </a:solidFill>
                        </a:rPr>
                        <a:t>Ada</a:t>
                      </a: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 Boost Model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0.20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Gradient Boost Model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0.19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 err="1">
                          <a:solidFill>
                            <a:srgbClr val="002060"/>
                          </a:solidFill>
                        </a:rPr>
                        <a:t>XGBoost</a:t>
                      </a: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 Base Model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0.16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 err="1">
                          <a:solidFill>
                            <a:srgbClr val="002060"/>
                          </a:solidFill>
                        </a:rPr>
                        <a:t>XGBoost</a:t>
                      </a: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 Tuned Model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26695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rgbClr val="002060"/>
                          </a:solidFill>
                        </a:rPr>
                        <a:t>0.20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mbria"/>
                        <a:ea typeface="Calibri"/>
                        <a:cs typeface="Calibri"/>
                      </a:endParaRPr>
                    </a:p>
                  </a:txBody>
                  <a:tcPr marL="67204" marR="67204" marT="0" marB="0" anchor="ctr">
                    <a:lnL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68280" y="4077782"/>
            <a:ext cx="5286412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9875" marR="0" lvl="0" indent="-269875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If ‘&gt;12’ class gets predicted as ‘0-12’ class it will increase the False Negatives and will fail to prioritize the appropriate tickets which needs more turn-around-time to resolve.</a:t>
            </a:r>
          </a:p>
          <a:p>
            <a:pPr marL="269875" indent="-269875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Higher Recall score of ‘&gt;12’ class (class ‘1’ i.e. True Positive) implies a better Model.</a:t>
            </a:r>
          </a:p>
          <a:p>
            <a:pPr marL="269875" indent="-269875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pic>
        <p:nvPicPr>
          <p:cNvPr id="16" name="Picture 15" descr="C:\Users\Kavya Sree\Pictures\Screenshots\Capture.PNG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754824" y="3756030"/>
            <a:ext cx="2857520" cy="197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826394" y="4367065"/>
            <a:ext cx="35719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TN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55022" y="4367065"/>
            <a:ext cx="35719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FP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26394" y="4684724"/>
            <a:ext cx="35719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FN</a:t>
            </a:r>
            <a:endParaRPr 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55022" y="4684724"/>
            <a:ext cx="35719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TP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97238" y="2470146"/>
            <a:ext cx="3143272" cy="642942"/>
          </a:xfrm>
          <a:prstGeom prst="rect">
            <a:avLst/>
          </a:prstGeom>
          <a:solidFill>
            <a:schemeClr val="bg1"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algn="ctr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Thank You  !!!!!</a:t>
            </a:r>
            <a:endParaRPr lang="en-IN" sz="28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94" y="3113088"/>
            <a:ext cx="9072563" cy="428628"/>
          </a:xfr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indent="-342900" algn="l" defTabSz="457200"/>
            <a:r>
              <a:rPr lang="en-US" sz="1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Objective:</a:t>
            </a:r>
            <a:endParaRPr lang="en-IN" sz="18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92" y="3629114"/>
            <a:ext cx="8525776" cy="1841428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To devise a model and predict the optimal day to allocate a ticket to an associate in order to meet the Service Level Agreement (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SLA).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1840" y="1041386"/>
            <a:ext cx="8531824" cy="3776458"/>
          </a:xfrm>
          <a:prstGeom prst="rect">
            <a:avLst/>
          </a:prstGeom>
        </p:spPr>
        <p:txBody>
          <a:bodyPr vert="horz" lIns="92583" tIns="46291" rIns="92583" bIns="46291" rtlCol="0">
            <a:noAutofit/>
          </a:bodyPr>
          <a:lstStyle>
            <a:lvl1pPr marL="347186" indent="-347186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2238" indent="-289323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28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020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311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03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94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86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77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company faces the problem of prioritizing the allocation of tickets to its employees, in an attempt to resolve the ‘customer returns’ and other issues before the deadline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As per the SOP, tickets are to be resolved within 12 days of Service Level Agreement (SLA). </a:t>
            </a:r>
            <a:endParaRPr lang="en-US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4033" y="541321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Problem Statement: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9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969948"/>
            <a:ext cx="8928992" cy="410445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dataset has 2,06,410 records and 26 attributes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9 numerical &amp; 17 categorical columns.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Target – ‘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Rbs_tat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’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Null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values were present in the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data.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Data type conversion – ‘Impact’ to categorical.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  ‘Assigned-to-individual’ , automated tickets were dropped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Building Id converted to names of the warehouses.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‘Type’, ‘category’  duplicate classes were grouped into one.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One hot encoding done for categorical columns.</a:t>
            </a:r>
          </a:p>
          <a:p>
            <a:pPr algn="just">
              <a:buNone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None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None/>
            </a:pP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4033" y="398444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Data Understanding  &amp; Cleaning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pic>
        <p:nvPicPr>
          <p:cNvPr id="13" name="Picture 1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10" y="1012765"/>
            <a:ext cx="3143272" cy="324333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5536" y="4113220"/>
            <a:ext cx="3786214" cy="1214446"/>
          </a:xfrm>
          <a:prstGeom prst="roundRect">
            <a:avLst/>
          </a:prstGeom>
          <a:noFill/>
          <a:ln w="31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Category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Type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Item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Assigned to group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Building 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Location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Impact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Quantity</a:t>
            </a:r>
            <a:endParaRPr lang="en-IN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173" y="1041386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Missing Values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2397106" y="3805443"/>
            <a:ext cx="1594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Predictor Variables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2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54033" y="255568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EDA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pic>
        <p:nvPicPr>
          <p:cNvPr id="10" name="Picture 2" descr="C:\Users\Chetha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33" b="74859"/>
          <a:stretch>
            <a:fillRect/>
          </a:stretch>
        </p:blipFill>
        <p:spPr bwMode="auto">
          <a:xfrm>
            <a:off x="468280" y="684194"/>
            <a:ext cx="3500462" cy="13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A6D054-A2C5-4AB6-9B2B-FD5F00806E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603" b="74987"/>
          <a:stretch>
            <a:fillRect/>
          </a:stretch>
        </p:blipFill>
        <p:spPr bwMode="auto">
          <a:xfrm>
            <a:off x="4040180" y="684194"/>
            <a:ext cx="2786082" cy="131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72" b="65893"/>
          <a:stretch>
            <a:fillRect/>
          </a:stretch>
        </p:blipFill>
        <p:spPr bwMode="auto">
          <a:xfrm>
            <a:off x="6826262" y="684197"/>
            <a:ext cx="2986236" cy="142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7B16148-D4C3-4A1E-94F8-02791982EC2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46" y="4083977"/>
            <a:ext cx="2515369" cy="185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785" y="2029006"/>
            <a:ext cx="2357454" cy="213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31"/>
          <a:stretch>
            <a:fillRect/>
          </a:stretch>
        </p:blipFill>
        <p:spPr bwMode="auto">
          <a:xfrm>
            <a:off x="4093758" y="2327270"/>
            <a:ext cx="5625743" cy="321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42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18" y="255568"/>
            <a:ext cx="935837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EDA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6667"/>
          <a:stretch>
            <a:fillRect/>
          </a:stretch>
        </p:blipFill>
        <p:spPr bwMode="auto">
          <a:xfrm>
            <a:off x="396842" y="3398840"/>
            <a:ext cx="5000660" cy="250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6030"/>
          <a:stretch>
            <a:fillRect/>
          </a:stretch>
        </p:blipFill>
        <p:spPr bwMode="auto">
          <a:xfrm>
            <a:off x="468280" y="827072"/>
            <a:ext cx="4857784" cy="283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5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4508"/>
          <a:stretch>
            <a:fillRect/>
          </a:stretch>
        </p:blipFill>
        <p:spPr bwMode="auto">
          <a:xfrm>
            <a:off x="5397502" y="898510"/>
            <a:ext cx="4540247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6358695" y="644594"/>
            <a:ext cx="26821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b="1" dirty="0" smtClean="0"/>
              <a:t>Analysis of item with </a:t>
            </a:r>
            <a:r>
              <a:rPr lang="en-IN" sz="1050" b="1" dirty="0" err="1" smtClean="0"/>
              <a:t>assigned_to_individual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6842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82594" y="1184262"/>
            <a:ext cx="3786214" cy="1714512"/>
          </a:xfrm>
          <a:prstGeom prst="roundRect">
            <a:avLst/>
          </a:prstGeom>
          <a:noFill/>
          <a:ln w="31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Category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Type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Item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Assigned to group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Building Location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Impact</a:t>
            </a:r>
          </a:p>
          <a:p>
            <a:pPr marL="533400" indent="-342900">
              <a:buAutoNum type="arabicPeriod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Quantity</a:t>
            </a:r>
          </a:p>
          <a:p>
            <a:pPr marL="533400" indent="-342900">
              <a:buAutoNum type="arabicPeriod"/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Rbs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tat 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(Regression)</a:t>
            </a:r>
          </a:p>
          <a:p>
            <a:pPr marL="533400" indent="-342900">
              <a:buAutoNum type="arabicPeriod"/>
            </a:pP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Rbs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tat labels 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(Classification) </a:t>
            </a:r>
            <a:endParaRPr lang="en-US" sz="1300" dirty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660" y="3113088"/>
            <a:ext cx="264898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825470" y="398444"/>
            <a:ext cx="3571900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algn="ctr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Predictor &amp; Response Variable: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409637" y="899639"/>
            <a:ext cx="34883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Checking the normality of numerical variables:</a:t>
            </a:r>
          </a:p>
        </p:txBody>
      </p:sp>
      <p:pic>
        <p:nvPicPr>
          <p:cNvPr id="19" name="Picture 18" descr="C:\Users\Kavya Sree\Pictures\Screenshots\Screenshot 2021-10-18 210123.png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255700"/>
            <a:ext cx="3952872" cy="99900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040444" y="2327270"/>
            <a:ext cx="4000528" cy="4154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Chisquare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test for checking dependence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of feature &amp;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rbs_tat_label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: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2" name="Picture 21" descr="C:\Users\Kavya Sree\Pictures\Screenshots\Capture.PNG"/>
          <p:cNvPicPr/>
          <p:nvPr/>
        </p:nvPicPr>
        <p:blipFill rotWithShape="1"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3847"/>
          <a:stretch/>
        </p:blipFill>
        <p:spPr bwMode="auto">
          <a:xfrm>
            <a:off x="6183320" y="2827336"/>
            <a:ext cx="3643338" cy="15001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826262" y="4327534"/>
            <a:ext cx="2357454" cy="4154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Kruskal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for quantity column and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rbs_tat_label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: </a:t>
            </a:r>
          </a:p>
        </p:txBody>
      </p:sp>
      <p:pic>
        <p:nvPicPr>
          <p:cNvPr id="24" name="Picture 23" descr="C:\Users\Kavya Sree\Pictures\Screenshots\Capture.PNG"/>
          <p:cNvPicPr/>
          <p:nvPr/>
        </p:nvPicPr>
        <p:blipFill>
          <a:blip r:embed="rId5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49957" y="4827600"/>
            <a:ext cx="3090949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111883" y="398444"/>
            <a:ext cx="2143139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algn="ctr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Statistical Tests 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468808" y="2255832"/>
            <a:ext cx="22145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Spearman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Correlation: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Not correlated.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047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4030" y="727303"/>
            <a:ext cx="9072563" cy="1385653"/>
          </a:xfrm>
        </p:spPr>
        <p:txBody>
          <a:bodyPr>
            <a:noAutofit/>
          </a:bodyPr>
          <a:lstStyle/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None/>
            </a:pPr>
            <a:r>
              <a:rPr lang="en-IN" sz="16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Base Model OLS: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No autocorrelation, severe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multicollinearity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, linear relationship between dependant and independent variable,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heteroskedasticity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present in the data and the residuals are not normally distributed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Overall F-Test &amp; p-value of the Model: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Prob (F-statistic): 0.00, i.e. the model is significant.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endParaRPr lang="en-US" sz="15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endParaRPr lang="en-US" sz="15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718" y="327006"/>
            <a:ext cx="9001188" cy="428628"/>
          </a:xfrm>
          <a:prstGeom prst="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 w="3175">
            <a:noFill/>
          </a:ln>
        </p:spPr>
        <p:txBody>
          <a:bodyPr vert="horz" lIns="114300" tIns="57150" rIns="114300" bIns="57150" rtlCol="0" anchor="b">
            <a:noAutofit/>
          </a:bodyPr>
          <a:lstStyle/>
          <a:p>
            <a:pPr marL="342900" marR="0" lvl="0" indent="-34290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+mj-cs"/>
              </a:rPr>
              <a:t>Model Building – Regression:</a:t>
            </a:r>
            <a:endParaRPr lang="en-IN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468280" y="2041518"/>
            <a:ext cx="2500329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Transformed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grpSp>
        <p:nvGrpSpPr>
          <p:cNvPr id="22" name="Group 6"/>
          <p:cNvGrpSpPr/>
          <p:nvPr/>
        </p:nvGrpSpPr>
        <p:grpSpPr>
          <a:xfrm>
            <a:off x="682595" y="2755898"/>
            <a:ext cx="5000659" cy="1441185"/>
            <a:chOff x="611156" y="1327138"/>
            <a:chExt cx="5643602" cy="2071702"/>
          </a:xfrm>
        </p:grpSpPr>
        <p:pic>
          <p:nvPicPr>
            <p:cNvPr id="23" name="Picture 22"/>
            <p:cNvPicPr/>
            <p:nvPr/>
          </p:nvPicPr>
          <p:blipFill>
            <a:blip r:embed="rId2">
              <a:extLst>
                <a:ext uri="{28A0092B-C50C-407E-A947-70E740481C1C}">
  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  </a:ext>
              </a:extLst>
            </a:blip>
            <a:srcRect l="3465" t="6630" r="5276"/>
            <a:stretch>
              <a:fillRect/>
            </a:stretch>
          </p:blipFill>
          <p:spPr>
            <a:xfrm>
              <a:off x="611156" y="1327138"/>
              <a:ext cx="5643602" cy="169940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54098" y="2970212"/>
              <a:ext cx="4643470" cy="428628"/>
            </a:xfrm>
            <a:prstGeom prst="rect">
              <a:avLst/>
            </a:prstGeom>
          </p:spPr>
        </p:pic>
      </p:grpSp>
      <p:pic>
        <p:nvPicPr>
          <p:cNvPr id="25" name="Picture 24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754692" y="2827336"/>
            <a:ext cx="3357586" cy="1143008"/>
          </a:xfrm>
          <a:prstGeom prst="rect">
            <a:avLst/>
          </a:prstGeom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691878" y="2470146"/>
            <a:ext cx="26340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Cube root transformation on Quantity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194074" y="2541584"/>
            <a:ext cx="26324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Square root transformation on Target</a:t>
            </a:r>
          </a:p>
        </p:txBody>
      </p:sp>
      <p:pic>
        <p:nvPicPr>
          <p:cNvPr id="28" name="Picture 27" descr="C:\Users\Kavya Sree\Pictures\Screenshots\Screenshot 2021-10-18 214834.png"/>
          <p:cNvPicPr/>
          <p:nvPr/>
        </p:nvPicPr>
        <p:blipFill>
          <a:blip r:embed="rId5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54164" y="4184658"/>
            <a:ext cx="6572296" cy="1571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95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611157" y="155799"/>
            <a:ext cx="2500329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RFE 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470" y="541320"/>
            <a:ext cx="578647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RFE model was built with Linear Regression as estimator.</a:t>
            </a: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35 variables were found to be significant out of 70.</a:t>
            </a:r>
            <a:endParaRPr lang="en-US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11157" y="1255700"/>
            <a:ext cx="3071833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Ridge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611156" y="2398708"/>
            <a:ext cx="3071833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Lasso </a:t>
            </a:r>
            <a:r>
              <a:rPr kumimoji="0" lang="en-I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470" y="1684328"/>
            <a:ext cx="721523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Ridge model with default parameters were built</a:t>
            </a:r>
            <a:r>
              <a:rPr lang="en-IN" sz="13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.  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(R-</a:t>
            </a: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sqaure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: 0.2399)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parameters:</a:t>
            </a:r>
            <a:r>
              <a:rPr lang="en-IN" sz="13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alpha = 0.1,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random_state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10,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max_iter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500</a:t>
            </a:r>
            <a:endParaRPr lang="en-IN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470" y="2886344"/>
            <a:ext cx="721523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Lasso model with default parameters were built</a:t>
            </a:r>
            <a:r>
              <a:rPr lang="en-IN" sz="13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.  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(R-</a:t>
            </a: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sqaure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: 0.1973)</a:t>
            </a: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parameters: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alpha = 1e-15,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random_state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10,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max_iter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500</a:t>
            </a:r>
            <a:endParaRPr lang="en-IN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396974" y="3756030"/>
            <a:ext cx="7000924" cy="1857388"/>
            <a:chOff x="1611288" y="4327534"/>
            <a:chExt cx="5899150" cy="1271582"/>
          </a:xfrm>
        </p:grpSpPr>
        <p:pic>
          <p:nvPicPr>
            <p:cNvPr id="26" name="Picture 25" descr="C:\Users\Kavya Sree\Pictures\Screenshots\Screenshot 2021-10-18 215834.png"/>
            <p:cNvPicPr/>
            <p:nvPr/>
          </p:nvPicPr>
          <p:blipFill>
            <a:blip r:embed="rId3">
              <a:extLst>
                <a:ext uri="{28A0092B-C50C-407E-A947-70E740481C1C}">
  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  </a:ext>
              </a:extLst>
            </a:blip>
            <a:srcRect t="55556"/>
            <a:stretch>
              <a:fillRect/>
            </a:stretch>
          </p:blipFill>
          <p:spPr bwMode="auto">
            <a:xfrm>
              <a:off x="1611288" y="4684724"/>
              <a:ext cx="5899150" cy="9143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 descr="C:\Users\Kavya Sree\Pictures\Screenshots\Screenshot 2021-10-18 214834.png"/>
            <p:cNvPicPr/>
            <p:nvPr/>
          </p:nvPicPr>
          <p:blipFill>
            <a:blip r:embed="rId4">
              <a:extLst>
                <a:ext uri="{28A0092B-C50C-407E-A947-70E740481C1C}">
  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  </a:ext>
              </a:extLst>
            </a:blip>
            <a:srcRect b="71382"/>
            <a:stretch>
              <a:fillRect/>
            </a:stretch>
          </p:blipFill>
          <p:spPr bwMode="auto">
            <a:xfrm>
              <a:off x="1611288" y="4327534"/>
              <a:ext cx="5857916" cy="3905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539719" y="255568"/>
            <a:ext cx="6286543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Decision Tree </a:t>
            </a:r>
            <a:r>
              <a:rPr kumimoji="0" lang="en-I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Regressor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8280" y="628421"/>
            <a:ext cx="907262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parameters: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criterion = '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mse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max_depth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=10,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min_samples_leaf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15,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min_samples_split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7</a:t>
            </a:r>
            <a:endParaRPr lang="en-US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9719" y="1041386"/>
            <a:ext cx="6286543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Random Forest  </a:t>
            </a:r>
            <a:r>
              <a:rPr kumimoji="0" lang="en-I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Regressor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8280" y="1414239"/>
            <a:ext cx="921550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parameters: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n_estimators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= 50, criterion = '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mse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max_depth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=20,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min_samples_leaf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12,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min_samples_split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25</a:t>
            </a:r>
            <a:endParaRPr lang="en-US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539719" y="1898642"/>
            <a:ext cx="6286543" cy="4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7186" marR="0" lvl="0" indent="-347186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itchFamily="34" charset="0"/>
              <a:buNone/>
              <a:tabLst/>
              <a:defRPr/>
            </a:pPr>
            <a:r>
              <a:rPr lang="en-IN" sz="1600" b="1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XGBoost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kumimoji="0" lang="en-I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Regressor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 Model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Carlito"/>
              </a:rPr>
              <a:t>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8280" y="2355601"/>
            <a:ext cx="907262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A Base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XGBoost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Regressor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is built using parameters: objective ='</a:t>
            </a:r>
            <a:r>
              <a:rPr lang="en-US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reg:squarederror',n_estimators</a:t>
            </a:r>
            <a:r>
              <a:rPr lang="en-US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2000.</a:t>
            </a:r>
            <a:endParaRPr lang="en-IN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  <a:p>
            <a:pPr marL="355600" indent="-3556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3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GridSearch</a:t>
            </a:r>
            <a:r>
              <a:rPr lang="en-IN" sz="13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parameters: 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objective ='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reg:squarederror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n_estimators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2000, </a:t>
            </a:r>
            <a:r>
              <a:rPr lang="en-IN" sz="13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max_depth</a:t>
            </a:r>
            <a:r>
              <a:rPr lang="en-IN" sz="13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= 5, gamma =1, alpha = 0.2</a:t>
            </a:r>
            <a:endParaRPr lang="en-US" sz="13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1396974" y="3255964"/>
            <a:ext cx="7072362" cy="2214578"/>
            <a:chOff x="1396974" y="3327402"/>
            <a:chExt cx="7072362" cy="2214578"/>
          </a:xfrm>
        </p:grpSpPr>
        <p:grpSp>
          <p:nvGrpSpPr>
            <p:cNvPr id="4" name="Group 20"/>
            <p:cNvGrpSpPr/>
            <p:nvPr/>
          </p:nvGrpSpPr>
          <p:grpSpPr>
            <a:xfrm>
              <a:off x="1396974" y="3327402"/>
              <a:ext cx="7072362" cy="2214578"/>
              <a:chOff x="1611288" y="3613154"/>
              <a:chExt cx="6572296" cy="2000264"/>
            </a:xfrm>
          </p:grpSpPr>
          <p:pic>
            <p:nvPicPr>
              <p:cNvPr id="19" name="Picture 18" descr="C:\Users\Kavya Sree\Pictures\Screenshots\Capture.PNG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    </a:ext>
                </a:extLst>
              </a:blip>
              <a:srcRect t="53880"/>
              <a:stretch>
                <a:fillRect/>
              </a:stretch>
            </p:blipFill>
            <p:spPr bwMode="auto">
              <a:xfrm>
                <a:off x="1611288" y="3898906"/>
                <a:ext cx="6572296" cy="17145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C:\Users\Kavya Sree\Pictures\Screenshots\Capture.PNG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    </a:ext>
                </a:extLst>
              </a:blip>
              <a:srcRect b="91837"/>
              <a:stretch>
                <a:fillRect/>
              </a:stretch>
            </p:blipFill>
            <p:spPr bwMode="auto">
              <a:xfrm>
                <a:off x="1682726" y="3613154"/>
                <a:ext cx="6429420" cy="2857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" name="Rectangle 22"/>
            <p:cNvSpPr/>
            <p:nvPr/>
          </p:nvSpPr>
          <p:spPr>
            <a:xfrm>
              <a:off x="1396974" y="4541848"/>
              <a:ext cx="7000924" cy="28575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804</Words>
  <Application>Microsoft Office PowerPoint</Application>
  <PresentationFormat>Custom</PresentationFormat>
  <Paragraphs>160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PGPDSE-FT  BANGALORE  APRIL21 CAPSTONE GROUP 4  INTERIM PROJECT PRESENTATION</vt:lpstr>
      <vt:lpstr>Objective: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363</cp:revision>
  <dcterms:created xsi:type="dcterms:W3CDTF">2017-03-30T12:09:41Z</dcterms:created>
  <dcterms:modified xsi:type="dcterms:W3CDTF">2021-10-22T17:31:01Z</dcterms:modified>
</cp:coreProperties>
</file>