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74" r:id="rId3"/>
    <p:sldId id="312" r:id="rId4"/>
    <p:sldId id="313" r:id="rId5"/>
    <p:sldId id="315" r:id="rId6"/>
    <p:sldId id="317" r:id="rId7"/>
    <p:sldId id="277" r:id="rId8"/>
    <p:sldId id="276" r:id="rId9"/>
    <p:sldId id="275" r:id="rId10"/>
    <p:sldId id="287" r:id="rId11"/>
    <p:sldId id="286" r:id="rId12"/>
    <p:sldId id="285" r:id="rId13"/>
    <p:sldId id="291" r:id="rId14"/>
    <p:sldId id="289" r:id="rId15"/>
    <p:sldId id="319" r:id="rId16"/>
    <p:sldId id="299" r:id="rId17"/>
    <p:sldId id="309" r:id="rId18"/>
    <p:sldId id="290" r:id="rId19"/>
  </p:sldIdLst>
  <p:sldSz cx="10080625" cy="5940425"/>
  <p:notesSz cx="6858000" cy="9144000"/>
  <p:defaultTextStyle>
    <a:defPPr>
      <a:defRPr lang="en-US"/>
    </a:defPPr>
    <a:lvl1pPr marL="0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62915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25830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88745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51660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14575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77490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40405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03320" algn="l" defTabSz="9258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5F1A5"/>
    <a:srgbClr val="CCFFFF"/>
    <a:srgbClr val="CC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>
        <p:scale>
          <a:sx n="88" d="100"/>
          <a:sy n="88" d="100"/>
        </p:scale>
        <p:origin x="-594" y="-72"/>
      </p:cViewPr>
      <p:guideLst>
        <p:guide orient="horz" pos="187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6936-4D05-4973-8BEE-822DFB34EDDB}" type="datetimeFigureOut">
              <a:rPr lang="en-IN" smtClean="0"/>
              <a:pPr/>
              <a:t>11-09-2021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0700" y="685800"/>
            <a:ext cx="581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3AC62-6F4B-4BC7-BD51-820ED7AC98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33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0700" y="685800"/>
            <a:ext cx="5816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9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0700" y="685800"/>
            <a:ext cx="5816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2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77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3AC62-6F4B-4BC7-BD51-820ED7AC982C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5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7"/>
            <a:ext cx="10080625" cy="5940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50" y="1845394"/>
            <a:ext cx="8568531" cy="1273341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7" y="3366245"/>
            <a:ext cx="7056437" cy="1518111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0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5" y="237900"/>
            <a:ext cx="2268141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37900"/>
            <a:ext cx="6636411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3817280"/>
            <a:ext cx="8568531" cy="11798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517812"/>
            <a:ext cx="8568531" cy="12994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4" y="1386104"/>
            <a:ext cx="4452276" cy="392040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29" y="1386104"/>
            <a:ext cx="4452276" cy="392040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329726"/>
            <a:ext cx="4454027" cy="554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915" indent="0">
              <a:buNone/>
              <a:defRPr sz="2000" b="1"/>
            </a:lvl2pPr>
            <a:lvl3pPr marL="925830" indent="0">
              <a:buNone/>
              <a:defRPr sz="1900" b="1"/>
            </a:lvl3pPr>
            <a:lvl4pPr marL="1388745" indent="0">
              <a:buNone/>
              <a:defRPr sz="1600" b="1"/>
            </a:lvl4pPr>
            <a:lvl5pPr marL="1851660" indent="0">
              <a:buNone/>
              <a:defRPr sz="1600" b="1"/>
            </a:lvl5pPr>
            <a:lvl6pPr marL="2314575" indent="0">
              <a:buNone/>
              <a:defRPr sz="1600" b="1"/>
            </a:lvl6pPr>
            <a:lvl7pPr marL="2777490" indent="0">
              <a:buNone/>
              <a:defRPr sz="1600" b="1"/>
            </a:lvl7pPr>
            <a:lvl8pPr marL="3240405" indent="0">
              <a:buNone/>
              <a:defRPr sz="1600" b="1"/>
            </a:lvl8pPr>
            <a:lvl9pPr marL="37033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1883886"/>
            <a:ext cx="4454027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9" y="1329726"/>
            <a:ext cx="4455776" cy="554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915" indent="0">
              <a:buNone/>
              <a:defRPr sz="2000" b="1"/>
            </a:lvl2pPr>
            <a:lvl3pPr marL="925830" indent="0">
              <a:buNone/>
              <a:defRPr sz="1900" b="1"/>
            </a:lvl3pPr>
            <a:lvl4pPr marL="1388745" indent="0">
              <a:buNone/>
              <a:defRPr sz="1600" b="1"/>
            </a:lvl4pPr>
            <a:lvl5pPr marL="1851660" indent="0">
              <a:buNone/>
              <a:defRPr sz="1600" b="1"/>
            </a:lvl5pPr>
            <a:lvl6pPr marL="2314575" indent="0">
              <a:buNone/>
              <a:defRPr sz="1600" b="1"/>
            </a:lvl6pPr>
            <a:lvl7pPr marL="2777490" indent="0">
              <a:buNone/>
              <a:defRPr sz="1600" b="1"/>
            </a:lvl7pPr>
            <a:lvl8pPr marL="3240405" indent="0">
              <a:buNone/>
              <a:defRPr sz="1600" b="1"/>
            </a:lvl8pPr>
            <a:lvl9pPr marL="37033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9" y="1883886"/>
            <a:ext cx="4455776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43" y="236518"/>
            <a:ext cx="3316456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55" y="236524"/>
            <a:ext cx="5635350" cy="506998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43" y="1243090"/>
            <a:ext cx="3316456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62915" indent="0">
              <a:buNone/>
              <a:defRPr sz="1300"/>
            </a:lvl2pPr>
            <a:lvl3pPr marL="925830" indent="0">
              <a:buNone/>
              <a:defRPr sz="1000"/>
            </a:lvl3pPr>
            <a:lvl4pPr marL="1388745" indent="0">
              <a:buNone/>
              <a:defRPr sz="900"/>
            </a:lvl4pPr>
            <a:lvl5pPr marL="1851660" indent="0">
              <a:buNone/>
              <a:defRPr sz="900"/>
            </a:lvl5pPr>
            <a:lvl6pPr marL="2314575" indent="0">
              <a:buNone/>
              <a:defRPr sz="900"/>
            </a:lvl6pPr>
            <a:lvl7pPr marL="2777490" indent="0">
              <a:buNone/>
              <a:defRPr sz="900"/>
            </a:lvl7pPr>
            <a:lvl8pPr marL="3240405" indent="0">
              <a:buNone/>
              <a:defRPr sz="900"/>
            </a:lvl8pPr>
            <a:lvl9pPr marL="3703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4158303"/>
            <a:ext cx="6048375" cy="490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530797"/>
            <a:ext cx="6048375" cy="3564255"/>
          </a:xfrm>
        </p:spPr>
        <p:txBody>
          <a:bodyPr/>
          <a:lstStyle>
            <a:lvl1pPr marL="0" indent="0">
              <a:buNone/>
              <a:defRPr sz="3300"/>
            </a:lvl1pPr>
            <a:lvl2pPr marL="462915" indent="0">
              <a:buNone/>
              <a:defRPr sz="2900"/>
            </a:lvl2pPr>
            <a:lvl3pPr marL="925830" indent="0">
              <a:buNone/>
              <a:defRPr sz="2400"/>
            </a:lvl3pPr>
            <a:lvl4pPr marL="1388745" indent="0">
              <a:buNone/>
              <a:defRPr sz="2000"/>
            </a:lvl4pPr>
            <a:lvl5pPr marL="1851660" indent="0">
              <a:buNone/>
              <a:defRPr sz="2000"/>
            </a:lvl5pPr>
            <a:lvl6pPr marL="2314575" indent="0">
              <a:buNone/>
              <a:defRPr sz="2000"/>
            </a:lvl6pPr>
            <a:lvl7pPr marL="2777490" indent="0">
              <a:buNone/>
              <a:defRPr sz="2000"/>
            </a:lvl7pPr>
            <a:lvl8pPr marL="3240405" indent="0">
              <a:buNone/>
              <a:defRPr sz="2000"/>
            </a:lvl8pPr>
            <a:lvl9pPr marL="370332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4649218"/>
            <a:ext cx="6048375" cy="697175"/>
          </a:xfrm>
        </p:spPr>
        <p:txBody>
          <a:bodyPr/>
          <a:lstStyle>
            <a:lvl1pPr marL="0" indent="0">
              <a:buNone/>
              <a:defRPr sz="1400"/>
            </a:lvl1pPr>
            <a:lvl2pPr marL="462915" indent="0">
              <a:buNone/>
              <a:defRPr sz="1300"/>
            </a:lvl2pPr>
            <a:lvl3pPr marL="925830" indent="0">
              <a:buNone/>
              <a:defRPr sz="1000"/>
            </a:lvl3pPr>
            <a:lvl4pPr marL="1388745" indent="0">
              <a:buNone/>
              <a:defRPr sz="900"/>
            </a:lvl4pPr>
            <a:lvl5pPr marL="1851660" indent="0">
              <a:buNone/>
              <a:defRPr sz="900"/>
            </a:lvl5pPr>
            <a:lvl6pPr marL="2314575" indent="0">
              <a:buNone/>
              <a:defRPr sz="900"/>
            </a:lvl6pPr>
            <a:lvl7pPr marL="2777490" indent="0">
              <a:buNone/>
              <a:defRPr sz="900"/>
            </a:lvl7pPr>
            <a:lvl8pPr marL="3240405" indent="0">
              <a:buNone/>
              <a:defRPr sz="900"/>
            </a:lvl8pPr>
            <a:lvl9pPr marL="3703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7"/>
            <a:ext cx="10080625" cy="5940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42" y="237903"/>
            <a:ext cx="9072563" cy="990071"/>
          </a:xfrm>
          <a:prstGeom prst="rect">
            <a:avLst/>
          </a:prstGeom>
        </p:spPr>
        <p:txBody>
          <a:bodyPr vert="horz" lIns="92583" tIns="46291" rIns="92583" bIns="462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42" y="1386104"/>
            <a:ext cx="9072563" cy="3920406"/>
          </a:xfrm>
          <a:prstGeom prst="rect">
            <a:avLst/>
          </a:prstGeom>
        </p:spPr>
        <p:txBody>
          <a:bodyPr vert="horz" lIns="92583" tIns="46291" rIns="92583" bIns="462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42" y="5505897"/>
            <a:ext cx="2352147" cy="316272"/>
          </a:xfrm>
          <a:prstGeom prst="rect">
            <a:avLst/>
          </a:prstGeom>
        </p:spPr>
        <p:txBody>
          <a:bodyPr vert="horz" lIns="92583" tIns="46291" rIns="92583" bIns="462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pPr/>
              <a:t>11/09/2021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25" y="5505897"/>
            <a:ext cx="3192197" cy="316272"/>
          </a:xfrm>
          <a:prstGeom prst="rect">
            <a:avLst/>
          </a:prstGeom>
        </p:spPr>
        <p:txBody>
          <a:bodyPr vert="horz" lIns="92583" tIns="46291" rIns="92583" bIns="462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9" y="5505897"/>
            <a:ext cx="2352147" cy="316272"/>
          </a:xfrm>
          <a:prstGeom prst="rect">
            <a:avLst/>
          </a:prstGeom>
        </p:spPr>
        <p:txBody>
          <a:bodyPr vert="horz" lIns="92583" tIns="46291" rIns="92583" bIns="462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583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186" indent="-347186" algn="l" defTabSz="92583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2238" indent="-289323" algn="l" defTabSz="92583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F237AB-C1BA-4E71-B267-3BEE2AB8C5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26" y="102486"/>
            <a:ext cx="1760336" cy="3317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4034" y="569275"/>
            <a:ext cx="6551828" cy="81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000">
              <a:spcBef>
                <a:spcPts val="1768"/>
              </a:spcBef>
              <a:buClr>
                <a:srgbClr val="000000"/>
              </a:buClr>
              <a:buSzPct val="45000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PGPDSE-FT  BANGALORE  APRIL21</a:t>
            </a:r>
            <a:endParaRPr lang="en-IN" sz="1600" spc="-1" dirty="0">
              <a:latin typeface="Cambria" pitchFamily="18" charset="0"/>
              <a:ea typeface="Cambria" pitchFamily="18" charset="0"/>
            </a:endParaRPr>
          </a:p>
          <a:p>
            <a:pPr marL="135000">
              <a:spcBef>
                <a:spcPts val="1768"/>
              </a:spcBef>
              <a:buClr>
                <a:srgbClr val="000000"/>
              </a:buClr>
              <a:buSzPct val="45000"/>
            </a:pPr>
            <a:r>
              <a:rPr lang="en-IN" sz="1600" b="1" spc="-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CAPSTONE GROUP 4 </a:t>
            </a:r>
            <a:r>
              <a:rPr lang="en-IN" sz="1600" b="1" spc="-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 INTERIM PROJECT </a:t>
            </a:r>
            <a:r>
              <a:rPr lang="en-IN" sz="1600" b="1" spc="-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PRESENTATION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8DC1A2A-029B-4D85-AFDD-47D9A948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79" y="1530052"/>
            <a:ext cx="7776865" cy="936104"/>
          </a:xfrm>
          <a:prstGeom prst="rect">
            <a:avLst/>
          </a:prstGeom>
          <a:ln w="3175">
            <a:solidFill>
              <a:srgbClr val="002060"/>
            </a:solidFill>
          </a:ln>
        </p:spPr>
        <p:txBody>
          <a:bodyPr vert="horz" lIns="114300" tIns="57150" rIns="114300" bIns="5715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>Modeling and Predicting the Optimal First-Touch Turn Around Time for Allocation of  Tickets to Employees in an</a:t>
            </a:r>
            <a:r>
              <a:rPr lang="en-IN" sz="1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IN" sz="1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1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>E-Commerce </a:t>
            </a:r>
            <a:r>
              <a:rPr lang="en-US" sz="18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>Company</a:t>
            </a:r>
            <a:endParaRPr lang="en-IN" sz="1800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itchFamily="18" charset="0"/>
              <a:ea typeface="Cambria" pitchFamily="18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707496-B8A6-452B-9D1D-336E9E56BDDD}"/>
              </a:ext>
            </a:extLst>
          </p:cNvPr>
          <p:cNvSpPr txBox="1">
            <a:spLocks/>
          </p:cNvSpPr>
          <p:nvPr/>
        </p:nvSpPr>
        <p:spPr>
          <a:xfrm>
            <a:off x="1956653" y="2610172"/>
            <a:ext cx="3122660" cy="2857520"/>
          </a:xfrm>
          <a:prstGeom prst="rect">
            <a:avLst/>
          </a:prstGeom>
        </p:spPr>
        <p:txBody>
          <a:bodyPr vert="horz" lIns="114300" tIns="57150" rIns="114300" bIns="5715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 defTabSz="571500">
              <a:spcBef>
                <a:spcPts val="6"/>
              </a:spcBef>
              <a:buClr>
                <a:srgbClr val="1E5155">
                  <a:lumMod val="40000"/>
                  <a:lumOff val="60000"/>
                </a:srgbClr>
              </a:buClr>
              <a:tabLst>
                <a:tab pos="269875" algn="l"/>
              </a:tabLst>
              <a:defRPr/>
            </a:pPr>
            <a:r>
              <a:rPr lang="en-US" sz="1600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Team MEMBERS</a:t>
            </a:r>
            <a:endParaRPr lang="en-US" sz="1600" b="1" dirty="0">
              <a:solidFill>
                <a:srgbClr val="00B050"/>
              </a:solidFill>
              <a:latin typeface="Cambria" pitchFamily="18" charset="0"/>
              <a:ea typeface="Cambria" pitchFamily="18" charset="0"/>
              <a:cs typeface="Calibri" panose="020F0502020204030204" pitchFamily="34" charset="0"/>
            </a:endParaRPr>
          </a:p>
          <a:p>
            <a:pPr algn="ctr" defTabSz="571500">
              <a:spcBef>
                <a:spcPts val="125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Anvesh Raj Chitrapu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125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Nithin Deepak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125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Kumar V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125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Niyantri Vishnu M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125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Kavya Sree</a:t>
            </a:r>
            <a:endParaRPr lang="en-IN" sz="1600" cap="none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ctr" defTabSz="571500">
              <a:spcBef>
                <a:spcPts val="1250"/>
              </a:spcBef>
              <a:buClr>
                <a:srgbClr val="F8F8F8">
                  <a:lumMod val="40000"/>
                  <a:lumOff val="60000"/>
                </a:srgbClr>
              </a:buClr>
            </a:pPr>
            <a:r>
              <a:rPr lang="en-US" sz="1600" cap="none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Aquib Yasin</a:t>
            </a:r>
            <a:endParaRPr lang="en-IN" sz="1600" b="1" cap="none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0260" y="3184529"/>
            <a:ext cx="4536385" cy="1872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08000" marR="0" lvl="0" indent="0" algn="ctr" defTabSz="914400" eaLnBrk="1" fontAlgn="auto" latinLnBrk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UNDER THE GUIDANCE OF</a:t>
            </a:r>
            <a:r>
              <a:rPr kumimoji="0" lang="en-IN" sz="1600" b="1" i="0" u="none" strike="noStrike" kern="0" cap="none" spc="-1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:</a:t>
            </a:r>
            <a:r>
              <a:rPr kumimoji="0" lang="en-IN" sz="1600" b="1" i="0" u="none" strike="noStrike" kern="0" cap="none" spc="-1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    </a:t>
            </a:r>
          </a:p>
          <a:p>
            <a:pPr marL="108000" marR="0" lvl="0" indent="0" algn="ctr" defTabSz="914400" eaLnBrk="1" fontAlgn="auto" latinLnBrk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Mrs. Vidhya K</a:t>
            </a:r>
          </a:p>
          <a:p>
            <a:pPr algn="ctr">
              <a:lnSpc>
                <a:spcPct val="150000"/>
              </a:lnSpc>
            </a:pPr>
            <a:endParaRPr lang="en-IN" sz="1600" b="1" dirty="0" smtClean="0">
              <a:latin typeface="Cambria" pitchFamily="18" charset="0"/>
              <a:ea typeface="Cambria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IN" sz="1600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PROJECT DOMAIN</a:t>
            </a:r>
            <a:r>
              <a:rPr lang="en-IN" sz="1600" b="1" dirty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Proxima Nova"/>
              </a:rPr>
              <a:t>      </a:t>
            </a:r>
            <a:r>
              <a:rPr lang="en-IN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Proxima Nova"/>
              </a:rPr>
              <a:t>E-commerce</a:t>
            </a:r>
            <a:endParaRPr lang="en-IN" sz="16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8326" y="2676244"/>
            <a:ext cx="302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764034" y="489366"/>
            <a:ext cx="6636563" cy="89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7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81980"/>
            <a:ext cx="4752409" cy="724862"/>
          </a:xfrm>
        </p:spPr>
        <p:txBody>
          <a:bodyPr>
            <a:noAutofit/>
          </a:bodyPr>
          <a:lstStyle/>
          <a:p>
            <a:pPr marL="0" lv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b="1" dirty="0">
                <a:solidFill>
                  <a:schemeClr val="accent3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Analysis of Continuous (Numerical) </a:t>
            </a:r>
            <a:r>
              <a:rPr lang="en-IN" sz="1600" b="1" dirty="0" smtClean="0">
                <a:solidFill>
                  <a:schemeClr val="accent3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Variables</a:t>
            </a:r>
          </a:p>
          <a:p>
            <a:pPr marL="0" lv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Outliers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are present in almost all the numerical columns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.</a:t>
            </a:r>
            <a:endParaRPr lang="en-IN" sz="1600" dirty="0">
              <a:solidFill>
                <a:prstClr val="black"/>
              </a:solidFill>
              <a:latin typeface="Carlito"/>
              <a:ea typeface="Carlito"/>
              <a:cs typeface="Carlito"/>
            </a:endParaRPr>
          </a:p>
          <a:p>
            <a:pPr marL="0" lvl="0" indent="0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1600" b="1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A6D054-A2C5-4AB6-9B2B-FD5F00806E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854122"/>
            <a:ext cx="4392488" cy="35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161903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49387" y="1025996"/>
            <a:ext cx="3822277" cy="292791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Cambria" pitchFamily="18" charset="0"/>
                <a:ea typeface="Cambria" pitchFamily="18" charset="0"/>
              </a:rPr>
              <a:t>Linearity of </a:t>
            </a:r>
            <a:r>
              <a:rPr lang="en-US" sz="1600" b="1" dirty="0" smtClean="0">
                <a:solidFill>
                  <a:schemeClr val="accent3"/>
                </a:solidFill>
                <a:latin typeface="Cambria" pitchFamily="18" charset="0"/>
                <a:ea typeface="Cambria" pitchFamily="18" charset="0"/>
              </a:rPr>
              <a:t>numerical </a:t>
            </a:r>
            <a:r>
              <a:rPr lang="en-US" sz="1600" b="1" dirty="0">
                <a:solidFill>
                  <a:schemeClr val="accent3"/>
                </a:solidFill>
                <a:latin typeface="Cambria" pitchFamily="18" charset="0"/>
                <a:ea typeface="Cambria" pitchFamily="18" charset="0"/>
              </a:rPr>
              <a:t>v</a:t>
            </a:r>
            <a:r>
              <a:rPr lang="en-US" sz="1600" b="1" dirty="0" smtClean="0">
                <a:solidFill>
                  <a:schemeClr val="accent3"/>
                </a:solidFill>
                <a:latin typeface="Cambria" pitchFamily="18" charset="0"/>
                <a:ea typeface="Cambria" pitchFamily="18" charset="0"/>
              </a:rPr>
              <a:t>ariables </a:t>
            </a:r>
            <a:r>
              <a:rPr lang="en-US" sz="1600" b="1" dirty="0">
                <a:solidFill>
                  <a:schemeClr val="accent3"/>
                </a:solidFill>
                <a:latin typeface="Cambria" pitchFamily="18" charset="0"/>
                <a:ea typeface="Cambria" pitchFamily="18" charset="0"/>
              </a:rPr>
              <a:t>with target </a:t>
            </a:r>
            <a:r>
              <a:rPr lang="en-US" sz="1600" b="1" dirty="0" smtClean="0">
                <a:solidFill>
                  <a:schemeClr val="accent3"/>
                </a:solidFill>
                <a:latin typeface="Cambria" pitchFamily="18" charset="0"/>
                <a:ea typeface="Cambria" pitchFamily="18" charset="0"/>
              </a:rPr>
              <a:t>variable</a:t>
            </a:r>
            <a:endParaRPr lang="en-IN" sz="1600" b="1" dirty="0">
              <a:solidFill>
                <a:schemeClr val="accent3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1600203"/>
            <a:ext cx="4156644" cy="380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3848" y="1314028"/>
            <a:ext cx="9397019" cy="1099901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here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is no multicollinearity among the variables.</a:t>
            </a:r>
          </a:p>
          <a:p>
            <a:pPr lvl="0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here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is high positive correlation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between 'rbs_tat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and 'total_tat'.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F055A9-AA21-4183-8DC5-0529A8F425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8" y="2034109"/>
            <a:ext cx="8917609" cy="360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34" y="220338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776" y="620745"/>
            <a:ext cx="9072563" cy="990071"/>
          </a:xfrm>
        </p:spPr>
        <p:txBody>
          <a:bodyPr>
            <a:noAutofit/>
          </a:bodyPr>
          <a:lstStyle/>
          <a:p>
            <a:pPr lvl="0"/>
            <a:r>
              <a:rPr lang="en-IN" sz="2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Bivariate </a:t>
            </a:r>
            <a:r>
              <a:rPr lang="en-IN" sz="28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Analysis</a:t>
            </a:r>
            <a:r>
              <a:rPr lang="en-IN" sz="2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endParaRPr lang="en-IN" sz="2800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5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2A8F7BF-33EA-4FC3-8430-0127AEECA2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583652"/>
            <a:ext cx="6120680" cy="2268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768504" y="737964"/>
            <a:ext cx="2880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of 'category' with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'rbs_tat‘</a:t>
            </a:r>
          </a:p>
          <a:p>
            <a:pPr algn="ctr"/>
            <a:endParaRPr lang="en-US" sz="1400" dirty="0">
              <a:latin typeface="Cambria" pitchFamily="18" charset="0"/>
              <a:ea typeface="Cambria" pitchFamily="18" charset="0"/>
            </a:endParaRPr>
          </a:p>
          <a:p>
            <a:pPr marL="285750" lvl="0" indent="-285750" defTabSz="457200">
              <a:buFont typeface="Wingdings" pitchFamily="2" charset="2"/>
              <a:buChar char="ü"/>
            </a:pP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ost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of the outliers are present under 'iss' category.</a:t>
            </a:r>
          </a:p>
          <a:p>
            <a:pPr marL="285750" lvl="0" indent="-285750" defTabSz="457200">
              <a:buFont typeface="Wingdings" pitchFamily="2" charset="2"/>
              <a:buChar char="ü"/>
            </a:pP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he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distribution of 'rbs_tat' taken by the 'iss'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category is highly skewed.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18" y="186980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68504" y="3330252"/>
            <a:ext cx="2880320" cy="2186944"/>
          </a:xfrm>
          <a:prstGeom prst="rect">
            <a:avLst/>
          </a:prstGeom>
        </p:spPr>
        <p:txBody>
          <a:bodyPr vert="horz" lIns="92583" tIns="46291" rIns="92583" bIns="46291" rtlCol="0">
            <a:normAutofit/>
          </a:bodyPr>
          <a:lstStyle>
            <a:lvl1pPr marL="347186" indent="-347186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2238" indent="-289323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28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020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311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03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94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86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77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of 'assigned_to_group' with 'rbs_tat‘</a:t>
            </a:r>
          </a:p>
          <a:p>
            <a:pPr marL="0" indent="0" algn="ctr">
              <a:buFont typeface="Arial" pitchFamily="34" charset="0"/>
              <a:buNone/>
            </a:pPr>
            <a:endParaRPr lang="en-US" sz="1400" b="1" dirty="0" smtClean="0">
              <a:solidFill>
                <a:schemeClr val="accent3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Most of the outliers are present in 'ISS-UK-RBS' class.</a:t>
            </a:r>
          </a:p>
          <a:p>
            <a:pPr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The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distribution of 'rbs_tat' taken by the 'ISS-UK-RBS' team is more when compared to other teams.</a:t>
            </a:r>
            <a:endParaRPr lang="en-IN" sz="14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3330252"/>
            <a:ext cx="6120680" cy="218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792" y="1049461"/>
            <a:ext cx="3372257" cy="12241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of 'assigned_to_individual' with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'rbs_tat‘</a:t>
            </a:r>
          </a:p>
          <a:p>
            <a:pPr marL="0" indent="0" algn="ctr">
              <a:buNone/>
            </a:pPr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pPr lvl="0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ost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of the outliers are present in 'Assign-To-Manual' class.</a:t>
            </a:r>
          </a:p>
          <a:p>
            <a:pPr lvl="0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he distribution is high under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Manual ticket assignments.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10FBA79-310B-493E-8561-004663A7B6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68870"/>
            <a:ext cx="5832648" cy="218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34" y="233908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3075222"/>
            <a:ext cx="5472608" cy="248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64448" y="3303479"/>
            <a:ext cx="3374920" cy="1944216"/>
          </a:xfrm>
          <a:prstGeom prst="rect">
            <a:avLst/>
          </a:prstGeom>
        </p:spPr>
        <p:txBody>
          <a:bodyPr vert="horz" lIns="92583" tIns="46291" rIns="92583" bIns="46291" rtlCol="0">
            <a:noAutofit/>
          </a:bodyPr>
          <a:lstStyle>
            <a:lvl1pPr marL="347186" indent="-347186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2238" indent="-289323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28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020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311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03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94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86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77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of  'assigned_to_individual' with ‘item‘</a:t>
            </a:r>
          </a:p>
          <a:p>
            <a:pPr algn="ctr" defTabSz="457200">
              <a:spcBef>
                <a:spcPts val="0"/>
              </a:spcBef>
              <a:buFont typeface="Arial" pitchFamily="34" charset="0"/>
              <a:buNone/>
            </a:pPr>
            <a:endParaRPr lang="en-US" sz="14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  <a:p>
            <a:pPr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Using Automation 20,068 tickets are being resolved. The top 'item'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contributor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is 'No PO found'.</a:t>
            </a:r>
          </a:p>
          <a:p>
            <a:pPr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Using Manual methods, 1,58,385 tickets are being resolved. The top 'item'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contributor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is 'Customer Returns'.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288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449" y="1098004"/>
            <a:ext cx="3240359" cy="1440160"/>
          </a:xfrm>
        </p:spPr>
        <p:txBody>
          <a:bodyPr>
            <a:normAutofit/>
          </a:bodyPr>
          <a:lstStyle/>
          <a:p>
            <a:pPr mar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of 'type' with 'rbs_tat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'</a:t>
            </a:r>
            <a:endParaRPr lang="en-IN" sz="1400" b="1" u="sng" dirty="0">
              <a:solidFill>
                <a:schemeClr val="accent3">
                  <a:lumMod val="75000"/>
                </a:schemeClr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269875" lvl="0" indent="-269875" algn="just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Most of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the outliers are present in 'EDI4 C-Returns'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class. 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0952DF-12FA-4D83-875A-0123756563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415898"/>
            <a:ext cx="5760639" cy="248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11" y="233910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64448" y="3264998"/>
            <a:ext cx="3240360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20000"/>
              </a:spcBef>
            </a:pPr>
            <a:r>
              <a:rPr lang="en-US" sz="1400" b="1" dirty="0">
                <a:solidFill>
                  <a:srgbClr val="C32D2E">
                    <a:lumMod val="75000"/>
                  </a:srgbClr>
                </a:solidFill>
                <a:latin typeface="Cambria" pitchFamily="18" charset="0"/>
                <a:ea typeface="Cambria" pitchFamily="18" charset="0"/>
              </a:rPr>
              <a:t>Analysis of 'item' with 'rbs_tat‘</a:t>
            </a:r>
          </a:p>
          <a:p>
            <a:pPr marL="360363" lvl="0" indent="-360363"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Most of the outliers are present in 'Customer Returns' class under 'Item' attribute. The extreme outlier is present in 'Title Update‘.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3114229"/>
            <a:ext cx="576063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8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18" y="470584"/>
            <a:ext cx="9072563" cy="446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Building_id' with respect to ‘rbs_tat‘</a:t>
            </a:r>
          </a:p>
          <a:p>
            <a:pPr marL="0" indent="0" algn="ctr">
              <a:buNone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33" y="233909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23888" y="809972"/>
            <a:ext cx="7488832" cy="24459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2448" y="3767952"/>
            <a:ext cx="383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CWL1 has very high rbs_tat when compared to rest of the warehouses. </a:t>
            </a:r>
          </a:p>
          <a:p>
            <a:pPr marL="363538" indent="-363538" algn="just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From this we can infer that, the team takes more time in resolving customer returns of apparel and footwear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</p:txBody>
      </p:sp>
      <p:pic>
        <p:nvPicPr>
          <p:cNvPr id="7" name="Picture 6" descr="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28" y="3522038"/>
            <a:ext cx="3888432" cy="2060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80072" y="3317647"/>
            <a:ext cx="16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CWL1 with Type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184" y="665956"/>
            <a:ext cx="5760640" cy="1800200"/>
          </a:xfrm>
        </p:spPr>
        <p:txBody>
          <a:bodyPr>
            <a:noAutofit/>
          </a:bodyPr>
          <a:lstStyle/>
          <a:p>
            <a:pPr marL="0" lv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of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‘category’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with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‘assigned_to_group’</a:t>
            </a:r>
            <a:endParaRPr lang="en-IN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lvl="0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'CWL1-CReturns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','EDI4-CReturns- Pending tickets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', ‘ISS-UK-RBS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 are the names of the teams which are assigned under 'iss' category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.</a:t>
            </a:r>
          </a:p>
          <a:p>
            <a:pPr lvl="0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'ISS-UK-RBS'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team is assigned with more tickets under 'iss' category.</a:t>
            </a:r>
          </a:p>
          <a:p>
            <a:pPr lvl="0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'EDI4-CReturns-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Pending tickets' is the name of the team under 'Distribution Center' category.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'ISS-UK-RBS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 team is also assigned under 'F3 EU ISS' category.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EDAF01-262F-4ABF-9714-A9BD16CC5F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496864"/>
            <a:ext cx="3096344" cy="25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541" y="161903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3128529"/>
            <a:ext cx="5755110" cy="244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95334" y="3258244"/>
            <a:ext cx="3181482" cy="1584176"/>
          </a:xfrm>
          <a:prstGeom prst="rect">
            <a:avLst/>
          </a:prstGeom>
        </p:spPr>
        <p:txBody>
          <a:bodyPr vert="horz" lIns="92583" tIns="46291" rIns="92583" bIns="46291" rtlCol="0">
            <a:noAutofit/>
          </a:bodyPr>
          <a:lstStyle>
            <a:lvl1pPr marL="347186" indent="-347186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2238" indent="-289323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28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020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311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03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94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86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77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Analysis of ‘assigned day’ with respect to ‘category’</a:t>
            </a:r>
          </a:p>
          <a:p>
            <a:pPr marL="360363" indent="-360363" algn="just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M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ore tickets are assigned during mid weeks (i.e. Thursday and Wednesday). Also, major number of the tickets are assigned to 'iss' category on all the days.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4030" y="1093044"/>
            <a:ext cx="9072563" cy="2957289"/>
          </a:xfrm>
        </p:spPr>
        <p:txBody>
          <a:bodyPr>
            <a:noAutofit/>
          </a:bodyPr>
          <a:lstStyle/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Target variable is numerical 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and is 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not normally distributed.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Durbin Watson test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: 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2 (= 2.004) no autocorrelation.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Multicollinearity test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: 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'Cond. No' (= 1.41e+16) severe multicollinearity is present. 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Linear relationship between dependant and independent variable: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US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None of the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 plots show a specific pattern. 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Breuschpagan test: 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Heteroskedasticity present in the data.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Jarque bera test: </a:t>
            </a:r>
            <a:r>
              <a:rPr lang="en-IN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The residuals are not normally distributed</a:t>
            </a:r>
          </a:p>
          <a:p>
            <a:pPr algn="just" defTabSz="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en-IN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Overall F-Test &amp; p-value of the Model: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 </a:t>
            </a:r>
            <a:r>
              <a:rPr lang="en-US" sz="15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Prob (F-statistic): 0.00, i.e. the model is significant.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34" y="220338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029" y="387819"/>
            <a:ext cx="9072563" cy="785818"/>
          </a:xfrm>
        </p:spPr>
        <p:txBody>
          <a:bodyPr>
            <a:noAutofit/>
          </a:bodyPr>
          <a:lstStyle/>
          <a:p>
            <a:pPr lvl="0"/>
            <a:r>
              <a:rPr lang="en-IN" sz="28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Model Building</a:t>
            </a:r>
            <a:endParaRPr lang="en-IN" sz="2800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 descr="Captur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75816" y="4050333"/>
            <a:ext cx="8928992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64" y="2178124"/>
            <a:ext cx="4287023" cy="990071"/>
          </a:xfrm>
        </p:spPr>
        <p:txBody>
          <a:bodyPr/>
          <a:lstStyle/>
          <a:p>
            <a:r>
              <a:rPr lang="en-IN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>Thank You</a:t>
            </a:r>
            <a:endParaRPr lang="en-IN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94" y="349236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43" y="1890095"/>
            <a:ext cx="9072563" cy="84429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/>
            </a:r>
            <a:b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</a:rPr>
              <a:t>Objective</a:t>
            </a:r>
            <a:endParaRPr lang="en-IN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92" y="3843428"/>
            <a:ext cx="8525776" cy="358216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rgbClr val="1F497D"/>
                </a:solidFill>
                <a:latin typeface="Cambria"/>
                <a:ea typeface="Proxima Nova"/>
                <a:cs typeface="Proxima Nova"/>
              </a:rPr>
              <a:t>To devise a model and predict the optimal day to allocate a ticket to an associate in order to meet the Service Level Agreement (</a:t>
            </a:r>
            <a:r>
              <a:rPr lang="en-US" sz="1600" dirty="0" smtClean="0">
                <a:solidFill>
                  <a:srgbClr val="1F497D"/>
                </a:solidFill>
                <a:latin typeface="Cambria"/>
                <a:ea typeface="Proxima Nova"/>
                <a:cs typeface="Proxima Nova"/>
              </a:rPr>
              <a:t>SLA).</a:t>
            </a:r>
          </a:p>
          <a:p>
            <a:pPr lv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1F497D"/>
                </a:solidFill>
                <a:latin typeface="Cambria"/>
                <a:ea typeface="Proxima Nova"/>
                <a:cs typeface="Proxima Nova"/>
              </a:rPr>
              <a:t>To </a:t>
            </a:r>
            <a:r>
              <a:rPr lang="en-US" sz="1600" dirty="0">
                <a:solidFill>
                  <a:srgbClr val="1F497D"/>
                </a:solidFill>
                <a:latin typeface="Cambria"/>
                <a:ea typeface="Proxima Nova"/>
                <a:cs typeface="Proxima Nova"/>
              </a:rPr>
              <a:t>carry out the segmentation and interpretation of tickets based on the types and clusters of the data </a:t>
            </a:r>
            <a:r>
              <a:rPr lang="en-US" sz="1600" dirty="0" smtClean="0">
                <a:solidFill>
                  <a:srgbClr val="1F497D"/>
                </a:solidFill>
                <a:latin typeface="Cambria"/>
                <a:ea typeface="Proxima Nova"/>
                <a:cs typeface="Proxima Nova"/>
              </a:rPr>
              <a:t>available.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9855" y="665956"/>
            <a:ext cx="9300912" cy="4968552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221313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665956"/>
            <a:ext cx="5688632" cy="81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1840" y="1239492"/>
            <a:ext cx="8531824" cy="3776458"/>
          </a:xfrm>
          <a:prstGeom prst="rect">
            <a:avLst/>
          </a:prstGeom>
        </p:spPr>
        <p:txBody>
          <a:bodyPr vert="horz" lIns="92583" tIns="46291" rIns="92583" bIns="46291" rtlCol="0">
            <a:noAutofit/>
          </a:bodyPr>
          <a:lstStyle>
            <a:lvl1pPr marL="347186" indent="-347186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2238" indent="-289323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28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020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311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03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94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86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77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company faces the problem of prioritizing the allocation of tickets to its employees, in an attempt to resolve the ‘customer returns’ and other issues before the deadline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tickets are assigned to its associates based on First in First out (FIFO) basis to investigate and resolve the issue. </a:t>
            </a:r>
          </a:p>
          <a:p>
            <a:pPr marL="360363" indent="-3603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As per the SOP, tickets are to be resolved within 12 days of Service Level Agreement (SLA). </a:t>
            </a:r>
            <a:endParaRPr lang="en-US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496862"/>
            <a:ext cx="9072563" cy="1062083"/>
          </a:xfrm>
        </p:spPr>
        <p:txBody>
          <a:bodyPr/>
          <a:lstStyle/>
          <a:p>
            <a:r>
              <a:rPr lang="en-IN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Data Understanding</a:t>
            </a:r>
            <a:endParaRPr lang="en-IN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1025996"/>
            <a:ext cx="8928992" cy="4104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dataset has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2,06,410 records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and 26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attributes.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names of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attributes are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given below:</a:t>
            </a:r>
          </a:p>
          <a:p>
            <a:pPr algn="just">
              <a:buNone/>
            </a:pP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920" y="665956"/>
            <a:ext cx="9240784" cy="4804586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161900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71960" y="2394148"/>
            <a:ext cx="2833633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case_id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impact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category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type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item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assigned_to_group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assigned_to_individual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status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ticket_create_date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ticket_resolved_date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building_id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Quantity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Product_id</a:t>
            </a:r>
          </a:p>
        </p:txBody>
      </p:sp>
      <p:sp>
        <p:nvSpPr>
          <p:cNvPr id="8" name="Rectangle 7"/>
          <p:cNvSpPr/>
          <p:nvPr/>
        </p:nvSpPr>
        <p:spPr>
          <a:xfrm>
            <a:off x="5058863" y="2394148"/>
            <a:ext cx="2916975" cy="28931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upc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vendor_id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purchase_order_id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root_cause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t_root_cause_details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title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total_tat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rbs_tat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cat_push_tat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fc_receive_tat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fc_actionable_tat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bin_check_tat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 startAt="14"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vendor_tat</a:t>
            </a:r>
            <a:endParaRPr lang="en-US" sz="1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496862"/>
            <a:ext cx="9072563" cy="990071"/>
          </a:xfrm>
        </p:spPr>
        <p:txBody>
          <a:bodyPr/>
          <a:lstStyle/>
          <a:p>
            <a:r>
              <a:rPr lang="en-IN" sz="3200" b="1" dirty="0" smtClean="0">
                <a:ln w="1905"/>
                <a:solidFill>
                  <a:schemeClr val="accent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n w="1905"/>
              <a:solidFill>
                <a:schemeClr val="accent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1" y="1458044"/>
            <a:ext cx="8736741" cy="384846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Null values were present in the data.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After analyzing the nature of the column, null values were imputed accordingly.</a:t>
            </a: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920" y="609600"/>
            <a:ext cx="9240784" cy="5024908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161900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44" y="2184397"/>
            <a:ext cx="3134313" cy="3234087"/>
          </a:xfrm>
          <a:prstGeom prst="rect">
            <a:avLst/>
          </a:prstGeom>
        </p:spPr>
      </p:pic>
      <p:pic>
        <p:nvPicPr>
          <p:cNvPr id="10" name="Picture 9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2" y="2466156"/>
            <a:ext cx="305071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185" y="3786671"/>
            <a:ext cx="2520214" cy="1600571"/>
          </a:xfrm>
        </p:spPr>
        <p:txBody>
          <a:bodyPr>
            <a:noAutofit/>
          </a:bodyPr>
          <a:lstStyle/>
          <a:p>
            <a:pPr marL="0" lvl="0" indent="0" algn="ctr" defTabSz="45720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1400" b="1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alibri Light" panose="020F0302020204030204" pitchFamily="34" charset="0"/>
              </a:rPr>
              <a:t>‘</a:t>
            </a:r>
            <a:r>
              <a:rPr lang="en-IN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libri Light" panose="020F0302020204030204" pitchFamily="34" charset="0"/>
              </a:rPr>
              <a:t>assigned_to_group’ </a:t>
            </a:r>
            <a:r>
              <a:rPr lang="en-IN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libri Light" panose="020F0302020204030204" pitchFamily="34" charset="0"/>
              </a:rPr>
              <a:t>attribute</a:t>
            </a:r>
            <a:endParaRPr lang="en-IN" sz="1400" dirty="0">
              <a:solidFill>
                <a:srgbClr val="000000"/>
              </a:solidFill>
              <a:latin typeface="Cambria" pitchFamily="18" charset="0"/>
              <a:ea typeface="Cambria" pitchFamily="18" charset="0"/>
              <a:cs typeface="Calibri Light" panose="020F0302020204030204" pitchFamily="34" charset="0"/>
            </a:endParaRPr>
          </a:p>
          <a:p>
            <a:pPr lvl="0" algn="just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51.2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%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of tickets are resolved by 'ISS-UK-RBS'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team and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10.5%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of tickets are resolved by 'CWL1-CReturns' team.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7B16148-D4C3-4A1E-94F8-02791982EC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28" y="1341472"/>
            <a:ext cx="2952329" cy="2421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34" y="233908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2A7902-0FAD-4F38-87FB-D9DE9DEEF8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57" y="1341472"/>
            <a:ext cx="3168351" cy="2396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22527" y="3782613"/>
            <a:ext cx="2882281" cy="1347839"/>
          </a:xfrm>
          <a:prstGeom prst="rect">
            <a:avLst/>
          </a:prstGeom>
        </p:spPr>
        <p:txBody>
          <a:bodyPr vert="horz" lIns="92583" tIns="46291" rIns="92583" bIns="46291" rtlCol="0">
            <a:noAutofit/>
          </a:bodyPr>
          <a:lstStyle>
            <a:lvl1pPr marL="347186" indent="-347186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2238" indent="-289323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728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2020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311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03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94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1863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4778" indent="-231458" algn="l" defTabSz="9258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lnSpc>
                <a:spcPct val="107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IN" sz="1400" b="1" dirty="0" smtClean="0">
                <a:solidFill>
                  <a:srgbClr val="C32D2E">
                    <a:lumMod val="75000"/>
                  </a:srgb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‘assigned_to_individual’ </a:t>
            </a:r>
            <a:r>
              <a:rPr lang="en-IN" sz="1400" b="1" dirty="0" smtClean="0">
                <a:solidFill>
                  <a:srgbClr val="C32D2E">
                    <a:lumMod val="75000"/>
                  </a:srgb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attribute</a:t>
            </a:r>
            <a:endParaRPr lang="en-IN" sz="1400" dirty="0" smtClean="0">
              <a:solidFill>
                <a:srgbClr val="C32D2E">
                  <a:lumMod val="75000"/>
                </a:srgbClr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 defTabSz="457200">
              <a:lnSpc>
                <a:spcPct val="107000"/>
              </a:lnSpc>
              <a:spcBef>
                <a:spcPts val="200"/>
              </a:spcBef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There are 89.3% of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Manual ticket assignments. And the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rest of 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ticket assignments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are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resolved by Automation.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9" y="1352999"/>
            <a:ext cx="2708728" cy="245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4223" y="3803172"/>
            <a:ext cx="2808313" cy="157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solidFill>
                  <a:srgbClr val="C32D2E">
                    <a:lumMod val="75000"/>
                  </a:srgb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‘category’ </a:t>
            </a:r>
            <a:r>
              <a:rPr lang="en-IN" sz="1400" b="1" dirty="0" smtClean="0">
                <a:solidFill>
                  <a:srgbClr val="C32D2E">
                    <a:lumMod val="75000"/>
                  </a:srgb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attribute</a:t>
            </a:r>
            <a:endParaRPr lang="en-IN" sz="1400" b="1" dirty="0">
              <a:solidFill>
                <a:srgbClr val="C32D2E">
                  <a:lumMod val="75000"/>
                </a:srgbClr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More than 60.9% of tickets are resolved under 'iss' category and just 1.1% of tickets are resolved under 'F3 EU ISS' category.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0399" y="401389"/>
            <a:ext cx="3820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n w="1905"/>
                <a:solidFill>
                  <a:srgbClr val="C32D2E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Univariate </a:t>
            </a:r>
            <a:r>
              <a:rPr lang="en-IN" sz="3200" b="1" dirty="0">
                <a:ln w="1905"/>
                <a:solidFill>
                  <a:srgbClr val="C32D2E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Analysis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328" y="1025996"/>
            <a:ext cx="4116349" cy="1080120"/>
          </a:xfrm>
        </p:spPr>
        <p:txBody>
          <a:bodyPr>
            <a:normAutofit/>
          </a:bodyPr>
          <a:lstStyle/>
          <a:p>
            <a:pPr marL="0" lv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'type‘ attribute</a:t>
            </a:r>
            <a:endParaRPr lang="en-IN" sz="1600" b="1" u="sng" dirty="0">
              <a:solidFill>
                <a:schemeClr val="accent3">
                  <a:lumMod val="75000"/>
                </a:schemeClr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269875" indent="-269875" algn="just" defTabSz="457200">
              <a:spcBef>
                <a:spcPts val="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Most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of the tickets are assigned for 'EDI4 C-Returns' type of products.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BE8833-9C20-4E5A-A8B7-653593FFB3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492981"/>
            <a:ext cx="4608512" cy="26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161900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3340361"/>
            <a:ext cx="460851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08299" y="3474267"/>
            <a:ext cx="4104455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C32D2E">
                    <a:lumMod val="75000"/>
                  </a:srgb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‘Item’ Attribute</a:t>
            </a:r>
          </a:p>
          <a:p>
            <a:pPr marL="180975" indent="-180975" algn="just" defTabSz="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The 'Customer Returns' issues are maximum followed by 'No PO Found' issues.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43" y="556524"/>
            <a:ext cx="4245745" cy="1080120"/>
          </a:xfrm>
        </p:spPr>
        <p:txBody>
          <a:bodyPr>
            <a:normAutofit fontScale="70000" lnSpcReduction="20000"/>
          </a:bodyPr>
          <a:lstStyle/>
          <a:p>
            <a:pPr marL="0" lvl="0" indent="0" algn="ctr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‘Building Location’</a:t>
            </a:r>
          </a:p>
          <a:p>
            <a:pPr marL="360363" lvl="0" indent="-360363" algn="just" defTabSz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At </a:t>
            </a:r>
            <a:r>
              <a:rPr lang="en-US" sz="18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Dunfermline location, the building_id 'EDI4' which is the only warehouse present in this </a:t>
            </a:r>
            <a:r>
              <a:rPr lang="en-US" sz="18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location accounts </a:t>
            </a:r>
            <a:r>
              <a:rPr lang="en-US" sz="18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for maximum number of tickets.</a:t>
            </a:r>
            <a:endParaRPr lang="en-IN" sz="18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4E0A45-46DA-4A85-84CF-56DE8645E3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46076"/>
            <a:ext cx="4392488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161900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Chethan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7" y="1602059"/>
            <a:ext cx="4392487" cy="39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4545" y="520560"/>
            <a:ext cx="482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Distribution 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of numerical </a:t>
            </a:r>
            <a:r>
              <a:rPr lang="en-IN" sz="14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variables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'quantity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','total_tat','rbs_tat','cat_push_tat','fc_receive_tat' and 'bin_check_tat' are positively skewed.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'impact</a:t>
            </a:r>
            <a:r>
              <a:rPr lang="en-US" sz="1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' is negatively skewed.</a:t>
            </a:r>
            <a:endParaRPr lang="en-IN" sz="1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871" y="665956"/>
            <a:ext cx="7229621" cy="1656000"/>
          </a:xfrm>
        </p:spPr>
        <p:txBody>
          <a:bodyPr>
            <a:normAutofit/>
          </a:bodyPr>
          <a:lstStyle/>
          <a:p>
            <a:pPr marL="876300" lvl="0" indent="0" algn="ctr" defTabSz="457200">
              <a:spcBef>
                <a:spcPts val="930"/>
              </a:spcBef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‘Assigned day’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and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arlito"/>
              </a:rPr>
              <a:t>‘Resolved day’ attributes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  <a:ea typeface="Cambria" pitchFamily="18" charset="0"/>
              <a:cs typeface="Carlito"/>
            </a:endParaRPr>
          </a:p>
          <a:p>
            <a:pPr marL="1162050" lvl="0" indent="-285750" defTabSz="457200">
              <a:spcBef>
                <a:spcPts val="93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More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number of tickets are created and resolved in the mid of week.</a:t>
            </a:r>
          </a:p>
          <a:p>
            <a:pPr marL="1162050" lvl="0" indent="-285750" defTabSz="457200">
              <a:spcBef>
                <a:spcPts val="93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inimal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number of tickets are resolved even on weekends.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  <a:p>
            <a:pPr marL="0" indent="0">
              <a:buNone/>
            </a:pP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3E6703-98F8-4DE8-AE3D-747BDE27BF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2106116"/>
            <a:ext cx="8208912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34" y="161900"/>
            <a:ext cx="17631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1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55" y="1098004"/>
            <a:ext cx="8917609" cy="1368152"/>
          </a:xfrm>
        </p:spPr>
        <p:txBody>
          <a:bodyPr>
            <a:normAutofit/>
          </a:bodyPr>
          <a:lstStyle/>
          <a:p>
            <a:pPr marL="876300" lvl="0" indent="0" algn="ctr" defTabSz="457200">
              <a:spcBef>
                <a:spcPts val="93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Carlito"/>
              </a:rPr>
              <a:t>‘Assigned month’ </a:t>
            </a:r>
            <a:r>
              <a:rPr lang="en-US" sz="18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Carlito"/>
              </a:rPr>
              <a:t>and </a:t>
            </a:r>
            <a:r>
              <a:rPr lang="en-US" sz="18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Carlito"/>
              </a:rPr>
              <a:t>‘Resolved month’ attributes</a:t>
            </a:r>
          </a:p>
          <a:p>
            <a:pPr marL="360363" lvl="0" indent="-360363" algn="just" defTabSz="457200">
              <a:spcBef>
                <a:spcPts val="930"/>
              </a:spcBef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More number </a:t>
            </a:r>
            <a:r>
              <a:rPr lang="en-US" sz="18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of tickets are created and resolved in March and </a:t>
            </a:r>
            <a:r>
              <a:rPr lang="en-US" sz="18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the least </a:t>
            </a:r>
            <a:r>
              <a:rPr lang="en-US" sz="18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rlito"/>
              </a:rPr>
              <a:t>in September.</a:t>
            </a:r>
            <a:endParaRPr lang="en-IN" sz="1800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rl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F5E58E-CB88-4B78-A98D-C92523DB6C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9" y="2250132"/>
            <a:ext cx="9170763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27" y="161903"/>
            <a:ext cx="17631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987</Words>
  <Application>Microsoft Office PowerPoint</Application>
  <PresentationFormat>Custom</PresentationFormat>
  <Paragraphs>126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PGPDSE-FT  BANGALORE  APRIL21 CAPSTONE GROUP 4  INTERIM PROJECT PRESENTATION</vt:lpstr>
      <vt:lpstr>      Objective</vt:lpstr>
      <vt:lpstr>Data Understanding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Linearity of numerical variables with target variable</vt:lpstr>
      <vt:lpstr>Bivariate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Chethan</cp:lastModifiedBy>
  <cp:revision>111</cp:revision>
  <dcterms:created xsi:type="dcterms:W3CDTF">2012-04-28T17:18:27Z</dcterms:created>
  <dcterms:modified xsi:type="dcterms:W3CDTF">2021-09-11T16:00:32Z</dcterms:modified>
</cp:coreProperties>
</file>