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69" r:id="rId16"/>
    <p:sldId id="272" r:id="rId17"/>
    <p:sldId id="273" r:id="rId18"/>
    <p:sldId id="270" r:id="rId19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941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0" dirty="0"/>
              <a:t>Your</a:t>
            </a:r>
            <a:r>
              <a:rPr spc="95" dirty="0"/>
              <a:t> </a:t>
            </a:r>
            <a:r>
              <a:rPr spc="30" dirty="0"/>
              <a:t>Name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0" dirty="0"/>
              <a:t>Your</a:t>
            </a:r>
            <a:r>
              <a:rPr spc="95" dirty="0"/>
              <a:t> </a:t>
            </a:r>
            <a:r>
              <a:rPr spc="30" dirty="0"/>
              <a:t>Name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0" dirty="0"/>
              <a:t>Your</a:t>
            </a:r>
            <a:r>
              <a:rPr spc="95" dirty="0"/>
              <a:t> </a:t>
            </a:r>
            <a:r>
              <a:rPr spc="30" dirty="0"/>
              <a:t>Name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0" dirty="0"/>
              <a:t>Your</a:t>
            </a:r>
            <a:r>
              <a:rPr spc="95" dirty="0"/>
              <a:t> </a:t>
            </a:r>
            <a:r>
              <a:rPr spc="30" dirty="0"/>
              <a:t>Name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0" dirty="0"/>
              <a:t>Your</a:t>
            </a:r>
            <a:r>
              <a:rPr spc="95" dirty="0"/>
              <a:t> </a:t>
            </a:r>
            <a:r>
              <a:rPr spc="30" dirty="0"/>
              <a:t>Name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39276" y="3252672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59659" y="324871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37461" y="324871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299764" y="3242360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36595" y="3248710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2432" y="3255060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3531" y="3248710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89732" y="324236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6668" y="3242360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0467" y="3248710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6668" y="3280460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3604" y="324236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72840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46345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42360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2303995" y="0"/>
                </a:moveTo>
                <a:lnTo>
                  <a:pt x="0" y="0"/>
                </a:lnTo>
                <a:lnTo>
                  <a:pt x="0" y="118605"/>
                </a:lnTo>
                <a:lnTo>
                  <a:pt x="2303995" y="118605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2303995" y="3337445"/>
            <a:ext cx="2304415" cy="118745"/>
          </a:xfrm>
          <a:custGeom>
            <a:avLst/>
            <a:gdLst/>
            <a:ahLst/>
            <a:cxnLst/>
            <a:rect l="l" t="t" r="r" b="b"/>
            <a:pathLst>
              <a:path w="2304415" h="118745">
                <a:moveTo>
                  <a:pt x="2303995" y="0"/>
                </a:moveTo>
                <a:lnTo>
                  <a:pt x="0" y="0"/>
                </a:lnTo>
                <a:lnTo>
                  <a:pt x="0" y="118605"/>
                </a:lnTo>
                <a:lnTo>
                  <a:pt x="2303995" y="118605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75029"/>
            <a:ext cx="3303270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3333B2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395" y="889417"/>
            <a:ext cx="3616325" cy="1496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Georgia"/>
                <a:cs typeface="Georg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725002" y="3321141"/>
            <a:ext cx="483869" cy="13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Palatino Linotype"/>
                <a:cs typeface="Palatino Linotype"/>
              </a:defRPr>
            </a:lvl1pPr>
          </a:lstStyle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pc="50" dirty="0"/>
              <a:t>Your</a:t>
            </a:r>
            <a:r>
              <a:rPr spc="95" dirty="0"/>
              <a:t> </a:t>
            </a:r>
            <a:r>
              <a:rPr spc="30" dirty="0"/>
              <a:t>Name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" Target="slide1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8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" Target="slide18.xml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8679" y="809048"/>
            <a:ext cx="2670810" cy="1327928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en-US" sz="1400" dirty="0">
                <a:solidFill>
                  <a:srgbClr val="3333B2"/>
                </a:solidFill>
                <a:latin typeface="Georgia"/>
                <a:cs typeface="Georgia"/>
              </a:rPr>
              <a:t>Prediction of </a:t>
            </a:r>
            <a:r>
              <a:rPr sz="1400" dirty="0">
                <a:solidFill>
                  <a:srgbClr val="3333B2"/>
                </a:solidFill>
                <a:latin typeface="Georgia"/>
                <a:cs typeface="Georgia"/>
              </a:rPr>
              <a:t>Credit</a:t>
            </a:r>
            <a:r>
              <a:rPr sz="1400" spc="7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400" dirty="0">
                <a:solidFill>
                  <a:srgbClr val="3333B2"/>
                </a:solidFill>
                <a:latin typeface="Georgia"/>
                <a:cs typeface="Georgia"/>
              </a:rPr>
              <a:t>Risk</a:t>
            </a:r>
            <a:endParaRPr sz="1400" dirty="0">
              <a:latin typeface="Georgia"/>
              <a:cs typeface="Georgia"/>
            </a:endParaRP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solidFill>
                  <a:srgbClr val="3333B2"/>
                </a:solidFill>
                <a:latin typeface="Georgia"/>
                <a:cs typeface="Georgia"/>
              </a:rPr>
              <a:t>Using</a:t>
            </a:r>
            <a:r>
              <a:rPr sz="1100" spc="4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100" spc="-20" dirty="0">
                <a:solidFill>
                  <a:srgbClr val="3333B2"/>
                </a:solidFill>
                <a:latin typeface="Georgia"/>
                <a:cs typeface="Georgia"/>
              </a:rPr>
              <a:t>Lending</a:t>
            </a:r>
            <a:r>
              <a:rPr sz="1100" spc="45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3333B2"/>
                </a:solidFill>
                <a:latin typeface="Georgia"/>
                <a:cs typeface="Georgia"/>
              </a:rPr>
              <a:t>Data</a:t>
            </a:r>
            <a:r>
              <a:rPr sz="1100" spc="4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100" dirty="0">
                <a:solidFill>
                  <a:srgbClr val="3333B2"/>
                </a:solidFill>
                <a:latin typeface="Georgia"/>
                <a:cs typeface="Georgia"/>
              </a:rPr>
              <a:t>for</a:t>
            </a:r>
            <a:r>
              <a:rPr sz="1100" spc="45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Georgia"/>
                <a:cs typeface="Georgia"/>
              </a:rPr>
              <a:t>Predictive</a:t>
            </a:r>
            <a:r>
              <a:rPr sz="1100" spc="40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Georgia"/>
                <a:cs typeface="Georgia"/>
              </a:rPr>
              <a:t>Analys</a:t>
            </a:r>
            <a:r>
              <a:rPr lang="en-IN" sz="1100" spc="-10" dirty="0">
                <a:solidFill>
                  <a:srgbClr val="3333B2"/>
                </a:solidFill>
                <a:latin typeface="Georgia"/>
                <a:cs typeface="Georgia"/>
              </a:rPr>
              <a:t>is</a:t>
            </a: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endParaRPr lang="en-IN" sz="1100" dirty="0"/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lang="en-IN" sz="1100" dirty="0"/>
              <a:t>Rajendra </a:t>
            </a:r>
            <a:r>
              <a:rPr lang="en-IN" sz="1100" dirty="0" err="1"/>
              <a:t>Gudimetla</a:t>
            </a:r>
            <a:endParaRPr lang="en-IN" sz="1100" dirty="0"/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lang="en-IN" sz="1100" dirty="0"/>
              <a:t>Sriman Paluri, </a:t>
            </a:r>
          </a:p>
          <a:p>
            <a:pPr algn="ctr">
              <a:lnSpc>
                <a:spcPct val="100000"/>
              </a:lnSpc>
              <a:spcBef>
                <a:spcPts val="334"/>
              </a:spcBef>
            </a:pPr>
            <a:r>
              <a:rPr lang="en-IN" sz="1100" dirty="0"/>
              <a:t>Sai Vignesh Singam, 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99296" y="3321141"/>
            <a:ext cx="1230630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600" spc="55" dirty="0">
                <a:latin typeface="Palatino Linotype"/>
                <a:cs typeface="Palatino Linotype"/>
              </a:rPr>
              <a:t>Prediction of </a:t>
            </a:r>
            <a:r>
              <a:rPr sz="600" spc="55" dirty="0">
                <a:latin typeface="Palatino Linotype"/>
                <a:cs typeface="Palatino Linotype"/>
              </a:rPr>
              <a:t>Credit</a:t>
            </a:r>
            <a:r>
              <a:rPr sz="600" spc="165" dirty="0">
                <a:latin typeface="Palatino Linotype"/>
                <a:cs typeface="Palatino Linotype"/>
              </a:rPr>
              <a:t> </a:t>
            </a:r>
            <a:r>
              <a:rPr sz="600" spc="60" dirty="0">
                <a:latin typeface="Palatino Linotype"/>
                <a:cs typeface="Palatino Linotype"/>
              </a:rPr>
              <a:t>Risk</a:t>
            </a:r>
            <a:endParaRPr sz="6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Model</a:t>
            </a:r>
            <a:r>
              <a:rPr spc="10" dirty="0"/>
              <a:t> </a:t>
            </a:r>
            <a:r>
              <a:rPr spc="-20" dirty="0"/>
              <a:t>Performance:</a:t>
            </a:r>
            <a:r>
              <a:rPr spc="125" dirty="0"/>
              <a:t> </a:t>
            </a:r>
            <a:r>
              <a:rPr spc="-25" dirty="0"/>
              <a:t>SVM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15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/>
              <a:t>Accuracy:</a:t>
            </a:r>
            <a:r>
              <a:rPr spc="125" dirty="0"/>
              <a:t> </a:t>
            </a:r>
            <a:r>
              <a:rPr spc="-10" dirty="0"/>
              <a:t>0.9947</a:t>
            </a: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pc="-20" dirty="0"/>
              <a:t>Precision:</a:t>
            </a:r>
            <a:r>
              <a:rPr spc="114" dirty="0"/>
              <a:t> </a:t>
            </a:r>
            <a:r>
              <a:rPr spc="-10" dirty="0"/>
              <a:t>0.8684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Recall:</a:t>
            </a:r>
            <a:r>
              <a:rPr spc="75" dirty="0"/>
              <a:t> </a:t>
            </a:r>
            <a:r>
              <a:rPr spc="-10" dirty="0"/>
              <a:t>0.9853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/>
              <a:t>ROC-AUC:</a:t>
            </a:r>
            <a:r>
              <a:rPr spc="180" dirty="0"/>
              <a:t> </a:t>
            </a:r>
            <a:r>
              <a:rPr spc="-10" dirty="0"/>
              <a:t>0.9971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pc="-20" dirty="0"/>
              <a:t>Cross-</a:t>
            </a:r>
            <a:r>
              <a:rPr spc="-10" dirty="0"/>
              <a:t>Val</a:t>
            </a:r>
            <a:r>
              <a:rPr spc="120" dirty="0"/>
              <a:t> </a:t>
            </a:r>
            <a:r>
              <a:rPr dirty="0"/>
              <a:t>ROC-AUC:</a:t>
            </a:r>
            <a:r>
              <a:rPr spc="120" dirty="0"/>
              <a:t> </a:t>
            </a:r>
            <a:r>
              <a:rPr spc="-10" dirty="0"/>
              <a:t>0.9941</a:t>
            </a: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dirty="0"/>
              <a:t>Best</a:t>
            </a:r>
            <a:r>
              <a:rPr spc="25" dirty="0"/>
              <a:t> </a:t>
            </a:r>
            <a:r>
              <a:rPr dirty="0"/>
              <a:t>recall,</a:t>
            </a:r>
            <a:r>
              <a:rPr spc="25" dirty="0"/>
              <a:t> </a:t>
            </a:r>
            <a:r>
              <a:rPr dirty="0"/>
              <a:t>slightly</a:t>
            </a:r>
            <a:r>
              <a:rPr spc="25" dirty="0"/>
              <a:t> </a:t>
            </a:r>
            <a:r>
              <a:rPr dirty="0"/>
              <a:t>better</a:t>
            </a:r>
            <a:r>
              <a:rPr spc="25" dirty="0"/>
              <a:t> </a:t>
            </a:r>
            <a:r>
              <a:rPr dirty="0"/>
              <a:t>than</a:t>
            </a:r>
            <a:r>
              <a:rPr spc="25" dirty="0"/>
              <a:t> </a:t>
            </a:r>
            <a:r>
              <a:rPr dirty="0"/>
              <a:t>Logistic</a:t>
            </a:r>
            <a:r>
              <a:rPr spc="25" dirty="0"/>
              <a:t> </a:t>
            </a:r>
            <a:r>
              <a:rPr spc="-20" dirty="0"/>
              <a:t>Regression.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9296" y="3321141"/>
            <a:ext cx="1230630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IN" sz="600" spc="55" dirty="0">
                <a:latin typeface="Palatino Linotype"/>
                <a:cs typeface="Palatino Linotype"/>
                <a:hlinkClick r:id="rId2" action="ppaction://hlinksldjump"/>
              </a:rPr>
              <a:t>Prediction of Credit Risk</a:t>
            </a:r>
            <a:endParaRPr sz="600" dirty="0">
              <a:latin typeface="Palatino Linotype"/>
              <a:cs typeface="Palatino Linotyp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6D1BB0-8DA5-01EF-A3AC-E3A9C23D97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43" t="24383" r="55193" b="32724"/>
          <a:stretch/>
        </p:blipFill>
        <p:spPr>
          <a:xfrm>
            <a:off x="2463886" y="839392"/>
            <a:ext cx="1776834" cy="101432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75029"/>
            <a:ext cx="23114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3333B2"/>
                </a:solidFill>
                <a:latin typeface="Georgia"/>
                <a:cs typeface="Georgia"/>
              </a:rPr>
              <a:t>Model</a:t>
            </a:r>
            <a:r>
              <a:rPr sz="1400" spc="5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Georgia"/>
                <a:cs typeface="Georgia"/>
              </a:rPr>
              <a:t>Comparison</a:t>
            </a:r>
            <a:r>
              <a:rPr sz="1400" spc="5" dirty="0">
                <a:solidFill>
                  <a:srgbClr val="3333B2"/>
                </a:solidFill>
                <a:latin typeface="Georgia"/>
                <a:cs typeface="Georgia"/>
              </a:rPr>
              <a:t> </a:t>
            </a:r>
            <a:r>
              <a:rPr sz="1400" spc="-10" dirty="0">
                <a:solidFill>
                  <a:srgbClr val="3333B2"/>
                </a:solidFill>
                <a:latin typeface="Georgia"/>
                <a:cs typeface="Georgia"/>
              </a:rPr>
              <a:t>Summary</a:t>
            </a:r>
            <a:endParaRPr sz="140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99296" y="3321141"/>
            <a:ext cx="1230630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IN" sz="600" spc="55" dirty="0">
                <a:latin typeface="Palatino Linotype"/>
                <a:cs typeface="Palatino Linotype"/>
                <a:hlinkClick r:id="rId2" action="ppaction://hlinksldjump"/>
              </a:rPr>
              <a:t>Prediction of Credit Risk</a:t>
            </a:r>
            <a:endParaRPr sz="600" dirty="0">
              <a:latin typeface="Palatino Linotype"/>
              <a:cs typeface="Palatino Linotyp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59994" y="1179715"/>
          <a:ext cx="4246878" cy="833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2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0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86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spc="-10" dirty="0">
                          <a:latin typeface="Georgia"/>
                          <a:cs typeface="Georgia"/>
                        </a:rPr>
                        <a:t>Model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spc="-10" dirty="0">
                          <a:latin typeface="Georgia"/>
                          <a:cs typeface="Georgia"/>
                        </a:rPr>
                        <a:t>Accuracy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spc="-10" dirty="0">
                          <a:latin typeface="Georgia"/>
                          <a:cs typeface="Georgia"/>
                        </a:rPr>
                        <a:t>Precision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1100" spc="-10" dirty="0">
                          <a:latin typeface="Georgia"/>
                          <a:cs typeface="Georgia"/>
                        </a:rPr>
                        <a:t>Recall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04"/>
                        </a:spcBef>
                        <a:tabLst>
                          <a:tab pos="883285" algn="l"/>
                        </a:tabLst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ROC-</a:t>
                      </a:r>
                      <a:r>
                        <a:rPr sz="1100" spc="-25" dirty="0">
                          <a:latin typeface="Georgia"/>
                          <a:cs typeface="Georgia"/>
                        </a:rPr>
                        <a:t>AUC</a:t>
                      </a:r>
                      <a:r>
                        <a:rPr sz="1100" dirty="0">
                          <a:latin typeface="Georgia"/>
                          <a:cs typeface="Georgia"/>
                        </a:rPr>
                        <a:t>	</a:t>
                      </a:r>
                      <a:r>
                        <a:rPr sz="1100" spc="20" dirty="0">
                          <a:latin typeface="Georgia"/>
                          <a:cs typeface="Georgia"/>
                        </a:rPr>
                        <a:t>C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26034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77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190"/>
                        </a:spcBef>
                      </a:pPr>
                      <a:r>
                        <a:rPr sz="1100" dirty="0">
                          <a:latin typeface="Georgia"/>
                          <a:cs typeface="Georgia"/>
                        </a:rPr>
                        <a:t>Logistic</a:t>
                      </a:r>
                      <a:r>
                        <a:rPr sz="1100" spc="-2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10" dirty="0">
                          <a:latin typeface="Georgia"/>
                          <a:cs typeface="Georgia"/>
                        </a:rPr>
                        <a:t>Regression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190"/>
                        </a:spcBef>
                      </a:pPr>
                      <a:r>
                        <a:rPr sz="1100" spc="-10" dirty="0">
                          <a:latin typeface="Georgia"/>
                          <a:cs typeface="Georgia"/>
                        </a:rPr>
                        <a:t>0.9946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190"/>
                        </a:spcBef>
                      </a:pPr>
                      <a:r>
                        <a:rPr sz="1100" spc="-10" dirty="0">
                          <a:latin typeface="Georgia"/>
                          <a:cs typeface="Georgia"/>
                        </a:rPr>
                        <a:t>0.8681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190"/>
                        </a:spcBef>
                      </a:pPr>
                      <a:r>
                        <a:rPr sz="1100" spc="-10" dirty="0">
                          <a:latin typeface="Georgia"/>
                          <a:cs typeface="Georgia"/>
                        </a:rPr>
                        <a:t>0.9827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1220"/>
                        </a:lnSpc>
                        <a:spcBef>
                          <a:spcPts val="190"/>
                        </a:spcBef>
                      </a:pPr>
                      <a:r>
                        <a:rPr sz="1100" spc="-10" dirty="0">
                          <a:latin typeface="Georgia"/>
                          <a:cs typeface="Georgia"/>
                        </a:rPr>
                        <a:t>0.9971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marL="75565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Georgia"/>
                          <a:cs typeface="Georgia"/>
                        </a:rPr>
                        <a:t>Random</a:t>
                      </a:r>
                      <a:r>
                        <a:rPr sz="1100" spc="-1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100" spc="-10" dirty="0">
                          <a:latin typeface="Georgia"/>
                          <a:cs typeface="Georgia"/>
                        </a:rPr>
                        <a:t>Forest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Georgia"/>
                          <a:cs typeface="Georgia"/>
                        </a:rPr>
                        <a:t>0.9924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Georgia"/>
                          <a:cs typeface="Georgia"/>
                        </a:rPr>
                        <a:t>0.8737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Georgia"/>
                          <a:cs typeface="Georgia"/>
                        </a:rPr>
                        <a:t>0.8947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ts val="122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Georgia"/>
                          <a:cs typeface="Georgia"/>
                        </a:rPr>
                        <a:t>0.9970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spc="-25" dirty="0">
                          <a:latin typeface="Georgia"/>
                          <a:cs typeface="Georgia"/>
                        </a:rPr>
                        <a:t>SVM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Georgia"/>
                          <a:cs typeface="Georgia"/>
                        </a:rPr>
                        <a:t>0.9947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Georgia"/>
                          <a:cs typeface="Georgia"/>
                        </a:rPr>
                        <a:t>0.8684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Georgia"/>
                          <a:cs typeface="Georgia"/>
                        </a:rPr>
                        <a:t>0.9853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1454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100" spc="-10" dirty="0">
                          <a:latin typeface="Georgia"/>
                          <a:cs typeface="Georgia"/>
                        </a:rPr>
                        <a:t>0.9971</a:t>
                      </a:r>
                      <a:endParaRPr sz="1100">
                        <a:latin typeface="Georgia"/>
                        <a:cs typeface="Georgia"/>
                      </a:endParaRPr>
                    </a:p>
                  </a:txBody>
                  <a:tcPr marL="0" marR="0" marT="381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333563" y="2071946"/>
            <a:ext cx="194119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Georgia"/>
                <a:cs typeface="Georgia"/>
              </a:rPr>
              <a:t>Table: </a:t>
            </a:r>
            <a:r>
              <a:rPr sz="1000" dirty="0">
                <a:latin typeface="Georgia"/>
                <a:cs typeface="Georgia"/>
              </a:rPr>
              <a:t>Model </a:t>
            </a:r>
            <a:r>
              <a:rPr sz="1000" spc="-20" dirty="0">
                <a:latin typeface="Georgia"/>
                <a:cs typeface="Georgia"/>
              </a:rPr>
              <a:t>Performance</a:t>
            </a:r>
            <a:r>
              <a:rPr sz="100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Metrics</a:t>
            </a:r>
            <a:endParaRPr sz="10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Visualization:</a:t>
            </a:r>
            <a:r>
              <a:rPr spc="185" dirty="0"/>
              <a:t> </a:t>
            </a:r>
            <a:r>
              <a:rPr spc="50" dirty="0"/>
              <a:t>ROC </a:t>
            </a:r>
            <a:r>
              <a:rPr spc="-10" dirty="0"/>
              <a:t>Curves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520" y="1216812"/>
            <a:ext cx="63296" cy="632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24395" y="1087625"/>
            <a:ext cx="3299460" cy="100012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dirty="0">
                <a:latin typeface="Georgia"/>
                <a:cs typeface="Georgia"/>
              </a:rPr>
              <a:t>ROC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Curves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plotted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for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all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models.</a:t>
            </a:r>
            <a:endParaRPr sz="1100">
              <a:latin typeface="Georgia"/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Georgia"/>
                <a:cs typeface="Georgia"/>
              </a:rPr>
              <a:t>All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models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show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high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AUC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(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0.997),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indicating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strong discrimination.</a:t>
            </a:r>
            <a:endParaRPr sz="1100">
              <a:latin typeface="Georgia"/>
              <a:cs typeface="Georgia"/>
            </a:endParaRPr>
          </a:p>
          <a:p>
            <a:pPr marL="12700" marR="207010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Georgia"/>
                <a:cs typeface="Georgia"/>
              </a:rPr>
              <a:t>Placeholder:</a:t>
            </a:r>
            <a:r>
              <a:rPr sz="1100" spc="114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Include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roc_curves.png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(generated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in </a:t>
            </a:r>
            <a:r>
              <a:rPr sz="1100" spc="-10" dirty="0">
                <a:latin typeface="Georgia"/>
                <a:cs typeface="Georgia"/>
              </a:rPr>
              <a:t>notebook).</a:t>
            </a:r>
            <a:endParaRPr sz="1100">
              <a:latin typeface="Georgia"/>
              <a:cs typeface="Georgi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520" y="1426845"/>
            <a:ext cx="63296" cy="63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520" y="1808962"/>
            <a:ext cx="63296" cy="632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99296" y="3321141"/>
            <a:ext cx="1230630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IN" sz="600" spc="55" dirty="0">
                <a:latin typeface="Palatino Linotype"/>
                <a:cs typeface="Palatino Linotype"/>
                <a:hlinkClick r:id="rId5" action="ppaction://hlinksldjump"/>
              </a:rPr>
              <a:t>Prediction of Credit Risk</a:t>
            </a:r>
            <a:endParaRPr sz="6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Visualization:</a:t>
            </a:r>
            <a:r>
              <a:rPr spc="100" dirty="0"/>
              <a:t> </a:t>
            </a:r>
            <a:r>
              <a:rPr dirty="0"/>
              <a:t>Correlation</a:t>
            </a:r>
            <a:r>
              <a:rPr spc="-5" dirty="0"/>
              <a:t> </a:t>
            </a:r>
            <a:r>
              <a:rPr spc="-10" dirty="0"/>
              <a:t>Heatmap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520" y="1216812"/>
            <a:ext cx="63296" cy="6329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5345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pc="-10" dirty="0"/>
              <a:t>Correlation</a:t>
            </a:r>
            <a:r>
              <a:rPr spc="15" dirty="0"/>
              <a:t> </a:t>
            </a:r>
            <a:r>
              <a:rPr spc="-10" dirty="0"/>
              <a:t>heatmap</a:t>
            </a:r>
            <a:r>
              <a:rPr spc="20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features.</a:t>
            </a:r>
          </a:p>
          <a:p>
            <a:pPr marL="12700" marR="400685">
              <a:lnSpc>
                <a:spcPct val="102600"/>
              </a:lnSpc>
              <a:spcBef>
                <a:spcPts val="300"/>
              </a:spcBef>
            </a:pPr>
            <a:r>
              <a:rPr spc="-20" dirty="0"/>
              <a:t>High</a:t>
            </a:r>
            <a:r>
              <a:rPr spc="25" dirty="0"/>
              <a:t> </a:t>
            </a:r>
            <a:r>
              <a:rPr spc="-25" dirty="0"/>
              <a:t>correlations:</a:t>
            </a:r>
            <a:r>
              <a:rPr spc="114" dirty="0"/>
              <a:t> </a:t>
            </a:r>
            <a:r>
              <a:rPr dirty="0"/>
              <a:t>interest_rate,</a:t>
            </a:r>
            <a:r>
              <a:rPr spc="25" dirty="0"/>
              <a:t> </a:t>
            </a:r>
            <a:r>
              <a:rPr spc="-30" dirty="0"/>
              <a:t>borrower_income, </a:t>
            </a:r>
            <a:r>
              <a:rPr dirty="0"/>
              <a:t>total_debt,</a:t>
            </a:r>
            <a:r>
              <a:rPr spc="200" dirty="0"/>
              <a:t> </a:t>
            </a:r>
            <a:r>
              <a:rPr spc="-10" dirty="0"/>
              <a:t>debt_to_income.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pc="-20" dirty="0"/>
              <a:t>Placeholder:</a:t>
            </a:r>
            <a:r>
              <a:rPr spc="185" dirty="0"/>
              <a:t> </a:t>
            </a:r>
            <a:r>
              <a:rPr spc="-20" dirty="0"/>
              <a:t>Include</a:t>
            </a:r>
            <a:r>
              <a:rPr spc="75" dirty="0"/>
              <a:t> </a:t>
            </a:r>
            <a:r>
              <a:rPr spc="-20" dirty="0"/>
              <a:t>correlation_heatmap.png</a:t>
            </a:r>
            <a:r>
              <a:rPr spc="80" dirty="0"/>
              <a:t> </a:t>
            </a:r>
            <a:r>
              <a:rPr spc="-20" dirty="0"/>
              <a:t>(generated </a:t>
            </a:r>
            <a:r>
              <a:rPr dirty="0"/>
              <a:t>in</a:t>
            </a:r>
            <a:r>
              <a:rPr spc="25" dirty="0"/>
              <a:t> </a:t>
            </a:r>
            <a:r>
              <a:rPr spc="-10" dirty="0"/>
              <a:t>notebook).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520" y="1426845"/>
            <a:ext cx="63296" cy="632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520" y="1808962"/>
            <a:ext cx="63296" cy="6329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399296" y="3321141"/>
            <a:ext cx="1230630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IN" sz="600" spc="55" dirty="0">
                <a:latin typeface="Palatino Linotype"/>
                <a:cs typeface="Palatino Linotype"/>
                <a:hlinkClick r:id="rId5" action="ppaction://hlinksldjump"/>
              </a:rPr>
              <a:t>Prediction of Credit Risk</a:t>
            </a:r>
            <a:endParaRPr sz="6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4D8FB1D-1E3A-A2BB-CF28-B5CC3BCBA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0"/>
            <a:ext cx="4157663" cy="346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126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Feature</a:t>
            </a:r>
            <a:r>
              <a:rPr dirty="0"/>
              <a:t> </a:t>
            </a:r>
            <a:r>
              <a:rPr spc="-10" dirty="0"/>
              <a:t>Importance</a:t>
            </a:r>
            <a:r>
              <a:rPr spc="5" dirty="0"/>
              <a:t> </a:t>
            </a:r>
            <a:r>
              <a:rPr dirty="0"/>
              <a:t>(Random</a:t>
            </a:r>
            <a:r>
              <a:rPr spc="10" dirty="0"/>
              <a:t> </a:t>
            </a:r>
            <a:r>
              <a:rPr spc="-10" dirty="0"/>
              <a:t>Forest)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520" y="1094422"/>
            <a:ext cx="63296" cy="632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3915" y="1283868"/>
            <a:ext cx="50990" cy="5099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3915" y="1435696"/>
            <a:ext cx="50990" cy="5099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3915" y="1587525"/>
            <a:ext cx="50990" cy="5099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072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dirty="0"/>
              <a:t>Top</a:t>
            </a:r>
            <a:r>
              <a:rPr spc="45" dirty="0"/>
              <a:t> </a:t>
            </a:r>
            <a:r>
              <a:rPr spc="-10" dirty="0"/>
              <a:t>features:</a:t>
            </a: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dirty="0"/>
              <a:t>interest_rate:</a:t>
            </a:r>
            <a:r>
              <a:rPr sz="1000" spc="55" dirty="0"/>
              <a:t> </a:t>
            </a:r>
            <a:r>
              <a:rPr sz="1000" spc="-10" dirty="0"/>
              <a:t>0.2595</a:t>
            </a:r>
            <a:endParaRPr sz="1000"/>
          </a:p>
          <a:p>
            <a:pPr marL="289560">
              <a:lnSpc>
                <a:spcPts val="1195"/>
              </a:lnSpc>
            </a:pPr>
            <a:r>
              <a:rPr sz="1000" spc="-25" dirty="0"/>
              <a:t>borrower_income:</a:t>
            </a:r>
            <a:r>
              <a:rPr sz="1000" spc="185" dirty="0"/>
              <a:t> </a:t>
            </a:r>
            <a:r>
              <a:rPr sz="1000" spc="-10" dirty="0"/>
              <a:t>0.2185</a:t>
            </a:r>
            <a:endParaRPr sz="1000"/>
          </a:p>
          <a:p>
            <a:pPr marL="289560">
              <a:lnSpc>
                <a:spcPts val="1200"/>
              </a:lnSpc>
            </a:pPr>
            <a:r>
              <a:rPr sz="1000" dirty="0"/>
              <a:t>debt_to_income:</a:t>
            </a:r>
            <a:r>
              <a:rPr sz="1000" spc="110" dirty="0"/>
              <a:t> </a:t>
            </a:r>
            <a:r>
              <a:rPr sz="1000" spc="-10" dirty="0"/>
              <a:t>0.1401</a:t>
            </a:r>
            <a:endParaRPr sz="1000"/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dirty="0"/>
              <a:t>Least</a:t>
            </a:r>
            <a:r>
              <a:rPr spc="15" dirty="0"/>
              <a:t> </a:t>
            </a:r>
            <a:r>
              <a:rPr spc="-10" dirty="0"/>
              <a:t>important:</a:t>
            </a:r>
            <a:r>
              <a:rPr spc="110" dirty="0"/>
              <a:t> </a:t>
            </a:r>
            <a:r>
              <a:rPr spc="-10" dirty="0"/>
              <a:t>derogatory_marks</a:t>
            </a:r>
            <a:r>
              <a:rPr spc="15" dirty="0"/>
              <a:t> </a:t>
            </a:r>
            <a:r>
              <a:rPr spc="-10" dirty="0"/>
              <a:t>(0.0001).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pc="-20" dirty="0"/>
              <a:t>Insight:</a:t>
            </a:r>
            <a:r>
              <a:rPr spc="110" dirty="0"/>
              <a:t> </a:t>
            </a:r>
            <a:r>
              <a:rPr spc="-10" dirty="0"/>
              <a:t>Interest</a:t>
            </a:r>
            <a:r>
              <a:rPr spc="25" dirty="0"/>
              <a:t> </a:t>
            </a:r>
            <a:r>
              <a:rPr dirty="0"/>
              <a:t>rate</a:t>
            </a:r>
            <a:r>
              <a:rPr spc="20" dirty="0"/>
              <a:t> </a:t>
            </a:r>
            <a:r>
              <a:rPr dirty="0"/>
              <a:t>and</a:t>
            </a:r>
            <a:r>
              <a:rPr spc="25" dirty="0"/>
              <a:t> </a:t>
            </a:r>
            <a:r>
              <a:rPr spc="-30" dirty="0"/>
              <a:t>income</a:t>
            </a:r>
            <a:r>
              <a:rPr spc="20" dirty="0"/>
              <a:t> </a:t>
            </a:r>
            <a:r>
              <a:rPr dirty="0"/>
              <a:t>are</a:t>
            </a:r>
            <a:r>
              <a:rPr spc="25" dirty="0"/>
              <a:t> </a:t>
            </a:r>
            <a:r>
              <a:rPr dirty="0"/>
              <a:t>key</a:t>
            </a:r>
            <a:r>
              <a:rPr spc="20" dirty="0"/>
              <a:t> </a:t>
            </a:r>
            <a:r>
              <a:rPr spc="-20" dirty="0"/>
              <a:t>predictors</a:t>
            </a:r>
            <a:r>
              <a:rPr spc="20" dirty="0"/>
              <a:t> </a:t>
            </a:r>
            <a:r>
              <a:rPr dirty="0"/>
              <a:t>of</a:t>
            </a:r>
            <a:r>
              <a:rPr spc="25" dirty="0"/>
              <a:t> </a:t>
            </a:r>
            <a:r>
              <a:rPr spc="-20" dirty="0"/>
              <a:t>loan </a:t>
            </a:r>
            <a:r>
              <a:rPr spc="-10" dirty="0"/>
              <a:t>status.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4520" y="1785251"/>
            <a:ext cx="63296" cy="6329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4520" y="1995284"/>
            <a:ext cx="63296" cy="63296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399296" y="3321141"/>
            <a:ext cx="1230630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IN" sz="600" spc="55" dirty="0">
                <a:latin typeface="Palatino Linotype"/>
                <a:cs typeface="Palatino Linotype"/>
                <a:hlinkClick r:id="rId8" action="ppaction://hlinksldjump"/>
              </a:rPr>
              <a:t>Prediction of Credit Risk</a:t>
            </a:r>
            <a:endParaRPr sz="6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6F83DFA-C093-8252-5301-3DE83DBF9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0"/>
            <a:ext cx="4330700" cy="302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615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F2ECCEBB-2519-6D15-08DA-228D7FFA0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038" y="355023"/>
            <a:ext cx="4237037" cy="2531629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73904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29"/>
            <a:ext cx="330327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Conclusion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4520" y="1018616"/>
            <a:ext cx="63296" cy="632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4520" y="1228648"/>
            <a:ext cx="63296" cy="6329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4520" y="1438681"/>
            <a:ext cx="63296" cy="6329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xfrm>
            <a:off x="624395" y="889417"/>
            <a:ext cx="3616325" cy="812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299"/>
              </a:lnSpc>
              <a:spcBef>
                <a:spcPts val="100"/>
              </a:spcBef>
            </a:pPr>
            <a:r>
              <a:rPr dirty="0"/>
              <a:t>Best</a:t>
            </a:r>
            <a:r>
              <a:rPr spc="45" dirty="0"/>
              <a:t> </a:t>
            </a:r>
            <a:r>
              <a:rPr spc="-10" dirty="0"/>
              <a:t>Model:</a:t>
            </a:r>
            <a:r>
              <a:rPr spc="150" dirty="0"/>
              <a:t> </a:t>
            </a:r>
            <a:r>
              <a:rPr dirty="0"/>
              <a:t>Logistic</a:t>
            </a:r>
            <a:r>
              <a:rPr spc="50" dirty="0"/>
              <a:t> </a:t>
            </a:r>
            <a:r>
              <a:rPr spc="-25" dirty="0"/>
              <a:t>Regression</a:t>
            </a:r>
            <a:r>
              <a:rPr spc="50" dirty="0"/>
              <a:t> </a:t>
            </a:r>
            <a:r>
              <a:rPr dirty="0"/>
              <a:t>(ROC-AUC:</a:t>
            </a:r>
            <a:r>
              <a:rPr spc="50" dirty="0"/>
              <a:t> </a:t>
            </a:r>
            <a:r>
              <a:rPr spc="-10" dirty="0"/>
              <a:t>0.9971). Saved</a:t>
            </a:r>
            <a:r>
              <a:rPr spc="65" dirty="0"/>
              <a:t> </a:t>
            </a:r>
            <a:r>
              <a:rPr dirty="0"/>
              <a:t>as</a:t>
            </a:r>
            <a:r>
              <a:rPr spc="65" dirty="0"/>
              <a:t> </a:t>
            </a:r>
            <a:r>
              <a:rPr spc="-10" dirty="0"/>
              <a:t>best_credit_risk_model.pkl</a:t>
            </a:r>
            <a:r>
              <a:rPr spc="65" dirty="0"/>
              <a:t> </a:t>
            </a:r>
            <a:r>
              <a:rPr dirty="0"/>
              <a:t>with</a:t>
            </a:r>
            <a:r>
              <a:rPr spc="70" dirty="0"/>
              <a:t> </a:t>
            </a:r>
            <a:r>
              <a:rPr spc="-10" dirty="0"/>
              <a:t>scaler.pkl.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dirty="0"/>
              <a:t>Key</a:t>
            </a:r>
            <a:r>
              <a:rPr spc="20" dirty="0"/>
              <a:t> </a:t>
            </a:r>
            <a:r>
              <a:rPr spc="-10" dirty="0"/>
              <a:t>Insight:</a:t>
            </a:r>
            <a:r>
              <a:rPr spc="110" dirty="0"/>
              <a:t> </a:t>
            </a:r>
            <a:r>
              <a:rPr spc="-20" dirty="0"/>
              <a:t>High</a:t>
            </a:r>
            <a:r>
              <a:rPr spc="20" dirty="0"/>
              <a:t> </a:t>
            </a:r>
            <a:r>
              <a:rPr spc="-10" dirty="0"/>
              <a:t>recall</a:t>
            </a:r>
            <a:r>
              <a:rPr spc="20" dirty="0"/>
              <a:t> </a:t>
            </a:r>
            <a:r>
              <a:rPr spc="-35" dirty="0"/>
              <a:t>ensures</a:t>
            </a:r>
            <a:r>
              <a:rPr spc="20" dirty="0"/>
              <a:t> </a:t>
            </a:r>
            <a:r>
              <a:rPr dirty="0"/>
              <a:t>most</a:t>
            </a:r>
            <a:r>
              <a:rPr spc="20" dirty="0"/>
              <a:t> </a:t>
            </a:r>
            <a:r>
              <a:rPr spc="-40" dirty="0"/>
              <a:t>high-</a:t>
            </a:r>
            <a:r>
              <a:rPr dirty="0"/>
              <a:t>risk</a:t>
            </a:r>
            <a:r>
              <a:rPr spc="25" dirty="0"/>
              <a:t> </a:t>
            </a:r>
            <a:r>
              <a:rPr spc="-10" dirty="0"/>
              <a:t>loans</a:t>
            </a:r>
            <a:r>
              <a:rPr spc="20" dirty="0"/>
              <a:t> </a:t>
            </a:r>
            <a:r>
              <a:rPr spc="-25" dirty="0"/>
              <a:t>are </a:t>
            </a:r>
            <a:r>
              <a:rPr spc="-10" dirty="0"/>
              <a:t>identified.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399296" y="3321141"/>
            <a:ext cx="1230630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600" spc="55" dirty="0">
                <a:latin typeface="Palatino Linotype"/>
                <a:cs typeface="Palatino Linotype"/>
              </a:rPr>
              <a:t>Prediction of Credit</a:t>
            </a:r>
            <a:r>
              <a:rPr lang="en-US" sz="600" spc="165" dirty="0">
                <a:latin typeface="Palatino Linotype"/>
                <a:cs typeface="Palatino Linotype"/>
              </a:rPr>
              <a:t> </a:t>
            </a:r>
            <a:r>
              <a:rPr lang="en-US" sz="600" spc="60" dirty="0">
                <a:latin typeface="Palatino Linotype"/>
                <a:cs typeface="Palatino Linotype"/>
              </a:rPr>
              <a:t>Risk</a:t>
            </a:r>
            <a:endParaRPr lang="en-US" sz="6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8059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dirty="0"/>
              <a:t>Objective:</a:t>
            </a:r>
            <a:r>
              <a:rPr spc="105" dirty="0"/>
              <a:t> </a:t>
            </a:r>
            <a:r>
              <a:rPr dirty="0"/>
              <a:t>Predict</a:t>
            </a:r>
            <a:r>
              <a:rPr spc="15" dirty="0"/>
              <a:t> </a:t>
            </a:r>
            <a:r>
              <a:rPr dirty="0"/>
              <a:t>loan</a:t>
            </a:r>
            <a:r>
              <a:rPr spc="15" dirty="0"/>
              <a:t> </a:t>
            </a:r>
            <a:r>
              <a:rPr dirty="0"/>
              <a:t>status</a:t>
            </a:r>
            <a:r>
              <a:rPr spc="20" dirty="0"/>
              <a:t> </a:t>
            </a:r>
            <a:r>
              <a:rPr dirty="0"/>
              <a:t>(credit</a:t>
            </a:r>
            <a:r>
              <a:rPr spc="15" dirty="0"/>
              <a:t> </a:t>
            </a:r>
            <a:r>
              <a:rPr dirty="0"/>
              <a:t>risk)</a:t>
            </a:r>
            <a:r>
              <a:rPr spc="15" dirty="0"/>
              <a:t> </a:t>
            </a:r>
            <a:r>
              <a:rPr spc="-10" dirty="0"/>
              <a:t>using</a:t>
            </a:r>
            <a:r>
              <a:rPr spc="20" dirty="0"/>
              <a:t> </a:t>
            </a:r>
            <a:r>
              <a:rPr spc="-35" dirty="0"/>
              <a:t>machine </a:t>
            </a:r>
            <a:r>
              <a:rPr spc="-10" dirty="0"/>
              <a:t>learning.</a:t>
            </a:r>
          </a:p>
          <a:p>
            <a:pPr marL="12700" marR="58419">
              <a:lnSpc>
                <a:spcPct val="125299"/>
              </a:lnSpc>
            </a:pPr>
            <a:r>
              <a:rPr dirty="0"/>
              <a:t>Dataset:</a:t>
            </a:r>
            <a:r>
              <a:rPr spc="110" dirty="0"/>
              <a:t> </a:t>
            </a:r>
            <a:r>
              <a:rPr spc="-10" dirty="0"/>
              <a:t>lending_data.csv</a:t>
            </a:r>
            <a:r>
              <a:rPr spc="20" dirty="0"/>
              <a:t> </a:t>
            </a:r>
            <a:r>
              <a:rPr spc="-10" dirty="0"/>
              <a:t>(77,536</a:t>
            </a:r>
            <a:r>
              <a:rPr spc="25" dirty="0"/>
              <a:t> </a:t>
            </a:r>
            <a:r>
              <a:rPr spc="-20" dirty="0"/>
              <a:t>rows,</a:t>
            </a:r>
            <a:r>
              <a:rPr spc="20" dirty="0"/>
              <a:t> </a:t>
            </a:r>
            <a:r>
              <a:rPr dirty="0"/>
              <a:t>8</a:t>
            </a:r>
            <a:r>
              <a:rPr spc="20" dirty="0"/>
              <a:t> </a:t>
            </a:r>
            <a:r>
              <a:rPr spc="-10" dirty="0"/>
              <a:t>columns). </a:t>
            </a:r>
            <a:r>
              <a:rPr spc="-20" dirty="0"/>
              <a:t>Models:</a:t>
            </a:r>
            <a:r>
              <a:rPr spc="80" dirty="0"/>
              <a:t> </a:t>
            </a:r>
            <a:r>
              <a:rPr dirty="0"/>
              <a:t>Logistic</a:t>
            </a:r>
            <a:r>
              <a:rPr spc="-5" dirty="0"/>
              <a:t> </a:t>
            </a:r>
            <a:r>
              <a:rPr spc="-25" dirty="0"/>
              <a:t>Regression,</a:t>
            </a:r>
            <a:r>
              <a:rPr dirty="0"/>
              <a:t> </a:t>
            </a:r>
            <a:r>
              <a:rPr spc="-10" dirty="0"/>
              <a:t>Random</a:t>
            </a:r>
            <a:r>
              <a:rPr spc="-5" dirty="0"/>
              <a:t> </a:t>
            </a:r>
            <a:r>
              <a:rPr spc="-10" dirty="0"/>
              <a:t>Forest,</a:t>
            </a:r>
            <a:r>
              <a:rPr spc="-5" dirty="0"/>
              <a:t> </a:t>
            </a:r>
            <a:r>
              <a:rPr spc="-20" dirty="0"/>
              <a:t>SVM.</a:t>
            </a:r>
          </a:p>
          <a:p>
            <a:pPr marL="12700" marR="58419">
              <a:lnSpc>
                <a:spcPct val="102600"/>
              </a:lnSpc>
              <a:spcBef>
                <a:spcPts val="300"/>
              </a:spcBef>
            </a:pPr>
            <a:r>
              <a:rPr dirty="0"/>
              <a:t>Goal:</a:t>
            </a:r>
            <a:r>
              <a:rPr spc="125" dirty="0"/>
              <a:t> </a:t>
            </a:r>
            <a:r>
              <a:rPr spc="-10" dirty="0"/>
              <a:t>Compare</a:t>
            </a:r>
            <a:r>
              <a:rPr spc="35" dirty="0"/>
              <a:t> </a:t>
            </a:r>
            <a:r>
              <a:rPr spc="-20" dirty="0"/>
              <a:t>model</a:t>
            </a:r>
            <a:r>
              <a:rPr spc="30" dirty="0"/>
              <a:t> </a:t>
            </a:r>
            <a:r>
              <a:rPr spc="-30" dirty="0"/>
              <a:t>performance</a:t>
            </a:r>
            <a:r>
              <a:rPr spc="35" dirty="0"/>
              <a:t> </a:t>
            </a:r>
            <a:r>
              <a:rPr dirty="0"/>
              <a:t>and</a:t>
            </a:r>
            <a:r>
              <a:rPr spc="30" dirty="0"/>
              <a:t> </a:t>
            </a:r>
            <a:r>
              <a:rPr spc="-10" dirty="0"/>
              <a:t>identify</a:t>
            </a:r>
            <a:r>
              <a:rPr spc="35" dirty="0"/>
              <a:t> </a:t>
            </a:r>
            <a:r>
              <a:rPr dirty="0"/>
              <a:t>the</a:t>
            </a:r>
            <a:r>
              <a:rPr spc="30" dirty="0"/>
              <a:t> </a:t>
            </a:r>
            <a:r>
              <a:rPr spc="-20" dirty="0"/>
              <a:t>best </a:t>
            </a:r>
            <a:r>
              <a:rPr spc="-10" dirty="0"/>
              <a:t>predictor.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399296" y="3321141"/>
            <a:ext cx="1230630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600" spc="55" dirty="0">
                <a:latin typeface="Palatino Linotype"/>
                <a:cs typeface="Palatino Linotype"/>
              </a:rPr>
              <a:t>Prediction of </a:t>
            </a:r>
            <a:r>
              <a:rPr sz="600" spc="55" dirty="0">
                <a:latin typeface="Palatino Linotype"/>
                <a:cs typeface="Palatino Linotype"/>
              </a:rPr>
              <a:t>Credit</a:t>
            </a:r>
            <a:r>
              <a:rPr sz="600" spc="165" dirty="0">
                <a:latin typeface="Palatino Linotype"/>
                <a:cs typeface="Palatino Linotype"/>
              </a:rPr>
              <a:t> </a:t>
            </a:r>
            <a:r>
              <a:rPr sz="600" spc="60" dirty="0">
                <a:latin typeface="Palatino Linotype"/>
                <a:cs typeface="Palatino Linotype"/>
              </a:rPr>
              <a:t>Risk</a:t>
            </a:r>
            <a:endParaRPr sz="6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Dataset</a:t>
            </a:r>
            <a:r>
              <a:rPr spc="175" dirty="0"/>
              <a:t> </a:t>
            </a:r>
            <a:r>
              <a:rPr spc="-10" dirty="0"/>
              <a:t>Overview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395" y="1006041"/>
            <a:ext cx="3484245" cy="12103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100" spc="-10" dirty="0">
                <a:latin typeface="Georgia"/>
                <a:cs typeface="Georgia"/>
              </a:rPr>
              <a:t>Source: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lending_data.csv</a:t>
            </a:r>
            <a:endParaRPr sz="1100">
              <a:latin typeface="Georgia"/>
              <a:cs typeface="Georgi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20" dirty="0">
                <a:latin typeface="Georgia"/>
                <a:cs typeface="Georgia"/>
              </a:rPr>
              <a:t>Features:</a:t>
            </a:r>
            <a:r>
              <a:rPr sz="1100" spc="11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loan_size,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interest_rate,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borrower_income, </a:t>
            </a:r>
            <a:r>
              <a:rPr sz="1100" dirty="0">
                <a:latin typeface="Georgia"/>
                <a:cs typeface="Georgia"/>
              </a:rPr>
              <a:t>debt_to_income, </a:t>
            </a:r>
            <a:r>
              <a:rPr sz="1100" spc="-10" dirty="0">
                <a:latin typeface="Georgia"/>
                <a:cs typeface="Georgia"/>
              </a:rPr>
              <a:t>num_of_accounts,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derogatory_marks, </a:t>
            </a:r>
            <a:r>
              <a:rPr sz="1100" dirty="0">
                <a:latin typeface="Georgia"/>
                <a:cs typeface="Georgia"/>
              </a:rPr>
              <a:t>total_debt,</a:t>
            </a:r>
            <a:r>
              <a:rPr sz="1100" spc="9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loan_to_income_ratio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(derived).</a:t>
            </a:r>
            <a:endParaRPr sz="1100">
              <a:latin typeface="Georgia"/>
              <a:cs typeface="Georgia"/>
            </a:endParaRPr>
          </a:p>
          <a:p>
            <a:pPr marL="12700" marR="430530">
              <a:lnSpc>
                <a:spcPct val="125299"/>
              </a:lnSpc>
            </a:pPr>
            <a:r>
              <a:rPr sz="1100" dirty="0">
                <a:latin typeface="Georgia"/>
                <a:cs typeface="Georgia"/>
              </a:rPr>
              <a:t>Target: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loan_status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(0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135" dirty="0">
                <a:latin typeface="Georgia"/>
                <a:cs typeface="Georgia"/>
              </a:rPr>
              <a:t>=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low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risk,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65" dirty="0">
                <a:latin typeface="Georgia"/>
                <a:cs typeface="Georgia"/>
              </a:rPr>
              <a:t>1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135" dirty="0">
                <a:latin typeface="Georgia"/>
                <a:cs typeface="Georgia"/>
              </a:rPr>
              <a:t>=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high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risk). </a:t>
            </a:r>
            <a:r>
              <a:rPr sz="1100" dirty="0">
                <a:latin typeface="Georgia"/>
                <a:cs typeface="Georgia"/>
              </a:rPr>
              <a:t>No </a:t>
            </a:r>
            <a:r>
              <a:rPr sz="1100" spc="-20" dirty="0">
                <a:latin typeface="Georgia"/>
                <a:cs typeface="Georgia"/>
              </a:rPr>
              <a:t>missing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values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detected.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9296" y="3321141"/>
            <a:ext cx="1230630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600" spc="55" dirty="0">
                <a:latin typeface="Palatino Linotype"/>
                <a:cs typeface="Palatino Linotype"/>
              </a:rPr>
              <a:t>Prediction of Credit</a:t>
            </a:r>
            <a:r>
              <a:rPr lang="en-US" sz="600" spc="165" dirty="0">
                <a:latin typeface="Palatino Linotype"/>
                <a:cs typeface="Palatino Linotype"/>
              </a:rPr>
              <a:t> </a:t>
            </a:r>
            <a:r>
              <a:rPr lang="en-US" sz="600" spc="60" dirty="0">
                <a:latin typeface="Palatino Linotype"/>
                <a:cs typeface="Palatino Linotype"/>
              </a:rPr>
              <a:t>Risk</a:t>
            </a:r>
            <a:endParaRPr lang="en-US" sz="6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Data</a:t>
            </a:r>
            <a:r>
              <a:rPr spc="65" dirty="0"/>
              <a:t> </a:t>
            </a:r>
            <a:r>
              <a:rPr spc="-10" dirty="0"/>
              <a:t>Preprocessing:</a:t>
            </a:r>
            <a:r>
              <a:rPr spc="195" dirty="0"/>
              <a:t> </a:t>
            </a:r>
            <a:r>
              <a:rPr spc="-10" dirty="0"/>
              <a:t>Feature</a:t>
            </a:r>
            <a:r>
              <a:rPr spc="65" dirty="0"/>
              <a:t> </a:t>
            </a:r>
            <a:r>
              <a:rPr spc="-20" dirty="0"/>
              <a:t>Engineering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395" y="921815"/>
            <a:ext cx="3271520" cy="956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Georgia"/>
                <a:cs typeface="Georgia"/>
              </a:rPr>
              <a:t>Added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feature:</a:t>
            </a:r>
            <a:r>
              <a:rPr sz="1100" spc="10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loan_to_income_ratio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135" dirty="0">
                <a:latin typeface="Georgia"/>
                <a:cs typeface="Georgia"/>
              </a:rPr>
              <a:t>=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loan_size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50" dirty="0">
                <a:latin typeface="Georgia"/>
                <a:cs typeface="Georgia"/>
              </a:rPr>
              <a:t>/ </a:t>
            </a:r>
            <a:r>
              <a:rPr sz="1100" spc="-10" dirty="0">
                <a:latin typeface="Georgia"/>
                <a:cs typeface="Georgia"/>
              </a:rPr>
              <a:t>borrower_income.</a:t>
            </a:r>
            <a:endParaRPr sz="1100">
              <a:latin typeface="Georgia"/>
              <a:cs typeface="Georgia"/>
            </a:endParaRPr>
          </a:p>
          <a:p>
            <a:pPr marL="12700" marR="53340">
              <a:lnSpc>
                <a:spcPct val="102600"/>
              </a:lnSpc>
              <a:spcBef>
                <a:spcPts val="300"/>
              </a:spcBef>
            </a:pPr>
            <a:r>
              <a:rPr sz="1100" spc="-30" dirty="0">
                <a:latin typeface="Georgia"/>
                <a:cs typeface="Georgia"/>
              </a:rPr>
              <a:t>Helps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capture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the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relationship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between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loan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size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and </a:t>
            </a:r>
            <a:r>
              <a:rPr sz="1100" spc="-10" dirty="0">
                <a:latin typeface="Georgia"/>
                <a:cs typeface="Georgia"/>
              </a:rPr>
              <a:t>income.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Georgia"/>
                <a:cs typeface="Georgia"/>
              </a:rPr>
              <a:t>Formula: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482" y="2029255"/>
            <a:ext cx="27374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879600" algn="l"/>
                <a:tab pos="2698750" algn="l"/>
              </a:tabLst>
            </a:pPr>
            <a:r>
              <a:rPr sz="1100" spc="-10" dirty="0">
                <a:latin typeface="Georgia"/>
                <a:cs typeface="Georgia"/>
              </a:rPr>
              <a:t>loan_to_income_ratio</a:t>
            </a:r>
            <a:r>
              <a:rPr sz="1100" spc="125" dirty="0">
                <a:latin typeface="Georgia"/>
                <a:cs typeface="Georgia"/>
              </a:rPr>
              <a:t> = </a:t>
            </a:r>
            <a:r>
              <a:rPr sz="1650" u="sng" baseline="37878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	</a:t>
            </a:r>
            <a:r>
              <a:rPr sz="1650" u="sng" spc="-15" baseline="37878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loan_size</a:t>
            </a:r>
            <a:r>
              <a:rPr sz="1650" u="sng" baseline="37878" dirty="0">
                <a:uFill>
                  <a:solidFill>
                    <a:srgbClr val="000000"/>
                  </a:solidFill>
                </a:uFill>
                <a:latin typeface="Georgia"/>
                <a:cs typeface="Georgia"/>
              </a:rPr>
              <a:t>	</a:t>
            </a:r>
            <a:endParaRPr sz="1650" baseline="37878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9296" y="3321141"/>
            <a:ext cx="1230630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600" spc="55" dirty="0">
                <a:latin typeface="Palatino Linotype"/>
                <a:cs typeface="Palatino Linotype"/>
              </a:rPr>
              <a:t>Prediction of Credit</a:t>
            </a:r>
            <a:r>
              <a:rPr lang="en-US" sz="600" spc="165" dirty="0">
                <a:latin typeface="Palatino Linotype"/>
                <a:cs typeface="Palatino Linotype"/>
              </a:rPr>
              <a:t> </a:t>
            </a:r>
            <a:r>
              <a:rPr lang="en-US" sz="600" spc="60" dirty="0">
                <a:latin typeface="Palatino Linotype"/>
                <a:cs typeface="Palatino Linotype"/>
              </a:rPr>
              <a:t>Risk</a:t>
            </a:r>
            <a:endParaRPr lang="en-US" sz="600" dirty="0">
              <a:latin typeface="Palatino Linotype"/>
              <a:cs typeface="Palatino Linotyp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9301" y="2124289"/>
            <a:ext cx="108902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Georgia"/>
                <a:cs typeface="Georgia"/>
              </a:rPr>
              <a:t>borrower_income</a:t>
            </a:r>
            <a:endParaRPr sz="1100">
              <a:latin typeface="Georgia"/>
              <a:cs typeface="Georgia"/>
            </a:endParaRP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Data</a:t>
            </a:r>
            <a:r>
              <a:rPr spc="70" dirty="0"/>
              <a:t> </a:t>
            </a:r>
            <a:r>
              <a:rPr spc="-10" dirty="0"/>
              <a:t>Preprocessing:</a:t>
            </a:r>
            <a:r>
              <a:rPr spc="210" dirty="0"/>
              <a:t> </a:t>
            </a:r>
            <a:r>
              <a:rPr dirty="0"/>
              <a:t>Splitting</a:t>
            </a:r>
            <a:r>
              <a:rPr spc="75" dirty="0"/>
              <a:t> </a:t>
            </a:r>
            <a:r>
              <a:rPr dirty="0"/>
              <a:t>and</a:t>
            </a:r>
            <a:r>
              <a:rPr spc="75" dirty="0"/>
              <a:t> </a:t>
            </a:r>
            <a:r>
              <a:rPr spc="-10" dirty="0"/>
              <a:t>Scaling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4395" y="1047380"/>
            <a:ext cx="3411854" cy="11664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86385">
              <a:lnSpc>
                <a:spcPct val="102699"/>
              </a:lnSpc>
              <a:spcBef>
                <a:spcPts val="55"/>
              </a:spcBef>
            </a:pPr>
            <a:r>
              <a:rPr sz="1100" dirty="0">
                <a:latin typeface="Georgia"/>
                <a:cs typeface="Georgia"/>
              </a:rPr>
              <a:t>Split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data:</a:t>
            </a:r>
            <a:r>
              <a:rPr sz="1100" spc="1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70%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training,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30%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testing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(stratified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by </a:t>
            </a:r>
            <a:r>
              <a:rPr sz="1100" spc="-10" dirty="0">
                <a:latin typeface="Georgia"/>
                <a:cs typeface="Georgia"/>
              </a:rPr>
              <a:t>loan_status).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10" dirty="0">
                <a:latin typeface="Georgia"/>
                <a:cs typeface="Georgia"/>
              </a:rPr>
              <a:t>Random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state:</a:t>
            </a:r>
            <a:r>
              <a:rPr sz="1100" spc="95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42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for</a:t>
            </a:r>
            <a:r>
              <a:rPr sz="1100" spc="1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reproducibility.</a:t>
            </a:r>
            <a:endParaRPr sz="11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10" dirty="0">
                <a:latin typeface="Georgia"/>
                <a:cs typeface="Georgia"/>
              </a:rPr>
              <a:t>Scaled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features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using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StandardScaler</a:t>
            </a:r>
            <a:r>
              <a:rPr sz="1100" spc="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to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normalize</a:t>
            </a:r>
            <a:r>
              <a:rPr sz="1100" spc="2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data.</a:t>
            </a:r>
            <a:endParaRPr sz="1100">
              <a:latin typeface="Georgia"/>
              <a:cs typeface="Georgia"/>
            </a:endParaRPr>
          </a:p>
          <a:p>
            <a:pPr marL="12700" marR="162560">
              <a:lnSpc>
                <a:spcPct val="102600"/>
              </a:lnSpc>
              <a:spcBef>
                <a:spcPts val="300"/>
              </a:spcBef>
            </a:pPr>
            <a:r>
              <a:rPr sz="1100" spc="-25" dirty="0">
                <a:latin typeface="Georgia"/>
                <a:cs typeface="Georgia"/>
              </a:rPr>
              <a:t>Ensures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better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model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performance</a:t>
            </a:r>
            <a:r>
              <a:rPr sz="1100" spc="4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for</a:t>
            </a:r>
            <a:r>
              <a:rPr sz="1100" spc="40" dirty="0">
                <a:latin typeface="Georgia"/>
                <a:cs typeface="Georgia"/>
              </a:rPr>
              <a:t> </a:t>
            </a:r>
            <a:r>
              <a:rPr sz="1100" spc="-30" dirty="0">
                <a:latin typeface="Georgia"/>
                <a:cs typeface="Georgia"/>
              </a:rPr>
              <a:t>distance-</a:t>
            </a:r>
            <a:r>
              <a:rPr sz="1100" spc="-10" dirty="0">
                <a:latin typeface="Georgia"/>
                <a:cs typeface="Georgia"/>
              </a:rPr>
              <a:t>based algorithms</a:t>
            </a:r>
            <a:r>
              <a:rPr sz="1100" dirty="0">
                <a:latin typeface="Georgia"/>
                <a:cs typeface="Georgia"/>
              </a:rPr>
              <a:t> (e.g.,</a:t>
            </a:r>
            <a:r>
              <a:rPr sz="1100" spc="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SVM).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9296" y="3321141"/>
            <a:ext cx="1230630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600" spc="55" dirty="0">
                <a:latin typeface="Palatino Linotype"/>
                <a:cs typeface="Palatino Linotype"/>
              </a:rPr>
              <a:t>Prediction of Credit</a:t>
            </a:r>
            <a:r>
              <a:rPr lang="en-US" sz="600" spc="165" dirty="0">
                <a:latin typeface="Palatino Linotype"/>
                <a:cs typeface="Palatino Linotype"/>
              </a:rPr>
              <a:t> </a:t>
            </a:r>
            <a:r>
              <a:rPr lang="en-US" sz="600" spc="60" dirty="0">
                <a:latin typeface="Palatino Linotype"/>
                <a:cs typeface="Palatino Linotype"/>
              </a:rPr>
              <a:t>Risk</a:t>
            </a:r>
            <a:endParaRPr lang="en-US" sz="6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Modeling Approach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24395" y="1039507"/>
            <a:ext cx="3070860" cy="111760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20" dirty="0">
                <a:latin typeface="Georgia"/>
                <a:cs typeface="Georgia"/>
              </a:rPr>
              <a:t>Models</a:t>
            </a:r>
            <a:r>
              <a:rPr sz="110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used:</a:t>
            </a:r>
            <a:endParaRPr sz="1100">
              <a:latin typeface="Georgia"/>
              <a:cs typeface="Georgia"/>
            </a:endParaRPr>
          </a:p>
          <a:p>
            <a:pPr marL="289560" marR="792480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Georgia"/>
                <a:cs typeface="Georgia"/>
              </a:rPr>
              <a:t>Logistic</a:t>
            </a:r>
            <a:r>
              <a:rPr sz="1000" spc="25" dirty="0">
                <a:latin typeface="Georgia"/>
                <a:cs typeface="Georgia"/>
              </a:rPr>
              <a:t> </a:t>
            </a:r>
            <a:r>
              <a:rPr sz="1000" spc="-25" dirty="0">
                <a:latin typeface="Georgia"/>
                <a:cs typeface="Georgia"/>
              </a:rPr>
              <a:t>Regression</a:t>
            </a:r>
            <a:r>
              <a:rPr sz="1000" spc="3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(baseline). Random</a:t>
            </a:r>
            <a:r>
              <a:rPr sz="1000" spc="1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Forest</a:t>
            </a:r>
            <a:r>
              <a:rPr sz="1000" spc="10" dirty="0">
                <a:latin typeface="Georgia"/>
                <a:cs typeface="Georgia"/>
              </a:rPr>
              <a:t> </a:t>
            </a:r>
            <a:r>
              <a:rPr sz="1000" spc="-30" dirty="0">
                <a:latin typeface="Georgia"/>
                <a:cs typeface="Georgia"/>
              </a:rPr>
              <a:t>(ensemble</a:t>
            </a:r>
            <a:r>
              <a:rPr sz="1000" spc="1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method).</a:t>
            </a:r>
            <a:endParaRPr sz="1000">
              <a:latin typeface="Georgia"/>
              <a:cs typeface="Georgia"/>
            </a:endParaRPr>
          </a:p>
          <a:p>
            <a:pPr marL="289560">
              <a:lnSpc>
                <a:spcPts val="1190"/>
              </a:lnSpc>
            </a:pPr>
            <a:r>
              <a:rPr sz="1000" dirty="0">
                <a:latin typeface="Georgia"/>
                <a:cs typeface="Georgia"/>
              </a:rPr>
              <a:t>Support</a:t>
            </a:r>
            <a:r>
              <a:rPr sz="1000" spc="35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Vector</a:t>
            </a:r>
            <a:r>
              <a:rPr sz="1000" spc="30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Machine</a:t>
            </a:r>
            <a:r>
              <a:rPr sz="1000" spc="35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(SVM,</a:t>
            </a:r>
            <a:r>
              <a:rPr sz="1000" spc="3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linear</a:t>
            </a:r>
            <a:r>
              <a:rPr sz="1000" spc="40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kernel).</a:t>
            </a:r>
            <a:endParaRPr sz="1000">
              <a:latin typeface="Georgia"/>
              <a:cs typeface="Georgia"/>
            </a:endParaRPr>
          </a:p>
          <a:p>
            <a:pPr marL="12700" marR="5080">
              <a:lnSpc>
                <a:spcPct val="125299"/>
              </a:lnSpc>
              <a:spcBef>
                <a:spcPts val="20"/>
              </a:spcBef>
            </a:pPr>
            <a:r>
              <a:rPr sz="1100" dirty="0">
                <a:latin typeface="Georgia"/>
                <a:cs typeface="Georgia"/>
              </a:rPr>
              <a:t>All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25" dirty="0">
                <a:latin typeface="Georgia"/>
                <a:cs typeface="Georgia"/>
              </a:rPr>
              <a:t>models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trained</a:t>
            </a:r>
            <a:r>
              <a:rPr sz="1100" spc="6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with</a:t>
            </a:r>
            <a:r>
              <a:rPr sz="1100" spc="5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random_state=42.</a:t>
            </a:r>
            <a:r>
              <a:rPr sz="1100" spc="50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Focus:</a:t>
            </a:r>
            <a:r>
              <a:rPr sz="1100" spc="12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Predict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loan_status</a:t>
            </a:r>
            <a:r>
              <a:rPr sz="1100" spc="3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(binary</a:t>
            </a:r>
            <a:r>
              <a:rPr sz="1100" spc="30" dirty="0">
                <a:latin typeface="Georgia"/>
                <a:cs typeface="Georgia"/>
              </a:rPr>
              <a:t> </a:t>
            </a:r>
            <a:r>
              <a:rPr sz="1100" spc="-20" dirty="0">
                <a:latin typeface="Georgia"/>
                <a:cs typeface="Georgia"/>
              </a:rPr>
              <a:t>classification).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9296" y="3321141"/>
            <a:ext cx="1230630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600" spc="55" dirty="0">
                <a:latin typeface="Palatino Linotype"/>
                <a:cs typeface="Palatino Linotype"/>
              </a:rPr>
              <a:t>Prediction of Credit</a:t>
            </a:r>
            <a:r>
              <a:rPr lang="en-US" sz="600" spc="165" dirty="0">
                <a:latin typeface="Palatino Linotype"/>
                <a:cs typeface="Palatino Linotype"/>
              </a:rPr>
              <a:t> </a:t>
            </a:r>
            <a:r>
              <a:rPr lang="en-US" sz="600" spc="60" dirty="0">
                <a:latin typeface="Palatino Linotype"/>
                <a:cs typeface="Palatino Linotype"/>
              </a:rPr>
              <a:t>Risk</a:t>
            </a:r>
            <a:endParaRPr lang="en-US" sz="6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75029"/>
            <a:ext cx="15062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Evaluation</a:t>
            </a:r>
            <a:r>
              <a:rPr spc="20" dirty="0"/>
              <a:t> </a:t>
            </a:r>
            <a:r>
              <a:rPr spc="-10" dirty="0"/>
              <a:t>Metrics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624395" y="1004493"/>
            <a:ext cx="3129915" cy="121158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10" dirty="0">
                <a:latin typeface="Georgia"/>
                <a:cs typeface="Georgia"/>
              </a:rPr>
              <a:t>Metrics</a:t>
            </a:r>
            <a:r>
              <a:rPr sz="1100" spc="1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calculated:</a:t>
            </a:r>
            <a:endParaRPr sz="1100">
              <a:latin typeface="Georgia"/>
              <a:cs typeface="Georgia"/>
            </a:endParaRPr>
          </a:p>
          <a:p>
            <a:pPr marL="289560" marR="782320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Georgia"/>
                <a:cs typeface="Georgia"/>
              </a:rPr>
              <a:t>Accuracy:</a:t>
            </a:r>
            <a:r>
              <a:rPr sz="1000" spc="125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Overall</a:t>
            </a:r>
            <a:r>
              <a:rPr sz="1000" spc="3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correctness. Precision:</a:t>
            </a:r>
            <a:r>
              <a:rPr sz="1000" spc="80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Positive </a:t>
            </a:r>
            <a:r>
              <a:rPr sz="1000" spc="-10" dirty="0">
                <a:latin typeface="Georgia"/>
                <a:cs typeface="Georgia"/>
              </a:rPr>
              <a:t>predictive</a:t>
            </a:r>
            <a:r>
              <a:rPr sz="1000" spc="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value. </a:t>
            </a:r>
            <a:r>
              <a:rPr sz="1000" dirty="0">
                <a:latin typeface="Georgia"/>
                <a:cs typeface="Georgia"/>
              </a:rPr>
              <a:t>Recall:</a:t>
            </a:r>
            <a:r>
              <a:rPr sz="1000" spc="114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Sensitivity</a:t>
            </a:r>
            <a:r>
              <a:rPr sz="1000" spc="25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to</a:t>
            </a:r>
            <a:r>
              <a:rPr sz="1000" spc="35" dirty="0">
                <a:latin typeface="Georgia"/>
                <a:cs typeface="Georgia"/>
              </a:rPr>
              <a:t> </a:t>
            </a:r>
            <a:r>
              <a:rPr sz="1000" spc="-35" dirty="0">
                <a:latin typeface="Georgia"/>
                <a:cs typeface="Georgia"/>
              </a:rPr>
              <a:t>high-</a:t>
            </a:r>
            <a:r>
              <a:rPr sz="1000" dirty="0">
                <a:latin typeface="Georgia"/>
                <a:cs typeface="Georgia"/>
              </a:rPr>
              <a:t>risk</a:t>
            </a:r>
            <a:r>
              <a:rPr sz="1000" spc="3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loans.</a:t>
            </a:r>
            <a:endParaRPr sz="1000">
              <a:latin typeface="Georgia"/>
              <a:cs typeface="Georgia"/>
            </a:endParaRPr>
          </a:p>
          <a:p>
            <a:pPr marL="289560">
              <a:lnSpc>
                <a:spcPts val="1185"/>
              </a:lnSpc>
            </a:pPr>
            <a:r>
              <a:rPr sz="1000" dirty="0">
                <a:latin typeface="Georgia"/>
                <a:cs typeface="Georgia"/>
              </a:rPr>
              <a:t>ROC-AUC:</a:t>
            </a:r>
            <a:r>
              <a:rPr sz="1000" spc="85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Model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20" dirty="0">
                <a:latin typeface="Georgia"/>
                <a:cs typeface="Georgia"/>
              </a:rPr>
              <a:t>discrimination</a:t>
            </a:r>
            <a:r>
              <a:rPr sz="1000" spc="9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ability.</a:t>
            </a:r>
            <a:endParaRPr sz="1000">
              <a:latin typeface="Georgia"/>
              <a:cs typeface="Georgia"/>
            </a:endParaRPr>
          </a:p>
          <a:p>
            <a:pPr marL="289560">
              <a:lnSpc>
                <a:spcPts val="1200"/>
              </a:lnSpc>
            </a:pPr>
            <a:r>
              <a:rPr sz="1000" spc="-45" dirty="0">
                <a:latin typeface="Georgia"/>
                <a:cs typeface="Georgia"/>
              </a:rPr>
              <a:t>5-</a:t>
            </a:r>
            <a:r>
              <a:rPr sz="1000" dirty="0">
                <a:latin typeface="Georgia"/>
                <a:cs typeface="Georgia"/>
              </a:rPr>
              <a:t>fold</a:t>
            </a:r>
            <a:r>
              <a:rPr sz="1000" spc="6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Cross-Validation</a:t>
            </a:r>
            <a:r>
              <a:rPr sz="1000" spc="65" dirty="0">
                <a:latin typeface="Georgia"/>
                <a:cs typeface="Georgia"/>
              </a:rPr>
              <a:t> </a:t>
            </a:r>
            <a:r>
              <a:rPr sz="1000" dirty="0">
                <a:latin typeface="Georgia"/>
                <a:cs typeface="Georgia"/>
              </a:rPr>
              <a:t>ROC-AUC:</a:t>
            </a:r>
            <a:r>
              <a:rPr sz="1000" spc="65" dirty="0">
                <a:latin typeface="Georgia"/>
                <a:cs typeface="Georgia"/>
              </a:rPr>
              <a:t> </a:t>
            </a:r>
            <a:r>
              <a:rPr sz="1000" spc="-10" dirty="0">
                <a:latin typeface="Georgia"/>
                <a:cs typeface="Georgia"/>
              </a:rPr>
              <a:t>Generalization.</a:t>
            </a:r>
            <a:endParaRPr sz="100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355"/>
              </a:spcBef>
            </a:pPr>
            <a:r>
              <a:rPr sz="1100" spc="-10" dirty="0">
                <a:latin typeface="Georgia"/>
                <a:cs typeface="Georgia"/>
              </a:rPr>
              <a:t>Visualized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using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dirty="0">
                <a:latin typeface="Georgia"/>
                <a:cs typeface="Georgia"/>
              </a:rPr>
              <a:t>ROC</a:t>
            </a:r>
            <a:r>
              <a:rPr sz="1100" spc="75" dirty="0">
                <a:latin typeface="Georgia"/>
                <a:cs typeface="Georgia"/>
              </a:rPr>
              <a:t> </a:t>
            </a:r>
            <a:r>
              <a:rPr sz="1100" spc="-10" dirty="0">
                <a:latin typeface="Georgia"/>
                <a:cs typeface="Georgia"/>
              </a:rPr>
              <a:t>curves.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99296" y="3321141"/>
            <a:ext cx="1230630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600" spc="55" dirty="0">
                <a:latin typeface="Palatino Linotype"/>
                <a:cs typeface="Palatino Linotype"/>
              </a:rPr>
              <a:t>Prediction of Credit</a:t>
            </a:r>
            <a:r>
              <a:rPr lang="en-US" sz="600" spc="165" dirty="0">
                <a:latin typeface="Palatino Linotype"/>
                <a:cs typeface="Palatino Linotype"/>
              </a:rPr>
              <a:t> </a:t>
            </a:r>
            <a:r>
              <a:rPr lang="en-US" sz="600" spc="60" dirty="0">
                <a:latin typeface="Palatino Linotype"/>
                <a:cs typeface="Palatino Linotype"/>
              </a:rPr>
              <a:t>Risk</a:t>
            </a:r>
            <a:endParaRPr lang="en-US" sz="600" dirty="0">
              <a:latin typeface="Palatino Linotype"/>
              <a:cs typeface="Palatino Linotype"/>
            </a:endParaRP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Model</a:t>
            </a:r>
            <a:r>
              <a:rPr spc="15" dirty="0"/>
              <a:t> </a:t>
            </a:r>
            <a:r>
              <a:rPr spc="-20" dirty="0"/>
              <a:t>Performance:</a:t>
            </a:r>
            <a:r>
              <a:rPr spc="135" dirty="0"/>
              <a:t> </a:t>
            </a:r>
            <a:r>
              <a:rPr dirty="0"/>
              <a:t>Logistic</a:t>
            </a:r>
            <a:r>
              <a:rPr spc="20" dirty="0"/>
              <a:t> </a:t>
            </a:r>
            <a:r>
              <a:rPr spc="-20" dirty="0"/>
              <a:t>Regression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8243" y="827382"/>
            <a:ext cx="4145420" cy="1350908"/>
          </a:xfrm>
          <a:prstGeom prst="rect">
            <a:avLst/>
          </a:prstGeom>
        </p:spPr>
        <p:txBody>
          <a:bodyPr vert="horz" wrap="square" lIns="0" tIns="1415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/>
              <a:t>Accuracy:</a:t>
            </a:r>
            <a:r>
              <a:rPr spc="125" dirty="0"/>
              <a:t> </a:t>
            </a:r>
            <a:r>
              <a:rPr spc="-10" dirty="0"/>
              <a:t>0.9946</a:t>
            </a: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pc="-20" dirty="0"/>
              <a:t>Precision:</a:t>
            </a:r>
            <a:r>
              <a:rPr spc="114" dirty="0"/>
              <a:t> </a:t>
            </a:r>
            <a:r>
              <a:rPr spc="-10" dirty="0"/>
              <a:t>0.8681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Recall:</a:t>
            </a:r>
            <a:r>
              <a:rPr spc="75" dirty="0"/>
              <a:t> </a:t>
            </a:r>
            <a:r>
              <a:rPr spc="-10" dirty="0"/>
              <a:t>0.9827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/>
              <a:t>ROC-AUC:</a:t>
            </a:r>
            <a:r>
              <a:rPr spc="180" dirty="0"/>
              <a:t> </a:t>
            </a:r>
            <a:r>
              <a:rPr spc="-10" dirty="0"/>
              <a:t>0.9971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pc="-20" dirty="0"/>
              <a:t>Cross-</a:t>
            </a:r>
            <a:r>
              <a:rPr spc="-10" dirty="0"/>
              <a:t>Val</a:t>
            </a:r>
            <a:r>
              <a:rPr spc="120" dirty="0"/>
              <a:t> </a:t>
            </a:r>
            <a:r>
              <a:rPr dirty="0"/>
              <a:t>ROC-AUC:</a:t>
            </a:r>
            <a:r>
              <a:rPr spc="120" dirty="0"/>
              <a:t> </a:t>
            </a:r>
            <a:r>
              <a:rPr spc="-10" dirty="0"/>
              <a:t>0.9941</a:t>
            </a: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pc="-20" dirty="0"/>
              <a:t>High</a:t>
            </a:r>
            <a:r>
              <a:rPr spc="20" dirty="0"/>
              <a:t> </a:t>
            </a:r>
            <a:r>
              <a:rPr dirty="0"/>
              <a:t>recall,</a:t>
            </a:r>
            <a:r>
              <a:rPr spc="25" dirty="0"/>
              <a:t> </a:t>
            </a:r>
            <a:r>
              <a:rPr spc="-20" dirty="0"/>
              <a:t>excellent</a:t>
            </a:r>
            <a:r>
              <a:rPr spc="20" dirty="0"/>
              <a:t> </a:t>
            </a:r>
            <a:r>
              <a:rPr dirty="0"/>
              <a:t>for</a:t>
            </a:r>
            <a:r>
              <a:rPr spc="25" dirty="0"/>
              <a:t> </a:t>
            </a:r>
            <a:r>
              <a:rPr spc="-20" dirty="0"/>
              <a:t>identifying</a:t>
            </a:r>
            <a:r>
              <a:rPr spc="25" dirty="0"/>
              <a:t> </a:t>
            </a:r>
            <a:r>
              <a:rPr spc="-40" dirty="0"/>
              <a:t>high-</a:t>
            </a:r>
            <a:r>
              <a:rPr dirty="0"/>
              <a:t>risk</a:t>
            </a:r>
            <a:r>
              <a:rPr spc="20" dirty="0"/>
              <a:t> </a:t>
            </a:r>
            <a:r>
              <a:rPr spc="-10" dirty="0"/>
              <a:t>loans.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9296" y="3321141"/>
            <a:ext cx="1230630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600" spc="55" dirty="0">
                <a:latin typeface="Palatino Linotype"/>
                <a:cs typeface="Palatino Linotype"/>
              </a:rPr>
              <a:t>Prediction of Credit</a:t>
            </a:r>
            <a:r>
              <a:rPr lang="en-US" sz="600" spc="165" dirty="0">
                <a:latin typeface="Palatino Linotype"/>
                <a:cs typeface="Palatino Linotype"/>
              </a:rPr>
              <a:t> </a:t>
            </a:r>
            <a:r>
              <a:rPr lang="en-US" sz="600" spc="60" dirty="0">
                <a:latin typeface="Palatino Linotype"/>
                <a:cs typeface="Palatino Linotype"/>
              </a:rPr>
              <a:t>Risk</a:t>
            </a:r>
            <a:endParaRPr lang="en-US" sz="600" dirty="0">
              <a:latin typeface="Palatino Linotype"/>
              <a:cs typeface="Palatino Linotyp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47102B-8A1E-E11C-9627-81C71B8167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949" r="48084"/>
          <a:stretch/>
        </p:blipFill>
        <p:spPr>
          <a:xfrm>
            <a:off x="2037922" y="524016"/>
            <a:ext cx="2406572" cy="122684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Model </a:t>
            </a:r>
            <a:r>
              <a:rPr spc="-20" dirty="0"/>
              <a:t>Performance:</a:t>
            </a:r>
            <a:r>
              <a:rPr spc="105" dirty="0"/>
              <a:t> </a:t>
            </a:r>
            <a:r>
              <a:rPr dirty="0"/>
              <a:t>Random</a:t>
            </a:r>
            <a:r>
              <a:rPr spc="5" dirty="0"/>
              <a:t> </a:t>
            </a:r>
            <a:r>
              <a:rPr spc="-10" dirty="0"/>
              <a:t>Forest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/>
              <a:t>Accuracy:</a:t>
            </a:r>
            <a:r>
              <a:rPr spc="125" dirty="0"/>
              <a:t> </a:t>
            </a:r>
            <a:r>
              <a:rPr spc="-10" dirty="0"/>
              <a:t>0.9924</a:t>
            </a: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pc="-20" dirty="0"/>
              <a:t>Precision:</a:t>
            </a:r>
            <a:r>
              <a:rPr spc="114" dirty="0"/>
              <a:t> </a:t>
            </a:r>
            <a:r>
              <a:rPr spc="-10" dirty="0"/>
              <a:t>0.8737</a:t>
            </a: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/>
              <a:t>Recall:</a:t>
            </a:r>
            <a:r>
              <a:rPr spc="75" dirty="0"/>
              <a:t> </a:t>
            </a:r>
            <a:r>
              <a:rPr spc="-10" dirty="0"/>
              <a:t>0.8947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dirty="0"/>
              <a:t>ROC-AUC:</a:t>
            </a:r>
            <a:r>
              <a:rPr spc="180" dirty="0"/>
              <a:t> </a:t>
            </a:r>
            <a:r>
              <a:rPr spc="-10" dirty="0"/>
              <a:t>0.9970</a:t>
            </a: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pc="-20" dirty="0"/>
              <a:t>Cross-</a:t>
            </a:r>
            <a:r>
              <a:rPr spc="-10" dirty="0"/>
              <a:t>Val</a:t>
            </a:r>
            <a:r>
              <a:rPr spc="120" dirty="0"/>
              <a:t> </a:t>
            </a:r>
            <a:r>
              <a:rPr dirty="0"/>
              <a:t>ROC-AUC:</a:t>
            </a:r>
            <a:r>
              <a:rPr spc="120" dirty="0"/>
              <a:t> </a:t>
            </a:r>
            <a:r>
              <a:rPr spc="-10" dirty="0"/>
              <a:t>0.9936</a:t>
            </a: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pc="-10" dirty="0"/>
              <a:t>Balanced</a:t>
            </a:r>
            <a:r>
              <a:rPr spc="15" dirty="0"/>
              <a:t> </a:t>
            </a:r>
            <a:r>
              <a:rPr spc="-30" dirty="0"/>
              <a:t>precision</a:t>
            </a:r>
            <a:r>
              <a:rPr spc="15" dirty="0"/>
              <a:t> </a:t>
            </a:r>
            <a:r>
              <a:rPr dirty="0"/>
              <a:t>and</a:t>
            </a:r>
            <a:r>
              <a:rPr spc="15" dirty="0"/>
              <a:t> </a:t>
            </a:r>
            <a:r>
              <a:rPr dirty="0"/>
              <a:t>recall,</a:t>
            </a:r>
            <a:r>
              <a:rPr spc="15" dirty="0"/>
              <a:t> </a:t>
            </a:r>
            <a:r>
              <a:rPr dirty="0"/>
              <a:t>slightly</a:t>
            </a:r>
            <a:r>
              <a:rPr spc="15" dirty="0"/>
              <a:t> </a:t>
            </a:r>
            <a:r>
              <a:rPr spc="-30" dirty="0"/>
              <a:t>lower</a:t>
            </a:r>
            <a:r>
              <a:rPr spc="15" dirty="0"/>
              <a:t> </a:t>
            </a:r>
            <a:r>
              <a:rPr spc="-10" dirty="0"/>
              <a:t>recall</a:t>
            </a:r>
            <a:r>
              <a:rPr spc="15" dirty="0"/>
              <a:t> </a:t>
            </a:r>
            <a:r>
              <a:rPr spc="-20" dirty="0"/>
              <a:t>than </a:t>
            </a:r>
            <a:r>
              <a:rPr dirty="0"/>
              <a:t>Logistic</a:t>
            </a:r>
            <a:r>
              <a:rPr spc="-20" dirty="0"/>
              <a:t> </a:t>
            </a:r>
            <a:r>
              <a:rPr spc="-10" dirty="0"/>
              <a:t>Regression.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399296" y="3321141"/>
            <a:ext cx="1230630" cy="114134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lang="en-US" sz="600" spc="55" dirty="0">
                <a:latin typeface="Palatino Linotype"/>
                <a:cs typeface="Palatino Linotype"/>
              </a:rPr>
              <a:t>Prediction of Credit</a:t>
            </a:r>
            <a:r>
              <a:rPr lang="en-US" sz="600" spc="165" dirty="0">
                <a:latin typeface="Palatino Linotype"/>
                <a:cs typeface="Palatino Linotype"/>
              </a:rPr>
              <a:t> </a:t>
            </a:r>
            <a:r>
              <a:rPr lang="en-US" sz="600" spc="60" dirty="0">
                <a:latin typeface="Palatino Linotype"/>
                <a:cs typeface="Palatino Linotype"/>
              </a:rPr>
              <a:t>Risk</a:t>
            </a:r>
            <a:endParaRPr lang="en-US" sz="600" dirty="0">
              <a:latin typeface="Palatino Linotype"/>
              <a:cs typeface="Palatino Linotype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68A27D-4BD1-DEF1-7121-D1747EF5F1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294" r="55669" b="14833"/>
          <a:stretch/>
        </p:blipFill>
        <p:spPr>
          <a:xfrm>
            <a:off x="2609850" y="515672"/>
            <a:ext cx="1749821" cy="1040735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682</Words>
  <Application>Microsoft Office PowerPoint</Application>
  <PresentationFormat>Custom</PresentationFormat>
  <Paragraphs>112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Georgia</vt:lpstr>
      <vt:lpstr>Palatino Linotype</vt:lpstr>
      <vt:lpstr>Office Theme</vt:lpstr>
      <vt:lpstr>PowerPoint Presentation</vt:lpstr>
      <vt:lpstr>Introduction</vt:lpstr>
      <vt:lpstr>Dataset Overview</vt:lpstr>
      <vt:lpstr>Data Preprocessing: Feature Engineering</vt:lpstr>
      <vt:lpstr>Data Preprocessing: Splitting and Scaling</vt:lpstr>
      <vt:lpstr>Modeling Approach</vt:lpstr>
      <vt:lpstr>Evaluation Metrics</vt:lpstr>
      <vt:lpstr>Model Performance: Logistic Regression</vt:lpstr>
      <vt:lpstr>Model Performance: Random Forest</vt:lpstr>
      <vt:lpstr>Model Performance: SVM</vt:lpstr>
      <vt:lpstr>PowerPoint Presentation</vt:lpstr>
      <vt:lpstr>Visualization: ROC Curves</vt:lpstr>
      <vt:lpstr>Visualization: Correlation Heatmap</vt:lpstr>
      <vt:lpstr>PowerPoint Presentation</vt:lpstr>
      <vt:lpstr>Feature Importance (Random Forest)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Credit Risk Modeling Project - Using Lending Data for Predictive Analysis</dc:title>
  <dc:creator>Your Name</dc:creator>
  <cp:lastModifiedBy>Rajendra Gudimetla</cp:lastModifiedBy>
  <cp:revision>2</cp:revision>
  <dcterms:created xsi:type="dcterms:W3CDTF">2025-05-10T04:36:00Z</dcterms:created>
  <dcterms:modified xsi:type="dcterms:W3CDTF">2025-05-10T04:58:41Z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2025-05-10T00:00:00Z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xdvipdfmx (20220710)</vt:lpwstr>
  </property>
  <property fmtid="{D5CDD505-2E9C-101B-9397-08002B2CF9AE}" pid="5" name="LastSaved">
    <vt:filetime>2025-05-10T00:00:00Z</vt:filetime>
  </property>
</Properties>
</file>