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4" r:id="rId3"/>
    <p:sldId id="257" r:id="rId4"/>
    <p:sldId id="258" r:id="rId5"/>
    <p:sldId id="259" r:id="rId6"/>
    <p:sldId id="260" r:id="rId7"/>
    <p:sldId id="261" r:id="rId8"/>
    <p:sldId id="283" r:id="rId9"/>
    <p:sldId id="263" r:id="rId10"/>
    <p:sldId id="264" r:id="rId11"/>
    <p:sldId id="265" r:id="rId12"/>
    <p:sldId id="266" r:id="rId13"/>
    <p:sldId id="267" r:id="rId14"/>
    <p:sldId id="268" r:id="rId15"/>
    <p:sldId id="276" r:id="rId16"/>
    <p:sldId id="269" r:id="rId17"/>
    <p:sldId id="273" r:id="rId18"/>
    <p:sldId id="270" r:id="rId19"/>
    <p:sldId id="271" r:id="rId20"/>
    <p:sldId id="277" r:id="rId21"/>
    <p:sldId id="278" r:id="rId22"/>
    <p:sldId id="279" r:id="rId23"/>
    <p:sldId id="286" r:id="rId24"/>
    <p:sldId id="287" r:id="rId25"/>
    <p:sldId id="288" r:id="rId26"/>
    <p:sldId id="280" r:id="rId27"/>
    <p:sldId id="281" r:id="rId28"/>
    <p:sldId id="282"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8/17/2020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8/17/2020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1323E-1113-AE40-A89B-636CB2B62DA4}"/>
              </a:ext>
            </a:extLst>
          </p:cNvPr>
          <p:cNvSpPr txBox="1"/>
          <p:nvPr/>
        </p:nvSpPr>
        <p:spPr>
          <a:xfrm>
            <a:off x="2543987" y="441367"/>
            <a:ext cx="8802119" cy="523220"/>
          </a:xfrm>
          <a:prstGeom prst="rect">
            <a:avLst/>
          </a:prstGeom>
          <a:noFill/>
        </p:spPr>
        <p:txBody>
          <a:bodyPr wrap="square">
            <a:spAutoFit/>
          </a:bodyPr>
          <a:lstStyle/>
          <a:p>
            <a:r>
              <a:rPr lang="en-US" altLang="zh-CN" sz="2800" b="1">
                <a:latin typeface="Times New Roman" panose="02020603050405020304" pitchFamily="18" charset="0"/>
                <a:cs typeface="Times New Roman" panose="02020603050405020304" pitchFamily="18" charset="0"/>
              </a:rPr>
              <a:t>EAST WEST COLLEGE OF ENGINEERING </a:t>
            </a:r>
            <a:endParaRPr lang="en-US" sz="28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AD34F2-FB9F-2A47-803A-CF142EDEDBF3}"/>
              </a:ext>
            </a:extLst>
          </p:cNvPr>
          <p:cNvSpPr txBox="1"/>
          <p:nvPr/>
        </p:nvSpPr>
        <p:spPr>
          <a:xfrm>
            <a:off x="2182868" y="974860"/>
            <a:ext cx="8172188" cy="461665"/>
          </a:xfrm>
          <a:prstGeom prst="rect">
            <a:avLst/>
          </a:prstGeom>
          <a:noFill/>
        </p:spPr>
        <p:txBody>
          <a:bodyPr wrap="square">
            <a:spAutoFit/>
          </a:bodyPr>
          <a:lstStyle/>
          <a:p>
            <a:r>
              <a:rPr lang="en-US" altLang="zh-CN" sz="2400" b="1">
                <a:latin typeface="Times New Roman" panose="02020603050405020304" pitchFamily="18" charset="0"/>
                <a:cs typeface="Times New Roman" panose="02020603050405020304" pitchFamily="18" charset="0"/>
              </a:rPr>
              <a:t>Department of Electronics and Communication Engineering </a:t>
            </a:r>
            <a:endParaRPr lang="en-US" sz="2400"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069EF6C-0369-2444-AB1B-0D435195402D}"/>
              </a:ext>
            </a:extLst>
          </p:cNvPr>
          <p:cNvSpPr txBox="1"/>
          <p:nvPr/>
        </p:nvSpPr>
        <p:spPr>
          <a:xfrm>
            <a:off x="3390439" y="1606019"/>
            <a:ext cx="6605936" cy="461665"/>
          </a:xfrm>
          <a:prstGeom prst="rect">
            <a:avLst/>
          </a:prstGeom>
          <a:noFill/>
        </p:spPr>
        <p:txBody>
          <a:bodyPr wrap="square">
            <a:spAutoFit/>
          </a:bodyPr>
          <a:lstStyle/>
          <a:p>
            <a:r>
              <a:rPr lang="en-US" altLang="zh-CN" sz="2400">
                <a:latin typeface="Times New Roman" panose="02020603050405020304" pitchFamily="18" charset="0"/>
                <a:cs typeface="Times New Roman" panose="02020603050405020304" pitchFamily="18" charset="0"/>
              </a:rPr>
              <a:t>Project Presentation A. Y:</a:t>
            </a: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2019-2020</a:t>
            </a:r>
            <a:endParaRPr lang="en-US" sz="24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4F0269A-23FF-E04F-A877-B84C093899F1}"/>
              </a:ext>
            </a:extLst>
          </p:cNvPr>
          <p:cNvSpPr txBox="1"/>
          <p:nvPr/>
        </p:nvSpPr>
        <p:spPr>
          <a:xfrm>
            <a:off x="5793361" y="2234755"/>
            <a:ext cx="2131356" cy="369332"/>
          </a:xfrm>
          <a:prstGeom prst="rect">
            <a:avLst/>
          </a:prstGeom>
          <a:noFill/>
        </p:spPr>
        <p:txBody>
          <a:bodyPr wrap="square">
            <a:spAutoFit/>
          </a:bodyPr>
          <a:lstStyle/>
          <a:p>
            <a:r>
              <a:rPr lang="en-US" altLang="zh-CN">
                <a:latin typeface="Times New Roman" panose="02020603050405020304" pitchFamily="18" charset="0"/>
                <a:cs typeface="Times New Roman" panose="02020603050405020304" pitchFamily="18" charset="0"/>
              </a:rPr>
              <a:t>on</a:t>
            </a: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966D00A-BF23-1647-85F1-AA8060477C14}"/>
              </a:ext>
            </a:extLst>
          </p:cNvPr>
          <p:cNvSpPr txBox="1"/>
          <p:nvPr/>
        </p:nvSpPr>
        <p:spPr>
          <a:xfrm>
            <a:off x="2955822" y="2891968"/>
            <a:ext cx="9397341" cy="461665"/>
          </a:xfrm>
          <a:prstGeom prst="rect">
            <a:avLst/>
          </a:prstGeom>
          <a:noFill/>
        </p:spPr>
        <p:txBody>
          <a:bodyPr wrap="square">
            <a:spAutoFit/>
          </a:bodyPr>
          <a:lstStyle/>
          <a:p>
            <a:r>
              <a:rPr lang="en-US" altLang="zh-CN" sz="2400" b="1">
                <a:latin typeface="Times New Roman" panose="02020603050405020304" pitchFamily="18" charset="0"/>
                <a:cs typeface="Times New Roman" panose="02020603050405020304" pitchFamily="18" charset="0"/>
              </a:rPr>
              <a:t>“SMART PARKING SYSTEM</a:t>
            </a:r>
            <a:r>
              <a:rPr lang="zh-CN" altLang="en-US"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rPr>
              <a:t>USING IOT ”</a:t>
            </a:r>
            <a:endParaRPr lang="en-US" sz="2400" b="1">
              <a:latin typeface="Times New Roman" panose="02020603050405020304" pitchFamily="18" charset="0"/>
              <a:cs typeface="Times New Roman" panose="02020603050405020304" pitchFamily="18" charset="0"/>
            </a:endParaRPr>
          </a:p>
        </p:txBody>
      </p:sp>
      <p:pic>
        <p:nvPicPr>
          <p:cNvPr id="12" name="Picture 12">
            <a:extLst>
              <a:ext uri="{FF2B5EF4-FFF2-40B4-BE49-F238E27FC236}">
                <a16:creationId xmlns:a16="http://schemas.microsoft.com/office/drawing/2014/main" id="{75C5E638-0938-5341-919B-FFA9D488FA5E}"/>
              </a:ext>
            </a:extLst>
          </p:cNvPr>
          <p:cNvPicPr>
            <a:picLocks noChangeAspect="1"/>
          </p:cNvPicPr>
          <p:nvPr/>
        </p:nvPicPr>
        <p:blipFill>
          <a:blip r:embed="rId2"/>
          <a:stretch>
            <a:fillRect/>
          </a:stretch>
        </p:blipFill>
        <p:spPr>
          <a:xfrm>
            <a:off x="209981" y="413054"/>
            <a:ext cx="1654625" cy="1620697"/>
          </a:xfrm>
          <a:prstGeom prst="rect">
            <a:avLst/>
          </a:prstGeom>
        </p:spPr>
      </p:pic>
      <p:pic>
        <p:nvPicPr>
          <p:cNvPr id="14" name="Picture 14">
            <a:extLst>
              <a:ext uri="{FF2B5EF4-FFF2-40B4-BE49-F238E27FC236}">
                <a16:creationId xmlns:a16="http://schemas.microsoft.com/office/drawing/2014/main" id="{656F2E6C-F6F0-2443-A73F-12D2865984FF}"/>
              </a:ext>
            </a:extLst>
          </p:cNvPr>
          <p:cNvPicPr>
            <a:picLocks noChangeAspect="1"/>
          </p:cNvPicPr>
          <p:nvPr/>
        </p:nvPicPr>
        <p:blipFill>
          <a:blip r:embed="rId3"/>
          <a:stretch>
            <a:fillRect/>
          </a:stretch>
        </p:blipFill>
        <p:spPr>
          <a:xfrm>
            <a:off x="10451473" y="470281"/>
            <a:ext cx="1654625" cy="1654625"/>
          </a:xfrm>
          <a:prstGeom prst="rect">
            <a:avLst/>
          </a:prstGeom>
        </p:spPr>
      </p:pic>
      <p:sp>
        <p:nvSpPr>
          <p:cNvPr id="17" name="TextBox 16">
            <a:extLst>
              <a:ext uri="{FF2B5EF4-FFF2-40B4-BE49-F238E27FC236}">
                <a16:creationId xmlns:a16="http://schemas.microsoft.com/office/drawing/2014/main" id="{C9B9D038-A5F7-FB45-A6EE-3C8DB5C6392E}"/>
              </a:ext>
            </a:extLst>
          </p:cNvPr>
          <p:cNvSpPr txBox="1"/>
          <p:nvPr/>
        </p:nvSpPr>
        <p:spPr>
          <a:xfrm>
            <a:off x="763976" y="3893981"/>
            <a:ext cx="3965895" cy="1354217"/>
          </a:xfrm>
          <a:prstGeom prst="rect">
            <a:avLst/>
          </a:prstGeom>
          <a:noFill/>
        </p:spPr>
        <p:txBody>
          <a:bodyPr wrap="square">
            <a:spAutoFit/>
          </a:bodyPr>
          <a:lstStyle/>
          <a:p>
            <a:r>
              <a:rPr lang="en-US" altLang="zh-CN">
                <a:latin typeface="Times New Roman" panose="02020603050405020304" pitchFamily="18" charset="0"/>
                <a:cs typeface="Times New Roman" panose="02020603050405020304" pitchFamily="18" charset="0"/>
              </a:rPr>
              <a:t>Submitted by:</a:t>
            </a:r>
          </a:p>
          <a:p>
            <a:r>
              <a:rPr lang="en-US" altLang="zh-CN" sz="1600">
                <a:latin typeface="Times New Roman" panose="02020603050405020304" pitchFamily="18" charset="0"/>
                <a:cs typeface="Times New Roman" panose="02020603050405020304" pitchFamily="18" charset="0"/>
              </a:rPr>
              <a:t>Name:</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Ajay Kumar C, </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Dhanush V, </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Nithin H</a:t>
            </a:r>
          </a:p>
          <a:p>
            <a:r>
              <a:rPr lang="en-US" altLang="zh-CN" sz="1600">
                <a:latin typeface="Times New Roman" panose="02020603050405020304" pitchFamily="18" charset="0"/>
                <a:cs typeface="Times New Roman" panose="02020603050405020304" pitchFamily="18" charset="0"/>
              </a:rPr>
              <a:t>Semester:</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8</a:t>
            </a:r>
            <a:r>
              <a:rPr lang="en-US" altLang="zh-CN" sz="1600" baseline="30000">
                <a:latin typeface="Times New Roman" panose="02020603050405020304" pitchFamily="18" charset="0"/>
                <a:cs typeface="Times New Roman" panose="02020603050405020304" pitchFamily="18" charset="0"/>
              </a:rPr>
              <a:t>th</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Department:</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ECE</a:t>
            </a:r>
          </a:p>
          <a:p>
            <a:r>
              <a:rPr lang="en-US" altLang="zh-CN" sz="1600">
                <a:latin typeface="Times New Roman" panose="02020603050405020304" pitchFamily="18" charset="0"/>
                <a:cs typeface="Times New Roman" panose="02020603050405020304" pitchFamily="18" charset="0"/>
              </a:rPr>
              <a:t>Collage:</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East west collage of engineering </a:t>
            </a:r>
            <a:endParaRPr lang="en-US" sz="16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DDC2C7E-6AD4-2D48-A328-1E6006FEFD29}"/>
              </a:ext>
            </a:extLst>
          </p:cNvPr>
          <p:cNvSpPr txBox="1"/>
          <p:nvPr/>
        </p:nvSpPr>
        <p:spPr>
          <a:xfrm>
            <a:off x="6945047" y="4002652"/>
            <a:ext cx="6102656" cy="1354217"/>
          </a:xfrm>
          <a:prstGeom prst="rect">
            <a:avLst/>
          </a:prstGeom>
          <a:noFill/>
        </p:spPr>
        <p:txBody>
          <a:bodyPr wrap="square">
            <a:spAutoFit/>
          </a:bodyPr>
          <a:lstStyle/>
          <a:p>
            <a:r>
              <a:rPr lang="en-US" altLang="zh-CN">
                <a:latin typeface="Times New Roman" panose="02020603050405020304" pitchFamily="18" charset="0"/>
                <a:cs typeface="Times New Roman" panose="02020603050405020304" pitchFamily="18" charset="0"/>
              </a:rPr>
              <a:t>Under the Guidance of</a:t>
            </a:r>
          </a:p>
          <a:p>
            <a:r>
              <a:rPr lang="en-US" altLang="zh-CN" sz="1600">
                <a:latin typeface="Times New Roman" panose="02020603050405020304" pitchFamily="18" charset="0"/>
                <a:cs typeface="Times New Roman" panose="02020603050405020304" pitchFamily="18" charset="0"/>
              </a:rPr>
              <a:t>Name:</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Prof.</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Murthy SS</a:t>
            </a:r>
          </a:p>
          <a:p>
            <a:r>
              <a:rPr lang="en-US" altLang="zh-CN" sz="1600">
                <a:latin typeface="Times New Roman" panose="02020603050405020304" pitchFamily="18" charset="0"/>
                <a:cs typeface="Times New Roman" panose="02020603050405020304" pitchFamily="18" charset="0"/>
              </a:rPr>
              <a:t>Designation:</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Assistant Professor </a:t>
            </a:r>
          </a:p>
          <a:p>
            <a:r>
              <a:rPr lang="en-US" altLang="zh-CN" sz="1600">
                <a:latin typeface="Times New Roman" panose="02020603050405020304" pitchFamily="18" charset="0"/>
                <a:cs typeface="Times New Roman" panose="02020603050405020304" pitchFamily="18" charset="0"/>
              </a:rPr>
              <a:t>Department:</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ECE</a:t>
            </a:r>
          </a:p>
          <a:p>
            <a:r>
              <a:rPr lang="en-US" altLang="zh-CN" sz="1600">
                <a:latin typeface="Times New Roman" panose="02020603050405020304" pitchFamily="18" charset="0"/>
                <a:cs typeface="Times New Roman" panose="02020603050405020304" pitchFamily="18" charset="0"/>
              </a:rPr>
              <a:t>College:</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East west collage of engineering </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09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D7D6E2-2E96-3A41-A524-B310B6B0B2FE}"/>
              </a:ext>
            </a:extLst>
          </p:cNvPr>
          <p:cNvSpPr txBox="1"/>
          <p:nvPr/>
        </p:nvSpPr>
        <p:spPr>
          <a:xfrm>
            <a:off x="1017108" y="737625"/>
            <a:ext cx="8542471" cy="646331"/>
          </a:xfrm>
          <a:prstGeom prst="rect">
            <a:avLst/>
          </a:prstGeom>
          <a:noFill/>
        </p:spPr>
        <p:txBody>
          <a:bodyPr wrap="square">
            <a:spAutoFit/>
          </a:bodyPr>
          <a:lstStyle/>
          <a:p>
            <a:r>
              <a:rPr lang="en-US" altLang="zh-CN" sz="3600" b="1" u="sng"/>
              <a:t>METHODOLOGY DESCRIPTION</a:t>
            </a:r>
            <a:endParaRPr lang="en-US" sz="3600" b="1" u="sng"/>
          </a:p>
        </p:txBody>
      </p:sp>
      <p:sp>
        <p:nvSpPr>
          <p:cNvPr id="6" name="TextBox 5">
            <a:extLst>
              <a:ext uri="{FF2B5EF4-FFF2-40B4-BE49-F238E27FC236}">
                <a16:creationId xmlns:a16="http://schemas.microsoft.com/office/drawing/2014/main" id="{3A3CAD7B-16BC-1F40-B528-960A80462276}"/>
              </a:ext>
            </a:extLst>
          </p:cNvPr>
          <p:cNvSpPr txBox="1"/>
          <p:nvPr/>
        </p:nvSpPr>
        <p:spPr>
          <a:xfrm>
            <a:off x="1154388" y="1659285"/>
            <a:ext cx="9703098" cy="3046988"/>
          </a:xfrm>
          <a:prstGeom prst="rect">
            <a:avLst/>
          </a:prstGeom>
          <a:noFill/>
        </p:spPr>
        <p:txBody>
          <a:bodyPr wrap="square">
            <a:spAutoFit/>
          </a:bodyPr>
          <a:lstStyle/>
          <a:p>
            <a:pPr marL="457200" indent="-457200">
              <a:buFont typeface="Arial" panose="020B0604020202020204" pitchFamily="34" charset="0"/>
              <a:buChar char="•"/>
            </a:pPr>
            <a:r>
              <a:rPr lang="en-US" sz="3200"/>
              <a:t>Designing the circuit and preparing the components. </a:t>
            </a:r>
          </a:p>
          <a:p>
            <a:pPr marL="457200" indent="-457200">
              <a:buFont typeface="Arial" panose="020B0604020202020204" pitchFamily="34" charset="0"/>
              <a:buChar char="•"/>
            </a:pPr>
            <a:r>
              <a:rPr lang="en-US" sz="3200"/>
              <a:t>Making simulations for the design.</a:t>
            </a:r>
          </a:p>
          <a:p>
            <a:pPr marL="457200" indent="-457200">
              <a:buFont typeface="Arial" panose="020B0604020202020204" pitchFamily="34" charset="0"/>
              <a:buChar char="•"/>
            </a:pPr>
            <a:r>
              <a:rPr lang="en-US" altLang="zh-CN" sz="3200"/>
              <a:t>Arranging</a:t>
            </a:r>
            <a:r>
              <a:rPr lang="en-US" sz="3200"/>
              <a:t> circuit components together and connecting them.</a:t>
            </a:r>
          </a:p>
          <a:p>
            <a:pPr marL="457200" indent="-457200">
              <a:buFont typeface="Arial" panose="020B0604020202020204" pitchFamily="34" charset="0"/>
              <a:buChar char="•"/>
            </a:pPr>
            <a:r>
              <a:rPr lang="en-US" sz="3200"/>
              <a:t>Writing the Arduino code.</a:t>
            </a:r>
          </a:p>
          <a:p>
            <a:pPr marL="457200" indent="-457200">
              <a:buFont typeface="Arial" panose="020B0604020202020204" pitchFamily="34" charset="0"/>
              <a:buChar char="•"/>
            </a:pPr>
            <a:r>
              <a:rPr lang="en-US" sz="3200"/>
              <a:t>Project finishing, designing a smart parking system.</a:t>
            </a:r>
          </a:p>
        </p:txBody>
      </p:sp>
    </p:spTree>
    <p:extLst>
      <p:ext uri="{BB962C8B-B14F-4D97-AF65-F5344CB8AC3E}">
        <p14:creationId xmlns:p14="http://schemas.microsoft.com/office/powerpoint/2010/main" val="344048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DDA775-2878-6A41-82DC-4818AEE613F7}"/>
              </a:ext>
            </a:extLst>
          </p:cNvPr>
          <p:cNvSpPr txBox="1"/>
          <p:nvPr/>
        </p:nvSpPr>
        <p:spPr>
          <a:xfrm>
            <a:off x="1079508" y="544189"/>
            <a:ext cx="8854468" cy="646331"/>
          </a:xfrm>
          <a:prstGeom prst="rect">
            <a:avLst/>
          </a:prstGeom>
          <a:noFill/>
        </p:spPr>
        <p:txBody>
          <a:bodyPr wrap="square">
            <a:spAutoFit/>
          </a:bodyPr>
          <a:lstStyle/>
          <a:p>
            <a:r>
              <a:rPr lang="en-US" altLang="zh-CN" sz="3600" b="1" u="sng"/>
              <a:t>COMPONENT DESCRIPTION</a:t>
            </a:r>
            <a:endParaRPr lang="en-US" sz="3600" b="1" u="sng"/>
          </a:p>
        </p:txBody>
      </p:sp>
      <p:sp>
        <p:nvSpPr>
          <p:cNvPr id="6" name="TextBox 5">
            <a:extLst>
              <a:ext uri="{FF2B5EF4-FFF2-40B4-BE49-F238E27FC236}">
                <a16:creationId xmlns:a16="http://schemas.microsoft.com/office/drawing/2014/main" id="{DB1A3A18-7981-5846-8E25-2D613BE682C6}"/>
              </a:ext>
            </a:extLst>
          </p:cNvPr>
          <p:cNvSpPr txBox="1"/>
          <p:nvPr/>
        </p:nvSpPr>
        <p:spPr>
          <a:xfrm>
            <a:off x="898550" y="1413063"/>
            <a:ext cx="6102656" cy="4031873"/>
          </a:xfrm>
          <a:prstGeom prst="rect">
            <a:avLst/>
          </a:prstGeom>
          <a:noFill/>
        </p:spPr>
        <p:txBody>
          <a:bodyPr wrap="square">
            <a:spAutoFit/>
          </a:bodyPr>
          <a:lstStyle/>
          <a:p>
            <a:r>
              <a:rPr lang="en-US" altLang="zh-CN" sz="3200" b="1"/>
              <a:t>HARDWARE :</a:t>
            </a:r>
            <a:r>
              <a:rPr lang="zh-CN" altLang="en-US" sz="3200" b="1"/>
              <a:t> </a:t>
            </a:r>
            <a:endParaRPr lang="en-US" altLang="zh-CN" sz="3200" b="1"/>
          </a:p>
          <a:p>
            <a:pPr marL="457200" indent="-457200">
              <a:buFont typeface="Arial" panose="020B0604020202020204" pitchFamily="34" charset="0"/>
              <a:buChar char="•"/>
            </a:pPr>
            <a:r>
              <a:rPr lang="en-US" altLang="zh-CN" sz="3200"/>
              <a:t>Arduino Uno</a:t>
            </a:r>
          </a:p>
          <a:p>
            <a:pPr marL="457200" indent="-457200">
              <a:buFont typeface="Arial" panose="020B0604020202020204" pitchFamily="34" charset="0"/>
              <a:buChar char="•"/>
            </a:pPr>
            <a:r>
              <a:rPr lang="en-US" altLang="zh-CN" sz="3200"/>
              <a:t>GSM Module</a:t>
            </a:r>
          </a:p>
          <a:p>
            <a:pPr marL="457200" indent="-457200">
              <a:buFont typeface="Arial" panose="020B0604020202020204" pitchFamily="34" charset="0"/>
              <a:buChar char="•"/>
            </a:pPr>
            <a:r>
              <a:rPr lang="en-US" altLang="zh-CN" sz="3200"/>
              <a:t>Reader Module</a:t>
            </a:r>
          </a:p>
          <a:p>
            <a:pPr marL="457200" indent="-457200">
              <a:buFont typeface="Arial" panose="020B0604020202020204" pitchFamily="34" charset="0"/>
              <a:buChar char="•"/>
            </a:pPr>
            <a:r>
              <a:rPr lang="en-US" altLang="zh-CN" sz="3200"/>
              <a:t>Servo motor</a:t>
            </a:r>
          </a:p>
          <a:p>
            <a:pPr marL="457200" indent="-457200">
              <a:buFont typeface="Arial" panose="020B0604020202020204" pitchFamily="34" charset="0"/>
              <a:buChar char="•"/>
            </a:pPr>
            <a:r>
              <a:rPr lang="en-US" altLang="zh-CN" sz="3200"/>
              <a:t>Wifi Module</a:t>
            </a:r>
          </a:p>
          <a:p>
            <a:pPr marL="457200" indent="-457200">
              <a:buFont typeface="Arial" panose="020B0604020202020204" pitchFamily="34" charset="0"/>
              <a:buChar char="•"/>
            </a:pPr>
            <a:r>
              <a:rPr lang="en-US" altLang="zh-CN" sz="3200"/>
              <a:t>RFID</a:t>
            </a:r>
            <a:r>
              <a:rPr lang="zh-CN" altLang="en-US" sz="3200"/>
              <a:t> </a:t>
            </a:r>
            <a:r>
              <a:rPr lang="en-US" altLang="zh-CN" sz="3200"/>
              <a:t>Card</a:t>
            </a:r>
          </a:p>
          <a:p>
            <a:pPr marL="457200" indent="-457200">
              <a:buFont typeface="Arial" panose="020B0604020202020204" pitchFamily="34" charset="0"/>
              <a:buChar char="•"/>
            </a:pPr>
            <a:r>
              <a:rPr lang="en-US" altLang="zh-CN" sz="3200"/>
              <a:t>IR</a:t>
            </a:r>
            <a:r>
              <a:rPr lang="zh-CN" altLang="en-US" sz="3200"/>
              <a:t> </a:t>
            </a:r>
            <a:r>
              <a:rPr lang="en-US" altLang="zh-CN" sz="3200"/>
              <a:t>sensors</a:t>
            </a:r>
          </a:p>
        </p:txBody>
      </p:sp>
      <p:sp>
        <p:nvSpPr>
          <p:cNvPr id="7" name="TextBox 6">
            <a:extLst>
              <a:ext uri="{FF2B5EF4-FFF2-40B4-BE49-F238E27FC236}">
                <a16:creationId xmlns:a16="http://schemas.microsoft.com/office/drawing/2014/main" id="{4135C8A8-1585-4645-8A8D-6B2A69D6DF96}"/>
              </a:ext>
            </a:extLst>
          </p:cNvPr>
          <p:cNvSpPr txBox="1"/>
          <p:nvPr/>
        </p:nvSpPr>
        <p:spPr>
          <a:xfrm>
            <a:off x="5534822" y="1413063"/>
            <a:ext cx="6102656" cy="2062103"/>
          </a:xfrm>
          <a:prstGeom prst="rect">
            <a:avLst/>
          </a:prstGeom>
          <a:noFill/>
        </p:spPr>
        <p:txBody>
          <a:bodyPr wrap="square">
            <a:spAutoFit/>
          </a:bodyPr>
          <a:lstStyle/>
          <a:p>
            <a:r>
              <a:rPr lang="en-US" altLang="zh-CN" sz="3200" b="1"/>
              <a:t>SOFTWARE :</a:t>
            </a:r>
          </a:p>
          <a:p>
            <a:pPr marL="457200" indent="-457200">
              <a:buFont typeface="Arial" panose="020B0604020202020204" pitchFamily="34" charset="0"/>
              <a:buChar char="•"/>
            </a:pPr>
            <a:r>
              <a:rPr lang="en-US" altLang="zh-CN" sz="3200"/>
              <a:t>Arduino IDE</a:t>
            </a:r>
          </a:p>
          <a:p>
            <a:pPr marL="457200" indent="-457200">
              <a:buFont typeface="Arial" panose="020B0604020202020204" pitchFamily="34" charset="0"/>
              <a:buChar char="•"/>
            </a:pPr>
            <a:r>
              <a:rPr lang="en-US" altLang="zh-CN" sz="3200"/>
              <a:t>MIT App inventor </a:t>
            </a:r>
          </a:p>
          <a:p>
            <a:pPr marL="457200" indent="-457200">
              <a:buFont typeface="Arial" panose="020B0604020202020204" pitchFamily="34" charset="0"/>
              <a:buChar char="•"/>
            </a:pPr>
            <a:endParaRPr lang="en-US" sz="3200" b="1"/>
          </a:p>
        </p:txBody>
      </p:sp>
    </p:spTree>
    <p:extLst>
      <p:ext uri="{BB962C8B-B14F-4D97-AF65-F5344CB8AC3E}">
        <p14:creationId xmlns:p14="http://schemas.microsoft.com/office/powerpoint/2010/main" val="33098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2F7442-06E0-C846-9EA7-8F064483D6C4}"/>
              </a:ext>
            </a:extLst>
          </p:cNvPr>
          <p:cNvSpPr txBox="1"/>
          <p:nvPr/>
        </p:nvSpPr>
        <p:spPr>
          <a:xfrm>
            <a:off x="954710" y="587865"/>
            <a:ext cx="6102656" cy="646331"/>
          </a:xfrm>
          <a:prstGeom prst="rect">
            <a:avLst/>
          </a:prstGeom>
          <a:noFill/>
        </p:spPr>
        <p:txBody>
          <a:bodyPr wrap="square">
            <a:spAutoFit/>
          </a:bodyPr>
          <a:lstStyle/>
          <a:p>
            <a:r>
              <a:rPr lang="en-US" altLang="zh-CN" sz="3600" b="1" u="sng"/>
              <a:t>ARDUINO UNO</a:t>
            </a:r>
            <a:endParaRPr lang="en-US" sz="3600" b="1" u="sng"/>
          </a:p>
        </p:txBody>
      </p:sp>
      <p:pic>
        <p:nvPicPr>
          <p:cNvPr id="2" name="Picture 3">
            <a:extLst>
              <a:ext uri="{FF2B5EF4-FFF2-40B4-BE49-F238E27FC236}">
                <a16:creationId xmlns:a16="http://schemas.microsoft.com/office/drawing/2014/main" id="{0EFE09B9-E3BE-F846-8D01-A32BD28BDFBE}"/>
              </a:ext>
            </a:extLst>
          </p:cNvPr>
          <p:cNvPicPr>
            <a:picLocks noChangeAspect="1"/>
          </p:cNvPicPr>
          <p:nvPr/>
        </p:nvPicPr>
        <p:blipFill>
          <a:blip r:embed="rId2"/>
          <a:stretch>
            <a:fillRect/>
          </a:stretch>
        </p:blipFill>
        <p:spPr>
          <a:xfrm>
            <a:off x="502838" y="1885535"/>
            <a:ext cx="5476127" cy="3380970"/>
          </a:xfrm>
          <a:prstGeom prst="rect">
            <a:avLst/>
          </a:prstGeom>
        </p:spPr>
      </p:pic>
      <p:sp>
        <p:nvSpPr>
          <p:cNvPr id="6" name="TextBox 5">
            <a:extLst>
              <a:ext uri="{FF2B5EF4-FFF2-40B4-BE49-F238E27FC236}">
                <a16:creationId xmlns:a16="http://schemas.microsoft.com/office/drawing/2014/main" id="{A64DA409-C3E4-6740-A6FE-29D33A119A1B}"/>
              </a:ext>
            </a:extLst>
          </p:cNvPr>
          <p:cNvSpPr txBox="1"/>
          <p:nvPr/>
        </p:nvSpPr>
        <p:spPr>
          <a:xfrm>
            <a:off x="6570651" y="980207"/>
            <a:ext cx="6102656" cy="4524315"/>
          </a:xfrm>
          <a:prstGeom prst="rect">
            <a:avLst/>
          </a:prstGeom>
          <a:noFill/>
        </p:spPr>
        <p:txBody>
          <a:bodyPr wrap="square">
            <a:spAutoFit/>
          </a:bodyPr>
          <a:lstStyle/>
          <a:p>
            <a:pPr marL="285750" indent="-285750">
              <a:buFont typeface="Arial" panose="020B0604020202020204" pitchFamily="34" charset="0"/>
              <a:buChar char="•"/>
            </a:pPr>
            <a:r>
              <a:rPr lang="en-US" sz="2400"/>
              <a:t>Microcontroller </a:t>
            </a:r>
            <a:r>
              <a:rPr lang="en-US" altLang="zh-CN" sz="2400"/>
              <a:t>:</a:t>
            </a:r>
            <a:r>
              <a:rPr lang="zh-CN" altLang="en-US" sz="2400"/>
              <a:t> </a:t>
            </a:r>
            <a:r>
              <a:rPr lang="en-US" sz="2400"/>
              <a:t>ATmega328P </a:t>
            </a:r>
          </a:p>
          <a:p>
            <a:pPr marL="285750" indent="-285750">
              <a:buFont typeface="Arial" panose="020B0604020202020204" pitchFamily="34" charset="0"/>
              <a:buChar char="•"/>
            </a:pPr>
            <a:r>
              <a:rPr lang="en-US" sz="2400"/>
              <a:t>Operating voltage </a:t>
            </a:r>
            <a:r>
              <a:rPr lang="en-US" altLang="zh-CN" sz="2400"/>
              <a:t>:</a:t>
            </a:r>
            <a:r>
              <a:rPr lang="zh-CN" altLang="en-US" sz="2400"/>
              <a:t> </a:t>
            </a:r>
            <a:r>
              <a:rPr lang="en-US" sz="2400"/>
              <a:t>5v</a:t>
            </a:r>
          </a:p>
          <a:p>
            <a:pPr marL="285750" indent="-285750">
              <a:buFont typeface="Arial" panose="020B0604020202020204" pitchFamily="34" charset="0"/>
              <a:buChar char="•"/>
            </a:pPr>
            <a:r>
              <a:rPr lang="en-US" sz="2400"/>
              <a:t>Input voltage </a:t>
            </a:r>
            <a:r>
              <a:rPr lang="en-US" altLang="zh-CN" sz="2400"/>
              <a:t>:</a:t>
            </a:r>
            <a:r>
              <a:rPr lang="zh-CN" altLang="en-US" sz="2400"/>
              <a:t> </a:t>
            </a:r>
            <a:r>
              <a:rPr lang="en-US" sz="2400"/>
              <a:t>7-12v</a:t>
            </a:r>
          </a:p>
          <a:p>
            <a:pPr marL="285750" indent="-285750">
              <a:buFont typeface="Arial" panose="020B0604020202020204" pitchFamily="34" charset="0"/>
              <a:buChar char="•"/>
            </a:pPr>
            <a:r>
              <a:rPr lang="en-US" sz="2400"/>
              <a:t>Input voltage limit </a:t>
            </a:r>
            <a:r>
              <a:rPr lang="en-US" altLang="zh-CN" sz="2400"/>
              <a:t>:</a:t>
            </a:r>
            <a:r>
              <a:rPr lang="zh-CN" altLang="en-US" sz="2400"/>
              <a:t> </a:t>
            </a:r>
            <a:r>
              <a:rPr lang="en-US" sz="2400"/>
              <a:t>6-20v</a:t>
            </a:r>
          </a:p>
          <a:p>
            <a:pPr marL="285750" indent="-285750">
              <a:buFont typeface="Arial" panose="020B0604020202020204" pitchFamily="34" charset="0"/>
              <a:buChar char="•"/>
            </a:pPr>
            <a:r>
              <a:rPr lang="en-US" sz="2400"/>
              <a:t>Digital I/O pins </a:t>
            </a:r>
            <a:r>
              <a:rPr lang="en-US" altLang="zh-CN" sz="2400"/>
              <a:t>:</a:t>
            </a:r>
            <a:r>
              <a:rPr lang="zh-CN" altLang="en-US" sz="2400"/>
              <a:t> </a:t>
            </a:r>
            <a:r>
              <a:rPr lang="en-US" sz="2400"/>
              <a:t>6</a:t>
            </a:r>
          </a:p>
          <a:p>
            <a:pPr marL="285750" indent="-285750">
              <a:buFont typeface="Arial" panose="020B0604020202020204" pitchFamily="34" charset="0"/>
              <a:buChar char="•"/>
            </a:pPr>
            <a:r>
              <a:rPr lang="en-US" sz="2400"/>
              <a:t>Analogue input pins </a:t>
            </a:r>
            <a:r>
              <a:rPr lang="en-US" altLang="zh-CN" sz="2400"/>
              <a:t>:</a:t>
            </a:r>
            <a:r>
              <a:rPr lang="zh-CN" altLang="en-US" sz="2400"/>
              <a:t> </a:t>
            </a:r>
            <a:r>
              <a:rPr lang="en-US" sz="2400"/>
              <a:t>6</a:t>
            </a:r>
          </a:p>
          <a:p>
            <a:pPr marL="285750" indent="-285750">
              <a:buFont typeface="Arial" panose="020B0604020202020204" pitchFamily="34" charset="0"/>
              <a:buChar char="•"/>
            </a:pPr>
            <a:r>
              <a:rPr lang="en-US" sz="2400"/>
              <a:t>DC current per I/O pins </a:t>
            </a:r>
            <a:r>
              <a:rPr lang="en-US" altLang="zh-CN" sz="2400"/>
              <a:t>:</a:t>
            </a:r>
            <a:r>
              <a:rPr lang="zh-CN" altLang="en-US" sz="2400"/>
              <a:t> </a:t>
            </a:r>
            <a:r>
              <a:rPr lang="en-US" sz="2400"/>
              <a:t>20mA</a:t>
            </a:r>
          </a:p>
          <a:p>
            <a:pPr marL="285750" indent="-285750">
              <a:buFont typeface="Arial" panose="020B0604020202020204" pitchFamily="34" charset="0"/>
              <a:buChar char="•"/>
            </a:pPr>
            <a:r>
              <a:rPr lang="en-US" sz="2400"/>
              <a:t>DC current for 3.3v pin </a:t>
            </a:r>
            <a:r>
              <a:rPr lang="en-US" altLang="zh-CN" sz="2400"/>
              <a:t>:</a:t>
            </a:r>
            <a:r>
              <a:rPr lang="zh-CN" altLang="en-US" sz="2400"/>
              <a:t> </a:t>
            </a:r>
            <a:r>
              <a:rPr lang="en-US" sz="2400"/>
              <a:t>50mA</a:t>
            </a:r>
          </a:p>
          <a:p>
            <a:pPr marL="285750" indent="-285750">
              <a:buFont typeface="Arial" panose="020B0604020202020204" pitchFamily="34" charset="0"/>
              <a:buChar char="•"/>
            </a:pPr>
            <a:r>
              <a:rPr lang="en-US" sz="2400"/>
              <a:t>Clock speed </a:t>
            </a:r>
            <a:r>
              <a:rPr lang="en-US" altLang="zh-CN" sz="2400"/>
              <a:t>:</a:t>
            </a:r>
            <a:r>
              <a:rPr lang="zh-CN" altLang="en-US" sz="2400"/>
              <a:t> </a:t>
            </a:r>
            <a:r>
              <a:rPr lang="en-US" sz="2400"/>
              <a:t>16MHz</a:t>
            </a:r>
          </a:p>
          <a:p>
            <a:pPr marL="285750" indent="-285750">
              <a:buFont typeface="Arial" panose="020B0604020202020204" pitchFamily="34" charset="0"/>
              <a:buChar char="•"/>
            </a:pPr>
            <a:r>
              <a:rPr lang="en-US" sz="2400"/>
              <a:t>Length </a:t>
            </a:r>
            <a:r>
              <a:rPr lang="en-US" altLang="zh-CN" sz="2400"/>
              <a:t>:</a:t>
            </a:r>
            <a:r>
              <a:rPr lang="zh-CN" altLang="en-US" sz="2400"/>
              <a:t> </a:t>
            </a:r>
            <a:r>
              <a:rPr lang="en-US" sz="2400"/>
              <a:t>68.6mm</a:t>
            </a:r>
          </a:p>
          <a:p>
            <a:pPr marL="285750" indent="-285750">
              <a:buFont typeface="Arial" panose="020B0604020202020204" pitchFamily="34" charset="0"/>
              <a:buChar char="•"/>
            </a:pPr>
            <a:r>
              <a:rPr lang="en-US" sz="2400"/>
              <a:t>Width </a:t>
            </a:r>
            <a:r>
              <a:rPr lang="en-US" altLang="zh-CN" sz="2400"/>
              <a:t>:</a:t>
            </a:r>
            <a:r>
              <a:rPr lang="zh-CN" altLang="en-US" sz="2400"/>
              <a:t> </a:t>
            </a:r>
            <a:r>
              <a:rPr lang="en-US" sz="2400"/>
              <a:t>53.4mm</a:t>
            </a:r>
          </a:p>
          <a:p>
            <a:pPr marL="285750" indent="-285750">
              <a:buFont typeface="Arial" panose="020B0604020202020204" pitchFamily="34" charset="0"/>
              <a:buChar char="•"/>
            </a:pPr>
            <a:r>
              <a:rPr lang="en-US" sz="2400"/>
              <a:t>Weight </a:t>
            </a:r>
            <a:r>
              <a:rPr lang="en-US" altLang="zh-CN" sz="2400"/>
              <a:t>:</a:t>
            </a:r>
            <a:r>
              <a:rPr lang="zh-CN" altLang="en-US" sz="2400"/>
              <a:t> </a:t>
            </a:r>
            <a:r>
              <a:rPr lang="en-US" sz="2400"/>
              <a:t>25g</a:t>
            </a:r>
          </a:p>
        </p:txBody>
      </p:sp>
    </p:spTree>
    <p:extLst>
      <p:ext uri="{BB962C8B-B14F-4D97-AF65-F5344CB8AC3E}">
        <p14:creationId xmlns:p14="http://schemas.microsoft.com/office/powerpoint/2010/main" val="304760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B68276-F314-E346-BA3A-1E873745C067}"/>
              </a:ext>
            </a:extLst>
          </p:cNvPr>
          <p:cNvSpPr txBox="1"/>
          <p:nvPr/>
        </p:nvSpPr>
        <p:spPr>
          <a:xfrm>
            <a:off x="917270" y="700184"/>
            <a:ext cx="6102656" cy="646331"/>
          </a:xfrm>
          <a:prstGeom prst="rect">
            <a:avLst/>
          </a:prstGeom>
          <a:noFill/>
        </p:spPr>
        <p:txBody>
          <a:bodyPr wrap="square">
            <a:spAutoFit/>
          </a:bodyPr>
          <a:lstStyle/>
          <a:p>
            <a:r>
              <a:rPr lang="en-US" altLang="zh-CN" sz="3600" b="1" u="sng"/>
              <a:t>GSM MODULE</a:t>
            </a:r>
            <a:endParaRPr lang="en-US" sz="3600" b="1" u="sng"/>
          </a:p>
        </p:txBody>
      </p:sp>
      <p:pic>
        <p:nvPicPr>
          <p:cNvPr id="2" name="Picture 3">
            <a:extLst>
              <a:ext uri="{FF2B5EF4-FFF2-40B4-BE49-F238E27FC236}">
                <a16:creationId xmlns:a16="http://schemas.microsoft.com/office/drawing/2014/main" id="{2E996410-C861-EC41-AAC8-AA4B40BFAEDA}"/>
              </a:ext>
            </a:extLst>
          </p:cNvPr>
          <p:cNvPicPr>
            <a:picLocks noChangeAspect="1"/>
          </p:cNvPicPr>
          <p:nvPr/>
        </p:nvPicPr>
        <p:blipFill>
          <a:blip r:embed="rId2"/>
          <a:stretch>
            <a:fillRect/>
          </a:stretch>
        </p:blipFill>
        <p:spPr>
          <a:xfrm>
            <a:off x="674876" y="1767975"/>
            <a:ext cx="4491790" cy="3606467"/>
          </a:xfrm>
          <a:prstGeom prst="rect">
            <a:avLst/>
          </a:prstGeom>
        </p:spPr>
      </p:pic>
      <p:sp>
        <p:nvSpPr>
          <p:cNvPr id="6" name="TextBox 5">
            <a:extLst>
              <a:ext uri="{FF2B5EF4-FFF2-40B4-BE49-F238E27FC236}">
                <a16:creationId xmlns:a16="http://schemas.microsoft.com/office/drawing/2014/main" id="{ACBCED57-E0E4-084C-A107-C066552A7C97}"/>
              </a:ext>
            </a:extLst>
          </p:cNvPr>
          <p:cNvSpPr txBox="1"/>
          <p:nvPr/>
        </p:nvSpPr>
        <p:spPr>
          <a:xfrm>
            <a:off x="5952065" y="2090172"/>
            <a:ext cx="6102656" cy="2677656"/>
          </a:xfrm>
          <a:prstGeom prst="rect">
            <a:avLst/>
          </a:prstGeom>
          <a:noFill/>
        </p:spPr>
        <p:txBody>
          <a:bodyPr wrap="square">
            <a:spAutoFit/>
          </a:bodyPr>
          <a:lstStyle/>
          <a:p>
            <a:pPr marL="285750" indent="-285750">
              <a:buFont typeface="Arial" panose="020B0604020202020204" pitchFamily="34" charset="0"/>
              <a:buChar char="•"/>
            </a:pPr>
            <a:r>
              <a:rPr lang="en-US" altLang="zh-CN" sz="2800"/>
              <a:t>T</a:t>
            </a:r>
            <a:r>
              <a:rPr lang="en-US" sz="2800"/>
              <a:t>o setup communication between mobile phones and</a:t>
            </a:r>
            <a:r>
              <a:rPr lang="zh-CN" altLang="en-US" sz="2800"/>
              <a:t> </a:t>
            </a:r>
            <a:r>
              <a:rPr lang="en-US" sz="2800"/>
              <a:t>microcontroller.</a:t>
            </a:r>
          </a:p>
          <a:p>
            <a:pPr marL="285750" indent="-285750">
              <a:buFont typeface="Arial" panose="020B0604020202020204" pitchFamily="34" charset="0"/>
              <a:buChar char="•"/>
            </a:pPr>
            <a:r>
              <a:rPr lang="en-US" sz="2800"/>
              <a:t> It is used to send SMS, MMS and voice messages through mobile network. </a:t>
            </a:r>
          </a:p>
          <a:p>
            <a:pPr marL="285750" indent="-285750">
              <a:buFont typeface="Arial" panose="020B0604020202020204" pitchFamily="34" charset="0"/>
              <a:buChar char="•"/>
            </a:pPr>
            <a:r>
              <a:rPr lang="en-US" sz="2800"/>
              <a:t>GPRS extension in GSM allows high data transmission. </a:t>
            </a:r>
          </a:p>
        </p:txBody>
      </p:sp>
    </p:spTree>
    <p:extLst>
      <p:ext uri="{BB962C8B-B14F-4D97-AF65-F5344CB8AC3E}">
        <p14:creationId xmlns:p14="http://schemas.microsoft.com/office/powerpoint/2010/main" val="1195978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65CAD-29D7-7B4F-B6FB-2A7B1274CCAF}"/>
              </a:ext>
            </a:extLst>
          </p:cNvPr>
          <p:cNvSpPr txBox="1"/>
          <p:nvPr/>
        </p:nvSpPr>
        <p:spPr>
          <a:xfrm>
            <a:off x="1079346" y="675225"/>
            <a:ext cx="9665659" cy="646331"/>
          </a:xfrm>
          <a:prstGeom prst="rect">
            <a:avLst/>
          </a:prstGeom>
          <a:noFill/>
        </p:spPr>
        <p:txBody>
          <a:bodyPr wrap="square">
            <a:spAutoFit/>
          </a:bodyPr>
          <a:lstStyle/>
          <a:p>
            <a:r>
              <a:rPr lang="en-US" altLang="zh-CN" sz="3600" b="1" u="sng"/>
              <a:t>READER MODULE</a:t>
            </a:r>
            <a:endParaRPr lang="en-US" sz="3600" b="1" u="sng"/>
          </a:p>
        </p:txBody>
      </p:sp>
      <p:pic>
        <p:nvPicPr>
          <p:cNvPr id="2" name="Picture 3">
            <a:extLst>
              <a:ext uri="{FF2B5EF4-FFF2-40B4-BE49-F238E27FC236}">
                <a16:creationId xmlns:a16="http://schemas.microsoft.com/office/drawing/2014/main" id="{238AD7CD-165F-7644-AB84-618D5143C107}"/>
              </a:ext>
            </a:extLst>
          </p:cNvPr>
          <p:cNvPicPr>
            <a:picLocks noChangeAspect="1"/>
          </p:cNvPicPr>
          <p:nvPr/>
        </p:nvPicPr>
        <p:blipFill>
          <a:blip r:embed="rId2"/>
          <a:stretch>
            <a:fillRect/>
          </a:stretch>
        </p:blipFill>
        <p:spPr>
          <a:xfrm>
            <a:off x="837206" y="1971909"/>
            <a:ext cx="4430094" cy="3244287"/>
          </a:xfrm>
          <a:prstGeom prst="rect">
            <a:avLst/>
          </a:prstGeom>
        </p:spPr>
      </p:pic>
      <p:sp>
        <p:nvSpPr>
          <p:cNvPr id="6" name="TextBox 5">
            <a:extLst>
              <a:ext uri="{FF2B5EF4-FFF2-40B4-BE49-F238E27FC236}">
                <a16:creationId xmlns:a16="http://schemas.microsoft.com/office/drawing/2014/main" id="{BC607F51-AC38-4540-B465-09EAF5E0F983}"/>
              </a:ext>
            </a:extLst>
          </p:cNvPr>
          <p:cNvSpPr txBox="1"/>
          <p:nvPr/>
        </p:nvSpPr>
        <p:spPr>
          <a:xfrm>
            <a:off x="5793855" y="1971909"/>
            <a:ext cx="6102656" cy="2062103"/>
          </a:xfrm>
          <a:prstGeom prst="rect">
            <a:avLst/>
          </a:prstGeom>
          <a:noFill/>
        </p:spPr>
        <p:txBody>
          <a:bodyPr wrap="square">
            <a:spAutoFit/>
          </a:bodyPr>
          <a:lstStyle/>
          <a:p>
            <a:pPr marL="285750" indent="-285750">
              <a:buFont typeface="Arial" panose="020B0604020202020204" pitchFamily="34" charset="0"/>
              <a:buChar char="•"/>
            </a:pPr>
            <a:r>
              <a:rPr lang="en-US" altLang="zh-CN" sz="3200"/>
              <a:t>Device</a:t>
            </a:r>
            <a:r>
              <a:rPr lang="en-US" sz="3200"/>
              <a:t> </a:t>
            </a:r>
            <a:r>
              <a:rPr lang="en-US" altLang="zh-CN" sz="3200"/>
              <a:t>that</a:t>
            </a:r>
            <a:r>
              <a:rPr lang="en-US" sz="3200"/>
              <a:t> scans and gathers the information from the RFID Card. </a:t>
            </a:r>
          </a:p>
          <a:p>
            <a:pPr marL="285750" indent="-285750">
              <a:buFont typeface="Arial" panose="020B0604020202020204" pitchFamily="34" charset="0"/>
              <a:buChar char="•"/>
            </a:pPr>
            <a:r>
              <a:rPr lang="en-US" sz="3200"/>
              <a:t>This card can be used to track objects.</a:t>
            </a:r>
          </a:p>
        </p:txBody>
      </p:sp>
    </p:spTree>
    <p:extLst>
      <p:ext uri="{BB962C8B-B14F-4D97-AF65-F5344CB8AC3E}">
        <p14:creationId xmlns:p14="http://schemas.microsoft.com/office/powerpoint/2010/main" val="180000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83B45-5E2F-3C49-AEB0-F81F8706B36C}"/>
              </a:ext>
            </a:extLst>
          </p:cNvPr>
          <p:cNvSpPr txBox="1"/>
          <p:nvPr/>
        </p:nvSpPr>
        <p:spPr>
          <a:xfrm>
            <a:off x="992148" y="726366"/>
            <a:ext cx="7144725" cy="646331"/>
          </a:xfrm>
          <a:prstGeom prst="rect">
            <a:avLst/>
          </a:prstGeom>
          <a:noFill/>
        </p:spPr>
        <p:txBody>
          <a:bodyPr wrap="square">
            <a:spAutoFit/>
          </a:bodyPr>
          <a:lstStyle/>
          <a:p>
            <a:r>
              <a:rPr lang="en-US" altLang="zh-CN" sz="3600" b="1" u="sng"/>
              <a:t>SERVO</a:t>
            </a:r>
            <a:r>
              <a:rPr lang="zh-CN" altLang="en-US" sz="3600" b="1" u="sng"/>
              <a:t> </a:t>
            </a:r>
            <a:r>
              <a:rPr lang="en-US" altLang="zh-CN" sz="3600" b="1" u="sng"/>
              <a:t>MOTOR</a:t>
            </a:r>
            <a:endParaRPr lang="en-US" sz="3600" b="1" u="sng"/>
          </a:p>
        </p:txBody>
      </p:sp>
      <p:pic>
        <p:nvPicPr>
          <p:cNvPr id="2" name="Picture 3">
            <a:extLst>
              <a:ext uri="{FF2B5EF4-FFF2-40B4-BE49-F238E27FC236}">
                <a16:creationId xmlns:a16="http://schemas.microsoft.com/office/drawing/2014/main" id="{60F359BC-85E9-FA46-9B97-AAEE07184916}"/>
              </a:ext>
            </a:extLst>
          </p:cNvPr>
          <p:cNvPicPr>
            <a:picLocks noChangeAspect="1"/>
          </p:cNvPicPr>
          <p:nvPr/>
        </p:nvPicPr>
        <p:blipFill>
          <a:blip r:embed="rId2"/>
          <a:stretch>
            <a:fillRect/>
          </a:stretch>
        </p:blipFill>
        <p:spPr>
          <a:xfrm>
            <a:off x="596815" y="1893353"/>
            <a:ext cx="4950071" cy="3071294"/>
          </a:xfrm>
          <a:prstGeom prst="rect">
            <a:avLst/>
          </a:prstGeom>
        </p:spPr>
      </p:pic>
      <p:sp>
        <p:nvSpPr>
          <p:cNvPr id="7" name="TextBox 6">
            <a:extLst>
              <a:ext uri="{FF2B5EF4-FFF2-40B4-BE49-F238E27FC236}">
                <a16:creationId xmlns:a16="http://schemas.microsoft.com/office/drawing/2014/main" id="{A4CD15F0-57BB-AE4F-AFFD-949A2AFCB991}"/>
              </a:ext>
            </a:extLst>
          </p:cNvPr>
          <p:cNvSpPr txBox="1"/>
          <p:nvPr/>
        </p:nvSpPr>
        <p:spPr>
          <a:xfrm>
            <a:off x="6096000" y="1893353"/>
            <a:ext cx="6102656" cy="2554545"/>
          </a:xfrm>
          <a:prstGeom prst="rect">
            <a:avLst/>
          </a:prstGeom>
          <a:noFill/>
        </p:spPr>
        <p:txBody>
          <a:bodyPr wrap="square">
            <a:spAutoFit/>
          </a:bodyPr>
          <a:lstStyle/>
          <a:p>
            <a:pPr marL="285750" indent="-285750">
              <a:buFont typeface="Arial" panose="020B0604020202020204" pitchFamily="34" charset="0"/>
              <a:buChar char="•"/>
            </a:pPr>
            <a:r>
              <a:rPr lang="en-US" sz="3200"/>
              <a:t>It is a rotator device that allows the control of angular as well as linear motion. </a:t>
            </a:r>
          </a:p>
          <a:p>
            <a:pPr marL="285750" indent="-285750">
              <a:buFont typeface="Arial" panose="020B0604020202020204" pitchFamily="34" charset="0"/>
              <a:buChar char="•"/>
            </a:pPr>
            <a:r>
              <a:rPr lang="en-US" sz="3200"/>
              <a:t>A servo motor is used for the opening and closing of the gate. </a:t>
            </a:r>
          </a:p>
        </p:txBody>
      </p:sp>
    </p:spTree>
    <p:extLst>
      <p:ext uri="{BB962C8B-B14F-4D97-AF65-F5344CB8AC3E}">
        <p14:creationId xmlns:p14="http://schemas.microsoft.com/office/powerpoint/2010/main" val="4147347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701B64-2521-544F-B3B1-5DBE912E57A1}"/>
              </a:ext>
            </a:extLst>
          </p:cNvPr>
          <p:cNvSpPr txBox="1"/>
          <p:nvPr/>
        </p:nvSpPr>
        <p:spPr>
          <a:xfrm>
            <a:off x="954710" y="999701"/>
            <a:ext cx="6102656" cy="646331"/>
          </a:xfrm>
          <a:prstGeom prst="rect">
            <a:avLst/>
          </a:prstGeom>
          <a:noFill/>
        </p:spPr>
        <p:txBody>
          <a:bodyPr wrap="square">
            <a:spAutoFit/>
          </a:bodyPr>
          <a:lstStyle/>
          <a:p>
            <a:r>
              <a:rPr lang="en-US" altLang="zh-CN" sz="3600" b="1" u="sng"/>
              <a:t>WIFI MODULE</a:t>
            </a:r>
            <a:endParaRPr lang="en-US" sz="3600" b="1" u="sng"/>
          </a:p>
        </p:txBody>
      </p:sp>
      <p:pic>
        <p:nvPicPr>
          <p:cNvPr id="2" name="Picture 3">
            <a:extLst>
              <a:ext uri="{FF2B5EF4-FFF2-40B4-BE49-F238E27FC236}">
                <a16:creationId xmlns:a16="http://schemas.microsoft.com/office/drawing/2014/main" id="{E0A617CA-257A-5247-886B-F62F97CDFB34}"/>
              </a:ext>
            </a:extLst>
          </p:cNvPr>
          <p:cNvPicPr>
            <a:picLocks noChangeAspect="1"/>
          </p:cNvPicPr>
          <p:nvPr/>
        </p:nvPicPr>
        <p:blipFill>
          <a:blip r:embed="rId2"/>
          <a:stretch>
            <a:fillRect/>
          </a:stretch>
        </p:blipFill>
        <p:spPr>
          <a:xfrm>
            <a:off x="443035" y="2136338"/>
            <a:ext cx="5025366" cy="3210508"/>
          </a:xfrm>
          <a:prstGeom prst="rect">
            <a:avLst/>
          </a:prstGeom>
        </p:spPr>
      </p:pic>
      <p:sp>
        <p:nvSpPr>
          <p:cNvPr id="6" name="TextBox 5">
            <a:extLst>
              <a:ext uri="{FF2B5EF4-FFF2-40B4-BE49-F238E27FC236}">
                <a16:creationId xmlns:a16="http://schemas.microsoft.com/office/drawing/2014/main" id="{F43E3B07-484E-D34D-B8BB-B863A19ADD13}"/>
              </a:ext>
            </a:extLst>
          </p:cNvPr>
          <p:cNvSpPr txBox="1"/>
          <p:nvPr/>
        </p:nvSpPr>
        <p:spPr>
          <a:xfrm>
            <a:off x="5812570" y="1228397"/>
            <a:ext cx="6102656" cy="4401205"/>
          </a:xfrm>
          <a:prstGeom prst="rect">
            <a:avLst/>
          </a:prstGeom>
          <a:noFill/>
        </p:spPr>
        <p:txBody>
          <a:bodyPr wrap="square">
            <a:spAutoFit/>
          </a:bodyPr>
          <a:lstStyle/>
          <a:p>
            <a:pPr marL="285750" indent="-285750">
              <a:buFont typeface="Arial" panose="020B0604020202020204" pitchFamily="34" charset="0"/>
              <a:buChar char="•"/>
            </a:pPr>
            <a:r>
              <a:rPr lang="en-US" sz="2800"/>
              <a:t>ESP8266 wifi module is low cost standalone wireless transceiver that can be used for end-point IoT developments. </a:t>
            </a:r>
          </a:p>
          <a:p>
            <a:pPr marL="285750" indent="-285750">
              <a:buFont typeface="Arial" panose="020B0604020202020204" pitchFamily="34" charset="0"/>
              <a:buChar char="•"/>
            </a:pPr>
            <a:r>
              <a:rPr lang="en-US" sz="2800"/>
              <a:t>It uses TCP/UDP communication protocol to connect with server/client.</a:t>
            </a:r>
          </a:p>
          <a:p>
            <a:pPr marL="285750" indent="-285750">
              <a:buFont typeface="Arial" panose="020B0604020202020204" pitchFamily="34" charset="0"/>
              <a:buChar char="•"/>
            </a:pPr>
            <a:r>
              <a:rPr lang="en-US" sz="2800"/>
              <a:t>It is used to send data from embedded system to the internet using URL by HTTP POST method using TCP/IP protocol. </a:t>
            </a:r>
          </a:p>
        </p:txBody>
      </p:sp>
    </p:spTree>
    <p:extLst>
      <p:ext uri="{BB962C8B-B14F-4D97-AF65-F5344CB8AC3E}">
        <p14:creationId xmlns:p14="http://schemas.microsoft.com/office/powerpoint/2010/main" val="381925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B7223-653F-5049-B2D1-5E910413BA35}"/>
              </a:ext>
            </a:extLst>
          </p:cNvPr>
          <p:cNvSpPr txBox="1"/>
          <p:nvPr/>
        </p:nvSpPr>
        <p:spPr>
          <a:xfrm>
            <a:off x="1216788" y="912342"/>
            <a:ext cx="6102656" cy="646331"/>
          </a:xfrm>
          <a:prstGeom prst="rect">
            <a:avLst/>
          </a:prstGeom>
          <a:noFill/>
        </p:spPr>
        <p:txBody>
          <a:bodyPr wrap="square">
            <a:spAutoFit/>
          </a:bodyPr>
          <a:lstStyle/>
          <a:p>
            <a:r>
              <a:rPr lang="en-US" altLang="zh-CN" sz="3600" b="1" u="sng"/>
              <a:t>RFID</a:t>
            </a:r>
            <a:r>
              <a:rPr lang="zh-CN" altLang="en-US" sz="3600" b="1" u="sng"/>
              <a:t> </a:t>
            </a:r>
            <a:r>
              <a:rPr lang="en-US" altLang="zh-CN" sz="3600" b="1" u="sng"/>
              <a:t>CARDS</a:t>
            </a:r>
            <a:endParaRPr lang="en-US" sz="3600" b="1" u="sng"/>
          </a:p>
        </p:txBody>
      </p:sp>
      <p:pic>
        <p:nvPicPr>
          <p:cNvPr id="2" name="Picture 4">
            <a:extLst>
              <a:ext uri="{FF2B5EF4-FFF2-40B4-BE49-F238E27FC236}">
                <a16:creationId xmlns:a16="http://schemas.microsoft.com/office/drawing/2014/main" id="{9BB899BF-96FE-3944-805F-DD13EA0FD720}"/>
              </a:ext>
            </a:extLst>
          </p:cNvPr>
          <p:cNvPicPr>
            <a:picLocks noChangeAspect="1"/>
          </p:cNvPicPr>
          <p:nvPr/>
        </p:nvPicPr>
        <p:blipFill>
          <a:blip r:embed="rId2"/>
          <a:stretch>
            <a:fillRect/>
          </a:stretch>
        </p:blipFill>
        <p:spPr>
          <a:xfrm>
            <a:off x="461107" y="2173992"/>
            <a:ext cx="5011194" cy="2731024"/>
          </a:xfrm>
          <a:prstGeom prst="rect">
            <a:avLst/>
          </a:prstGeom>
        </p:spPr>
      </p:pic>
      <p:sp>
        <p:nvSpPr>
          <p:cNvPr id="6" name="TextBox 5">
            <a:extLst>
              <a:ext uri="{FF2B5EF4-FFF2-40B4-BE49-F238E27FC236}">
                <a16:creationId xmlns:a16="http://schemas.microsoft.com/office/drawing/2014/main" id="{9115202F-D183-244E-95C5-3AC1F3057400}"/>
              </a:ext>
            </a:extLst>
          </p:cNvPr>
          <p:cNvSpPr txBox="1"/>
          <p:nvPr/>
        </p:nvSpPr>
        <p:spPr>
          <a:xfrm>
            <a:off x="5727428" y="1769789"/>
            <a:ext cx="6102656" cy="3539430"/>
          </a:xfrm>
          <a:prstGeom prst="rect">
            <a:avLst/>
          </a:prstGeom>
          <a:noFill/>
        </p:spPr>
        <p:txBody>
          <a:bodyPr wrap="square">
            <a:spAutoFit/>
          </a:bodyPr>
          <a:lstStyle/>
          <a:p>
            <a:pPr marL="285750" indent="-285750">
              <a:buFont typeface="Arial" panose="020B0604020202020204" pitchFamily="34" charset="0"/>
              <a:buChar char="•"/>
            </a:pPr>
            <a:r>
              <a:rPr lang="en-US" sz="2800"/>
              <a:t>RFID tags are made up of integrated circuit (IC), an antenna, and a substrate. </a:t>
            </a:r>
          </a:p>
          <a:p>
            <a:pPr marL="285750" indent="-285750">
              <a:buFont typeface="Arial" panose="020B0604020202020204" pitchFamily="34" charset="0"/>
              <a:buChar char="•"/>
            </a:pPr>
            <a:r>
              <a:rPr lang="en-US" sz="2800"/>
              <a:t>It is an identification badge or credit card that transfers its contents about an object to the reader module. </a:t>
            </a:r>
          </a:p>
          <a:p>
            <a:pPr marL="285750" indent="-285750">
              <a:buFont typeface="Arial" panose="020B0604020202020204" pitchFamily="34" charset="0"/>
              <a:buChar char="•"/>
            </a:pPr>
            <a:r>
              <a:rPr lang="en-US" sz="2800"/>
              <a:t>RFID tag transfers data about an object through radio waves.</a:t>
            </a:r>
            <a:r>
              <a:rPr lang="en-US"/>
              <a:t> </a:t>
            </a:r>
          </a:p>
        </p:txBody>
      </p:sp>
    </p:spTree>
    <p:extLst>
      <p:ext uri="{BB962C8B-B14F-4D97-AF65-F5344CB8AC3E}">
        <p14:creationId xmlns:p14="http://schemas.microsoft.com/office/powerpoint/2010/main" val="1276609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6DE7CC-EB3C-2D45-8412-393A1D8F5237}"/>
              </a:ext>
            </a:extLst>
          </p:cNvPr>
          <p:cNvSpPr txBox="1"/>
          <p:nvPr/>
        </p:nvSpPr>
        <p:spPr>
          <a:xfrm>
            <a:off x="1291667" y="587866"/>
            <a:ext cx="6102656" cy="646331"/>
          </a:xfrm>
          <a:prstGeom prst="rect">
            <a:avLst/>
          </a:prstGeom>
          <a:noFill/>
        </p:spPr>
        <p:txBody>
          <a:bodyPr wrap="square">
            <a:spAutoFit/>
          </a:bodyPr>
          <a:lstStyle/>
          <a:p>
            <a:r>
              <a:rPr lang="en-US" altLang="zh-CN" sz="3600" b="1" u="sng"/>
              <a:t>IR SENSORS</a:t>
            </a:r>
            <a:endParaRPr lang="en-US" sz="3600" b="1" u="sng"/>
          </a:p>
        </p:txBody>
      </p:sp>
      <p:pic>
        <p:nvPicPr>
          <p:cNvPr id="2" name="Picture 3">
            <a:extLst>
              <a:ext uri="{FF2B5EF4-FFF2-40B4-BE49-F238E27FC236}">
                <a16:creationId xmlns:a16="http://schemas.microsoft.com/office/drawing/2014/main" id="{39CA93D0-4194-AD4B-ADF2-6DE69934FC04}"/>
              </a:ext>
            </a:extLst>
          </p:cNvPr>
          <p:cNvPicPr>
            <a:picLocks noChangeAspect="1"/>
          </p:cNvPicPr>
          <p:nvPr/>
        </p:nvPicPr>
        <p:blipFill>
          <a:blip r:embed="rId2"/>
          <a:stretch>
            <a:fillRect/>
          </a:stretch>
        </p:blipFill>
        <p:spPr>
          <a:xfrm>
            <a:off x="817432" y="1838660"/>
            <a:ext cx="4536432" cy="2847871"/>
          </a:xfrm>
          <a:prstGeom prst="rect">
            <a:avLst/>
          </a:prstGeom>
        </p:spPr>
      </p:pic>
      <p:sp>
        <p:nvSpPr>
          <p:cNvPr id="6" name="TextBox 5">
            <a:extLst>
              <a:ext uri="{FF2B5EF4-FFF2-40B4-BE49-F238E27FC236}">
                <a16:creationId xmlns:a16="http://schemas.microsoft.com/office/drawing/2014/main" id="{1D6C17EB-C58D-2645-97D1-C0B9E285E8F6}"/>
              </a:ext>
            </a:extLst>
          </p:cNvPr>
          <p:cNvSpPr txBox="1"/>
          <p:nvPr/>
        </p:nvSpPr>
        <p:spPr>
          <a:xfrm>
            <a:off x="5746981" y="1492880"/>
            <a:ext cx="6102656" cy="3539430"/>
          </a:xfrm>
          <a:prstGeom prst="rect">
            <a:avLst/>
          </a:prstGeom>
          <a:noFill/>
        </p:spPr>
        <p:txBody>
          <a:bodyPr wrap="square">
            <a:spAutoFit/>
          </a:bodyPr>
          <a:lstStyle/>
          <a:p>
            <a:pPr marL="285750" indent="-285750">
              <a:buFont typeface="Arial" panose="020B0604020202020204" pitchFamily="34" charset="0"/>
              <a:buChar char="•"/>
            </a:pPr>
            <a:r>
              <a:rPr lang="en-US" sz="2800"/>
              <a:t>An infrared sensor is an electronic device which is used to detect the presence of objects.</a:t>
            </a:r>
          </a:p>
          <a:p>
            <a:pPr marL="285750" indent="-285750">
              <a:buFont typeface="Arial" panose="020B0604020202020204" pitchFamily="34" charset="0"/>
              <a:buChar char="•"/>
            </a:pPr>
            <a:r>
              <a:rPr lang="en-US" sz="2800"/>
              <a:t>If this device does not detect any IR light reflected back that means there is no object present.</a:t>
            </a:r>
          </a:p>
          <a:p>
            <a:pPr marL="285750" indent="-285750">
              <a:buFont typeface="Arial" panose="020B0604020202020204" pitchFamily="34" charset="0"/>
              <a:buChar char="•"/>
            </a:pPr>
            <a:r>
              <a:rPr lang="en-US" altLang="zh-CN" sz="2800"/>
              <a:t>If</a:t>
            </a:r>
            <a:r>
              <a:rPr lang="en-US" sz="2800"/>
              <a:t> the light is detected by the sensor there is an object present.</a:t>
            </a:r>
          </a:p>
        </p:txBody>
      </p:sp>
    </p:spTree>
    <p:extLst>
      <p:ext uri="{BB962C8B-B14F-4D97-AF65-F5344CB8AC3E}">
        <p14:creationId xmlns:p14="http://schemas.microsoft.com/office/powerpoint/2010/main" val="2807142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0212D2-5F9F-CF49-8428-74581793798C}"/>
              </a:ext>
            </a:extLst>
          </p:cNvPr>
          <p:cNvSpPr txBox="1"/>
          <p:nvPr/>
        </p:nvSpPr>
        <p:spPr>
          <a:xfrm>
            <a:off x="1054549" y="589086"/>
            <a:ext cx="6102656" cy="646331"/>
          </a:xfrm>
          <a:prstGeom prst="rect">
            <a:avLst/>
          </a:prstGeom>
          <a:noFill/>
        </p:spPr>
        <p:txBody>
          <a:bodyPr wrap="square">
            <a:spAutoFit/>
          </a:bodyPr>
          <a:lstStyle/>
          <a:p>
            <a:r>
              <a:rPr lang="en-US" altLang="zh-CN" sz="3600" b="1" u="sng"/>
              <a:t>ARDUINO IDE</a:t>
            </a:r>
            <a:endParaRPr lang="en-US" sz="3600"/>
          </a:p>
        </p:txBody>
      </p:sp>
      <p:pic>
        <p:nvPicPr>
          <p:cNvPr id="5" name="Picture 5">
            <a:extLst>
              <a:ext uri="{FF2B5EF4-FFF2-40B4-BE49-F238E27FC236}">
                <a16:creationId xmlns:a16="http://schemas.microsoft.com/office/drawing/2014/main" id="{64064319-775E-8E4C-9A4A-6B846B246AF7}"/>
              </a:ext>
            </a:extLst>
          </p:cNvPr>
          <p:cNvPicPr>
            <a:picLocks noChangeAspect="1"/>
          </p:cNvPicPr>
          <p:nvPr/>
        </p:nvPicPr>
        <p:blipFill>
          <a:blip r:embed="rId2"/>
          <a:stretch>
            <a:fillRect/>
          </a:stretch>
        </p:blipFill>
        <p:spPr>
          <a:xfrm>
            <a:off x="548780" y="1725373"/>
            <a:ext cx="5547220" cy="3407253"/>
          </a:xfrm>
          <a:prstGeom prst="rect">
            <a:avLst/>
          </a:prstGeom>
        </p:spPr>
      </p:pic>
      <p:sp>
        <p:nvSpPr>
          <p:cNvPr id="7" name="TextBox 6">
            <a:extLst>
              <a:ext uri="{FF2B5EF4-FFF2-40B4-BE49-F238E27FC236}">
                <a16:creationId xmlns:a16="http://schemas.microsoft.com/office/drawing/2014/main" id="{D180AAA2-3823-CC46-86F7-85C00285FD33}"/>
              </a:ext>
            </a:extLst>
          </p:cNvPr>
          <p:cNvSpPr txBox="1"/>
          <p:nvPr/>
        </p:nvSpPr>
        <p:spPr>
          <a:xfrm>
            <a:off x="6226625" y="1049233"/>
            <a:ext cx="6102656" cy="4401205"/>
          </a:xfrm>
          <a:prstGeom prst="rect">
            <a:avLst/>
          </a:prstGeom>
          <a:noFill/>
        </p:spPr>
        <p:txBody>
          <a:bodyPr wrap="square">
            <a:spAutoFit/>
          </a:bodyPr>
          <a:lstStyle/>
          <a:p>
            <a:pPr marL="457200" indent="-457200">
              <a:buFont typeface="Arial" panose="020B0604020202020204" pitchFamily="34" charset="0"/>
              <a:buChar char="•"/>
            </a:pPr>
            <a:r>
              <a:rPr lang="en-US" sz="2800" b="0" i="0">
                <a:solidFill>
                  <a:srgbClr val="3C4043"/>
                </a:solidFill>
                <a:effectLst/>
                <a:latin typeface="Roboto" panose="02000000000000000000" pitchFamily="2" charset="0"/>
              </a:rPr>
              <a:t>The Arduino Integrated Development Environment is a cross-platform application that is written in functions from C and C++.</a:t>
            </a:r>
          </a:p>
          <a:p>
            <a:pPr marL="457200" indent="-457200">
              <a:buFont typeface="Arial" panose="020B0604020202020204" pitchFamily="34" charset="0"/>
              <a:buChar char="•"/>
            </a:pPr>
            <a:r>
              <a:rPr lang="en-US" altLang="zh-CN" sz="2800">
                <a:solidFill>
                  <a:srgbClr val="3C4043"/>
                </a:solidFill>
                <a:latin typeface="Roboto" panose="02000000000000000000" pitchFamily="2" charset="0"/>
              </a:rPr>
              <a:t>I</a:t>
            </a:r>
            <a:r>
              <a:rPr lang="en-US" sz="2800" b="0" i="0">
                <a:solidFill>
                  <a:srgbClr val="3C4043"/>
                </a:solidFill>
                <a:effectLst/>
                <a:latin typeface="Roboto" panose="02000000000000000000" pitchFamily="2" charset="0"/>
              </a:rPr>
              <a:t>t is used to write and upload programs to Arduino compatible boards, but also, with the help of 3rd party cores, other vendor development boards.</a:t>
            </a:r>
            <a:endParaRPr lang="en-US" sz="2800"/>
          </a:p>
        </p:txBody>
      </p:sp>
    </p:spTree>
    <p:extLst>
      <p:ext uri="{BB962C8B-B14F-4D97-AF65-F5344CB8AC3E}">
        <p14:creationId xmlns:p14="http://schemas.microsoft.com/office/powerpoint/2010/main" val="257642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77E8FC-7AFD-9243-9FCD-D86331C29ACF}"/>
              </a:ext>
            </a:extLst>
          </p:cNvPr>
          <p:cNvSpPr txBox="1"/>
          <p:nvPr/>
        </p:nvSpPr>
        <p:spPr>
          <a:xfrm>
            <a:off x="455516" y="219350"/>
            <a:ext cx="6102656" cy="646331"/>
          </a:xfrm>
          <a:prstGeom prst="rect">
            <a:avLst/>
          </a:prstGeom>
          <a:noFill/>
        </p:spPr>
        <p:txBody>
          <a:bodyPr wrap="square">
            <a:spAutoFit/>
          </a:bodyPr>
          <a:lstStyle/>
          <a:p>
            <a:r>
              <a:rPr lang="en-US" altLang="zh-CN" sz="3600" b="1" u="sng"/>
              <a:t>CONTENTS </a:t>
            </a:r>
            <a:endParaRPr lang="en-US" sz="3600" b="1" u="sng"/>
          </a:p>
        </p:txBody>
      </p:sp>
      <p:sp>
        <p:nvSpPr>
          <p:cNvPr id="5" name="TextBox 4">
            <a:extLst>
              <a:ext uri="{FF2B5EF4-FFF2-40B4-BE49-F238E27FC236}">
                <a16:creationId xmlns:a16="http://schemas.microsoft.com/office/drawing/2014/main" id="{EA069C6D-C315-D042-AB46-93955B9B93C0}"/>
              </a:ext>
            </a:extLst>
          </p:cNvPr>
          <p:cNvSpPr txBox="1"/>
          <p:nvPr/>
        </p:nvSpPr>
        <p:spPr>
          <a:xfrm>
            <a:off x="455516" y="1045687"/>
            <a:ext cx="5310183" cy="4031873"/>
          </a:xfrm>
          <a:prstGeom prst="rect">
            <a:avLst/>
          </a:prstGeom>
          <a:noFill/>
        </p:spPr>
        <p:txBody>
          <a:bodyPr wrap="square">
            <a:spAutoFit/>
          </a:bodyPr>
          <a:lstStyle/>
          <a:p>
            <a:pPr marL="457200" indent="-457200">
              <a:buFont typeface="Arial" panose="020B0604020202020204" pitchFamily="34" charset="0"/>
              <a:buChar char="•"/>
            </a:pPr>
            <a:r>
              <a:rPr lang="en-US" altLang="zh-CN" sz="3200"/>
              <a:t>Objectives</a:t>
            </a:r>
          </a:p>
          <a:p>
            <a:pPr marL="457200" indent="-457200">
              <a:buFont typeface="Arial" panose="020B0604020202020204" pitchFamily="34" charset="0"/>
              <a:buChar char="•"/>
            </a:pPr>
            <a:r>
              <a:rPr lang="en-US" altLang="zh-CN" sz="3200"/>
              <a:t>Introduction </a:t>
            </a:r>
          </a:p>
          <a:p>
            <a:pPr marL="457200" indent="-457200">
              <a:buFont typeface="Arial" panose="020B0604020202020204" pitchFamily="34" charset="0"/>
              <a:buChar char="•"/>
            </a:pPr>
            <a:r>
              <a:rPr lang="en-US" altLang="zh-CN" sz="3200"/>
              <a:t>Literature Survey </a:t>
            </a:r>
          </a:p>
          <a:p>
            <a:pPr marL="457200" indent="-457200">
              <a:buFont typeface="Arial" panose="020B0604020202020204" pitchFamily="34" charset="0"/>
              <a:buChar char="•"/>
            </a:pPr>
            <a:r>
              <a:rPr lang="en-US" altLang="zh-CN" sz="3200"/>
              <a:t>Existing system</a:t>
            </a:r>
          </a:p>
          <a:p>
            <a:pPr marL="457200" indent="-457200">
              <a:buFont typeface="Arial" panose="020B0604020202020204" pitchFamily="34" charset="0"/>
              <a:buChar char="•"/>
            </a:pPr>
            <a:r>
              <a:rPr lang="en-US" altLang="zh-CN" sz="3200"/>
              <a:t>Proposed system  </a:t>
            </a:r>
          </a:p>
          <a:p>
            <a:pPr marL="457200" indent="-457200">
              <a:buFont typeface="Arial" panose="020B0604020202020204" pitchFamily="34" charset="0"/>
              <a:buChar char="•"/>
            </a:pPr>
            <a:r>
              <a:rPr lang="en-US" altLang="zh-CN" sz="3200"/>
              <a:t>Methodology </a:t>
            </a:r>
          </a:p>
          <a:p>
            <a:pPr marL="457200" indent="-457200">
              <a:buFont typeface="Arial" panose="020B0604020202020204" pitchFamily="34" charset="0"/>
              <a:buChar char="•"/>
            </a:pPr>
            <a:r>
              <a:rPr lang="en-US" altLang="zh-CN" sz="3200"/>
              <a:t>Methodology description  </a:t>
            </a:r>
          </a:p>
          <a:p>
            <a:pPr marL="457200" indent="-457200">
              <a:buFont typeface="Arial" panose="020B0604020202020204" pitchFamily="34" charset="0"/>
              <a:buChar char="•"/>
            </a:pPr>
            <a:r>
              <a:rPr lang="en-US" altLang="zh-CN" sz="3200"/>
              <a:t>Components description</a:t>
            </a:r>
            <a:endParaRPr lang="en-US" sz="3200"/>
          </a:p>
        </p:txBody>
      </p:sp>
      <p:sp>
        <p:nvSpPr>
          <p:cNvPr id="7" name="TextBox 6">
            <a:extLst>
              <a:ext uri="{FF2B5EF4-FFF2-40B4-BE49-F238E27FC236}">
                <a16:creationId xmlns:a16="http://schemas.microsoft.com/office/drawing/2014/main" id="{7851F181-26C9-D34F-8557-381B5F5A80CA}"/>
              </a:ext>
            </a:extLst>
          </p:cNvPr>
          <p:cNvSpPr txBox="1"/>
          <p:nvPr/>
        </p:nvSpPr>
        <p:spPr>
          <a:xfrm>
            <a:off x="5859298" y="1291908"/>
            <a:ext cx="6102656" cy="3539430"/>
          </a:xfrm>
          <a:prstGeom prst="rect">
            <a:avLst/>
          </a:prstGeom>
          <a:noFill/>
        </p:spPr>
        <p:txBody>
          <a:bodyPr wrap="square">
            <a:spAutoFit/>
          </a:bodyPr>
          <a:lstStyle/>
          <a:p>
            <a:pPr marL="457200" indent="-457200">
              <a:buFont typeface="Arial" panose="020B0604020202020204" pitchFamily="34" charset="0"/>
              <a:buChar char="•"/>
            </a:pPr>
            <a:r>
              <a:rPr lang="en-US" altLang="zh-CN" sz="3200"/>
              <a:t>Project planning</a:t>
            </a:r>
          </a:p>
          <a:p>
            <a:pPr marL="457200" indent="-457200">
              <a:buFont typeface="Arial" panose="020B0604020202020204" pitchFamily="34" charset="0"/>
              <a:buChar char="•"/>
            </a:pPr>
            <a:r>
              <a:rPr lang="en-US" altLang="zh-CN" sz="3200"/>
              <a:t>Flowchart</a:t>
            </a:r>
          </a:p>
          <a:p>
            <a:pPr marL="457200" indent="-457200">
              <a:buFont typeface="Arial" panose="020B0604020202020204" pitchFamily="34" charset="0"/>
              <a:buChar char="•"/>
            </a:pPr>
            <a:r>
              <a:rPr lang="en-US" altLang="zh-CN" sz="3200"/>
              <a:t>Working </a:t>
            </a:r>
          </a:p>
          <a:p>
            <a:pPr marL="457200" indent="-457200">
              <a:buFont typeface="Arial" panose="020B0604020202020204" pitchFamily="34" charset="0"/>
              <a:buChar char="•"/>
            </a:pPr>
            <a:r>
              <a:rPr lang="en-US" altLang="zh-CN" sz="3200"/>
              <a:t>Advantages </a:t>
            </a:r>
          </a:p>
          <a:p>
            <a:pPr marL="457200" indent="-457200">
              <a:buFont typeface="Arial" panose="020B0604020202020204" pitchFamily="34" charset="0"/>
              <a:buChar char="•"/>
            </a:pPr>
            <a:r>
              <a:rPr lang="en-US" altLang="zh-CN" sz="3200"/>
              <a:t>Applications</a:t>
            </a:r>
          </a:p>
          <a:p>
            <a:pPr marL="457200" indent="-457200">
              <a:buFont typeface="Arial" panose="020B0604020202020204" pitchFamily="34" charset="0"/>
              <a:buChar char="•"/>
            </a:pPr>
            <a:r>
              <a:rPr lang="en-US" altLang="zh-CN" sz="3200"/>
              <a:t>Conclusion </a:t>
            </a:r>
          </a:p>
          <a:p>
            <a:pPr marL="457200" indent="-457200">
              <a:buFont typeface="Arial" panose="020B0604020202020204" pitchFamily="34" charset="0"/>
              <a:buChar char="•"/>
            </a:pPr>
            <a:r>
              <a:rPr lang="en-US" altLang="zh-CN" sz="3200"/>
              <a:t>Reference  </a:t>
            </a:r>
            <a:endParaRPr lang="en-US" sz="3200"/>
          </a:p>
        </p:txBody>
      </p:sp>
    </p:spTree>
    <p:extLst>
      <p:ext uri="{BB962C8B-B14F-4D97-AF65-F5344CB8AC3E}">
        <p14:creationId xmlns:p14="http://schemas.microsoft.com/office/powerpoint/2010/main" val="35031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D43540-6747-E34D-86CE-6344F4C9E74D}"/>
              </a:ext>
            </a:extLst>
          </p:cNvPr>
          <p:cNvSpPr txBox="1"/>
          <p:nvPr/>
        </p:nvSpPr>
        <p:spPr>
          <a:xfrm>
            <a:off x="1160211" y="943154"/>
            <a:ext cx="6102656" cy="646331"/>
          </a:xfrm>
          <a:prstGeom prst="rect">
            <a:avLst/>
          </a:prstGeom>
          <a:noFill/>
        </p:spPr>
        <p:txBody>
          <a:bodyPr wrap="square">
            <a:spAutoFit/>
          </a:bodyPr>
          <a:lstStyle/>
          <a:p>
            <a:r>
              <a:rPr lang="en-US" altLang="zh-CN" sz="3600" b="1" i="0" u="sng">
                <a:solidFill>
                  <a:srgbClr val="3C4043"/>
                </a:solidFill>
                <a:effectLst/>
                <a:latin typeface="Roboto" panose="02000000000000000000" pitchFamily="2" charset="0"/>
              </a:rPr>
              <a:t>MIT APP INVENTOR</a:t>
            </a:r>
            <a:endParaRPr lang="en-US" sz="3600" b="1" u="sng"/>
          </a:p>
        </p:txBody>
      </p:sp>
      <p:pic>
        <p:nvPicPr>
          <p:cNvPr id="4" name="Picture 4">
            <a:extLst>
              <a:ext uri="{FF2B5EF4-FFF2-40B4-BE49-F238E27FC236}">
                <a16:creationId xmlns:a16="http://schemas.microsoft.com/office/drawing/2014/main" id="{3226CCE6-7EDF-1B44-A37E-B576457879D0}"/>
              </a:ext>
            </a:extLst>
          </p:cNvPr>
          <p:cNvPicPr>
            <a:picLocks noChangeAspect="1"/>
          </p:cNvPicPr>
          <p:nvPr/>
        </p:nvPicPr>
        <p:blipFill>
          <a:blip r:embed="rId2"/>
          <a:stretch>
            <a:fillRect/>
          </a:stretch>
        </p:blipFill>
        <p:spPr>
          <a:xfrm>
            <a:off x="359698" y="1956719"/>
            <a:ext cx="5608431" cy="2752286"/>
          </a:xfrm>
          <a:prstGeom prst="rect">
            <a:avLst/>
          </a:prstGeom>
        </p:spPr>
      </p:pic>
      <p:sp>
        <p:nvSpPr>
          <p:cNvPr id="6" name="TextBox 5">
            <a:extLst>
              <a:ext uri="{FF2B5EF4-FFF2-40B4-BE49-F238E27FC236}">
                <a16:creationId xmlns:a16="http://schemas.microsoft.com/office/drawing/2014/main" id="{A0CC139C-E564-214C-9D40-D65948748173}"/>
              </a:ext>
            </a:extLst>
          </p:cNvPr>
          <p:cNvSpPr txBox="1"/>
          <p:nvPr/>
        </p:nvSpPr>
        <p:spPr>
          <a:xfrm>
            <a:off x="6374243" y="2112800"/>
            <a:ext cx="6102656" cy="2246769"/>
          </a:xfrm>
          <a:prstGeom prst="rect">
            <a:avLst/>
          </a:prstGeom>
          <a:noFill/>
        </p:spPr>
        <p:txBody>
          <a:bodyPr wrap="square">
            <a:spAutoFit/>
          </a:bodyPr>
          <a:lstStyle/>
          <a:p>
            <a:r>
              <a:rPr lang="en-US" altLang="zh-CN" sz="2800">
                <a:solidFill>
                  <a:srgbClr val="3C4043"/>
                </a:solidFill>
                <a:latin typeface="Roboto" panose="02000000000000000000" pitchFamily="2" charset="0"/>
              </a:rPr>
              <a:t>It </a:t>
            </a:r>
            <a:r>
              <a:rPr lang="en-US" sz="2800" b="0" i="0">
                <a:solidFill>
                  <a:srgbClr val="3C4043"/>
                </a:solidFill>
                <a:effectLst/>
                <a:latin typeface="Roboto" panose="02000000000000000000" pitchFamily="2" charset="0"/>
              </a:rPr>
              <a:t>is a web application integrated development environment originally provided by Google, and now maintained by the Massachusetts Institute of Technology. </a:t>
            </a:r>
            <a:endParaRPr lang="en-US" sz="2800"/>
          </a:p>
        </p:txBody>
      </p:sp>
    </p:spTree>
    <p:extLst>
      <p:ext uri="{BB962C8B-B14F-4D97-AF65-F5344CB8AC3E}">
        <p14:creationId xmlns:p14="http://schemas.microsoft.com/office/powerpoint/2010/main" val="566153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6EEF4-1B04-5C4E-84DF-0637385268B9}"/>
              </a:ext>
            </a:extLst>
          </p:cNvPr>
          <p:cNvSpPr txBox="1"/>
          <p:nvPr/>
        </p:nvSpPr>
        <p:spPr>
          <a:xfrm>
            <a:off x="1166866" y="726364"/>
            <a:ext cx="8517512" cy="646331"/>
          </a:xfrm>
          <a:prstGeom prst="rect">
            <a:avLst/>
          </a:prstGeom>
          <a:noFill/>
        </p:spPr>
        <p:txBody>
          <a:bodyPr wrap="square">
            <a:spAutoFit/>
          </a:bodyPr>
          <a:lstStyle/>
          <a:p>
            <a:r>
              <a:rPr lang="en-US" altLang="zh-CN" sz="3600" b="1" u="sng"/>
              <a:t>PROJECT PLANNING</a:t>
            </a:r>
            <a:endParaRPr lang="en-US" sz="3600" b="1" u="sng"/>
          </a:p>
        </p:txBody>
      </p:sp>
      <p:sp>
        <p:nvSpPr>
          <p:cNvPr id="5" name="TextBox 4">
            <a:extLst>
              <a:ext uri="{FF2B5EF4-FFF2-40B4-BE49-F238E27FC236}">
                <a16:creationId xmlns:a16="http://schemas.microsoft.com/office/drawing/2014/main" id="{373AECDF-02AF-E943-B96E-2B3F256EF75E}"/>
              </a:ext>
            </a:extLst>
          </p:cNvPr>
          <p:cNvSpPr txBox="1"/>
          <p:nvPr/>
        </p:nvSpPr>
        <p:spPr>
          <a:xfrm>
            <a:off x="1166866" y="1812113"/>
            <a:ext cx="10302133" cy="2554545"/>
          </a:xfrm>
          <a:prstGeom prst="rect">
            <a:avLst/>
          </a:prstGeom>
          <a:noFill/>
        </p:spPr>
        <p:txBody>
          <a:bodyPr wrap="square">
            <a:spAutoFit/>
          </a:bodyPr>
          <a:lstStyle/>
          <a:p>
            <a:pPr marL="457200" indent="-457200">
              <a:buFont typeface="Arial" panose="020B0604020202020204" pitchFamily="34" charset="0"/>
              <a:buChar char="•"/>
            </a:pPr>
            <a:r>
              <a:rPr lang="en-US" altLang="zh-CN" sz="3200"/>
              <a:t>Implementation of proposed system. </a:t>
            </a:r>
          </a:p>
          <a:p>
            <a:pPr marL="457200" indent="-457200">
              <a:buFont typeface="Arial" panose="020B0604020202020204" pitchFamily="34" charset="0"/>
              <a:buChar char="•"/>
            </a:pPr>
            <a:r>
              <a:rPr lang="en-US" altLang="zh-CN" sz="3200"/>
              <a:t>To</a:t>
            </a:r>
            <a:r>
              <a:rPr lang="zh-CN" altLang="en-US" sz="3200"/>
              <a:t> </a:t>
            </a:r>
            <a:r>
              <a:rPr lang="en-US" altLang="zh-CN" sz="3200"/>
              <a:t>study hardware and software components. </a:t>
            </a:r>
          </a:p>
          <a:p>
            <a:pPr marL="457200" indent="-457200">
              <a:buFont typeface="Arial" panose="020B0604020202020204" pitchFamily="34" charset="0"/>
              <a:buChar char="•"/>
            </a:pPr>
            <a:r>
              <a:rPr lang="en-US" altLang="zh-CN" sz="3200"/>
              <a:t>Experimental setup of proposed design. </a:t>
            </a:r>
          </a:p>
          <a:p>
            <a:pPr marL="457200" indent="-457200">
              <a:buFont typeface="Arial" panose="020B0604020202020204" pitchFamily="34" charset="0"/>
              <a:buChar char="•"/>
            </a:pPr>
            <a:r>
              <a:rPr lang="en-US" altLang="zh-CN" sz="3200"/>
              <a:t>Checking the output by</a:t>
            </a:r>
            <a:r>
              <a:rPr lang="zh-CN" altLang="en-US" sz="3200"/>
              <a:t> </a:t>
            </a:r>
            <a:r>
              <a:rPr lang="en-US" altLang="zh-CN" sz="3200"/>
              <a:t>writing the appropriate code. </a:t>
            </a:r>
          </a:p>
          <a:p>
            <a:pPr marL="457200" indent="-457200">
              <a:buFont typeface="Arial" panose="020B0604020202020204" pitchFamily="34" charset="0"/>
              <a:buChar char="•"/>
            </a:pPr>
            <a:r>
              <a:rPr lang="en-US" altLang="zh-CN" sz="3200"/>
              <a:t>Result and discussion. </a:t>
            </a:r>
            <a:endParaRPr lang="en-US" sz="3200"/>
          </a:p>
        </p:txBody>
      </p:sp>
    </p:spTree>
    <p:extLst>
      <p:ext uri="{BB962C8B-B14F-4D97-AF65-F5344CB8AC3E}">
        <p14:creationId xmlns:p14="http://schemas.microsoft.com/office/powerpoint/2010/main" val="1245211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BF80A3-9F5C-D548-9E86-4288AA2FFE17}"/>
              </a:ext>
            </a:extLst>
          </p:cNvPr>
          <p:cNvSpPr txBox="1"/>
          <p:nvPr/>
        </p:nvSpPr>
        <p:spPr>
          <a:xfrm>
            <a:off x="1017109" y="389408"/>
            <a:ext cx="6102656" cy="646331"/>
          </a:xfrm>
          <a:prstGeom prst="rect">
            <a:avLst/>
          </a:prstGeom>
          <a:noFill/>
        </p:spPr>
        <p:txBody>
          <a:bodyPr wrap="square">
            <a:spAutoFit/>
          </a:bodyPr>
          <a:lstStyle/>
          <a:p>
            <a:r>
              <a:rPr lang="en-US" altLang="zh-CN" sz="3600" b="1" u="sng"/>
              <a:t>FLOWCHART</a:t>
            </a:r>
            <a:endParaRPr lang="en-US" sz="3600" b="1" u="sng"/>
          </a:p>
        </p:txBody>
      </p:sp>
      <p:pic>
        <p:nvPicPr>
          <p:cNvPr id="5" name="Picture 5">
            <a:extLst>
              <a:ext uri="{FF2B5EF4-FFF2-40B4-BE49-F238E27FC236}">
                <a16:creationId xmlns:a16="http://schemas.microsoft.com/office/drawing/2014/main" id="{A78C2DAE-EBAD-3B41-A2E9-C04AF4468DBD}"/>
              </a:ext>
            </a:extLst>
          </p:cNvPr>
          <p:cNvPicPr>
            <a:picLocks noChangeAspect="1"/>
          </p:cNvPicPr>
          <p:nvPr/>
        </p:nvPicPr>
        <p:blipFill>
          <a:blip r:embed="rId2"/>
          <a:stretch>
            <a:fillRect/>
          </a:stretch>
        </p:blipFill>
        <p:spPr>
          <a:xfrm>
            <a:off x="3116369" y="1397655"/>
            <a:ext cx="5953905" cy="4530283"/>
          </a:xfrm>
          <a:prstGeom prst="rect">
            <a:avLst/>
          </a:prstGeom>
        </p:spPr>
      </p:pic>
    </p:spTree>
    <p:extLst>
      <p:ext uri="{BB962C8B-B14F-4D97-AF65-F5344CB8AC3E}">
        <p14:creationId xmlns:p14="http://schemas.microsoft.com/office/powerpoint/2010/main" val="425448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A7EA74-2BC6-5848-AEF5-A53762CB4228}"/>
              </a:ext>
            </a:extLst>
          </p:cNvPr>
          <p:cNvSpPr txBox="1"/>
          <p:nvPr/>
        </p:nvSpPr>
        <p:spPr>
          <a:xfrm>
            <a:off x="992148" y="595461"/>
            <a:ext cx="6102656" cy="646331"/>
          </a:xfrm>
          <a:prstGeom prst="rect">
            <a:avLst/>
          </a:prstGeom>
          <a:noFill/>
        </p:spPr>
        <p:txBody>
          <a:bodyPr wrap="square">
            <a:spAutoFit/>
          </a:bodyPr>
          <a:lstStyle/>
          <a:p>
            <a:r>
              <a:rPr lang="en-US" altLang="zh-CN" sz="3600" b="1" u="sng"/>
              <a:t>WORKING </a:t>
            </a:r>
            <a:endParaRPr lang="en-US" sz="3600" b="1" u="sng"/>
          </a:p>
        </p:txBody>
      </p:sp>
      <p:sp>
        <p:nvSpPr>
          <p:cNvPr id="5" name="TextBox 4">
            <a:extLst>
              <a:ext uri="{FF2B5EF4-FFF2-40B4-BE49-F238E27FC236}">
                <a16:creationId xmlns:a16="http://schemas.microsoft.com/office/drawing/2014/main" id="{EE5B16FC-DFE8-404E-8EE3-340B50FF54A7}"/>
              </a:ext>
            </a:extLst>
          </p:cNvPr>
          <p:cNvSpPr txBox="1"/>
          <p:nvPr/>
        </p:nvSpPr>
        <p:spPr>
          <a:xfrm>
            <a:off x="580312" y="1327275"/>
            <a:ext cx="11263084" cy="1384995"/>
          </a:xfrm>
          <a:prstGeom prst="rect">
            <a:avLst/>
          </a:prstGeom>
          <a:noFill/>
        </p:spPr>
        <p:txBody>
          <a:bodyPr wrap="square">
            <a:spAutoFit/>
          </a:bodyPr>
          <a:lstStyle/>
          <a:p>
            <a:r>
              <a:rPr lang="en-US" altLang="zh-CN" sz="2800" u="sng"/>
              <a:t>Stage 1 :</a:t>
            </a:r>
            <a:r>
              <a:rPr lang="zh-CN" altLang="en-US" sz="2800" u="sng"/>
              <a:t>  </a:t>
            </a:r>
            <a:endParaRPr lang="en-US" altLang="zh-CN" sz="2800" u="sng"/>
          </a:p>
          <a:p>
            <a:r>
              <a:rPr lang="zh-CN" altLang="en-US" sz="2800"/>
              <a:t> </a:t>
            </a:r>
            <a:r>
              <a:rPr lang="en-US" altLang="zh-CN" sz="2800"/>
              <a:t>When the car enters the parking area, </a:t>
            </a:r>
            <a:r>
              <a:rPr lang="zh-CN" altLang="en-US" sz="2800"/>
              <a:t> </a:t>
            </a:r>
            <a:r>
              <a:rPr lang="en-US" altLang="zh-CN" sz="2800"/>
              <a:t>IR sensors that is present IN gate will detect the passing of vehicle</a:t>
            </a:r>
            <a:r>
              <a:rPr lang="zh-CN" altLang="en-US" sz="2800"/>
              <a:t> </a:t>
            </a:r>
            <a:r>
              <a:rPr lang="en-US" altLang="zh-CN" sz="2800"/>
              <a:t>and the gate will be opened automatically. </a:t>
            </a:r>
            <a:endParaRPr lang="en-US" sz="2800"/>
          </a:p>
        </p:txBody>
      </p:sp>
      <p:pic>
        <p:nvPicPr>
          <p:cNvPr id="6" name="Picture 6">
            <a:extLst>
              <a:ext uri="{FF2B5EF4-FFF2-40B4-BE49-F238E27FC236}">
                <a16:creationId xmlns:a16="http://schemas.microsoft.com/office/drawing/2014/main" id="{5C1A6660-021A-C646-98E9-4A35EB061C91}"/>
              </a:ext>
            </a:extLst>
          </p:cNvPr>
          <p:cNvPicPr>
            <a:picLocks noChangeAspect="1"/>
          </p:cNvPicPr>
          <p:nvPr/>
        </p:nvPicPr>
        <p:blipFill>
          <a:blip r:embed="rId2"/>
          <a:stretch>
            <a:fillRect/>
          </a:stretch>
        </p:blipFill>
        <p:spPr>
          <a:xfrm>
            <a:off x="1337457" y="3228640"/>
            <a:ext cx="3513871" cy="2062103"/>
          </a:xfrm>
          <a:prstGeom prst="rect">
            <a:avLst/>
          </a:prstGeom>
        </p:spPr>
      </p:pic>
      <p:pic>
        <p:nvPicPr>
          <p:cNvPr id="7" name="Picture 7">
            <a:extLst>
              <a:ext uri="{FF2B5EF4-FFF2-40B4-BE49-F238E27FC236}">
                <a16:creationId xmlns:a16="http://schemas.microsoft.com/office/drawing/2014/main" id="{1CB31BE1-6D93-1B45-BF2B-B9DCCC3E97C5}"/>
              </a:ext>
            </a:extLst>
          </p:cNvPr>
          <p:cNvPicPr>
            <a:picLocks noChangeAspect="1"/>
          </p:cNvPicPr>
          <p:nvPr/>
        </p:nvPicPr>
        <p:blipFill>
          <a:blip r:embed="rId3"/>
          <a:stretch>
            <a:fillRect/>
          </a:stretch>
        </p:blipFill>
        <p:spPr>
          <a:xfrm>
            <a:off x="6645114" y="3228640"/>
            <a:ext cx="3741155" cy="2062104"/>
          </a:xfrm>
          <a:prstGeom prst="rect">
            <a:avLst/>
          </a:prstGeom>
        </p:spPr>
      </p:pic>
      <p:sp>
        <p:nvSpPr>
          <p:cNvPr id="9" name="TextBox 8">
            <a:extLst>
              <a:ext uri="{FF2B5EF4-FFF2-40B4-BE49-F238E27FC236}">
                <a16:creationId xmlns:a16="http://schemas.microsoft.com/office/drawing/2014/main" id="{57671045-195D-8C40-BB1B-6BA90231DB09}"/>
              </a:ext>
            </a:extLst>
          </p:cNvPr>
          <p:cNvSpPr txBox="1"/>
          <p:nvPr/>
        </p:nvSpPr>
        <p:spPr>
          <a:xfrm>
            <a:off x="1991327" y="5445242"/>
            <a:ext cx="6102656" cy="369332"/>
          </a:xfrm>
          <a:prstGeom prst="rect">
            <a:avLst/>
          </a:prstGeom>
          <a:noFill/>
        </p:spPr>
        <p:txBody>
          <a:bodyPr wrap="square">
            <a:spAutoFit/>
          </a:bodyPr>
          <a:lstStyle/>
          <a:p>
            <a:r>
              <a:rPr lang="en-US" altLang="zh-CN" sz="1800"/>
              <a:t>Before reaching IN gate</a:t>
            </a:r>
            <a:endParaRPr lang="en-US"/>
          </a:p>
        </p:txBody>
      </p:sp>
      <p:sp>
        <p:nvSpPr>
          <p:cNvPr id="11" name="TextBox 10">
            <a:extLst>
              <a:ext uri="{FF2B5EF4-FFF2-40B4-BE49-F238E27FC236}">
                <a16:creationId xmlns:a16="http://schemas.microsoft.com/office/drawing/2014/main" id="{B130C3B4-CC6D-184B-A38C-9E384952C68D}"/>
              </a:ext>
            </a:extLst>
          </p:cNvPr>
          <p:cNvSpPr txBox="1"/>
          <p:nvPr/>
        </p:nvSpPr>
        <p:spPr>
          <a:xfrm>
            <a:off x="7334941" y="5445242"/>
            <a:ext cx="6102656" cy="369332"/>
          </a:xfrm>
          <a:prstGeom prst="rect">
            <a:avLst/>
          </a:prstGeom>
          <a:noFill/>
        </p:spPr>
        <p:txBody>
          <a:bodyPr wrap="square">
            <a:spAutoFit/>
          </a:bodyPr>
          <a:lstStyle/>
          <a:p>
            <a:r>
              <a:rPr lang="en-US" altLang="zh-CN" sz="1800"/>
              <a:t>After  reaching IN gate</a:t>
            </a:r>
            <a:endParaRPr lang="en-US"/>
          </a:p>
        </p:txBody>
      </p:sp>
    </p:spTree>
    <p:extLst>
      <p:ext uri="{BB962C8B-B14F-4D97-AF65-F5344CB8AC3E}">
        <p14:creationId xmlns:p14="http://schemas.microsoft.com/office/powerpoint/2010/main" val="2059112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C7BB5-2634-0341-8E5A-5A565EC15A01}"/>
              </a:ext>
            </a:extLst>
          </p:cNvPr>
          <p:cNvSpPr txBox="1"/>
          <p:nvPr/>
        </p:nvSpPr>
        <p:spPr>
          <a:xfrm>
            <a:off x="705111" y="401908"/>
            <a:ext cx="11100844" cy="2677656"/>
          </a:xfrm>
          <a:prstGeom prst="rect">
            <a:avLst/>
          </a:prstGeom>
          <a:noFill/>
        </p:spPr>
        <p:txBody>
          <a:bodyPr wrap="square">
            <a:spAutoFit/>
          </a:bodyPr>
          <a:lstStyle/>
          <a:p>
            <a:r>
              <a:rPr lang="en-US" altLang="zh-CN" sz="2800" u="sng"/>
              <a:t>Stage 2 </a:t>
            </a:r>
            <a:r>
              <a:rPr lang="en-US" altLang="zh-CN" sz="2800"/>
              <a:t>:</a:t>
            </a:r>
            <a:r>
              <a:rPr lang="zh-CN" altLang="en-US" sz="2800"/>
              <a:t> </a:t>
            </a:r>
            <a:endParaRPr lang="en-US" altLang="zh-CN" sz="2800"/>
          </a:p>
          <a:p>
            <a:r>
              <a:rPr lang="en-US" altLang="zh-CN" sz="2800"/>
              <a:t>The car will enter into the parking area at that time the person will not be knowing which slot is empty, for this reason there will be an indication of</a:t>
            </a:r>
            <a:r>
              <a:rPr lang="zh-CN" altLang="en-US" sz="2800"/>
              <a:t> </a:t>
            </a:r>
            <a:r>
              <a:rPr lang="en-US" altLang="zh-CN" sz="2800"/>
              <a:t>LED’S for every slot,</a:t>
            </a:r>
            <a:r>
              <a:rPr lang="zh-CN" altLang="en-US" sz="2800"/>
              <a:t> </a:t>
            </a:r>
            <a:r>
              <a:rPr lang="en-US" altLang="zh-CN" sz="2800"/>
              <a:t>when the green light glows</a:t>
            </a:r>
            <a:r>
              <a:rPr lang="zh-CN" altLang="en-US" sz="2800"/>
              <a:t> </a:t>
            </a:r>
            <a:r>
              <a:rPr lang="en-US" altLang="zh-CN" sz="2800"/>
              <a:t>the slot is empty, </a:t>
            </a:r>
            <a:r>
              <a:rPr lang="zh-CN" altLang="en-US" sz="2800"/>
              <a:t> </a:t>
            </a:r>
            <a:r>
              <a:rPr lang="en-US" altLang="zh-CN" sz="2800"/>
              <a:t>If</a:t>
            </a:r>
            <a:r>
              <a:rPr lang="zh-CN" altLang="en-US" sz="2800"/>
              <a:t> </a:t>
            </a:r>
            <a:r>
              <a:rPr lang="en-US" altLang="zh-CN" sz="2800"/>
              <a:t>the red</a:t>
            </a:r>
            <a:r>
              <a:rPr lang="zh-CN" altLang="en-US" sz="2800"/>
              <a:t> </a:t>
            </a:r>
            <a:r>
              <a:rPr lang="en-US" altLang="zh-CN" sz="2800"/>
              <a:t>light glows the slot will be occupied, By</a:t>
            </a:r>
            <a:r>
              <a:rPr lang="zh-CN" altLang="en-US" sz="2800"/>
              <a:t> </a:t>
            </a:r>
            <a:r>
              <a:rPr lang="en-US" altLang="zh-CN" sz="2800"/>
              <a:t>this the person easily knows which slot is empty. </a:t>
            </a:r>
            <a:endParaRPr lang="en-US" sz="2800"/>
          </a:p>
        </p:txBody>
      </p:sp>
      <p:pic>
        <p:nvPicPr>
          <p:cNvPr id="4" name="Picture 4">
            <a:extLst>
              <a:ext uri="{FF2B5EF4-FFF2-40B4-BE49-F238E27FC236}">
                <a16:creationId xmlns:a16="http://schemas.microsoft.com/office/drawing/2014/main" id="{3F8093E6-A706-0A4C-859E-180B595D5A61}"/>
              </a:ext>
            </a:extLst>
          </p:cNvPr>
          <p:cNvPicPr>
            <a:picLocks noChangeAspect="1"/>
          </p:cNvPicPr>
          <p:nvPr/>
        </p:nvPicPr>
        <p:blipFill>
          <a:blip r:embed="rId2"/>
          <a:stretch>
            <a:fillRect/>
          </a:stretch>
        </p:blipFill>
        <p:spPr>
          <a:xfrm>
            <a:off x="1450563" y="3254283"/>
            <a:ext cx="3853381" cy="2093006"/>
          </a:xfrm>
          <a:prstGeom prst="rect">
            <a:avLst/>
          </a:prstGeom>
        </p:spPr>
      </p:pic>
      <p:sp>
        <p:nvSpPr>
          <p:cNvPr id="6" name="TextBox 5">
            <a:extLst>
              <a:ext uri="{FF2B5EF4-FFF2-40B4-BE49-F238E27FC236}">
                <a16:creationId xmlns:a16="http://schemas.microsoft.com/office/drawing/2014/main" id="{C7F5B668-A4DD-3D4E-8A2E-53D30C4A5679}"/>
              </a:ext>
            </a:extLst>
          </p:cNvPr>
          <p:cNvSpPr txBox="1"/>
          <p:nvPr/>
        </p:nvSpPr>
        <p:spPr>
          <a:xfrm>
            <a:off x="2090378" y="5522008"/>
            <a:ext cx="6102656" cy="369332"/>
          </a:xfrm>
          <a:prstGeom prst="rect">
            <a:avLst/>
          </a:prstGeom>
          <a:noFill/>
        </p:spPr>
        <p:txBody>
          <a:bodyPr wrap="square">
            <a:spAutoFit/>
          </a:bodyPr>
          <a:lstStyle/>
          <a:p>
            <a:r>
              <a:rPr lang="en-US" altLang="zh-CN" sz="1800"/>
              <a:t>Before reaching to slot</a:t>
            </a:r>
            <a:endParaRPr lang="en-US"/>
          </a:p>
        </p:txBody>
      </p:sp>
      <p:pic>
        <p:nvPicPr>
          <p:cNvPr id="7" name="Picture 7">
            <a:extLst>
              <a:ext uri="{FF2B5EF4-FFF2-40B4-BE49-F238E27FC236}">
                <a16:creationId xmlns:a16="http://schemas.microsoft.com/office/drawing/2014/main" id="{244610A7-56D2-B049-9EFD-F7038C95D94A}"/>
              </a:ext>
            </a:extLst>
          </p:cNvPr>
          <p:cNvPicPr>
            <a:picLocks noChangeAspect="1"/>
          </p:cNvPicPr>
          <p:nvPr/>
        </p:nvPicPr>
        <p:blipFill>
          <a:blip r:embed="rId3"/>
          <a:stretch>
            <a:fillRect/>
          </a:stretch>
        </p:blipFill>
        <p:spPr>
          <a:xfrm>
            <a:off x="6888058" y="3254283"/>
            <a:ext cx="3454963" cy="2093006"/>
          </a:xfrm>
          <a:prstGeom prst="rect">
            <a:avLst/>
          </a:prstGeom>
        </p:spPr>
      </p:pic>
      <p:sp>
        <p:nvSpPr>
          <p:cNvPr id="9" name="TextBox 8">
            <a:extLst>
              <a:ext uri="{FF2B5EF4-FFF2-40B4-BE49-F238E27FC236}">
                <a16:creationId xmlns:a16="http://schemas.microsoft.com/office/drawing/2014/main" id="{9B35B96A-CBC2-094F-BC4D-A65CCC55444B}"/>
              </a:ext>
            </a:extLst>
          </p:cNvPr>
          <p:cNvSpPr txBox="1"/>
          <p:nvPr/>
        </p:nvSpPr>
        <p:spPr>
          <a:xfrm>
            <a:off x="7406802" y="5522008"/>
            <a:ext cx="6102656" cy="369332"/>
          </a:xfrm>
          <a:prstGeom prst="rect">
            <a:avLst/>
          </a:prstGeom>
          <a:noFill/>
        </p:spPr>
        <p:txBody>
          <a:bodyPr wrap="square">
            <a:spAutoFit/>
          </a:bodyPr>
          <a:lstStyle/>
          <a:p>
            <a:r>
              <a:rPr lang="en-US" altLang="zh-CN" sz="1800"/>
              <a:t>After reaching to slot</a:t>
            </a:r>
            <a:endParaRPr lang="en-US"/>
          </a:p>
        </p:txBody>
      </p:sp>
    </p:spTree>
    <p:extLst>
      <p:ext uri="{BB962C8B-B14F-4D97-AF65-F5344CB8AC3E}">
        <p14:creationId xmlns:p14="http://schemas.microsoft.com/office/powerpoint/2010/main" val="2133429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688D5E-82EC-2544-A26B-CE5110B868F8}"/>
              </a:ext>
            </a:extLst>
          </p:cNvPr>
          <p:cNvSpPr txBox="1"/>
          <p:nvPr/>
        </p:nvSpPr>
        <p:spPr>
          <a:xfrm>
            <a:off x="542875" y="320457"/>
            <a:ext cx="11025964" cy="2246769"/>
          </a:xfrm>
          <a:prstGeom prst="rect">
            <a:avLst/>
          </a:prstGeom>
          <a:noFill/>
        </p:spPr>
        <p:txBody>
          <a:bodyPr wrap="square">
            <a:spAutoFit/>
          </a:bodyPr>
          <a:lstStyle/>
          <a:p>
            <a:r>
              <a:rPr lang="en-US" altLang="zh-CN" sz="2800" u="sng"/>
              <a:t>Stage 3</a:t>
            </a:r>
            <a:r>
              <a:rPr lang="zh-CN" altLang="en-US" sz="2800" u="sng"/>
              <a:t> </a:t>
            </a:r>
            <a:r>
              <a:rPr lang="en-US" altLang="zh-CN" sz="2800"/>
              <a:t>:</a:t>
            </a:r>
            <a:r>
              <a:rPr lang="zh-CN" altLang="en-US" sz="2800"/>
              <a:t> </a:t>
            </a:r>
            <a:endParaRPr lang="en-US" altLang="zh-CN" sz="2800"/>
          </a:p>
          <a:p>
            <a:r>
              <a:rPr lang="en-US" altLang="zh-CN" sz="2800"/>
              <a:t>The operation</a:t>
            </a:r>
            <a:r>
              <a:rPr lang="zh-CN" altLang="en-US" sz="2800"/>
              <a:t> </a:t>
            </a:r>
            <a:r>
              <a:rPr lang="en-US" altLang="zh-CN" sz="2800"/>
              <a:t>of exit side will be same as that of the entrance. When the car is leaving the parking area, IR</a:t>
            </a:r>
            <a:r>
              <a:rPr lang="zh-CN" altLang="en-US" sz="2800"/>
              <a:t> </a:t>
            </a:r>
            <a:r>
              <a:rPr lang="en-US" altLang="zh-CN" sz="2800"/>
              <a:t>sensor that is present before the OUT gate will detect the passing of vehicle and the gate will be opened automatically. </a:t>
            </a:r>
            <a:endParaRPr lang="en-US" sz="2800"/>
          </a:p>
        </p:txBody>
      </p:sp>
      <p:pic>
        <p:nvPicPr>
          <p:cNvPr id="4" name="Picture 4">
            <a:extLst>
              <a:ext uri="{FF2B5EF4-FFF2-40B4-BE49-F238E27FC236}">
                <a16:creationId xmlns:a16="http://schemas.microsoft.com/office/drawing/2014/main" id="{370EDE4F-BD8E-644F-A6D9-2B43633BC3C5}"/>
              </a:ext>
            </a:extLst>
          </p:cNvPr>
          <p:cNvPicPr>
            <a:picLocks noChangeAspect="1"/>
          </p:cNvPicPr>
          <p:nvPr/>
        </p:nvPicPr>
        <p:blipFill>
          <a:blip r:embed="rId2"/>
          <a:stretch>
            <a:fillRect/>
          </a:stretch>
        </p:blipFill>
        <p:spPr>
          <a:xfrm>
            <a:off x="6719994" y="2567226"/>
            <a:ext cx="4194532" cy="2547599"/>
          </a:xfrm>
          <a:prstGeom prst="rect">
            <a:avLst/>
          </a:prstGeom>
        </p:spPr>
      </p:pic>
      <p:sp>
        <p:nvSpPr>
          <p:cNvPr id="6" name="TextBox 5">
            <a:extLst>
              <a:ext uri="{FF2B5EF4-FFF2-40B4-BE49-F238E27FC236}">
                <a16:creationId xmlns:a16="http://schemas.microsoft.com/office/drawing/2014/main" id="{083B6C9F-56FA-DC42-B726-E532F45E790B}"/>
              </a:ext>
            </a:extLst>
          </p:cNvPr>
          <p:cNvSpPr txBox="1"/>
          <p:nvPr/>
        </p:nvSpPr>
        <p:spPr>
          <a:xfrm>
            <a:off x="7406802" y="5318957"/>
            <a:ext cx="6102656" cy="369332"/>
          </a:xfrm>
          <a:prstGeom prst="rect">
            <a:avLst/>
          </a:prstGeom>
          <a:noFill/>
        </p:spPr>
        <p:txBody>
          <a:bodyPr wrap="square">
            <a:spAutoFit/>
          </a:bodyPr>
          <a:lstStyle/>
          <a:p>
            <a:r>
              <a:rPr lang="en-US" altLang="zh-CN" sz="1800"/>
              <a:t>After reaching to OUT gate</a:t>
            </a:r>
            <a:endParaRPr lang="en-US"/>
          </a:p>
        </p:txBody>
      </p:sp>
      <p:pic>
        <p:nvPicPr>
          <p:cNvPr id="7" name="Picture 7">
            <a:extLst>
              <a:ext uri="{FF2B5EF4-FFF2-40B4-BE49-F238E27FC236}">
                <a16:creationId xmlns:a16="http://schemas.microsoft.com/office/drawing/2014/main" id="{6A0ACA81-83AB-5547-80B0-C09CEAB5D1AB}"/>
              </a:ext>
            </a:extLst>
          </p:cNvPr>
          <p:cNvPicPr>
            <a:picLocks noChangeAspect="1"/>
          </p:cNvPicPr>
          <p:nvPr/>
        </p:nvPicPr>
        <p:blipFill>
          <a:blip r:embed="rId3"/>
          <a:stretch>
            <a:fillRect/>
          </a:stretch>
        </p:blipFill>
        <p:spPr>
          <a:xfrm>
            <a:off x="925380" y="2697326"/>
            <a:ext cx="4288923" cy="2547598"/>
          </a:xfrm>
          <a:prstGeom prst="rect">
            <a:avLst/>
          </a:prstGeom>
        </p:spPr>
      </p:pic>
      <p:sp>
        <p:nvSpPr>
          <p:cNvPr id="9" name="TextBox 8">
            <a:extLst>
              <a:ext uri="{FF2B5EF4-FFF2-40B4-BE49-F238E27FC236}">
                <a16:creationId xmlns:a16="http://schemas.microsoft.com/office/drawing/2014/main" id="{C4272273-051D-1145-A29F-3CEED91ECE5D}"/>
              </a:ext>
            </a:extLst>
          </p:cNvPr>
          <p:cNvSpPr txBox="1"/>
          <p:nvPr/>
        </p:nvSpPr>
        <p:spPr>
          <a:xfrm>
            <a:off x="1409395" y="5386657"/>
            <a:ext cx="6751608" cy="369332"/>
          </a:xfrm>
          <a:prstGeom prst="rect">
            <a:avLst/>
          </a:prstGeom>
          <a:noFill/>
        </p:spPr>
        <p:txBody>
          <a:bodyPr wrap="square">
            <a:spAutoFit/>
          </a:bodyPr>
          <a:lstStyle/>
          <a:p>
            <a:r>
              <a:rPr lang="en-US" altLang="zh-CN" sz="1800"/>
              <a:t>Before  reaching to OUT gate</a:t>
            </a:r>
            <a:endParaRPr lang="en-US"/>
          </a:p>
        </p:txBody>
      </p:sp>
    </p:spTree>
    <p:extLst>
      <p:ext uri="{BB962C8B-B14F-4D97-AF65-F5344CB8AC3E}">
        <p14:creationId xmlns:p14="http://schemas.microsoft.com/office/powerpoint/2010/main" val="65656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DC3E7E-5247-5C45-9060-44D4CF8CC007}"/>
              </a:ext>
            </a:extLst>
          </p:cNvPr>
          <p:cNvSpPr txBox="1"/>
          <p:nvPr/>
        </p:nvSpPr>
        <p:spPr>
          <a:xfrm>
            <a:off x="767511" y="688926"/>
            <a:ext cx="6102656" cy="646331"/>
          </a:xfrm>
          <a:prstGeom prst="rect">
            <a:avLst/>
          </a:prstGeom>
          <a:noFill/>
        </p:spPr>
        <p:txBody>
          <a:bodyPr wrap="square">
            <a:spAutoFit/>
          </a:bodyPr>
          <a:lstStyle/>
          <a:p>
            <a:r>
              <a:rPr lang="en-US" altLang="zh-CN" sz="3600" b="1" u="sng"/>
              <a:t>ADVANTAGES</a:t>
            </a:r>
            <a:endParaRPr lang="en-US" sz="3600" b="1" u="sng"/>
          </a:p>
        </p:txBody>
      </p:sp>
      <p:sp>
        <p:nvSpPr>
          <p:cNvPr id="5" name="TextBox 4">
            <a:extLst>
              <a:ext uri="{FF2B5EF4-FFF2-40B4-BE49-F238E27FC236}">
                <a16:creationId xmlns:a16="http://schemas.microsoft.com/office/drawing/2014/main" id="{43CCF41A-AC2C-214F-8342-B0A6685CE233}"/>
              </a:ext>
            </a:extLst>
          </p:cNvPr>
          <p:cNvSpPr txBox="1"/>
          <p:nvPr/>
        </p:nvSpPr>
        <p:spPr>
          <a:xfrm>
            <a:off x="767511" y="1668594"/>
            <a:ext cx="10976045" cy="3539430"/>
          </a:xfrm>
          <a:prstGeom prst="rect">
            <a:avLst/>
          </a:prstGeom>
          <a:noFill/>
        </p:spPr>
        <p:txBody>
          <a:bodyPr wrap="square">
            <a:spAutoFit/>
          </a:bodyPr>
          <a:lstStyle/>
          <a:p>
            <a:pPr marL="285750" indent="-285750">
              <a:buFont typeface="Arial" panose="020B0604020202020204" pitchFamily="34" charset="0"/>
              <a:buChar char="•"/>
            </a:pPr>
            <a:r>
              <a:rPr lang="en-US" sz="2800"/>
              <a:t>Scalable Enterprise Architecture.</a:t>
            </a:r>
          </a:p>
          <a:p>
            <a:pPr marL="285750" indent="-285750">
              <a:buFont typeface="Arial" panose="020B0604020202020204" pitchFamily="34" charset="0"/>
              <a:buChar char="•"/>
            </a:pPr>
            <a:r>
              <a:rPr lang="en-US" sz="2800"/>
              <a:t>Highly customizable to any type of parking lot.</a:t>
            </a:r>
          </a:p>
          <a:p>
            <a:pPr marL="285750" indent="-285750">
              <a:buFont typeface="Arial" panose="020B0604020202020204" pitchFamily="34" charset="0"/>
              <a:buChar char="•"/>
            </a:pPr>
            <a:r>
              <a:rPr lang="en-US" altLang="zh-CN" sz="2800"/>
              <a:t>E</a:t>
            </a:r>
            <a:r>
              <a:rPr lang="en-US" sz="2800"/>
              <a:t>ntire Parking and billing can be </a:t>
            </a:r>
            <a:r>
              <a:rPr lang="en-US" altLang="zh-CN" sz="2800"/>
              <a:t>done</a:t>
            </a:r>
            <a:r>
              <a:rPr lang="en-US" sz="2800"/>
              <a:t> from customer’s perspective.</a:t>
            </a:r>
          </a:p>
          <a:p>
            <a:pPr marL="285750" indent="-285750">
              <a:buFont typeface="Arial" panose="020B0604020202020204" pitchFamily="34" charset="0"/>
              <a:buChar char="•"/>
            </a:pPr>
            <a:r>
              <a:rPr lang="en-US" sz="2800"/>
              <a:t>Less man-power to maintain the parking zone.</a:t>
            </a:r>
          </a:p>
          <a:p>
            <a:pPr marL="285750" indent="-285750">
              <a:buFont typeface="Arial" panose="020B0604020202020204" pitchFamily="34" charset="0"/>
              <a:buChar char="•"/>
            </a:pPr>
            <a:r>
              <a:rPr lang="en-US" sz="2800"/>
              <a:t>Manual operation is possible in case of failure of network, hardware etc.</a:t>
            </a:r>
          </a:p>
          <a:p>
            <a:pPr marL="285750" indent="-285750">
              <a:buFont typeface="Arial" panose="020B0604020202020204" pitchFamily="34" charset="0"/>
              <a:buChar char="•"/>
            </a:pPr>
            <a:r>
              <a:rPr lang="en-US" sz="2800"/>
              <a:t>Dedicated Surveillance system which can store the video data of 2 months</a:t>
            </a:r>
            <a:r>
              <a:rPr lang="zh-CN" altLang="en-US" sz="2800"/>
              <a:t> </a:t>
            </a:r>
            <a:r>
              <a:rPr lang="en-US" sz="2800"/>
              <a:t>duration.</a:t>
            </a:r>
          </a:p>
          <a:p>
            <a:pPr marL="285750" indent="-285750">
              <a:buFont typeface="Arial" panose="020B0604020202020204" pitchFamily="34" charset="0"/>
              <a:buChar char="•"/>
            </a:pPr>
            <a:r>
              <a:rPr lang="en-US" sz="2800"/>
              <a:t>Works in almost all weather conditions.</a:t>
            </a:r>
          </a:p>
        </p:txBody>
      </p:sp>
    </p:spTree>
    <p:extLst>
      <p:ext uri="{BB962C8B-B14F-4D97-AF65-F5344CB8AC3E}">
        <p14:creationId xmlns:p14="http://schemas.microsoft.com/office/powerpoint/2010/main" val="2304866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17C77-5596-6C4B-8B0D-59289B2E2813}"/>
              </a:ext>
            </a:extLst>
          </p:cNvPr>
          <p:cNvSpPr txBox="1"/>
          <p:nvPr/>
        </p:nvSpPr>
        <p:spPr>
          <a:xfrm>
            <a:off x="917271" y="788764"/>
            <a:ext cx="6102656" cy="646331"/>
          </a:xfrm>
          <a:prstGeom prst="rect">
            <a:avLst/>
          </a:prstGeom>
          <a:noFill/>
        </p:spPr>
        <p:txBody>
          <a:bodyPr wrap="square">
            <a:spAutoFit/>
          </a:bodyPr>
          <a:lstStyle/>
          <a:p>
            <a:r>
              <a:rPr lang="en-US" altLang="zh-CN" sz="3600" b="1" u="sng"/>
              <a:t>APPLICATIONS</a:t>
            </a:r>
            <a:endParaRPr lang="en-US" sz="3600" b="1" u="sng"/>
          </a:p>
        </p:txBody>
      </p:sp>
      <p:sp>
        <p:nvSpPr>
          <p:cNvPr id="5" name="TextBox 4">
            <a:extLst>
              <a:ext uri="{FF2B5EF4-FFF2-40B4-BE49-F238E27FC236}">
                <a16:creationId xmlns:a16="http://schemas.microsoft.com/office/drawing/2014/main" id="{D07D9817-C966-AB40-BCC2-821918E3AC5B}"/>
              </a:ext>
            </a:extLst>
          </p:cNvPr>
          <p:cNvSpPr txBox="1"/>
          <p:nvPr/>
        </p:nvSpPr>
        <p:spPr>
          <a:xfrm>
            <a:off x="917271" y="1799633"/>
            <a:ext cx="9852856" cy="4524315"/>
          </a:xfrm>
          <a:prstGeom prst="rect">
            <a:avLst/>
          </a:prstGeom>
          <a:noFill/>
        </p:spPr>
        <p:txBody>
          <a:bodyPr wrap="square">
            <a:spAutoFit/>
          </a:bodyPr>
          <a:lstStyle/>
          <a:p>
            <a:r>
              <a:rPr lang="en-US" altLang="zh-CN" sz="3600"/>
              <a:t>The Smart parking system</a:t>
            </a:r>
            <a:r>
              <a:rPr lang="zh-CN" altLang="en-US" sz="3600"/>
              <a:t> </a:t>
            </a:r>
            <a:r>
              <a:rPr lang="en-US" altLang="zh-CN" sz="3600"/>
              <a:t>can be  implemented in</a:t>
            </a:r>
          </a:p>
          <a:p>
            <a:pPr marL="571500" indent="-571500">
              <a:buFont typeface="Arial" panose="020B0604020202020204" pitchFamily="34" charset="0"/>
              <a:buChar char="•"/>
            </a:pPr>
            <a:r>
              <a:rPr lang="en-US" altLang="zh-CN" sz="3600"/>
              <a:t>Shopping malls</a:t>
            </a:r>
          </a:p>
          <a:p>
            <a:pPr marL="571500" indent="-571500">
              <a:buFont typeface="Arial" panose="020B0604020202020204" pitchFamily="34" charset="0"/>
              <a:buChar char="•"/>
            </a:pPr>
            <a:r>
              <a:rPr lang="en-US" altLang="zh-CN" sz="3600"/>
              <a:t>Theaters</a:t>
            </a:r>
          </a:p>
          <a:p>
            <a:pPr marL="571500" indent="-571500">
              <a:buFont typeface="Arial" panose="020B0604020202020204" pitchFamily="34" charset="0"/>
              <a:buChar char="•"/>
            </a:pPr>
            <a:r>
              <a:rPr lang="en-US" altLang="zh-CN" sz="3600"/>
              <a:t>Restaurants</a:t>
            </a:r>
          </a:p>
          <a:p>
            <a:pPr marL="571500" indent="-571500">
              <a:buFont typeface="Arial" panose="020B0604020202020204" pitchFamily="34" charset="0"/>
              <a:buChar char="•"/>
            </a:pPr>
            <a:r>
              <a:rPr lang="en-US" altLang="zh-CN" sz="3600"/>
              <a:t>Hospitals</a:t>
            </a:r>
          </a:p>
          <a:p>
            <a:pPr marL="571500" indent="-571500">
              <a:buFont typeface="Arial" panose="020B0604020202020204" pitchFamily="34" charset="0"/>
              <a:buChar char="•"/>
            </a:pPr>
            <a:r>
              <a:rPr lang="en-US" altLang="zh-CN" sz="3600"/>
              <a:t>Villas</a:t>
            </a:r>
          </a:p>
          <a:p>
            <a:pPr marL="571500" indent="-571500">
              <a:buFont typeface="Arial" panose="020B0604020202020204" pitchFamily="34" charset="0"/>
              <a:buChar char="•"/>
            </a:pPr>
            <a:r>
              <a:rPr lang="en-US" altLang="zh-CN" sz="3600"/>
              <a:t>Large scale companies</a:t>
            </a:r>
          </a:p>
          <a:p>
            <a:endParaRPr lang="en-US" altLang="zh-CN" sz="3600"/>
          </a:p>
        </p:txBody>
      </p:sp>
    </p:spTree>
    <p:extLst>
      <p:ext uri="{BB962C8B-B14F-4D97-AF65-F5344CB8AC3E}">
        <p14:creationId xmlns:p14="http://schemas.microsoft.com/office/powerpoint/2010/main" val="3384539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13FF2A-B334-AE48-9CF0-5B4FBB070DAF}"/>
              </a:ext>
            </a:extLst>
          </p:cNvPr>
          <p:cNvSpPr txBox="1"/>
          <p:nvPr/>
        </p:nvSpPr>
        <p:spPr>
          <a:xfrm>
            <a:off x="867350" y="1150535"/>
            <a:ext cx="6102656" cy="646331"/>
          </a:xfrm>
          <a:prstGeom prst="rect">
            <a:avLst/>
          </a:prstGeom>
          <a:noFill/>
        </p:spPr>
        <p:txBody>
          <a:bodyPr wrap="square">
            <a:spAutoFit/>
          </a:bodyPr>
          <a:lstStyle/>
          <a:p>
            <a:r>
              <a:rPr lang="en-US" altLang="zh-CN" sz="3600" b="1" u="sng"/>
              <a:t>CONCLUSION </a:t>
            </a:r>
            <a:endParaRPr lang="en-US" sz="3600" b="1" u="sng"/>
          </a:p>
        </p:txBody>
      </p:sp>
      <p:sp>
        <p:nvSpPr>
          <p:cNvPr id="5" name="TextBox 4">
            <a:extLst>
              <a:ext uri="{FF2B5EF4-FFF2-40B4-BE49-F238E27FC236}">
                <a16:creationId xmlns:a16="http://schemas.microsoft.com/office/drawing/2014/main" id="{C0ADBE15-B6BA-F84C-85A8-502C35AAB84C}"/>
              </a:ext>
            </a:extLst>
          </p:cNvPr>
          <p:cNvSpPr txBox="1"/>
          <p:nvPr/>
        </p:nvSpPr>
        <p:spPr>
          <a:xfrm>
            <a:off x="867350" y="2014147"/>
            <a:ext cx="10471704" cy="3046988"/>
          </a:xfrm>
          <a:prstGeom prst="rect">
            <a:avLst/>
          </a:prstGeom>
          <a:noFill/>
        </p:spPr>
        <p:txBody>
          <a:bodyPr wrap="square">
            <a:spAutoFit/>
          </a:bodyPr>
          <a:lstStyle/>
          <a:p>
            <a:r>
              <a:rPr lang="en-US" sz="2400"/>
              <a:t>As for the future work the users can book a parking space from a remote location.GPS, reservation facilities and license plate scanner can be included in the future. This project focuses on implementation of car parking place detection using Internet of Things technology. By using IR sensor the parking place vacancy is detected and it is updated to the user using the mobile application.By using this application the parking area can be easily identified so the traffic is reduced and also carbon emission is also reduced. This project is low cost, low power</a:t>
            </a:r>
            <a:r>
              <a:rPr lang="zh-CN" altLang="en-US" sz="2400"/>
              <a:t> </a:t>
            </a:r>
            <a:r>
              <a:rPr lang="en-US" sz="2400"/>
              <a:t>consumption, more accurate and well suited for real time</a:t>
            </a:r>
            <a:r>
              <a:rPr lang="zh-CN" altLang="en-US" sz="2400"/>
              <a:t> </a:t>
            </a:r>
            <a:r>
              <a:rPr lang="en-US" sz="2400"/>
              <a:t>implementation</a:t>
            </a:r>
            <a:r>
              <a:rPr lang="en-US" altLang="zh-CN" sz="2400"/>
              <a:t>.</a:t>
            </a:r>
            <a:endParaRPr lang="en-US" sz="2400"/>
          </a:p>
        </p:txBody>
      </p:sp>
    </p:spTree>
    <p:extLst>
      <p:ext uri="{BB962C8B-B14F-4D97-AF65-F5344CB8AC3E}">
        <p14:creationId xmlns:p14="http://schemas.microsoft.com/office/powerpoint/2010/main" val="3947795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2AAAC3-6264-3840-91EF-D66B8CA02DBE}"/>
              </a:ext>
            </a:extLst>
          </p:cNvPr>
          <p:cNvSpPr txBox="1"/>
          <p:nvPr/>
        </p:nvSpPr>
        <p:spPr>
          <a:xfrm>
            <a:off x="1231971" y="890596"/>
            <a:ext cx="6102656" cy="646331"/>
          </a:xfrm>
          <a:prstGeom prst="rect">
            <a:avLst/>
          </a:prstGeom>
          <a:noFill/>
        </p:spPr>
        <p:txBody>
          <a:bodyPr wrap="square">
            <a:spAutoFit/>
          </a:bodyPr>
          <a:lstStyle/>
          <a:p>
            <a:pPr algn="l" fontAlgn="base"/>
            <a:r>
              <a:rPr lang="en-US" altLang="zh-CN" sz="3600" b="1" i="0" u="sng">
                <a:solidFill>
                  <a:srgbClr val="202122"/>
                </a:solidFill>
                <a:effectLst/>
                <a:latin typeface="-apple-system"/>
              </a:rPr>
              <a:t>REFERENCE</a:t>
            </a:r>
            <a:r>
              <a:rPr lang="en-US" altLang="zh-CN" b="1" i="0" u="sng">
                <a:solidFill>
                  <a:srgbClr val="202122"/>
                </a:solidFill>
                <a:effectLst/>
                <a:latin typeface="-apple-system"/>
              </a:rPr>
              <a:t> </a:t>
            </a:r>
            <a:endParaRPr lang="en-US" b="1" i="0" u="sng">
              <a:solidFill>
                <a:srgbClr val="202122"/>
              </a:solidFill>
              <a:effectLst/>
              <a:latin typeface="-apple-system"/>
            </a:endParaRPr>
          </a:p>
        </p:txBody>
      </p:sp>
      <p:sp>
        <p:nvSpPr>
          <p:cNvPr id="5" name="TextBox 4">
            <a:extLst>
              <a:ext uri="{FF2B5EF4-FFF2-40B4-BE49-F238E27FC236}">
                <a16:creationId xmlns:a16="http://schemas.microsoft.com/office/drawing/2014/main" id="{90DB6460-9342-C844-9549-0BEB4EC1DC72}"/>
              </a:ext>
            </a:extLst>
          </p:cNvPr>
          <p:cNvSpPr txBox="1"/>
          <p:nvPr/>
        </p:nvSpPr>
        <p:spPr>
          <a:xfrm>
            <a:off x="1231971" y="1797031"/>
            <a:ext cx="10077494" cy="3847207"/>
          </a:xfrm>
          <a:prstGeom prst="rect">
            <a:avLst/>
          </a:prstGeom>
          <a:noFill/>
        </p:spPr>
        <p:txBody>
          <a:bodyPr wrap="square">
            <a:spAutoFit/>
          </a:bodyPr>
          <a:lstStyle/>
          <a:p>
            <a:pPr marL="342900" indent="-342900">
              <a:buFont typeface="Arial" panose="020B0604020202020204" pitchFamily="34" charset="0"/>
              <a:buChar char="•"/>
            </a:pPr>
            <a:r>
              <a:rPr lang="en-US" sz="2400"/>
              <a:t>Asghar Ali Shah, G. M. (2019). Video Stitching with Localized 360o Model for Intelligent Car Parking Monitoring and Assistance System. IJCSNS International Journal of Computer Science and Network Security. </a:t>
            </a:r>
          </a:p>
          <a:p>
            <a:pPr marL="342900" indent="-342900">
              <a:buFont typeface="Arial" panose="020B0604020202020204" pitchFamily="34" charset="0"/>
              <a:buChar char="•"/>
            </a:pPr>
            <a:r>
              <a:rPr lang="en-US" sz="2400"/>
              <a:t>Bachhav. J. D. (2017). Smart Car Parking System. International Research Journal of Engineering and Technology (IRJET), 3. </a:t>
            </a:r>
          </a:p>
          <a:p>
            <a:pPr marL="342900" indent="-342900">
              <a:buFont typeface="Arial" panose="020B0604020202020204" pitchFamily="34" charset="0"/>
              <a:buChar char="•"/>
            </a:pPr>
            <a:r>
              <a:rPr lang="en-US" sz="2400"/>
              <a:t>R, M. B. (2015). Automatic Smart Parking System using Internet of Things (IOT). International Journal of Scientific and Research Publications. </a:t>
            </a:r>
          </a:p>
          <a:p>
            <a:pPr marL="342900" indent="-342900">
              <a:buFont typeface="Arial" panose="020B0604020202020204" pitchFamily="34" charset="0"/>
              <a:buChar char="•"/>
            </a:pPr>
            <a:r>
              <a:rPr lang="en-US" sz="2400"/>
              <a:t>Sadhukhan, P. (2017). An IoT-based E-Parking System for Smart Cities. Research gate. </a:t>
            </a:r>
          </a:p>
          <a:p>
            <a:endParaRPr lang="en-US" sz="2800"/>
          </a:p>
        </p:txBody>
      </p:sp>
    </p:spTree>
    <p:extLst>
      <p:ext uri="{BB962C8B-B14F-4D97-AF65-F5344CB8AC3E}">
        <p14:creationId xmlns:p14="http://schemas.microsoft.com/office/powerpoint/2010/main" val="1143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41403A-C82C-7643-B608-D92769D936F5}"/>
              </a:ext>
            </a:extLst>
          </p:cNvPr>
          <p:cNvSpPr txBox="1"/>
          <p:nvPr/>
        </p:nvSpPr>
        <p:spPr>
          <a:xfrm rot="10800000" flipV="1">
            <a:off x="656942" y="889941"/>
            <a:ext cx="6410614" cy="646331"/>
          </a:xfrm>
          <a:prstGeom prst="rect">
            <a:avLst/>
          </a:prstGeom>
          <a:noFill/>
        </p:spPr>
        <p:txBody>
          <a:bodyPr wrap="square">
            <a:spAutoFit/>
          </a:bodyPr>
          <a:lstStyle/>
          <a:p>
            <a:r>
              <a:rPr lang="en-US" altLang="zh-CN" sz="3600" b="1" u="sng"/>
              <a:t>OBJECTIVES</a:t>
            </a:r>
            <a:r>
              <a:rPr lang="en-US" altLang="zh-CN" b="1" u="sng"/>
              <a:t>  </a:t>
            </a:r>
            <a:r>
              <a:rPr lang="en-US" altLang="zh-CN"/>
              <a:t> </a:t>
            </a:r>
            <a:endParaRPr lang="en-US"/>
          </a:p>
        </p:txBody>
      </p:sp>
      <p:sp>
        <p:nvSpPr>
          <p:cNvPr id="4" name="TextBox 3">
            <a:extLst>
              <a:ext uri="{FF2B5EF4-FFF2-40B4-BE49-F238E27FC236}">
                <a16:creationId xmlns:a16="http://schemas.microsoft.com/office/drawing/2014/main" id="{FEC6484E-3324-054A-A3DF-D152F7D74D79}"/>
              </a:ext>
            </a:extLst>
          </p:cNvPr>
          <p:cNvSpPr txBox="1"/>
          <p:nvPr/>
        </p:nvSpPr>
        <p:spPr>
          <a:xfrm>
            <a:off x="656942" y="1933842"/>
            <a:ext cx="10649818" cy="2554545"/>
          </a:xfrm>
          <a:prstGeom prst="rect">
            <a:avLst/>
          </a:prstGeom>
          <a:noFill/>
        </p:spPr>
        <p:txBody>
          <a:bodyPr wrap="square">
            <a:spAutoFit/>
          </a:bodyPr>
          <a:lstStyle/>
          <a:p>
            <a:pPr marL="457200" indent="-457200">
              <a:buFont typeface="Arial" panose="020B0604020202020204" pitchFamily="34" charset="0"/>
              <a:buChar char="•"/>
            </a:pPr>
            <a:r>
              <a:rPr lang="en-US" altLang="zh-CN" sz="3200"/>
              <a:t>The main aim of this project is to reduce the risk of finding the parking slots in any parking area. </a:t>
            </a:r>
          </a:p>
          <a:p>
            <a:pPr marL="457200" indent="-457200">
              <a:buFont typeface="Arial" panose="020B0604020202020204" pitchFamily="34" charset="0"/>
              <a:buChar char="•"/>
            </a:pPr>
            <a:r>
              <a:rPr lang="en-US" sz="3200"/>
              <a:t>Optimize Parking Space Usage.</a:t>
            </a:r>
          </a:p>
          <a:p>
            <a:pPr marL="457200" indent="-457200">
              <a:buFont typeface="Arial" panose="020B0604020202020204" pitchFamily="34" charset="0"/>
              <a:buChar char="•"/>
            </a:pPr>
            <a:r>
              <a:rPr lang="en-US" altLang="zh-CN" sz="3200"/>
              <a:t>It eliminates the unnecessary travelling of vehicles</a:t>
            </a:r>
            <a:r>
              <a:rPr lang="zh-CN" altLang="en-US" sz="3200"/>
              <a:t> </a:t>
            </a:r>
            <a:r>
              <a:rPr lang="en-US" altLang="zh-CN" sz="3200"/>
              <a:t>across the filled parking</a:t>
            </a:r>
            <a:r>
              <a:rPr lang="zh-CN" altLang="en-US" sz="3200"/>
              <a:t> </a:t>
            </a:r>
            <a:r>
              <a:rPr lang="en-US" altLang="zh-CN" sz="3200"/>
              <a:t>slots in the city. </a:t>
            </a:r>
            <a:endParaRPr lang="en-US" sz="3200"/>
          </a:p>
        </p:txBody>
      </p:sp>
    </p:spTree>
    <p:extLst>
      <p:ext uri="{BB962C8B-B14F-4D97-AF65-F5344CB8AC3E}">
        <p14:creationId xmlns:p14="http://schemas.microsoft.com/office/powerpoint/2010/main" val="2577033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36FA9D-1E0C-EB46-AF39-EC3815D888AC}"/>
              </a:ext>
            </a:extLst>
          </p:cNvPr>
          <p:cNvSpPr txBox="1"/>
          <p:nvPr/>
        </p:nvSpPr>
        <p:spPr>
          <a:xfrm>
            <a:off x="4623791" y="2508112"/>
            <a:ext cx="6102656" cy="646331"/>
          </a:xfrm>
          <a:prstGeom prst="rect">
            <a:avLst/>
          </a:prstGeom>
          <a:noFill/>
        </p:spPr>
        <p:txBody>
          <a:bodyPr wrap="square">
            <a:spAutoFit/>
          </a:bodyPr>
          <a:lstStyle/>
          <a:p>
            <a:r>
              <a:rPr lang="en-US" altLang="zh-CN" sz="3600" b="1" u="sng"/>
              <a:t>THANK YOU</a:t>
            </a:r>
            <a:endParaRPr lang="en-US" sz="3600" b="1" u="sng"/>
          </a:p>
        </p:txBody>
      </p:sp>
    </p:spTree>
    <p:extLst>
      <p:ext uri="{BB962C8B-B14F-4D97-AF65-F5344CB8AC3E}">
        <p14:creationId xmlns:p14="http://schemas.microsoft.com/office/powerpoint/2010/main" val="103899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FE6982-418A-F040-83B1-7959DAA61CEE}"/>
              </a:ext>
            </a:extLst>
          </p:cNvPr>
          <p:cNvSpPr txBox="1"/>
          <p:nvPr/>
        </p:nvSpPr>
        <p:spPr>
          <a:xfrm>
            <a:off x="1260467" y="629995"/>
            <a:ext cx="6102656" cy="646331"/>
          </a:xfrm>
          <a:prstGeom prst="rect">
            <a:avLst/>
          </a:prstGeom>
          <a:noFill/>
        </p:spPr>
        <p:txBody>
          <a:bodyPr wrap="square">
            <a:spAutoFit/>
          </a:bodyPr>
          <a:lstStyle/>
          <a:p>
            <a:r>
              <a:rPr lang="en-US" altLang="zh-CN" sz="3600" b="1" u="sng"/>
              <a:t>INTRODUCTION </a:t>
            </a:r>
            <a:endParaRPr lang="en-US" sz="3600" b="1" u="sng"/>
          </a:p>
        </p:txBody>
      </p:sp>
      <p:sp>
        <p:nvSpPr>
          <p:cNvPr id="7" name="TextBox 6">
            <a:extLst>
              <a:ext uri="{FF2B5EF4-FFF2-40B4-BE49-F238E27FC236}">
                <a16:creationId xmlns:a16="http://schemas.microsoft.com/office/drawing/2014/main" id="{1C0616DC-9AA7-9D47-8CEE-BD5CBA0067BD}"/>
              </a:ext>
            </a:extLst>
          </p:cNvPr>
          <p:cNvSpPr txBox="1"/>
          <p:nvPr/>
        </p:nvSpPr>
        <p:spPr>
          <a:xfrm>
            <a:off x="782571" y="1758026"/>
            <a:ext cx="11028678" cy="3046988"/>
          </a:xfrm>
          <a:prstGeom prst="rect">
            <a:avLst/>
          </a:prstGeom>
          <a:noFill/>
        </p:spPr>
        <p:txBody>
          <a:bodyPr wrap="square">
            <a:spAutoFit/>
          </a:bodyPr>
          <a:lstStyle/>
          <a:p>
            <a:pPr marL="285750" indent="-285750">
              <a:buFont typeface="Arial" panose="020B0604020202020204" pitchFamily="34" charset="0"/>
              <a:buChar char="•"/>
            </a:pPr>
            <a:r>
              <a:rPr lang="en-GB" sz="3200">
                <a:effectLst/>
                <a:ea typeface="SimSun" panose="02010600030101010101" pitchFamily="2" charset="-122"/>
              </a:rPr>
              <a:t>Smart Parking System (SPS)</a:t>
            </a:r>
            <a:r>
              <a:rPr lang="en-US" altLang="zh-CN" sz="3200">
                <a:effectLst/>
                <a:ea typeface="SimSun" panose="02010600030101010101" pitchFamily="2" charset="-122"/>
              </a:rPr>
              <a:t>,</a:t>
            </a:r>
            <a:r>
              <a:rPr lang="zh-CN" altLang="en-US" sz="3200">
                <a:effectLst/>
                <a:ea typeface="SimSun" panose="02010600030101010101" pitchFamily="2" charset="-122"/>
              </a:rPr>
              <a:t> </a:t>
            </a:r>
            <a:r>
              <a:rPr lang="en-US" altLang="zh-CN" sz="3200">
                <a:ea typeface="SimSun" panose="02010600030101010101" pitchFamily="2" charset="-122"/>
              </a:rPr>
              <a:t>used to</a:t>
            </a:r>
            <a:r>
              <a:rPr lang="en-GB" sz="3200">
                <a:effectLst/>
                <a:ea typeface="SimSun" panose="02010600030101010101" pitchFamily="2" charset="-122"/>
              </a:rPr>
              <a:t> find the nearest parking</a:t>
            </a:r>
            <a:r>
              <a:rPr lang="zh-CN" altLang="en-US" sz="3200">
                <a:effectLst/>
                <a:ea typeface="SimSun" panose="02010600030101010101" pitchFamily="2" charset="-122"/>
              </a:rPr>
              <a:t> </a:t>
            </a:r>
            <a:r>
              <a:rPr lang="en-US" altLang="zh-CN" sz="3200">
                <a:effectLst/>
                <a:ea typeface="SimSun" panose="02010600030101010101" pitchFamily="2" charset="-122"/>
              </a:rPr>
              <a:t>slots in the respective parking area.</a:t>
            </a:r>
            <a:endParaRPr lang="en-US" sz="3200"/>
          </a:p>
          <a:p>
            <a:pPr marL="285750" indent="-285750">
              <a:buFont typeface="Arial" panose="020B0604020202020204" pitchFamily="34" charset="0"/>
              <a:buChar char="•"/>
            </a:pPr>
            <a:r>
              <a:rPr lang="en-US" sz="3200"/>
              <a:t>Internet of thing (IoT)</a:t>
            </a:r>
            <a:r>
              <a:rPr lang="en-US" altLang="zh-CN" sz="3200"/>
              <a:t>,</a:t>
            </a:r>
            <a:r>
              <a:rPr lang="zh-CN" altLang="en-US" sz="3200"/>
              <a:t> </a:t>
            </a:r>
            <a:r>
              <a:rPr lang="en-US" sz="3200"/>
              <a:t>ability to transfer data through network without involving human</a:t>
            </a:r>
            <a:r>
              <a:rPr lang="zh-CN" altLang="en-US" sz="3200"/>
              <a:t> </a:t>
            </a:r>
            <a:r>
              <a:rPr lang="en-US" sz="3200"/>
              <a:t>interactions.</a:t>
            </a:r>
            <a:endParaRPr lang="en-US" altLang="zh-CN" sz="3200"/>
          </a:p>
          <a:p>
            <a:pPr marL="285750" indent="-285750">
              <a:buFont typeface="Arial" panose="020B0604020202020204" pitchFamily="34" charset="0"/>
              <a:buChar char="•"/>
            </a:pPr>
            <a:r>
              <a:rPr lang="en-US" sz="3200"/>
              <a:t> </a:t>
            </a:r>
            <a:r>
              <a:rPr lang="en-US" altLang="zh-CN" sz="3200"/>
              <a:t>Arduino,</a:t>
            </a:r>
            <a:r>
              <a:rPr lang="en-US" sz="3200"/>
              <a:t> which gives the command instruction for the data to the particular devices</a:t>
            </a:r>
            <a:r>
              <a:rPr lang="zh-CN" altLang="en-US" sz="3200"/>
              <a:t> </a:t>
            </a:r>
            <a:r>
              <a:rPr lang="en-US" sz="3200"/>
              <a:t>simultaneously.</a:t>
            </a:r>
          </a:p>
        </p:txBody>
      </p:sp>
    </p:spTree>
    <p:extLst>
      <p:ext uri="{BB962C8B-B14F-4D97-AF65-F5344CB8AC3E}">
        <p14:creationId xmlns:p14="http://schemas.microsoft.com/office/powerpoint/2010/main" val="213234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D6BA-9407-5249-B100-08D69DEBFE7F}"/>
              </a:ext>
            </a:extLst>
          </p:cNvPr>
          <p:cNvSpPr>
            <a:spLocks noGrp="1"/>
          </p:cNvSpPr>
          <p:nvPr>
            <p:ph type="title" idx="4294967295"/>
          </p:nvPr>
        </p:nvSpPr>
        <p:spPr>
          <a:xfrm>
            <a:off x="719737" y="711354"/>
            <a:ext cx="5245639" cy="711352"/>
          </a:xfrm>
        </p:spPr>
        <p:txBody>
          <a:bodyPr/>
          <a:lstStyle/>
          <a:p>
            <a:pPr algn="ctr"/>
            <a:r>
              <a:rPr lang="en-US" altLang="zh-CN" sz="3600" b="1" u="sng"/>
              <a:t>Literature survey </a:t>
            </a:r>
            <a:r>
              <a:rPr lang="en-US" altLang="zh-CN" b="1"/>
              <a:t> </a:t>
            </a:r>
            <a:endParaRPr lang="en-US" b="1"/>
          </a:p>
        </p:txBody>
      </p:sp>
      <p:sp>
        <p:nvSpPr>
          <p:cNvPr id="4" name="TextBox 3">
            <a:extLst>
              <a:ext uri="{FF2B5EF4-FFF2-40B4-BE49-F238E27FC236}">
                <a16:creationId xmlns:a16="http://schemas.microsoft.com/office/drawing/2014/main" id="{2EAF381D-E890-9241-82C1-B18DA159B1C7}"/>
              </a:ext>
            </a:extLst>
          </p:cNvPr>
          <p:cNvSpPr txBox="1"/>
          <p:nvPr/>
        </p:nvSpPr>
        <p:spPr>
          <a:xfrm>
            <a:off x="434332" y="1680868"/>
            <a:ext cx="11323336" cy="3046988"/>
          </a:xfrm>
          <a:prstGeom prst="rect">
            <a:avLst/>
          </a:prstGeom>
          <a:noFill/>
        </p:spPr>
        <p:txBody>
          <a:bodyPr wrap="square">
            <a:spAutoFit/>
          </a:bodyPr>
          <a:lstStyle/>
          <a:p>
            <a:pPr marL="285750" indent="-285750">
              <a:buFont typeface="Arial" panose="020B0604020202020204" pitchFamily="34" charset="0"/>
              <a:buChar char="•"/>
            </a:pPr>
            <a:r>
              <a:rPr lang="en-US" altLang="zh-CN" sz="3200"/>
              <a:t>W</a:t>
            </a:r>
            <a:r>
              <a:rPr lang="en-US" sz="3200"/>
              <a:t>eb App system named “Park Easy”</a:t>
            </a:r>
            <a:r>
              <a:rPr lang="zh-CN" altLang="en-US" sz="3200"/>
              <a:t> </a:t>
            </a:r>
            <a:r>
              <a:rPr lang="en-US" altLang="zh-CN" sz="3200"/>
              <a:t>by </a:t>
            </a:r>
            <a:r>
              <a:rPr lang="en-US" sz="3200"/>
              <a:t>Zishan Raza</a:t>
            </a:r>
            <a:r>
              <a:rPr lang="zh-CN" altLang="en-US" sz="3200"/>
              <a:t> </a:t>
            </a:r>
            <a:r>
              <a:rPr lang="en-US" altLang="zh-CN" sz="3200"/>
              <a:t>in the year 2018.</a:t>
            </a:r>
          </a:p>
          <a:p>
            <a:pPr marL="285750" indent="-285750">
              <a:buFont typeface="Arial" panose="020B0604020202020204" pitchFamily="34" charset="0"/>
              <a:buChar char="•"/>
            </a:pPr>
            <a:r>
              <a:rPr lang="en-US" altLang="zh-CN" sz="3200"/>
              <a:t>W</a:t>
            </a:r>
            <a:r>
              <a:rPr lang="en-US" sz="3200"/>
              <a:t>ireless sensor network </a:t>
            </a:r>
            <a:r>
              <a:rPr lang="en-US" altLang="zh-CN" sz="3200"/>
              <a:t>in the year 2016</a:t>
            </a:r>
            <a:r>
              <a:rPr lang="zh-CN" altLang="en-US" sz="3200"/>
              <a:t> </a:t>
            </a:r>
            <a:r>
              <a:rPr lang="en-US" altLang="zh-CN" sz="3200"/>
              <a:t>based vehicle parking</a:t>
            </a:r>
            <a:r>
              <a:rPr lang="zh-CN" altLang="en-US" sz="3200"/>
              <a:t> </a:t>
            </a:r>
            <a:r>
              <a:rPr lang="en-US" altLang="zh-CN" sz="3200"/>
              <a:t>system</a:t>
            </a:r>
            <a:r>
              <a:rPr lang="zh-CN" altLang="en-US" sz="3200"/>
              <a:t> </a:t>
            </a:r>
            <a:r>
              <a:rPr lang="en-US" altLang="zh-CN" sz="3200"/>
              <a:t>by Anthony Mwabaze</a:t>
            </a:r>
          </a:p>
          <a:p>
            <a:pPr marL="285750" indent="-285750">
              <a:buFont typeface="Arial" panose="020B0604020202020204" pitchFamily="34" charset="0"/>
              <a:buChar char="•"/>
            </a:pPr>
            <a:r>
              <a:rPr lang="en-US" sz="3200"/>
              <a:t>Rotary Automated car parking system</a:t>
            </a:r>
            <a:r>
              <a:rPr lang="zh-CN" altLang="en-US" sz="3200"/>
              <a:t> </a:t>
            </a:r>
            <a:r>
              <a:rPr lang="en-US" altLang="zh-CN" sz="3200"/>
              <a:t>in the year 2015</a:t>
            </a:r>
            <a:r>
              <a:rPr lang="zh-CN" altLang="en-US" sz="3200"/>
              <a:t> </a:t>
            </a:r>
            <a:r>
              <a:rPr lang="en-US" altLang="zh-CN" sz="3200"/>
              <a:t>by </a:t>
            </a:r>
            <a:r>
              <a:rPr lang="en-US" sz="3200"/>
              <a:t>Chandni patel</a:t>
            </a:r>
            <a:r>
              <a:rPr lang="en-US" altLang="zh-CN" sz="3200"/>
              <a:t>.</a:t>
            </a:r>
            <a:endParaRPr lang="en-US" sz="3200"/>
          </a:p>
        </p:txBody>
      </p:sp>
    </p:spTree>
    <p:extLst>
      <p:ext uri="{BB962C8B-B14F-4D97-AF65-F5344CB8AC3E}">
        <p14:creationId xmlns:p14="http://schemas.microsoft.com/office/powerpoint/2010/main" val="268452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0378-8708-C44E-8C24-ACED3E86C076}"/>
              </a:ext>
            </a:extLst>
          </p:cNvPr>
          <p:cNvSpPr>
            <a:spLocks noGrp="1"/>
          </p:cNvSpPr>
          <p:nvPr>
            <p:ph type="title" idx="4294967295"/>
          </p:nvPr>
        </p:nvSpPr>
        <p:spPr>
          <a:xfrm>
            <a:off x="0" y="449275"/>
            <a:ext cx="5470279" cy="623993"/>
          </a:xfrm>
        </p:spPr>
        <p:txBody>
          <a:bodyPr>
            <a:normAutofit/>
          </a:bodyPr>
          <a:lstStyle/>
          <a:p>
            <a:pPr algn="ctr"/>
            <a:r>
              <a:rPr lang="en-US" altLang="zh-CN" sz="3600" b="1" u="sng"/>
              <a:t>EXISTING SYSTEM</a:t>
            </a:r>
            <a:endParaRPr lang="en-US" sz="3600" b="1" u="sng"/>
          </a:p>
        </p:txBody>
      </p:sp>
      <p:pic>
        <p:nvPicPr>
          <p:cNvPr id="3" name="Picture 3">
            <a:extLst>
              <a:ext uri="{FF2B5EF4-FFF2-40B4-BE49-F238E27FC236}">
                <a16:creationId xmlns:a16="http://schemas.microsoft.com/office/drawing/2014/main" id="{48C6740F-2A11-B942-BB8A-47E75E769205}"/>
              </a:ext>
            </a:extLst>
          </p:cNvPr>
          <p:cNvPicPr>
            <a:picLocks noChangeAspect="1"/>
          </p:cNvPicPr>
          <p:nvPr/>
        </p:nvPicPr>
        <p:blipFill>
          <a:blip r:embed="rId2"/>
          <a:stretch>
            <a:fillRect/>
          </a:stretch>
        </p:blipFill>
        <p:spPr>
          <a:xfrm>
            <a:off x="3431691" y="1350428"/>
            <a:ext cx="5703574" cy="2763095"/>
          </a:xfrm>
          <a:prstGeom prst="rect">
            <a:avLst/>
          </a:prstGeom>
        </p:spPr>
      </p:pic>
      <p:sp>
        <p:nvSpPr>
          <p:cNvPr id="6" name="TextBox 5">
            <a:extLst>
              <a:ext uri="{FF2B5EF4-FFF2-40B4-BE49-F238E27FC236}">
                <a16:creationId xmlns:a16="http://schemas.microsoft.com/office/drawing/2014/main" id="{0F4AA6CC-1081-F849-924C-D4B9212FFAB7}"/>
              </a:ext>
            </a:extLst>
          </p:cNvPr>
          <p:cNvSpPr txBox="1"/>
          <p:nvPr/>
        </p:nvSpPr>
        <p:spPr>
          <a:xfrm>
            <a:off x="1016132" y="4258238"/>
            <a:ext cx="10938605" cy="1569660"/>
          </a:xfrm>
          <a:prstGeom prst="rect">
            <a:avLst/>
          </a:prstGeom>
          <a:noFill/>
        </p:spPr>
        <p:txBody>
          <a:bodyPr wrap="square">
            <a:spAutoFit/>
          </a:bodyPr>
          <a:lstStyle/>
          <a:p>
            <a:r>
              <a:rPr lang="en-US" altLang="zh-CN" sz="3200"/>
              <a:t>The problem in existing system is that the difference of availability and non availability of empty slots in the respective parking area </a:t>
            </a:r>
            <a:endParaRPr lang="en-US" sz="3200"/>
          </a:p>
        </p:txBody>
      </p:sp>
    </p:spTree>
    <p:extLst>
      <p:ext uri="{BB962C8B-B14F-4D97-AF65-F5344CB8AC3E}">
        <p14:creationId xmlns:p14="http://schemas.microsoft.com/office/powerpoint/2010/main" val="165443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85FFE5-29C6-594A-B02E-04C7FBA30926}"/>
              </a:ext>
            </a:extLst>
          </p:cNvPr>
          <p:cNvSpPr txBox="1"/>
          <p:nvPr/>
        </p:nvSpPr>
        <p:spPr>
          <a:xfrm>
            <a:off x="3488124" y="601566"/>
            <a:ext cx="5447464" cy="646331"/>
          </a:xfrm>
          <a:prstGeom prst="rect">
            <a:avLst/>
          </a:prstGeom>
          <a:noFill/>
        </p:spPr>
        <p:txBody>
          <a:bodyPr wrap="square">
            <a:spAutoFit/>
          </a:bodyPr>
          <a:lstStyle/>
          <a:p>
            <a:r>
              <a:rPr lang="en-US" altLang="zh-CN" sz="3600" b="1" u="sng"/>
              <a:t>PROPOSED SYSTEM</a:t>
            </a:r>
            <a:endParaRPr lang="en-US" sz="3600"/>
          </a:p>
        </p:txBody>
      </p:sp>
      <p:pic>
        <p:nvPicPr>
          <p:cNvPr id="2" name="Picture 3">
            <a:extLst>
              <a:ext uri="{FF2B5EF4-FFF2-40B4-BE49-F238E27FC236}">
                <a16:creationId xmlns:a16="http://schemas.microsoft.com/office/drawing/2014/main" id="{2CD3D1FF-80B1-334F-8CE5-B855F34C63CA}"/>
              </a:ext>
            </a:extLst>
          </p:cNvPr>
          <p:cNvPicPr>
            <a:picLocks noChangeAspect="1"/>
          </p:cNvPicPr>
          <p:nvPr/>
        </p:nvPicPr>
        <p:blipFill>
          <a:blip r:embed="rId2"/>
          <a:stretch>
            <a:fillRect/>
          </a:stretch>
        </p:blipFill>
        <p:spPr>
          <a:xfrm>
            <a:off x="639177" y="1650732"/>
            <a:ext cx="5678543" cy="3143617"/>
          </a:xfrm>
          <a:prstGeom prst="rect">
            <a:avLst/>
          </a:prstGeom>
        </p:spPr>
      </p:pic>
      <p:sp>
        <p:nvSpPr>
          <p:cNvPr id="6" name="TextBox 5">
            <a:extLst>
              <a:ext uri="{FF2B5EF4-FFF2-40B4-BE49-F238E27FC236}">
                <a16:creationId xmlns:a16="http://schemas.microsoft.com/office/drawing/2014/main" id="{C131150E-1333-DD4F-9259-AEECF0E9C9ED}"/>
              </a:ext>
            </a:extLst>
          </p:cNvPr>
          <p:cNvSpPr txBox="1"/>
          <p:nvPr/>
        </p:nvSpPr>
        <p:spPr>
          <a:xfrm>
            <a:off x="7141189" y="1978194"/>
            <a:ext cx="4411634" cy="2308324"/>
          </a:xfrm>
          <a:prstGeom prst="rect">
            <a:avLst/>
          </a:prstGeom>
          <a:noFill/>
        </p:spPr>
        <p:txBody>
          <a:bodyPr wrap="square">
            <a:spAutoFit/>
          </a:bodyPr>
          <a:lstStyle/>
          <a:p>
            <a:r>
              <a:rPr lang="en-US" altLang="zh-CN" sz="3600"/>
              <a:t>To find the parking</a:t>
            </a:r>
            <a:r>
              <a:rPr lang="zh-CN" altLang="en-US" sz="3600"/>
              <a:t> </a:t>
            </a:r>
            <a:r>
              <a:rPr lang="en-US" altLang="zh-CN" sz="3600"/>
              <a:t>slots</a:t>
            </a:r>
            <a:r>
              <a:rPr lang="zh-CN" altLang="en-US" sz="3600"/>
              <a:t> </a:t>
            </a:r>
            <a:r>
              <a:rPr lang="en-US" altLang="zh-CN" sz="3600"/>
              <a:t>in the respective parking area using the smart phones.</a:t>
            </a:r>
            <a:endParaRPr lang="en-US" sz="3600"/>
          </a:p>
        </p:txBody>
      </p:sp>
    </p:spTree>
    <p:extLst>
      <p:ext uri="{BB962C8B-B14F-4D97-AF65-F5344CB8AC3E}">
        <p14:creationId xmlns:p14="http://schemas.microsoft.com/office/powerpoint/2010/main" val="287836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CFACD-F377-C747-8467-44191FFC4097}"/>
              </a:ext>
            </a:extLst>
          </p:cNvPr>
          <p:cNvSpPr txBox="1"/>
          <p:nvPr/>
        </p:nvSpPr>
        <p:spPr>
          <a:xfrm>
            <a:off x="2745571" y="456820"/>
            <a:ext cx="7787022" cy="646331"/>
          </a:xfrm>
          <a:prstGeom prst="rect">
            <a:avLst/>
          </a:prstGeom>
          <a:noFill/>
        </p:spPr>
        <p:txBody>
          <a:bodyPr wrap="square">
            <a:spAutoFit/>
          </a:bodyPr>
          <a:lstStyle/>
          <a:p>
            <a:r>
              <a:rPr lang="en-US" altLang="zh-CN" sz="3600" b="1" u="sng"/>
              <a:t>INTERNET OF THINGS (IOT) </a:t>
            </a:r>
            <a:endParaRPr lang="en-US" sz="3600" b="1" u="sng"/>
          </a:p>
        </p:txBody>
      </p:sp>
      <p:sp>
        <p:nvSpPr>
          <p:cNvPr id="5" name="TextBox 4">
            <a:extLst>
              <a:ext uri="{FF2B5EF4-FFF2-40B4-BE49-F238E27FC236}">
                <a16:creationId xmlns:a16="http://schemas.microsoft.com/office/drawing/2014/main" id="{4A64F22E-0736-2B40-871B-EF5C875570AC}"/>
              </a:ext>
            </a:extLst>
          </p:cNvPr>
          <p:cNvSpPr txBox="1"/>
          <p:nvPr/>
        </p:nvSpPr>
        <p:spPr>
          <a:xfrm>
            <a:off x="922679" y="1252844"/>
            <a:ext cx="10770126" cy="4431983"/>
          </a:xfrm>
          <a:prstGeom prst="rect">
            <a:avLst/>
          </a:prstGeom>
          <a:noFill/>
        </p:spPr>
        <p:txBody>
          <a:bodyPr wrap="square">
            <a:spAutoFit/>
          </a:bodyPr>
          <a:lstStyle/>
          <a:p>
            <a:pPr fontAlgn="base"/>
            <a:r>
              <a:rPr lang="en-US" sz="2400" b="0" i="0">
                <a:effectLst/>
                <a:latin typeface="-apple-system"/>
              </a:rPr>
              <a:t>The </a:t>
            </a:r>
            <a:r>
              <a:rPr lang="en-US" sz="2400" b="1" i="0">
                <a:effectLst/>
                <a:latin typeface="-apple-system"/>
              </a:rPr>
              <a:t>Internet of things</a:t>
            </a:r>
            <a:r>
              <a:rPr lang="en-US" sz="2400" b="0" i="0">
                <a:effectLst/>
                <a:latin typeface="-apple-system"/>
              </a:rPr>
              <a:t> (</a:t>
            </a:r>
            <a:r>
              <a:rPr lang="en-US" sz="2400" b="1" i="0">
                <a:effectLst/>
                <a:latin typeface="-apple-system"/>
              </a:rPr>
              <a:t>IoT</a:t>
            </a:r>
            <a:r>
              <a:rPr lang="en-US" sz="2400" b="0" i="0">
                <a:effectLst/>
                <a:latin typeface="-apple-system"/>
              </a:rPr>
              <a:t>) is a system of interrelated computing devices, mechanical and digital machines provided with unique </a:t>
            </a:r>
            <a:r>
              <a:rPr lang="en-US" altLang="zh-CN" sz="2400" b="0" i="0" strike="noStrike">
                <a:effectLst/>
                <a:latin typeface="-apple-system"/>
              </a:rPr>
              <a:t>identifiers</a:t>
            </a:r>
            <a:r>
              <a:rPr lang="en-US" sz="2400" b="0" i="0">
                <a:effectLst/>
                <a:latin typeface="-apple-system"/>
              </a:rPr>
              <a:t> (UIDs) and the ability to transfer data over a network without requiring human-to-human or human-to-computer interaction. The definition of the Internet of things has evolved due to the convergence of multiple technologies, real-time </a:t>
            </a:r>
            <a:r>
              <a:rPr lang="en-US" altLang="zh-CN" sz="2400">
                <a:latin typeface="inherit"/>
              </a:rPr>
              <a:t>a</a:t>
            </a:r>
            <a:r>
              <a:rPr lang="en-US" altLang="zh-CN" sz="2400" b="0" i="0" strike="noStrike">
                <a:effectLst/>
                <a:latin typeface="inherit"/>
              </a:rPr>
              <a:t>nalytics </a:t>
            </a:r>
            <a:r>
              <a:rPr lang="en-US" sz="2400" b="0" i="0">
                <a:effectLst/>
                <a:latin typeface="-apple-system"/>
              </a:rPr>
              <a:t>, </a:t>
            </a:r>
            <a:r>
              <a:rPr lang="en-US" altLang="zh-CN" sz="2400" b="0" i="0">
                <a:effectLst/>
                <a:latin typeface="-apple-system"/>
              </a:rPr>
              <a:t>m</a:t>
            </a:r>
            <a:r>
              <a:rPr lang="en-US" altLang="zh-CN" sz="2400">
                <a:latin typeface="inherit"/>
              </a:rPr>
              <a:t>achine</a:t>
            </a:r>
            <a:r>
              <a:rPr lang="en-US" sz="2400">
                <a:latin typeface="inherit"/>
              </a:rPr>
              <a:t> </a:t>
            </a:r>
            <a:r>
              <a:rPr lang="en-US" altLang="zh-CN" sz="2400">
                <a:latin typeface="inherit"/>
              </a:rPr>
              <a:t>l</a:t>
            </a:r>
            <a:r>
              <a:rPr lang="en-US" altLang="zh-CN" sz="2400" b="0" i="0" strike="noStrike">
                <a:effectLst/>
                <a:latin typeface="inherit"/>
              </a:rPr>
              <a:t>earning </a:t>
            </a:r>
            <a:r>
              <a:rPr lang="en-US" sz="2400" b="0" i="0">
                <a:effectLst/>
                <a:latin typeface="-apple-system"/>
              </a:rPr>
              <a:t>, </a:t>
            </a:r>
            <a:r>
              <a:rPr lang="en-US" altLang="zh-CN" sz="2400" b="0" i="0" strike="noStrike">
                <a:effectLst/>
                <a:latin typeface="inherit"/>
              </a:rPr>
              <a:t>commodity </a:t>
            </a:r>
            <a:r>
              <a:rPr lang="en-US" sz="2400" b="0" i="0">
                <a:effectLst/>
                <a:latin typeface="-apple-system"/>
              </a:rPr>
              <a:t> </a:t>
            </a:r>
            <a:r>
              <a:rPr lang="en-US" altLang="zh-CN" sz="2400" b="0" i="0" strike="noStrike">
                <a:effectLst/>
                <a:latin typeface="inherit"/>
              </a:rPr>
              <a:t>sensors</a:t>
            </a:r>
            <a:r>
              <a:rPr lang="en-US" sz="2400" b="0" i="0">
                <a:effectLst/>
                <a:latin typeface="-apple-system"/>
              </a:rPr>
              <a:t>, and </a:t>
            </a:r>
            <a:r>
              <a:rPr lang="en-US" altLang="zh-CN" sz="2400" b="0" i="0" strike="noStrike">
                <a:effectLst/>
                <a:latin typeface="inherit"/>
              </a:rPr>
              <a:t>embedded systems</a:t>
            </a:r>
            <a:r>
              <a:rPr lang="en-US" sz="2400" b="0" i="0">
                <a:effectLst/>
                <a:latin typeface="-apple-system"/>
              </a:rPr>
              <a:t>. IoT technology is most synonymous with products pertaining to the concept of the </a:t>
            </a:r>
            <a:r>
              <a:rPr lang="en-US" sz="2400">
                <a:latin typeface="-apple-system"/>
              </a:rPr>
              <a:t>“</a:t>
            </a:r>
            <a:r>
              <a:rPr lang="en-US" altLang="zh-CN" sz="2400" b="0" i="0" strike="noStrike">
                <a:effectLst/>
                <a:latin typeface="inherit"/>
              </a:rPr>
              <a:t>smart home</a:t>
            </a:r>
            <a:r>
              <a:rPr lang="en-US" sz="2400" b="0" i="0">
                <a:effectLst/>
                <a:latin typeface="-apple-system"/>
              </a:rPr>
              <a:t>", including devices and </a:t>
            </a:r>
            <a:r>
              <a:rPr lang="en-US" altLang="zh-CN" sz="2400" b="0" i="0" strike="noStrike">
                <a:effectLst/>
                <a:latin typeface="inherit"/>
              </a:rPr>
              <a:t>appliances </a:t>
            </a:r>
            <a:r>
              <a:rPr lang="en-US" sz="2400" b="0" i="0">
                <a:effectLst/>
                <a:latin typeface="-apple-system"/>
              </a:rPr>
              <a:t> (such as lighting fixtures, </a:t>
            </a:r>
            <a:r>
              <a:rPr lang="en-US" altLang="zh-CN" sz="2400">
                <a:latin typeface="inherit"/>
              </a:rPr>
              <a:t>thermostats</a:t>
            </a:r>
            <a:r>
              <a:rPr lang="en-US" sz="2400" b="0" i="0">
                <a:effectLst/>
                <a:latin typeface="-apple-system"/>
              </a:rPr>
              <a:t>, home </a:t>
            </a:r>
            <a:r>
              <a:rPr lang="en-US" altLang="zh-CN" sz="2400" b="0" i="0" strike="noStrike">
                <a:effectLst/>
                <a:latin typeface="inherit"/>
              </a:rPr>
              <a:t>security systems </a:t>
            </a:r>
            <a:r>
              <a:rPr lang="en-US" sz="2400" b="0" i="0">
                <a:effectLst/>
                <a:latin typeface="-apple-system"/>
              </a:rPr>
              <a:t>and cameras, and other home appliances) that support one or more common ecosystems, and can be controlled via devices associated with that ecosystem, such as </a:t>
            </a:r>
            <a:r>
              <a:rPr lang="en-US" altLang="zh-CN" sz="2400" b="0" i="0" strike="noStrike">
                <a:effectLst/>
                <a:latin typeface="inherit"/>
              </a:rPr>
              <a:t>smartphone </a:t>
            </a:r>
            <a:r>
              <a:rPr lang="en-US" sz="2400" b="0" i="0">
                <a:effectLst/>
                <a:latin typeface="-apple-system"/>
              </a:rPr>
              <a:t> and </a:t>
            </a:r>
            <a:r>
              <a:rPr lang="en-US" altLang="zh-CN" sz="2400" b="0" i="0" strike="noStrike">
                <a:effectLst/>
                <a:latin typeface="inherit"/>
              </a:rPr>
              <a:t>smart speakers. </a:t>
            </a:r>
            <a:endParaRPr lang="en-US" sz="2400" b="0" i="0">
              <a:effectLst/>
              <a:latin typeface="-apple-system"/>
            </a:endParaRPr>
          </a:p>
          <a:p>
            <a:endParaRPr lang="en-US"/>
          </a:p>
        </p:txBody>
      </p:sp>
    </p:spTree>
    <p:extLst>
      <p:ext uri="{BB962C8B-B14F-4D97-AF65-F5344CB8AC3E}">
        <p14:creationId xmlns:p14="http://schemas.microsoft.com/office/powerpoint/2010/main" val="9133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231B81-6BD9-C040-B3EA-6A384DE9678E}"/>
              </a:ext>
            </a:extLst>
          </p:cNvPr>
          <p:cNvSpPr txBox="1"/>
          <p:nvPr/>
        </p:nvSpPr>
        <p:spPr>
          <a:xfrm>
            <a:off x="4239619" y="516796"/>
            <a:ext cx="5144825" cy="646331"/>
          </a:xfrm>
          <a:prstGeom prst="rect">
            <a:avLst/>
          </a:prstGeom>
          <a:noFill/>
        </p:spPr>
        <p:txBody>
          <a:bodyPr wrap="square">
            <a:spAutoFit/>
          </a:bodyPr>
          <a:lstStyle/>
          <a:p>
            <a:r>
              <a:rPr lang="en-US" altLang="zh-CN" sz="3600" b="1" u="sng"/>
              <a:t>METHODOLOGY </a:t>
            </a:r>
            <a:endParaRPr lang="en-US" sz="3600" b="1" u="sng"/>
          </a:p>
        </p:txBody>
      </p:sp>
      <p:pic>
        <p:nvPicPr>
          <p:cNvPr id="2" name="Picture 3">
            <a:extLst>
              <a:ext uri="{FF2B5EF4-FFF2-40B4-BE49-F238E27FC236}">
                <a16:creationId xmlns:a16="http://schemas.microsoft.com/office/drawing/2014/main" id="{C3C7C596-332C-0A4D-BC6C-F5A6DFDA14C9}"/>
              </a:ext>
            </a:extLst>
          </p:cNvPr>
          <p:cNvPicPr>
            <a:picLocks noChangeAspect="1"/>
          </p:cNvPicPr>
          <p:nvPr/>
        </p:nvPicPr>
        <p:blipFill>
          <a:blip r:embed="rId2"/>
          <a:stretch>
            <a:fillRect/>
          </a:stretch>
        </p:blipFill>
        <p:spPr>
          <a:xfrm>
            <a:off x="2607875" y="2181695"/>
            <a:ext cx="6976247" cy="3400860"/>
          </a:xfrm>
          <a:prstGeom prst="rect">
            <a:avLst/>
          </a:prstGeom>
        </p:spPr>
      </p:pic>
      <p:sp>
        <p:nvSpPr>
          <p:cNvPr id="6" name="TextBox 5">
            <a:extLst>
              <a:ext uri="{FF2B5EF4-FFF2-40B4-BE49-F238E27FC236}">
                <a16:creationId xmlns:a16="http://schemas.microsoft.com/office/drawing/2014/main" id="{8A721FCA-F91D-F943-AFFD-78B0C46951C2}"/>
              </a:ext>
            </a:extLst>
          </p:cNvPr>
          <p:cNvSpPr txBox="1"/>
          <p:nvPr/>
        </p:nvSpPr>
        <p:spPr>
          <a:xfrm>
            <a:off x="517914" y="1400277"/>
            <a:ext cx="5809380" cy="584775"/>
          </a:xfrm>
          <a:prstGeom prst="rect">
            <a:avLst/>
          </a:prstGeom>
          <a:noFill/>
        </p:spPr>
        <p:txBody>
          <a:bodyPr wrap="square">
            <a:spAutoFit/>
          </a:bodyPr>
          <a:lstStyle/>
          <a:p>
            <a:r>
              <a:rPr lang="en-US" altLang="zh-CN" sz="3200" b="1"/>
              <a:t>BLOCK DIAGRAM :</a:t>
            </a:r>
            <a:endParaRPr lang="en-US" sz="3200" b="1"/>
          </a:p>
        </p:txBody>
      </p:sp>
    </p:spTree>
    <p:extLst>
      <p:ext uri="{BB962C8B-B14F-4D97-AF65-F5344CB8AC3E}">
        <p14:creationId xmlns:p14="http://schemas.microsoft.com/office/powerpoint/2010/main" val="8604529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Gallery</vt:lpstr>
      <vt:lpstr>PowerPoint Presentation</vt:lpstr>
      <vt:lpstr>PowerPoint Presentation</vt:lpstr>
      <vt:lpstr>PowerPoint Presentation</vt:lpstr>
      <vt:lpstr>PowerPoint Presentation</vt:lpstr>
      <vt:lpstr>Literature survey  </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H</dc:creator>
  <cp:lastModifiedBy>Unknown User</cp:lastModifiedBy>
  <cp:revision>40</cp:revision>
  <dcterms:created xsi:type="dcterms:W3CDTF">2020-04-12T04:35:49Z</dcterms:created>
  <dcterms:modified xsi:type="dcterms:W3CDTF">2020-08-17T13:33:09Z</dcterms:modified>
</cp:coreProperties>
</file>