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71" r:id="rId5"/>
    <p:sldId id="300" r:id="rId6"/>
    <p:sldId id="258" r:id="rId7"/>
    <p:sldId id="307" r:id="rId8"/>
    <p:sldId id="288" r:id="rId9"/>
    <p:sldId id="306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05" r:id="rId21"/>
    <p:sldId id="309" r:id="rId22"/>
    <p:sldId id="310" r:id="rId23"/>
    <p:sldId id="311" r:id="rId24"/>
    <p:sldId id="285" r:id="rId25"/>
    <p:sldId id="287" r:id="rId26"/>
    <p:sldId id="312" r:id="rId27"/>
    <p:sldId id="301" r:id="rId28"/>
    <p:sldId id="290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352" autoAdjust="0"/>
  </p:normalViewPr>
  <p:slideViewPr>
    <p:cSldViewPr snapToGrid="0">
      <p:cViewPr varScale="1">
        <p:scale>
          <a:sx n="43" d="100"/>
          <a:sy n="43" d="100"/>
        </p:scale>
        <p:origin x="14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2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5467349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D2B12-09F5-6D4A-9C1D-AFF6A38F62BF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F43C-0ACD-CF48-BDDC-4CA06CD195D7}"/>
              </a:ext>
            </a:extLst>
          </p:cNvPr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8F9C9-F65C-BB4A-BF8E-4636F166836D}"/>
              </a:ext>
            </a:extLst>
          </p:cNvPr>
          <p:cNvSpPr txBox="1"/>
          <p:nvPr userDrawn="1"/>
        </p:nvSpPr>
        <p:spPr>
          <a:xfrm>
            <a:off x="2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6268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75"/>
            <a:ext cx="6027460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394456" y="1933410"/>
            <a:ext cx="690254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Cloud &amp; </a:t>
            </a: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(EPAM)</a:t>
            </a:r>
          </a:p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21cs3019aa</a:t>
            </a:r>
          </a:p>
          <a:p>
            <a:pPr algn="ctr"/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/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NETWORK FUNDAMENTALS</a:t>
            </a:r>
            <a:endParaRPr lang="en-US" sz="4000" b="1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2" y="925392"/>
            <a:ext cx="4486331" cy="574764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75" name="Google Shape;475;p16"/>
          <p:cNvSpPr txBox="1"/>
          <p:nvPr/>
        </p:nvSpPr>
        <p:spPr>
          <a:xfrm>
            <a:off x="6096001" y="830716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6" tIns="45700" rIns="91426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9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</a:t>
            </a:r>
            <a:endParaRPr sz="240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3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2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4" y="81947"/>
            <a:ext cx="2509863" cy="10615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723" y="2959100"/>
            <a:ext cx="8413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4970" algn="l"/>
              </a:tabLst>
            </a:pPr>
            <a:r>
              <a:rPr sz="6000" spc="-5" dirty="0"/>
              <a:t>Classful</a:t>
            </a:r>
            <a:r>
              <a:rPr lang="en-IN" sz="6000" spc="-5" dirty="0"/>
              <a:t> </a:t>
            </a:r>
            <a:r>
              <a:rPr sz="6000" spc="-5" dirty="0"/>
              <a:t>IPv4</a:t>
            </a:r>
            <a:r>
              <a:rPr sz="6000" spc="-85" dirty="0"/>
              <a:t> </a:t>
            </a:r>
            <a:r>
              <a:rPr sz="6000" dirty="0"/>
              <a:t>addressing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589788"/>
            <a:ext cx="617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5190" algn="l"/>
              </a:tabLst>
            </a:pPr>
            <a:r>
              <a:rPr b="1" spc="-5" dirty="0"/>
              <a:t>Classful	</a:t>
            </a:r>
            <a:r>
              <a:rPr b="1" dirty="0"/>
              <a:t>IPv4</a:t>
            </a:r>
            <a:r>
              <a:rPr b="1" spc="-50" dirty="0"/>
              <a:t> </a:t>
            </a:r>
            <a:r>
              <a:rPr b="1" spc="-5" dirty="0"/>
              <a:t>addressing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0076" y="2227214"/>
            <a:ext cx="6812280" cy="476250"/>
            <a:chOff x="1870076" y="2227214"/>
            <a:chExt cx="6812280" cy="476250"/>
          </a:xfrm>
        </p:grpSpPr>
        <p:sp>
          <p:nvSpPr>
            <p:cNvPr id="4" name="object 4"/>
            <p:cNvSpPr/>
            <p:nvPr/>
          </p:nvSpPr>
          <p:spPr>
            <a:xfrm>
              <a:off x="1876426" y="2233564"/>
              <a:ext cx="6799580" cy="463550"/>
            </a:xfrm>
            <a:custGeom>
              <a:avLst/>
              <a:gdLst/>
              <a:ahLst/>
              <a:cxnLst/>
              <a:rect l="l" t="t" r="r" b="b"/>
              <a:pathLst>
                <a:path w="6799580" h="463550">
                  <a:moveTo>
                    <a:pt x="0" y="0"/>
                  </a:moveTo>
                  <a:lnTo>
                    <a:pt x="6799263" y="0"/>
                  </a:lnTo>
                  <a:lnTo>
                    <a:pt x="6799263" y="463550"/>
                  </a:lnTo>
                  <a:lnTo>
                    <a:pt x="0" y="4635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8013" y="2233564"/>
              <a:ext cx="128905" cy="463550"/>
            </a:xfrm>
            <a:custGeom>
              <a:avLst/>
              <a:gdLst/>
              <a:ahLst/>
              <a:cxnLst/>
              <a:rect l="l" t="t" r="r" b="b"/>
              <a:pathLst>
                <a:path w="128905" h="463550">
                  <a:moveTo>
                    <a:pt x="0" y="0"/>
                  </a:moveTo>
                  <a:lnTo>
                    <a:pt x="128587" y="0"/>
                  </a:lnTo>
                  <a:lnTo>
                    <a:pt x="128587" y="463550"/>
                  </a:lnTo>
                  <a:lnTo>
                    <a:pt x="0" y="4635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6107" y="23159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9300" y="2233564"/>
            <a:ext cx="1549400" cy="463550"/>
          </a:xfrm>
          <a:custGeom>
            <a:avLst/>
            <a:gdLst/>
            <a:ahLst/>
            <a:cxnLst/>
            <a:rect l="l" t="t" r="r" b="b"/>
            <a:pathLst>
              <a:path w="1549400" h="463550">
                <a:moveTo>
                  <a:pt x="0" y="0"/>
                </a:moveTo>
                <a:lnTo>
                  <a:pt x="1549400" y="0"/>
                </a:lnTo>
                <a:lnTo>
                  <a:pt x="1549400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3500" y="2315971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58963" y="1749376"/>
            <a:ext cx="6823075" cy="367030"/>
            <a:chOff x="1858963" y="1749376"/>
            <a:chExt cx="6823075" cy="367030"/>
          </a:xfrm>
        </p:grpSpPr>
        <p:sp>
          <p:nvSpPr>
            <p:cNvPr id="10" name="object 10"/>
            <p:cNvSpPr/>
            <p:nvPr/>
          </p:nvSpPr>
          <p:spPr>
            <a:xfrm>
              <a:off x="1858963" y="1903364"/>
              <a:ext cx="6823075" cy="76200"/>
            </a:xfrm>
            <a:custGeom>
              <a:avLst/>
              <a:gdLst/>
              <a:ahLst/>
              <a:cxnLst/>
              <a:rect l="l" t="t" r="r" b="b"/>
              <a:pathLst>
                <a:path w="6823075" h="76200">
                  <a:moveTo>
                    <a:pt x="6746875" y="1"/>
                  </a:moveTo>
                  <a:lnTo>
                    <a:pt x="6763808" y="25401"/>
                  </a:lnTo>
                  <a:lnTo>
                    <a:pt x="6772286" y="25401"/>
                  </a:lnTo>
                  <a:lnTo>
                    <a:pt x="6772286" y="50801"/>
                  </a:lnTo>
                  <a:lnTo>
                    <a:pt x="6763808" y="50801"/>
                  </a:lnTo>
                  <a:lnTo>
                    <a:pt x="6746875" y="76201"/>
                  </a:lnTo>
                  <a:lnTo>
                    <a:pt x="6797675" y="50801"/>
                  </a:lnTo>
                  <a:lnTo>
                    <a:pt x="6772286" y="50801"/>
                  </a:lnTo>
                  <a:lnTo>
                    <a:pt x="6797677" y="50800"/>
                  </a:lnTo>
                  <a:lnTo>
                    <a:pt x="6823075" y="38101"/>
                  </a:lnTo>
                  <a:lnTo>
                    <a:pt x="6746875" y="1"/>
                  </a:lnTo>
                  <a:close/>
                </a:path>
                <a:path w="68230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9266" y="50800"/>
                  </a:lnTo>
                  <a:lnTo>
                    <a:pt x="50788" y="50800"/>
                  </a:lnTo>
                  <a:lnTo>
                    <a:pt x="50788" y="25400"/>
                  </a:lnTo>
                  <a:lnTo>
                    <a:pt x="59266" y="25400"/>
                  </a:lnTo>
                  <a:lnTo>
                    <a:pt x="76200" y="0"/>
                  </a:lnTo>
                  <a:close/>
                </a:path>
                <a:path w="6823075" h="76200">
                  <a:moveTo>
                    <a:pt x="6763808" y="25401"/>
                  </a:moveTo>
                  <a:lnTo>
                    <a:pt x="6772275" y="38101"/>
                  </a:lnTo>
                  <a:lnTo>
                    <a:pt x="6763808" y="50801"/>
                  </a:lnTo>
                  <a:lnTo>
                    <a:pt x="6772286" y="50801"/>
                  </a:lnTo>
                  <a:lnTo>
                    <a:pt x="6772286" y="25401"/>
                  </a:lnTo>
                  <a:lnTo>
                    <a:pt x="6763808" y="25401"/>
                  </a:lnTo>
                  <a:close/>
                </a:path>
                <a:path w="6823075" h="76200">
                  <a:moveTo>
                    <a:pt x="59266" y="25400"/>
                  </a:moveTo>
                  <a:lnTo>
                    <a:pt x="50800" y="38101"/>
                  </a:lnTo>
                  <a:lnTo>
                    <a:pt x="59266" y="50800"/>
                  </a:lnTo>
                  <a:lnTo>
                    <a:pt x="6763809" y="50800"/>
                  </a:lnTo>
                  <a:lnTo>
                    <a:pt x="6772274" y="38100"/>
                  </a:lnTo>
                  <a:lnTo>
                    <a:pt x="6763808" y="25401"/>
                  </a:lnTo>
                  <a:lnTo>
                    <a:pt x="59266" y="25400"/>
                  </a:lnTo>
                  <a:close/>
                </a:path>
                <a:path w="6823075" h="76200">
                  <a:moveTo>
                    <a:pt x="50788" y="25400"/>
                  </a:moveTo>
                  <a:lnTo>
                    <a:pt x="50788" y="50800"/>
                  </a:lnTo>
                  <a:lnTo>
                    <a:pt x="59266" y="50800"/>
                  </a:lnTo>
                  <a:lnTo>
                    <a:pt x="50800" y="38100"/>
                  </a:lnTo>
                  <a:lnTo>
                    <a:pt x="59266" y="25400"/>
                  </a:lnTo>
                  <a:lnTo>
                    <a:pt x="50788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7437" y="1749376"/>
              <a:ext cx="857250" cy="367030"/>
            </a:xfrm>
            <a:custGeom>
              <a:avLst/>
              <a:gdLst/>
              <a:ahLst/>
              <a:cxnLst/>
              <a:rect l="l" t="t" r="r" b="b"/>
              <a:pathLst>
                <a:path w="857250" h="367030">
                  <a:moveTo>
                    <a:pt x="85725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857250" y="366712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76812" y="1782571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9063" y="2220865"/>
            <a:ext cx="5121275" cy="488950"/>
            <a:chOff x="3569063" y="2220865"/>
            <a:chExt cx="5121275" cy="488950"/>
          </a:xfrm>
        </p:grpSpPr>
        <p:sp>
          <p:nvSpPr>
            <p:cNvPr id="14" name="object 14"/>
            <p:cNvSpPr/>
            <p:nvPr/>
          </p:nvSpPr>
          <p:spPr>
            <a:xfrm>
              <a:off x="3581763" y="2233565"/>
              <a:ext cx="5095875" cy="463550"/>
            </a:xfrm>
            <a:custGeom>
              <a:avLst/>
              <a:gdLst/>
              <a:ahLst/>
              <a:cxnLst/>
              <a:rect l="l" t="t" r="r" b="b"/>
              <a:pathLst>
                <a:path w="5095875" h="463550">
                  <a:moveTo>
                    <a:pt x="5095875" y="0"/>
                  </a:moveTo>
                  <a:lnTo>
                    <a:pt x="0" y="0"/>
                  </a:lnTo>
                  <a:lnTo>
                    <a:pt x="0" y="463550"/>
                  </a:lnTo>
                  <a:lnTo>
                    <a:pt x="5095875" y="463550"/>
                  </a:lnTo>
                  <a:lnTo>
                    <a:pt x="5095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1763" y="2233565"/>
              <a:ext cx="5095875" cy="463550"/>
            </a:xfrm>
            <a:custGeom>
              <a:avLst/>
              <a:gdLst/>
              <a:ahLst/>
              <a:cxnLst/>
              <a:rect l="l" t="t" r="r" b="b"/>
              <a:pathLst>
                <a:path w="5095875" h="463550">
                  <a:moveTo>
                    <a:pt x="0" y="0"/>
                  </a:moveTo>
                  <a:lnTo>
                    <a:pt x="5095875" y="0"/>
                  </a:lnTo>
                  <a:lnTo>
                    <a:pt x="5095875" y="463550"/>
                  </a:lnTo>
                  <a:lnTo>
                    <a:pt x="0" y="4635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82049" y="2315971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8012" y="3032075"/>
            <a:ext cx="284480" cy="463550"/>
          </a:xfrm>
          <a:custGeom>
            <a:avLst/>
            <a:gdLst/>
            <a:ahLst/>
            <a:cxnLst/>
            <a:rect l="l" t="t" r="r" b="b"/>
            <a:pathLst>
              <a:path w="284480" h="463550">
                <a:moveTo>
                  <a:pt x="0" y="0"/>
                </a:moveTo>
                <a:lnTo>
                  <a:pt x="284162" y="0"/>
                </a:lnTo>
                <a:lnTo>
                  <a:pt x="284162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0393" y="311454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74876" y="3032075"/>
            <a:ext cx="3095625" cy="463550"/>
          </a:xfrm>
          <a:custGeom>
            <a:avLst/>
            <a:gdLst/>
            <a:ahLst/>
            <a:cxnLst/>
            <a:rect l="l" t="t" r="r" b="b"/>
            <a:pathLst>
              <a:path w="3095625" h="463550">
                <a:moveTo>
                  <a:pt x="0" y="0"/>
                </a:moveTo>
                <a:lnTo>
                  <a:pt x="3095625" y="0"/>
                </a:lnTo>
                <a:lnTo>
                  <a:pt x="3095625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2187" y="311454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1613" y="3032075"/>
            <a:ext cx="3394075" cy="463550"/>
          </a:xfrm>
          <a:custGeom>
            <a:avLst/>
            <a:gdLst/>
            <a:ahLst/>
            <a:cxnLst/>
            <a:rect l="l" t="t" r="r" b="b"/>
            <a:pathLst>
              <a:path w="3394075" h="463550">
                <a:moveTo>
                  <a:pt x="0" y="0"/>
                </a:moveTo>
                <a:lnTo>
                  <a:pt x="3394075" y="0"/>
                </a:lnTo>
                <a:lnTo>
                  <a:pt x="3394075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1000" y="3114547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78012" y="3781375"/>
            <a:ext cx="450850" cy="463550"/>
          </a:xfrm>
          <a:custGeom>
            <a:avLst/>
            <a:gdLst/>
            <a:ahLst/>
            <a:cxnLst/>
            <a:rect l="l" t="t" r="r" b="b"/>
            <a:pathLst>
              <a:path w="450850" h="463550">
                <a:moveTo>
                  <a:pt x="0" y="0"/>
                </a:moveTo>
                <a:lnTo>
                  <a:pt x="450850" y="0"/>
                </a:lnTo>
                <a:lnTo>
                  <a:pt x="450850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08714" y="3864355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 MT"/>
                <a:cs typeface="Arial MT"/>
              </a:rPr>
              <a:t>1</a:t>
            </a: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1563" y="3781375"/>
            <a:ext cx="4631055" cy="463550"/>
          </a:xfrm>
          <a:custGeom>
            <a:avLst/>
            <a:gdLst/>
            <a:ahLst/>
            <a:cxnLst/>
            <a:rect l="l" t="t" r="r" b="b"/>
            <a:pathLst>
              <a:path w="4631055" h="463550">
                <a:moveTo>
                  <a:pt x="0" y="0"/>
                </a:moveTo>
                <a:lnTo>
                  <a:pt x="4630737" y="0"/>
                </a:lnTo>
                <a:lnTo>
                  <a:pt x="4630737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66432" y="3864355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88175" y="3782964"/>
            <a:ext cx="1691005" cy="463550"/>
          </a:xfrm>
          <a:custGeom>
            <a:avLst/>
            <a:gdLst/>
            <a:ahLst/>
            <a:cxnLst/>
            <a:rect l="l" t="t" r="r" b="b"/>
            <a:pathLst>
              <a:path w="1691004" h="463550">
                <a:moveTo>
                  <a:pt x="0" y="0"/>
                </a:moveTo>
                <a:lnTo>
                  <a:pt x="1690688" y="0"/>
                </a:lnTo>
                <a:lnTo>
                  <a:pt x="1690688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85868" y="3864355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78013" y="4543375"/>
            <a:ext cx="605155" cy="463550"/>
          </a:xfrm>
          <a:custGeom>
            <a:avLst/>
            <a:gdLst/>
            <a:ahLst/>
            <a:cxnLst/>
            <a:rect l="l" t="t" r="r" b="b"/>
            <a:pathLst>
              <a:path w="605155" h="463550">
                <a:moveTo>
                  <a:pt x="0" y="0"/>
                </a:moveTo>
                <a:lnTo>
                  <a:pt x="604837" y="0"/>
                </a:lnTo>
                <a:lnTo>
                  <a:pt x="604837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30686" y="4626355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 MT"/>
                <a:cs typeface="Arial MT"/>
              </a:rPr>
              <a:t>11</a:t>
            </a: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95550" y="4543375"/>
            <a:ext cx="6180455" cy="463550"/>
          </a:xfrm>
          <a:custGeom>
            <a:avLst/>
            <a:gdLst/>
            <a:ahLst/>
            <a:cxnLst/>
            <a:rect l="l" t="t" r="r" b="b"/>
            <a:pathLst>
              <a:path w="6180455" h="463550">
                <a:moveTo>
                  <a:pt x="0" y="0"/>
                </a:moveTo>
                <a:lnTo>
                  <a:pt x="6180138" y="0"/>
                </a:lnTo>
                <a:lnTo>
                  <a:pt x="6180138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83918" y="4626355"/>
            <a:ext cx="180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Multicast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78015" y="5283150"/>
            <a:ext cx="617855" cy="463550"/>
          </a:xfrm>
          <a:custGeom>
            <a:avLst/>
            <a:gdLst/>
            <a:ahLst/>
            <a:cxnLst/>
            <a:rect l="l" t="t" r="r" b="b"/>
            <a:pathLst>
              <a:path w="617855" h="463550">
                <a:moveTo>
                  <a:pt x="0" y="0"/>
                </a:moveTo>
                <a:lnTo>
                  <a:pt x="617536" y="0"/>
                </a:lnTo>
                <a:lnTo>
                  <a:pt x="617536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45515" y="5363971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 MT"/>
                <a:cs typeface="Arial MT"/>
              </a:rPr>
              <a:t>1111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5550" y="5283150"/>
            <a:ext cx="6180455" cy="463550"/>
          </a:xfrm>
          <a:custGeom>
            <a:avLst/>
            <a:gdLst/>
            <a:ahLst/>
            <a:cxnLst/>
            <a:rect l="l" t="t" r="r" b="b"/>
            <a:pathLst>
              <a:path w="6180455" h="463550">
                <a:moveTo>
                  <a:pt x="0" y="0"/>
                </a:moveTo>
                <a:lnTo>
                  <a:pt x="6180138" y="0"/>
                </a:lnTo>
                <a:lnTo>
                  <a:pt x="6180138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83968" y="5363971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Reserved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5375" y="233121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5375" y="314197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5375" y="387959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5375" y="45928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95375" y="536702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7575" y="1758188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44546A"/>
                </a:solidFill>
                <a:uFill>
                  <a:solidFill>
                    <a:srgbClr val="44546A"/>
                  </a:solidFill>
                </a:uFill>
                <a:latin typeface="Arial MT"/>
                <a:cs typeface="Arial MT"/>
              </a:rPr>
              <a:t>Cl</a:t>
            </a:r>
            <a:r>
              <a:rPr sz="1800" u="sng" spc="-5" dirty="0">
                <a:solidFill>
                  <a:srgbClr val="44546A"/>
                </a:solidFill>
                <a:uFill>
                  <a:solidFill>
                    <a:srgbClr val="44546A"/>
                  </a:solidFill>
                </a:uFill>
                <a:latin typeface="Arial MT"/>
                <a:cs typeface="Arial MT"/>
              </a:rPr>
              <a:t>a</a:t>
            </a:r>
            <a:r>
              <a:rPr sz="1800" u="sng" dirty="0">
                <a:solidFill>
                  <a:srgbClr val="44546A"/>
                </a:solidFill>
                <a:uFill>
                  <a:solidFill>
                    <a:srgbClr val="44546A"/>
                  </a:solidFill>
                </a:uFill>
                <a:latin typeface="Arial MT"/>
                <a:cs typeface="Arial MT"/>
              </a:rPr>
              <a:t>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89188" y="2144267"/>
            <a:ext cx="2947035" cy="7797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Arial MT"/>
                <a:cs typeface="Arial MT"/>
              </a:rPr>
              <a:t>0.x.x.x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127.x.x.x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Unicast:</a:t>
            </a:r>
            <a:r>
              <a:rPr sz="18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42016" y="3015996"/>
            <a:ext cx="3171190" cy="344360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Arial MT"/>
                <a:cs typeface="Arial MT"/>
              </a:rPr>
              <a:t>128.x.x.x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191.x.x.x</a:t>
            </a:r>
            <a:endParaRPr sz="2400">
              <a:latin typeface="Arial MT"/>
              <a:cs typeface="Arial MT"/>
            </a:endParaRPr>
          </a:p>
          <a:p>
            <a:pPr marL="15938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Unicast: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</a:t>
            </a:r>
            <a:endParaRPr sz="1800">
              <a:latin typeface="Arial MT"/>
              <a:cs typeface="Arial MT"/>
            </a:endParaRPr>
          </a:p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Arial MT"/>
                <a:cs typeface="Arial MT"/>
              </a:rPr>
              <a:t>192.x.x.x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223.x.x.x</a:t>
            </a:r>
            <a:endParaRPr sz="2400">
              <a:latin typeface="Arial MT"/>
              <a:cs typeface="Arial MT"/>
            </a:endParaRPr>
          </a:p>
          <a:p>
            <a:pPr marL="159385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Unicast: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</a:t>
            </a:r>
            <a:endParaRPr sz="18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224.x.x.x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239.x.x.x</a:t>
            </a:r>
            <a:endParaRPr sz="2400">
              <a:latin typeface="Arial MT"/>
              <a:cs typeface="Arial MT"/>
            </a:endParaRPr>
          </a:p>
          <a:p>
            <a:pPr marL="84455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Destination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group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hosts</a:t>
            </a:r>
            <a:endParaRPr sz="180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935"/>
              </a:spcBef>
            </a:pPr>
            <a:r>
              <a:rPr sz="2400" spc="-5" dirty="0">
                <a:latin typeface="Arial MT"/>
                <a:cs typeface="Arial MT"/>
              </a:rPr>
              <a:t>240.x.x.x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255.x.x.x</a:t>
            </a:r>
            <a:endParaRPr sz="2400">
              <a:latin typeface="Arial MT"/>
              <a:cs typeface="Arial MT"/>
            </a:endParaRPr>
          </a:p>
          <a:p>
            <a:pPr marL="12700" marR="144780">
              <a:lnSpc>
                <a:spcPts val="2110"/>
              </a:lnSpc>
              <a:spcBef>
                <a:spcPts val="1600"/>
              </a:spcBef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First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octet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IP</a:t>
            </a:r>
            <a:r>
              <a:rPr sz="18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address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gives </a:t>
            </a:r>
            <a:r>
              <a:rPr sz="1800" spc="-484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prefix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length.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575413" y="1549765"/>
            <a:ext cx="3416300" cy="4884420"/>
            <a:chOff x="3575413" y="1549765"/>
            <a:chExt cx="3416300" cy="4884420"/>
          </a:xfrm>
        </p:grpSpPr>
        <p:sp>
          <p:nvSpPr>
            <p:cNvPr id="46" name="object 46"/>
            <p:cNvSpPr/>
            <p:nvPr/>
          </p:nvSpPr>
          <p:spPr>
            <a:xfrm>
              <a:off x="3581763" y="1554477"/>
              <a:ext cx="0" cy="4879975"/>
            </a:xfrm>
            <a:custGeom>
              <a:avLst/>
              <a:gdLst/>
              <a:ahLst/>
              <a:cxnLst/>
              <a:rect l="l" t="t" r="r" b="b"/>
              <a:pathLst>
                <a:path h="4879975">
                  <a:moveTo>
                    <a:pt x="0" y="0"/>
                  </a:moveTo>
                  <a:lnTo>
                    <a:pt x="1" y="4879612"/>
                  </a:lnTo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93090" y="1549765"/>
              <a:ext cx="0" cy="4879975"/>
            </a:xfrm>
            <a:custGeom>
              <a:avLst/>
              <a:gdLst/>
              <a:ahLst/>
              <a:cxnLst/>
              <a:rect l="l" t="t" r="r" b="b"/>
              <a:pathLst>
                <a:path h="4879975">
                  <a:moveTo>
                    <a:pt x="0" y="0"/>
                  </a:moveTo>
                  <a:lnTo>
                    <a:pt x="1" y="4879612"/>
                  </a:lnTo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5364" y="1554477"/>
              <a:ext cx="0" cy="4879975"/>
            </a:xfrm>
            <a:custGeom>
              <a:avLst/>
              <a:gdLst/>
              <a:ahLst/>
              <a:cxnLst/>
              <a:rect l="l" t="t" r="r" b="b"/>
              <a:pathLst>
                <a:path h="4879975">
                  <a:moveTo>
                    <a:pt x="0" y="0"/>
                  </a:moveTo>
                  <a:lnTo>
                    <a:pt x="1" y="4879612"/>
                  </a:lnTo>
                </a:path>
              </a:pathLst>
            </a:custGeom>
            <a:ln w="127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47440" y="5903467"/>
            <a:ext cx="584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Arial MT"/>
                <a:cs typeface="Arial MT"/>
              </a:rPr>
              <a:t>8 </a:t>
            </a:r>
            <a:r>
              <a:rPr sz="1800" spc="-5" dirty="0">
                <a:latin typeface="Arial MT"/>
                <a:cs typeface="Arial MT"/>
              </a:rPr>
              <a:t>bit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ef</a:t>
            </a:r>
            <a:r>
              <a:rPr sz="1800" dirty="0">
                <a:latin typeface="Arial MT"/>
                <a:cs typeface="Arial MT"/>
              </a:rPr>
              <a:t>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8767" y="5897371"/>
            <a:ext cx="5848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 MT"/>
                <a:cs typeface="Arial MT"/>
              </a:rPr>
              <a:t>16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ef</a:t>
            </a:r>
            <a:r>
              <a:rPr sz="1800" dirty="0">
                <a:latin typeface="Arial MT"/>
                <a:cs typeface="Arial MT"/>
              </a:rPr>
              <a:t>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51040" y="5903467"/>
            <a:ext cx="584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 MT"/>
                <a:cs typeface="Arial MT"/>
              </a:rPr>
              <a:t>24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ef</a:t>
            </a:r>
            <a:r>
              <a:rPr sz="1800" dirty="0">
                <a:latin typeface="Arial MT"/>
                <a:cs typeface="Arial MT"/>
              </a:rPr>
              <a:t>ix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7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5190" algn="l"/>
              </a:tabLst>
            </a:pPr>
            <a:r>
              <a:rPr b="1" spc="-5" dirty="0"/>
              <a:t>Classful	</a:t>
            </a:r>
            <a:r>
              <a:rPr b="1" dirty="0"/>
              <a:t>IPv4</a:t>
            </a:r>
            <a:r>
              <a:rPr b="1" spc="-50" dirty="0"/>
              <a:t> </a:t>
            </a:r>
            <a:r>
              <a:rPr b="1"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756155"/>
            <a:ext cx="5262245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228600">
              <a:lnSpc>
                <a:spcPts val="3329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2800" dirty="0">
                <a:latin typeface="Arial MT"/>
                <a:cs typeface="Arial MT"/>
              </a:rPr>
              <a:t>Cl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ss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793750" lvl="1" indent="-348615">
              <a:lnSpc>
                <a:spcPts val="281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very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large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organizations</a:t>
            </a:r>
            <a:endParaRPr sz="2400">
              <a:latin typeface="Arial MT"/>
              <a:cs typeface="Arial MT"/>
            </a:endParaRPr>
          </a:p>
          <a:p>
            <a:pPr marL="793750" lvl="1" indent="-348615">
              <a:lnSpc>
                <a:spcPts val="284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2400" spc="-7" baseline="24305" dirty="0">
                <a:solidFill>
                  <a:srgbClr val="595959"/>
                </a:solidFill>
                <a:latin typeface="Arial MT"/>
                <a:cs typeface="Arial MT"/>
              </a:rPr>
              <a:t>24</a:t>
            </a:r>
            <a:r>
              <a:rPr sz="2400" spc="300" baseline="243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16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million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hosts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allowed</a:t>
            </a:r>
            <a:endParaRPr sz="2400">
              <a:latin typeface="Arial MT"/>
              <a:cs typeface="Arial MT"/>
            </a:endParaRPr>
          </a:p>
          <a:p>
            <a:pPr marL="330200" indent="-228600">
              <a:lnSpc>
                <a:spcPts val="3329"/>
              </a:lnSpc>
              <a:spcBef>
                <a:spcPts val="320"/>
              </a:spcBef>
              <a:buChar char="•"/>
              <a:tabLst>
                <a:tab pos="330200" algn="l"/>
              </a:tabLst>
            </a:pP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B:</a:t>
            </a:r>
            <a:endParaRPr sz="2800">
              <a:latin typeface="Arial MT"/>
              <a:cs typeface="Arial MT"/>
            </a:endParaRPr>
          </a:p>
          <a:p>
            <a:pPr marL="793750" lvl="1" indent="-348615">
              <a:lnSpc>
                <a:spcPts val="280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large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organizations</a:t>
            </a:r>
            <a:endParaRPr sz="2400">
              <a:latin typeface="Arial MT"/>
              <a:cs typeface="Arial MT"/>
            </a:endParaRPr>
          </a:p>
          <a:p>
            <a:pPr marL="793750" lvl="1" indent="-348615">
              <a:lnSpc>
                <a:spcPts val="2830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2400" spc="-7" baseline="24305" dirty="0">
                <a:solidFill>
                  <a:srgbClr val="595959"/>
                </a:solidFill>
                <a:latin typeface="Arial MT"/>
                <a:cs typeface="Arial MT"/>
              </a:rPr>
              <a:t>16</a:t>
            </a:r>
            <a:r>
              <a:rPr sz="2400" spc="307" baseline="243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65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thousand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hosts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allowed</a:t>
            </a:r>
            <a:endParaRPr sz="2400">
              <a:latin typeface="Arial MT"/>
              <a:cs typeface="Arial MT"/>
            </a:endParaRPr>
          </a:p>
          <a:p>
            <a:pPr marL="330200" indent="-228600">
              <a:lnSpc>
                <a:spcPts val="3329"/>
              </a:lnSpc>
              <a:spcBef>
                <a:spcPts val="320"/>
              </a:spcBef>
              <a:buChar char="•"/>
              <a:tabLst>
                <a:tab pos="330200" algn="l"/>
              </a:tabLst>
            </a:pP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</a:t>
            </a:r>
            <a:endParaRPr sz="2800">
              <a:latin typeface="Arial MT"/>
              <a:cs typeface="Arial MT"/>
            </a:endParaRPr>
          </a:p>
          <a:p>
            <a:pPr marL="793750" lvl="1" indent="-348615">
              <a:lnSpc>
                <a:spcPts val="281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small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organizations</a:t>
            </a:r>
            <a:endParaRPr sz="2400">
              <a:latin typeface="Arial MT"/>
              <a:cs typeface="Arial MT"/>
            </a:endParaRPr>
          </a:p>
          <a:p>
            <a:pPr marL="793750" lvl="1" indent="-348615">
              <a:lnSpc>
                <a:spcPts val="284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2400" baseline="24305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sz="2400" spc="-22" baseline="243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255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hosts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allowed</a:t>
            </a:r>
            <a:endParaRPr sz="2400">
              <a:latin typeface="Arial MT"/>
              <a:cs typeface="Arial MT"/>
            </a:endParaRPr>
          </a:p>
          <a:p>
            <a:pPr marL="330200" indent="-228600">
              <a:lnSpc>
                <a:spcPts val="3329"/>
              </a:lnSpc>
              <a:spcBef>
                <a:spcPts val="320"/>
              </a:spcBef>
              <a:buChar char="•"/>
              <a:tabLst>
                <a:tab pos="330200" algn="l"/>
              </a:tabLst>
            </a:pP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  <a:p>
            <a:pPr marL="793750" lvl="1" indent="-348615">
              <a:lnSpc>
                <a:spcPts val="2805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Multicast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addresses</a:t>
            </a:r>
            <a:endParaRPr sz="2400">
              <a:latin typeface="Arial MT"/>
              <a:cs typeface="Arial MT"/>
            </a:endParaRPr>
          </a:p>
          <a:p>
            <a:pPr marL="793750" lvl="1" indent="-348615">
              <a:lnSpc>
                <a:spcPts val="2830"/>
              </a:lnSpc>
              <a:buChar char="•"/>
              <a:tabLst>
                <a:tab pos="793115" algn="l"/>
                <a:tab pos="793750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network/host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hierarchy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15259"/>
            <a:ext cx="8963660" cy="2589811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94"/>
              </a:spcBef>
            </a:pPr>
            <a:r>
              <a:rPr sz="6000" dirty="0"/>
              <a:t>Classless</a:t>
            </a:r>
            <a:r>
              <a:rPr sz="6000" spc="-45" dirty="0"/>
              <a:t> </a:t>
            </a:r>
            <a:r>
              <a:rPr sz="6000" spc="-5" dirty="0"/>
              <a:t>IPv4</a:t>
            </a:r>
            <a:r>
              <a:rPr sz="6000" spc="-45" dirty="0"/>
              <a:t> </a:t>
            </a:r>
            <a:r>
              <a:rPr sz="6000" dirty="0"/>
              <a:t>addressing </a:t>
            </a:r>
            <a:r>
              <a:rPr sz="6000" spc="-1655" dirty="0"/>
              <a:t> </a:t>
            </a:r>
            <a:r>
              <a:rPr sz="6000" dirty="0"/>
              <a:t>(CIDR)</a:t>
            </a:r>
            <a:r>
              <a:rPr lang="en-IN" sz="6000" dirty="0"/>
              <a:t>- Classless Inter Domain Routing</a:t>
            </a:r>
            <a:endParaRPr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130" y="866401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/>
              <a:t>Classless</a:t>
            </a:r>
            <a:r>
              <a:rPr lang="en-IN" b="1" spc="-15" dirty="0"/>
              <a:t> </a:t>
            </a:r>
            <a:r>
              <a:rPr lang="en-IN" b="1" dirty="0"/>
              <a:t>IPv4</a:t>
            </a:r>
            <a:r>
              <a:rPr lang="en-IN" b="1" spc="-10" dirty="0"/>
              <a:t> </a:t>
            </a:r>
            <a:r>
              <a:rPr lang="en-IN" b="1" spc="-5" dirty="0"/>
              <a:t>addressing</a:t>
            </a:r>
            <a:endParaRPr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91474" y="2086898"/>
            <a:ext cx="9716770" cy="2322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Also </a:t>
            </a:r>
            <a:r>
              <a:rPr sz="2800" dirty="0">
                <a:latin typeface="Arial MT"/>
                <a:cs typeface="Arial MT"/>
              </a:rPr>
              <a:t>called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inter-domain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routing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(CIDR)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Key idea: Network component of the address (ie: prefix) can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any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length </a:t>
            </a:r>
            <a:r>
              <a:rPr sz="2800" dirty="0">
                <a:latin typeface="Arial MT"/>
                <a:cs typeface="Arial MT"/>
              </a:rPr>
              <a:t>(usually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 8—32)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Address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format: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a.b.c.d/x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where x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prefix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length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Customary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0s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all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suffix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bits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993" y="5037835"/>
            <a:ext cx="8261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5900" marR="5080" indent="-20320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net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rk 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part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0579" y="5025644"/>
            <a:ext cx="45783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750" marR="5080" indent="-1905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 MT"/>
                <a:cs typeface="Arial MT"/>
              </a:rPr>
              <a:t>ho</a:t>
            </a:r>
            <a:r>
              <a:rPr sz="1800" dirty="0">
                <a:latin typeface="Arial MT"/>
                <a:cs typeface="Arial MT"/>
              </a:rPr>
              <a:t>st  </a:t>
            </a:r>
            <a:r>
              <a:rPr sz="1800" spc="-5" dirty="0">
                <a:latin typeface="Arial MT"/>
                <a:cs typeface="Arial MT"/>
              </a:rPr>
              <a:t>part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1399" y="5282245"/>
            <a:ext cx="1467485" cy="114300"/>
          </a:xfrm>
          <a:custGeom>
            <a:avLst/>
            <a:gdLst/>
            <a:ahLst/>
            <a:cxnLst/>
            <a:rect l="l" t="t" r="r" b="b"/>
            <a:pathLst>
              <a:path w="1467485" h="114300">
                <a:moveTo>
                  <a:pt x="113864" y="0"/>
                </a:moveTo>
                <a:lnTo>
                  <a:pt x="0" y="58013"/>
                </a:lnTo>
                <a:lnTo>
                  <a:pt x="114730" y="114296"/>
                </a:lnTo>
                <a:lnTo>
                  <a:pt x="114442" y="76342"/>
                </a:lnTo>
                <a:lnTo>
                  <a:pt x="95393" y="76342"/>
                </a:lnTo>
                <a:lnTo>
                  <a:pt x="95103" y="38242"/>
                </a:lnTo>
                <a:lnTo>
                  <a:pt x="114153" y="38097"/>
                </a:lnTo>
                <a:lnTo>
                  <a:pt x="113864" y="0"/>
                </a:lnTo>
                <a:close/>
              </a:path>
              <a:path w="1467485" h="114300">
                <a:moveTo>
                  <a:pt x="114153" y="38097"/>
                </a:moveTo>
                <a:lnTo>
                  <a:pt x="95103" y="38242"/>
                </a:lnTo>
                <a:lnTo>
                  <a:pt x="95393" y="76342"/>
                </a:lnTo>
                <a:lnTo>
                  <a:pt x="114441" y="76197"/>
                </a:lnTo>
                <a:lnTo>
                  <a:pt x="114153" y="38097"/>
                </a:lnTo>
                <a:close/>
              </a:path>
              <a:path w="1467485" h="114300">
                <a:moveTo>
                  <a:pt x="114441" y="76197"/>
                </a:moveTo>
                <a:lnTo>
                  <a:pt x="95393" y="76342"/>
                </a:lnTo>
                <a:lnTo>
                  <a:pt x="114442" y="76342"/>
                </a:lnTo>
                <a:lnTo>
                  <a:pt x="114441" y="76197"/>
                </a:lnTo>
                <a:close/>
              </a:path>
              <a:path w="1467485" h="114300">
                <a:moveTo>
                  <a:pt x="1466705" y="27851"/>
                </a:moveTo>
                <a:lnTo>
                  <a:pt x="114153" y="38097"/>
                </a:lnTo>
                <a:lnTo>
                  <a:pt x="114441" y="76197"/>
                </a:lnTo>
                <a:lnTo>
                  <a:pt x="1466994" y="65949"/>
                </a:lnTo>
                <a:lnTo>
                  <a:pt x="1466705" y="278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90449" y="5276759"/>
            <a:ext cx="2335530" cy="119380"/>
            <a:chOff x="5590449" y="5276759"/>
            <a:chExt cx="2335530" cy="119380"/>
          </a:xfrm>
        </p:grpSpPr>
        <p:sp>
          <p:nvSpPr>
            <p:cNvPr id="8" name="object 8"/>
            <p:cNvSpPr/>
            <p:nvPr/>
          </p:nvSpPr>
          <p:spPr>
            <a:xfrm>
              <a:off x="5590449" y="5276759"/>
              <a:ext cx="1621155" cy="114300"/>
            </a:xfrm>
            <a:custGeom>
              <a:avLst/>
              <a:gdLst/>
              <a:ahLst/>
              <a:cxnLst/>
              <a:rect l="l" t="t" r="r" b="b"/>
              <a:pathLst>
                <a:path w="1621154" h="114300">
                  <a:moveTo>
                    <a:pt x="1506536" y="76199"/>
                  </a:moveTo>
                  <a:lnTo>
                    <a:pt x="1506536" y="114299"/>
                  </a:lnTo>
                  <a:lnTo>
                    <a:pt x="1582736" y="76199"/>
                  </a:lnTo>
                  <a:lnTo>
                    <a:pt x="1506536" y="76199"/>
                  </a:lnTo>
                  <a:close/>
                </a:path>
                <a:path w="1621154" h="114300">
                  <a:moveTo>
                    <a:pt x="1506536" y="38099"/>
                  </a:moveTo>
                  <a:lnTo>
                    <a:pt x="1506536" y="76199"/>
                  </a:lnTo>
                  <a:lnTo>
                    <a:pt x="1525587" y="76199"/>
                  </a:lnTo>
                  <a:lnTo>
                    <a:pt x="1525587" y="38099"/>
                  </a:lnTo>
                  <a:lnTo>
                    <a:pt x="1506536" y="38099"/>
                  </a:lnTo>
                  <a:close/>
                </a:path>
                <a:path w="1621154" h="114300">
                  <a:moveTo>
                    <a:pt x="1506536" y="0"/>
                  </a:moveTo>
                  <a:lnTo>
                    <a:pt x="1506536" y="38099"/>
                  </a:lnTo>
                  <a:lnTo>
                    <a:pt x="1525587" y="38099"/>
                  </a:lnTo>
                  <a:lnTo>
                    <a:pt x="1525587" y="76199"/>
                  </a:lnTo>
                  <a:lnTo>
                    <a:pt x="1582738" y="76198"/>
                  </a:lnTo>
                  <a:lnTo>
                    <a:pt x="1620836" y="57149"/>
                  </a:lnTo>
                  <a:lnTo>
                    <a:pt x="1506536" y="0"/>
                  </a:lnTo>
                  <a:close/>
                </a:path>
                <a:path w="1621154" h="114300">
                  <a:moveTo>
                    <a:pt x="0" y="38098"/>
                  </a:moveTo>
                  <a:lnTo>
                    <a:pt x="0" y="76198"/>
                  </a:lnTo>
                  <a:lnTo>
                    <a:pt x="1506536" y="76199"/>
                  </a:lnTo>
                  <a:lnTo>
                    <a:pt x="1506536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3513" y="5281776"/>
              <a:ext cx="692785" cy="114300"/>
            </a:xfrm>
            <a:custGeom>
              <a:avLst/>
              <a:gdLst/>
              <a:ahLst/>
              <a:cxnLst/>
              <a:rect l="l" t="t" r="r" b="b"/>
              <a:pathLst>
                <a:path w="692784" h="114300">
                  <a:moveTo>
                    <a:pt x="115201" y="0"/>
                  </a:moveTo>
                  <a:lnTo>
                    <a:pt x="0" y="55307"/>
                  </a:lnTo>
                  <a:lnTo>
                    <a:pt x="113367" y="114284"/>
                  </a:lnTo>
                  <a:lnTo>
                    <a:pt x="113979" y="76189"/>
                  </a:lnTo>
                  <a:lnTo>
                    <a:pt x="94931" y="75883"/>
                  </a:lnTo>
                  <a:lnTo>
                    <a:pt x="95542" y="37788"/>
                  </a:lnTo>
                  <a:lnTo>
                    <a:pt x="114595" y="37788"/>
                  </a:lnTo>
                  <a:lnTo>
                    <a:pt x="115201" y="0"/>
                  </a:lnTo>
                  <a:close/>
                </a:path>
                <a:path w="692784" h="114300">
                  <a:moveTo>
                    <a:pt x="114590" y="38094"/>
                  </a:moveTo>
                  <a:lnTo>
                    <a:pt x="113979" y="76189"/>
                  </a:lnTo>
                  <a:lnTo>
                    <a:pt x="691843" y="85468"/>
                  </a:lnTo>
                  <a:lnTo>
                    <a:pt x="692454" y="47373"/>
                  </a:lnTo>
                  <a:lnTo>
                    <a:pt x="114590" y="38094"/>
                  </a:lnTo>
                  <a:close/>
                </a:path>
                <a:path w="692784" h="114300">
                  <a:moveTo>
                    <a:pt x="95542" y="37788"/>
                  </a:moveTo>
                  <a:lnTo>
                    <a:pt x="94931" y="75883"/>
                  </a:lnTo>
                  <a:lnTo>
                    <a:pt x="113979" y="76189"/>
                  </a:lnTo>
                  <a:lnTo>
                    <a:pt x="114590" y="38094"/>
                  </a:lnTo>
                  <a:lnTo>
                    <a:pt x="95542" y="37788"/>
                  </a:lnTo>
                  <a:close/>
                </a:path>
                <a:path w="692784" h="114300">
                  <a:moveTo>
                    <a:pt x="114595" y="37788"/>
                  </a:moveTo>
                  <a:lnTo>
                    <a:pt x="95542" y="37788"/>
                  </a:lnTo>
                  <a:lnTo>
                    <a:pt x="114590" y="38094"/>
                  </a:lnTo>
                  <a:lnTo>
                    <a:pt x="114595" y="37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381274" y="5276757"/>
            <a:ext cx="595630" cy="114300"/>
          </a:xfrm>
          <a:custGeom>
            <a:avLst/>
            <a:gdLst/>
            <a:ahLst/>
            <a:cxnLst/>
            <a:rect l="l" t="t" r="r" b="b"/>
            <a:pathLst>
              <a:path w="595629" h="114300">
                <a:moveTo>
                  <a:pt x="557212" y="38099"/>
                </a:moveTo>
                <a:lnTo>
                  <a:pt x="500062" y="38099"/>
                </a:lnTo>
                <a:lnTo>
                  <a:pt x="500062" y="76199"/>
                </a:lnTo>
                <a:lnTo>
                  <a:pt x="481012" y="76200"/>
                </a:lnTo>
                <a:lnTo>
                  <a:pt x="481012" y="114299"/>
                </a:lnTo>
                <a:lnTo>
                  <a:pt x="595312" y="57149"/>
                </a:lnTo>
                <a:lnTo>
                  <a:pt x="557212" y="38099"/>
                </a:lnTo>
                <a:close/>
              </a:path>
              <a:path w="595629" h="114300">
                <a:moveTo>
                  <a:pt x="481012" y="38100"/>
                </a:moveTo>
                <a:lnTo>
                  <a:pt x="0" y="38101"/>
                </a:lnTo>
                <a:lnTo>
                  <a:pt x="0" y="76201"/>
                </a:lnTo>
                <a:lnTo>
                  <a:pt x="481012" y="76200"/>
                </a:lnTo>
                <a:lnTo>
                  <a:pt x="481012" y="38100"/>
                </a:lnTo>
                <a:close/>
              </a:path>
              <a:path w="595629" h="114300">
                <a:moveTo>
                  <a:pt x="500062" y="38099"/>
                </a:moveTo>
                <a:lnTo>
                  <a:pt x="481012" y="38100"/>
                </a:lnTo>
                <a:lnTo>
                  <a:pt x="481012" y="76200"/>
                </a:lnTo>
                <a:lnTo>
                  <a:pt x="500062" y="76199"/>
                </a:lnTo>
                <a:lnTo>
                  <a:pt x="500062" y="38099"/>
                </a:lnTo>
                <a:close/>
              </a:path>
              <a:path w="595629" h="114300">
                <a:moveTo>
                  <a:pt x="481012" y="0"/>
                </a:moveTo>
                <a:lnTo>
                  <a:pt x="481012" y="38100"/>
                </a:lnTo>
                <a:lnTo>
                  <a:pt x="557212" y="38099"/>
                </a:lnTo>
                <a:lnTo>
                  <a:pt x="481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0602" y="5363972"/>
            <a:ext cx="5898515" cy="11836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  <a:tabLst>
                <a:tab pos="1503680" algn="l"/>
                <a:tab pos="2985135" algn="l"/>
                <a:tab pos="4513580" algn="l"/>
              </a:tabLst>
            </a:pP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11001000	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00010111	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0001000</a:t>
            </a:r>
            <a:r>
              <a:rPr sz="2400" dirty="0">
                <a:latin typeface="Arial MT"/>
                <a:cs typeface="Arial MT"/>
              </a:rPr>
              <a:t>0	00000000</a:t>
            </a:r>
            <a:endParaRPr sz="2400">
              <a:latin typeface="Arial MT"/>
              <a:cs typeface="Arial MT"/>
            </a:endParaRPr>
          </a:p>
          <a:p>
            <a:pPr marL="35560" algn="ctr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Arial MT"/>
                <a:cs typeface="Arial MT"/>
              </a:rPr>
              <a:t>200.23.16.0/23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90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C</a:t>
            </a:r>
            <a:r>
              <a:rPr b="1" dirty="0"/>
              <a:t>I</a:t>
            </a:r>
            <a:r>
              <a:rPr b="1" spc="-5" dirty="0"/>
              <a:t>DR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7469505" cy="45275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marR="5080" indent="-228600">
              <a:lnSpc>
                <a:spcPts val="3410"/>
              </a:lnSpc>
              <a:spcBef>
                <a:spcPts val="570"/>
              </a:spcBef>
              <a:buChar char="•"/>
              <a:tabLst>
                <a:tab pos="241300" algn="l"/>
              </a:tabLst>
            </a:pPr>
            <a:r>
              <a:rPr sz="3200" dirty="0">
                <a:latin typeface="Arial MT"/>
                <a:cs typeface="Arial MT"/>
              </a:rPr>
              <a:t>An </a:t>
            </a:r>
            <a:r>
              <a:rPr sz="3200" spc="-5" dirty="0">
                <a:latin typeface="Arial MT"/>
                <a:cs typeface="Arial MT"/>
              </a:rPr>
              <a:t>ISP can obtain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block of addresses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partition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further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customers</a:t>
            </a:r>
            <a:endParaRPr sz="3200">
              <a:latin typeface="Arial MT"/>
              <a:cs typeface="Arial MT"/>
            </a:endParaRPr>
          </a:p>
          <a:p>
            <a:pPr marL="241300" marR="505459" indent="-228600">
              <a:lnSpc>
                <a:spcPts val="35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Say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ISP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200.8.0.0/16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address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(65K addresses).</a:t>
            </a:r>
            <a:endParaRPr sz="3200">
              <a:latin typeface="Arial MT"/>
              <a:cs typeface="Arial MT"/>
            </a:endParaRPr>
          </a:p>
          <a:p>
            <a:pPr marL="241300" marR="163830" indent="-228600">
              <a:lnSpc>
                <a:spcPts val="3479"/>
              </a:lnSpc>
              <a:spcBef>
                <a:spcPts val="93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The ISP has customer who needs only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64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addresses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starting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from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200.8.4.128</a:t>
            </a:r>
            <a:endParaRPr sz="3200">
              <a:latin typeface="Arial MT"/>
              <a:cs typeface="Arial MT"/>
            </a:endParaRPr>
          </a:p>
          <a:p>
            <a:pPr marL="241300" marR="859790" indent="-228600">
              <a:lnSpc>
                <a:spcPts val="3500"/>
              </a:lnSpc>
              <a:spcBef>
                <a:spcPts val="919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Then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block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specified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200.8.4.128/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26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200.8.4.128/26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“inside”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200.8.0.0/16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87526" y="2547983"/>
            <a:ext cx="3238500" cy="808990"/>
            <a:chOff x="8687526" y="2547983"/>
            <a:chExt cx="3238500" cy="808990"/>
          </a:xfrm>
        </p:grpSpPr>
        <p:sp>
          <p:nvSpPr>
            <p:cNvPr id="5" name="object 5"/>
            <p:cNvSpPr/>
            <p:nvPr/>
          </p:nvSpPr>
          <p:spPr>
            <a:xfrm>
              <a:off x="8687526" y="2547983"/>
              <a:ext cx="3238500" cy="808990"/>
            </a:xfrm>
            <a:custGeom>
              <a:avLst/>
              <a:gdLst/>
              <a:ahLst/>
              <a:cxnLst/>
              <a:rect l="l" t="t" r="r" b="b"/>
              <a:pathLst>
                <a:path w="3238500" h="808989">
                  <a:moveTo>
                    <a:pt x="3238136" y="0"/>
                  </a:moveTo>
                  <a:lnTo>
                    <a:pt x="0" y="0"/>
                  </a:lnTo>
                  <a:lnTo>
                    <a:pt x="0" y="808445"/>
                  </a:lnTo>
                  <a:lnTo>
                    <a:pt x="3238136" y="808445"/>
                  </a:lnTo>
                  <a:lnTo>
                    <a:pt x="3238136" y="783045"/>
                  </a:lnTo>
                  <a:lnTo>
                    <a:pt x="50800" y="783045"/>
                  </a:lnTo>
                  <a:lnTo>
                    <a:pt x="25400" y="757645"/>
                  </a:lnTo>
                  <a:lnTo>
                    <a:pt x="50800" y="757645"/>
                  </a:lnTo>
                  <a:lnTo>
                    <a:pt x="50800" y="50800"/>
                  </a:lnTo>
                  <a:lnTo>
                    <a:pt x="25400" y="50800"/>
                  </a:lnTo>
                  <a:lnTo>
                    <a:pt x="50800" y="25400"/>
                  </a:lnTo>
                  <a:lnTo>
                    <a:pt x="3238136" y="25400"/>
                  </a:lnTo>
                  <a:lnTo>
                    <a:pt x="3238136" y="0"/>
                  </a:lnTo>
                  <a:close/>
                </a:path>
                <a:path w="3238500" h="808989">
                  <a:moveTo>
                    <a:pt x="50800" y="757645"/>
                  </a:moveTo>
                  <a:lnTo>
                    <a:pt x="25400" y="757645"/>
                  </a:lnTo>
                  <a:lnTo>
                    <a:pt x="50800" y="783045"/>
                  </a:lnTo>
                  <a:lnTo>
                    <a:pt x="50800" y="757645"/>
                  </a:lnTo>
                  <a:close/>
                </a:path>
                <a:path w="3238500" h="808989">
                  <a:moveTo>
                    <a:pt x="3187336" y="757645"/>
                  </a:moveTo>
                  <a:lnTo>
                    <a:pt x="50800" y="757645"/>
                  </a:lnTo>
                  <a:lnTo>
                    <a:pt x="50800" y="783045"/>
                  </a:lnTo>
                  <a:lnTo>
                    <a:pt x="3187336" y="783045"/>
                  </a:lnTo>
                  <a:lnTo>
                    <a:pt x="3187336" y="757645"/>
                  </a:lnTo>
                  <a:close/>
                </a:path>
                <a:path w="3238500" h="808989">
                  <a:moveTo>
                    <a:pt x="3187336" y="25400"/>
                  </a:moveTo>
                  <a:lnTo>
                    <a:pt x="3187336" y="783045"/>
                  </a:lnTo>
                  <a:lnTo>
                    <a:pt x="3212736" y="757645"/>
                  </a:lnTo>
                  <a:lnTo>
                    <a:pt x="3238136" y="757645"/>
                  </a:lnTo>
                  <a:lnTo>
                    <a:pt x="3238136" y="50800"/>
                  </a:lnTo>
                  <a:lnTo>
                    <a:pt x="3212736" y="50800"/>
                  </a:lnTo>
                  <a:lnTo>
                    <a:pt x="3187336" y="25400"/>
                  </a:lnTo>
                  <a:close/>
                </a:path>
                <a:path w="3238500" h="808989">
                  <a:moveTo>
                    <a:pt x="3238136" y="757645"/>
                  </a:moveTo>
                  <a:lnTo>
                    <a:pt x="3212736" y="757645"/>
                  </a:lnTo>
                  <a:lnTo>
                    <a:pt x="3187336" y="783045"/>
                  </a:lnTo>
                  <a:lnTo>
                    <a:pt x="3238136" y="783045"/>
                  </a:lnTo>
                  <a:lnTo>
                    <a:pt x="3238136" y="757645"/>
                  </a:lnTo>
                  <a:close/>
                </a:path>
                <a:path w="3238500" h="808989">
                  <a:moveTo>
                    <a:pt x="50800" y="25400"/>
                  </a:moveTo>
                  <a:lnTo>
                    <a:pt x="25400" y="50800"/>
                  </a:lnTo>
                  <a:lnTo>
                    <a:pt x="50800" y="50800"/>
                  </a:lnTo>
                  <a:lnTo>
                    <a:pt x="50800" y="25400"/>
                  </a:lnTo>
                  <a:close/>
                </a:path>
                <a:path w="3238500" h="808989">
                  <a:moveTo>
                    <a:pt x="3187336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3187336" y="50800"/>
                  </a:lnTo>
                  <a:lnTo>
                    <a:pt x="3187336" y="25400"/>
                  </a:lnTo>
                  <a:close/>
                </a:path>
                <a:path w="3238500" h="808989">
                  <a:moveTo>
                    <a:pt x="3238136" y="25400"/>
                  </a:moveTo>
                  <a:lnTo>
                    <a:pt x="3187336" y="25400"/>
                  </a:lnTo>
                  <a:lnTo>
                    <a:pt x="3212736" y="50800"/>
                  </a:lnTo>
                  <a:lnTo>
                    <a:pt x="3238136" y="50800"/>
                  </a:lnTo>
                  <a:lnTo>
                    <a:pt x="3238136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66959" y="2573383"/>
              <a:ext cx="339725" cy="758190"/>
            </a:xfrm>
            <a:custGeom>
              <a:avLst/>
              <a:gdLst/>
              <a:ahLst/>
              <a:cxnLst/>
              <a:rect l="l" t="t" r="r" b="b"/>
              <a:pathLst>
                <a:path w="339725" h="758189">
                  <a:moveTo>
                    <a:pt x="339633" y="0"/>
                  </a:moveTo>
                  <a:lnTo>
                    <a:pt x="0" y="0"/>
                  </a:lnTo>
                  <a:lnTo>
                    <a:pt x="0" y="757645"/>
                  </a:lnTo>
                  <a:lnTo>
                    <a:pt x="339633" y="757645"/>
                  </a:lnTo>
                  <a:lnTo>
                    <a:pt x="33963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41559" y="2547983"/>
              <a:ext cx="390525" cy="808990"/>
            </a:xfrm>
            <a:custGeom>
              <a:avLst/>
              <a:gdLst/>
              <a:ahLst/>
              <a:cxnLst/>
              <a:rect l="l" t="t" r="r" b="b"/>
              <a:pathLst>
                <a:path w="390525" h="808989">
                  <a:moveTo>
                    <a:pt x="390433" y="0"/>
                  </a:moveTo>
                  <a:lnTo>
                    <a:pt x="0" y="0"/>
                  </a:lnTo>
                  <a:lnTo>
                    <a:pt x="0" y="808445"/>
                  </a:lnTo>
                  <a:lnTo>
                    <a:pt x="390433" y="808445"/>
                  </a:lnTo>
                  <a:lnTo>
                    <a:pt x="390433" y="783045"/>
                  </a:lnTo>
                  <a:lnTo>
                    <a:pt x="50800" y="783045"/>
                  </a:lnTo>
                  <a:lnTo>
                    <a:pt x="25400" y="757645"/>
                  </a:lnTo>
                  <a:lnTo>
                    <a:pt x="50800" y="757645"/>
                  </a:lnTo>
                  <a:lnTo>
                    <a:pt x="50800" y="50800"/>
                  </a:lnTo>
                  <a:lnTo>
                    <a:pt x="25400" y="50800"/>
                  </a:lnTo>
                  <a:lnTo>
                    <a:pt x="50800" y="25400"/>
                  </a:lnTo>
                  <a:lnTo>
                    <a:pt x="390433" y="25400"/>
                  </a:lnTo>
                  <a:lnTo>
                    <a:pt x="390433" y="0"/>
                  </a:lnTo>
                  <a:close/>
                </a:path>
                <a:path w="390525" h="808989">
                  <a:moveTo>
                    <a:pt x="50800" y="757645"/>
                  </a:moveTo>
                  <a:lnTo>
                    <a:pt x="25400" y="757645"/>
                  </a:lnTo>
                  <a:lnTo>
                    <a:pt x="50800" y="783045"/>
                  </a:lnTo>
                  <a:lnTo>
                    <a:pt x="50800" y="757645"/>
                  </a:lnTo>
                  <a:close/>
                </a:path>
                <a:path w="390525" h="808989">
                  <a:moveTo>
                    <a:pt x="339633" y="757645"/>
                  </a:moveTo>
                  <a:lnTo>
                    <a:pt x="50800" y="757645"/>
                  </a:lnTo>
                  <a:lnTo>
                    <a:pt x="50800" y="783045"/>
                  </a:lnTo>
                  <a:lnTo>
                    <a:pt x="339633" y="783045"/>
                  </a:lnTo>
                  <a:lnTo>
                    <a:pt x="339633" y="757645"/>
                  </a:lnTo>
                  <a:close/>
                </a:path>
                <a:path w="390525" h="808989">
                  <a:moveTo>
                    <a:pt x="339633" y="25400"/>
                  </a:moveTo>
                  <a:lnTo>
                    <a:pt x="339633" y="783045"/>
                  </a:lnTo>
                  <a:lnTo>
                    <a:pt x="365033" y="757645"/>
                  </a:lnTo>
                  <a:lnTo>
                    <a:pt x="390433" y="757645"/>
                  </a:lnTo>
                  <a:lnTo>
                    <a:pt x="390433" y="50800"/>
                  </a:lnTo>
                  <a:lnTo>
                    <a:pt x="365033" y="50800"/>
                  </a:lnTo>
                  <a:lnTo>
                    <a:pt x="339633" y="25400"/>
                  </a:lnTo>
                  <a:close/>
                </a:path>
                <a:path w="390525" h="808989">
                  <a:moveTo>
                    <a:pt x="390433" y="757645"/>
                  </a:moveTo>
                  <a:lnTo>
                    <a:pt x="365033" y="757645"/>
                  </a:lnTo>
                  <a:lnTo>
                    <a:pt x="339633" y="783045"/>
                  </a:lnTo>
                  <a:lnTo>
                    <a:pt x="390433" y="783045"/>
                  </a:lnTo>
                  <a:lnTo>
                    <a:pt x="390433" y="757645"/>
                  </a:lnTo>
                  <a:close/>
                </a:path>
                <a:path w="390525" h="808989">
                  <a:moveTo>
                    <a:pt x="50800" y="25400"/>
                  </a:moveTo>
                  <a:lnTo>
                    <a:pt x="25400" y="50800"/>
                  </a:lnTo>
                  <a:lnTo>
                    <a:pt x="50800" y="50800"/>
                  </a:lnTo>
                  <a:lnTo>
                    <a:pt x="50800" y="25400"/>
                  </a:lnTo>
                  <a:close/>
                </a:path>
                <a:path w="390525" h="808989">
                  <a:moveTo>
                    <a:pt x="339633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339633" y="50800"/>
                  </a:lnTo>
                  <a:lnTo>
                    <a:pt x="339633" y="25400"/>
                  </a:lnTo>
                  <a:close/>
                </a:path>
                <a:path w="390525" h="808989">
                  <a:moveTo>
                    <a:pt x="390433" y="25400"/>
                  </a:moveTo>
                  <a:lnTo>
                    <a:pt x="339633" y="25400"/>
                  </a:lnTo>
                  <a:lnTo>
                    <a:pt x="365033" y="50800"/>
                  </a:lnTo>
                  <a:lnTo>
                    <a:pt x="390433" y="50800"/>
                  </a:lnTo>
                  <a:lnTo>
                    <a:pt x="390433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5177" y="2599030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1" y="706348"/>
                  </a:lnTo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13073" y="2620801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1" y="706348"/>
                  </a:lnTo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8651" y="2599030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1" y="706348"/>
                  </a:lnTo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6546" y="2599030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1" y="706348"/>
                  </a:lnTo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4946" y="2573383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1" y="706348"/>
                  </a:lnTo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654359" y="1940052"/>
            <a:ext cx="143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200.8.0.0/16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68744" y="2055835"/>
            <a:ext cx="770890" cy="152400"/>
          </a:xfrm>
          <a:custGeom>
            <a:avLst/>
            <a:gdLst/>
            <a:ahLst/>
            <a:cxnLst/>
            <a:rect l="l" t="t" r="r" b="b"/>
            <a:pathLst>
              <a:path w="770890" h="152400">
                <a:moveTo>
                  <a:pt x="618309" y="0"/>
                </a:moveTo>
                <a:lnTo>
                  <a:pt x="618308" y="152400"/>
                </a:lnTo>
                <a:lnTo>
                  <a:pt x="719910" y="101600"/>
                </a:lnTo>
                <a:lnTo>
                  <a:pt x="643709" y="101600"/>
                </a:lnTo>
                <a:lnTo>
                  <a:pt x="643709" y="50800"/>
                </a:lnTo>
                <a:lnTo>
                  <a:pt x="719907" y="50800"/>
                </a:lnTo>
                <a:lnTo>
                  <a:pt x="618309" y="0"/>
                </a:lnTo>
                <a:close/>
              </a:path>
              <a:path w="770890" h="152400">
                <a:moveTo>
                  <a:pt x="618309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618308" y="101600"/>
                </a:lnTo>
                <a:lnTo>
                  <a:pt x="618309" y="50800"/>
                </a:lnTo>
                <a:close/>
              </a:path>
              <a:path w="770890" h="152400">
                <a:moveTo>
                  <a:pt x="719907" y="50800"/>
                </a:moveTo>
                <a:lnTo>
                  <a:pt x="643709" y="50800"/>
                </a:lnTo>
                <a:lnTo>
                  <a:pt x="643709" y="101600"/>
                </a:lnTo>
                <a:lnTo>
                  <a:pt x="719910" y="101600"/>
                </a:lnTo>
                <a:lnTo>
                  <a:pt x="770709" y="76201"/>
                </a:lnTo>
                <a:lnTo>
                  <a:pt x="719907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9235" y="2047121"/>
            <a:ext cx="1006475" cy="152400"/>
          </a:xfrm>
          <a:custGeom>
            <a:avLst/>
            <a:gdLst/>
            <a:ahLst/>
            <a:cxnLst/>
            <a:rect l="l" t="t" r="r" b="b"/>
            <a:pathLst>
              <a:path w="1006475" h="152400">
                <a:moveTo>
                  <a:pt x="153170" y="0"/>
                </a:moveTo>
                <a:lnTo>
                  <a:pt x="0" y="74639"/>
                </a:lnTo>
                <a:lnTo>
                  <a:pt x="151613" y="152391"/>
                </a:lnTo>
                <a:lnTo>
                  <a:pt x="152132" y="101594"/>
                </a:lnTo>
                <a:lnTo>
                  <a:pt x="126734" y="101334"/>
                </a:lnTo>
                <a:lnTo>
                  <a:pt x="127252" y="50537"/>
                </a:lnTo>
                <a:lnTo>
                  <a:pt x="152654" y="50537"/>
                </a:lnTo>
                <a:lnTo>
                  <a:pt x="153170" y="0"/>
                </a:lnTo>
                <a:close/>
              </a:path>
              <a:path w="1006475" h="152400">
                <a:moveTo>
                  <a:pt x="152651" y="50796"/>
                </a:moveTo>
                <a:lnTo>
                  <a:pt x="152132" y="101594"/>
                </a:lnTo>
                <a:lnTo>
                  <a:pt x="1005579" y="110312"/>
                </a:lnTo>
                <a:lnTo>
                  <a:pt x="1006097" y="59514"/>
                </a:lnTo>
                <a:lnTo>
                  <a:pt x="152651" y="50796"/>
                </a:lnTo>
                <a:close/>
              </a:path>
              <a:path w="1006475" h="152400">
                <a:moveTo>
                  <a:pt x="127252" y="50537"/>
                </a:moveTo>
                <a:lnTo>
                  <a:pt x="126734" y="101334"/>
                </a:lnTo>
                <a:lnTo>
                  <a:pt x="152132" y="101594"/>
                </a:lnTo>
                <a:lnTo>
                  <a:pt x="152651" y="50796"/>
                </a:lnTo>
                <a:lnTo>
                  <a:pt x="127252" y="50537"/>
                </a:lnTo>
                <a:close/>
              </a:path>
              <a:path w="1006475" h="152400">
                <a:moveTo>
                  <a:pt x="152654" y="50537"/>
                </a:moveTo>
                <a:lnTo>
                  <a:pt x="127252" y="50537"/>
                </a:lnTo>
                <a:lnTo>
                  <a:pt x="152651" y="50796"/>
                </a:lnTo>
                <a:lnTo>
                  <a:pt x="152654" y="50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32764" y="4271772"/>
            <a:ext cx="1718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200.8.4.128/26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41278" y="3459223"/>
            <a:ext cx="1293495" cy="787400"/>
          </a:xfrm>
          <a:custGeom>
            <a:avLst/>
            <a:gdLst/>
            <a:ahLst/>
            <a:cxnLst/>
            <a:rect l="l" t="t" r="r" b="b"/>
            <a:pathLst>
              <a:path w="1293495" h="787400">
                <a:moveTo>
                  <a:pt x="143849" y="56375"/>
                </a:moveTo>
                <a:lnTo>
                  <a:pt x="117790" y="99982"/>
                </a:lnTo>
                <a:lnTo>
                  <a:pt x="1267131" y="786827"/>
                </a:lnTo>
                <a:lnTo>
                  <a:pt x="1293190" y="743220"/>
                </a:lnTo>
                <a:lnTo>
                  <a:pt x="143849" y="56375"/>
                </a:lnTo>
                <a:close/>
              </a:path>
              <a:path w="1293495" h="787400">
                <a:moveTo>
                  <a:pt x="0" y="0"/>
                </a:moveTo>
                <a:lnTo>
                  <a:pt x="91730" y="143588"/>
                </a:lnTo>
                <a:lnTo>
                  <a:pt x="117790" y="99982"/>
                </a:lnTo>
                <a:lnTo>
                  <a:pt x="95987" y="86953"/>
                </a:lnTo>
                <a:lnTo>
                  <a:pt x="122047" y="43346"/>
                </a:lnTo>
                <a:lnTo>
                  <a:pt x="151636" y="43346"/>
                </a:lnTo>
                <a:lnTo>
                  <a:pt x="169909" y="12768"/>
                </a:lnTo>
                <a:lnTo>
                  <a:pt x="0" y="0"/>
                </a:lnTo>
                <a:close/>
              </a:path>
              <a:path w="1293495" h="787400">
                <a:moveTo>
                  <a:pt x="122047" y="43346"/>
                </a:moveTo>
                <a:lnTo>
                  <a:pt x="95987" y="86953"/>
                </a:lnTo>
                <a:lnTo>
                  <a:pt x="117790" y="99982"/>
                </a:lnTo>
                <a:lnTo>
                  <a:pt x="143849" y="56375"/>
                </a:lnTo>
                <a:lnTo>
                  <a:pt x="122047" y="43346"/>
                </a:lnTo>
                <a:close/>
              </a:path>
              <a:path w="1293495" h="787400">
                <a:moveTo>
                  <a:pt x="151636" y="43346"/>
                </a:moveTo>
                <a:lnTo>
                  <a:pt x="122047" y="43346"/>
                </a:lnTo>
                <a:lnTo>
                  <a:pt x="143849" y="56375"/>
                </a:lnTo>
                <a:lnTo>
                  <a:pt x="151636" y="43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63917" y="3750564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200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8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63917" y="4015739"/>
            <a:ext cx="1083310" cy="202818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Arial MT"/>
                <a:cs typeface="Arial MT"/>
              </a:rPr>
              <a:t>200.8.0.1</a:t>
            </a:r>
            <a:endParaRPr sz="2000">
              <a:latin typeface="Arial MT"/>
              <a:cs typeface="Arial MT"/>
            </a:endParaRPr>
          </a:p>
          <a:p>
            <a:pPr marL="12700" marR="5080" indent="-635" algn="ctr">
              <a:lnSpc>
                <a:spcPct val="144000"/>
              </a:lnSpc>
            </a:pPr>
            <a:r>
              <a:rPr sz="2000" dirty="0">
                <a:latin typeface="Arial MT"/>
                <a:cs typeface="Arial MT"/>
              </a:rPr>
              <a:t>…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8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Arial MT"/>
                <a:cs typeface="Arial MT"/>
              </a:rPr>
              <a:t>200.8.1.1</a:t>
            </a:r>
            <a:endParaRPr sz="2000">
              <a:latin typeface="Arial MT"/>
              <a:cs typeface="Arial MT"/>
            </a:endParaRPr>
          </a:p>
          <a:p>
            <a:pPr marL="26034" algn="ctr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7906" y="6204203"/>
            <a:ext cx="164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200.8.255.255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581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</a:rPr>
              <a:t>Netmask</a:t>
            </a:r>
            <a:r>
              <a:rPr b="1" spc="-15" dirty="0">
                <a:solidFill>
                  <a:srgbClr val="C00000"/>
                </a:solidFill>
              </a:rPr>
              <a:t> </a:t>
            </a:r>
            <a:r>
              <a:rPr b="1" spc="-5" dirty="0"/>
              <a:t>(or</a:t>
            </a:r>
            <a:r>
              <a:rPr b="1" spc="-20" dirty="0"/>
              <a:t> </a:t>
            </a:r>
            <a:r>
              <a:rPr b="1" dirty="0"/>
              <a:t>subnet</a:t>
            </a:r>
            <a:r>
              <a:rPr b="1" spc="-10" dirty="0"/>
              <a:t> </a:t>
            </a:r>
            <a:r>
              <a:rPr b="1" spc="-5" dirty="0"/>
              <a:t>mask)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0887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alternative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denote the </a:t>
            </a:r>
            <a:r>
              <a:rPr sz="2800" spc="-5" dirty="0">
                <a:latin typeface="Arial MT"/>
                <a:cs typeface="Arial MT"/>
              </a:rPr>
              <a:t>IP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prefix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length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organization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32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bits: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a 1-bit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denotes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a prefix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bit</a:t>
            </a:r>
            <a:r>
              <a:rPr sz="2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position</a:t>
            </a:r>
            <a:r>
              <a:rPr sz="2800" dirty="0">
                <a:latin typeface="Arial MT"/>
                <a:cs typeface="Arial MT"/>
              </a:rPr>
              <a:t>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0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host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490" y="3230371"/>
            <a:ext cx="8261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5900" marR="5080" indent="-20320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net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rk 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part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6077" y="3218179"/>
            <a:ext cx="457834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1750" marR="5080" indent="-1905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 MT"/>
                <a:cs typeface="Arial MT"/>
              </a:rPr>
              <a:t>ho</a:t>
            </a:r>
            <a:r>
              <a:rPr sz="1800" dirty="0">
                <a:latin typeface="Arial MT"/>
                <a:cs typeface="Arial MT"/>
              </a:rPr>
              <a:t>st  </a:t>
            </a:r>
            <a:r>
              <a:rPr sz="1800" spc="-5" dirty="0">
                <a:latin typeface="Arial MT"/>
                <a:cs typeface="Arial MT"/>
              </a:rPr>
              <a:t>part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6896" y="3474967"/>
            <a:ext cx="1467485" cy="114300"/>
          </a:xfrm>
          <a:custGeom>
            <a:avLst/>
            <a:gdLst/>
            <a:ahLst/>
            <a:cxnLst/>
            <a:rect l="l" t="t" r="r" b="b"/>
            <a:pathLst>
              <a:path w="1467485" h="114300">
                <a:moveTo>
                  <a:pt x="113864" y="0"/>
                </a:moveTo>
                <a:lnTo>
                  <a:pt x="0" y="58014"/>
                </a:lnTo>
                <a:lnTo>
                  <a:pt x="114730" y="114297"/>
                </a:lnTo>
                <a:lnTo>
                  <a:pt x="114442" y="76342"/>
                </a:lnTo>
                <a:lnTo>
                  <a:pt x="95393" y="76342"/>
                </a:lnTo>
                <a:lnTo>
                  <a:pt x="95103" y="38243"/>
                </a:lnTo>
                <a:lnTo>
                  <a:pt x="114153" y="38099"/>
                </a:lnTo>
                <a:lnTo>
                  <a:pt x="113864" y="0"/>
                </a:lnTo>
                <a:close/>
              </a:path>
              <a:path w="1467485" h="114300">
                <a:moveTo>
                  <a:pt x="114153" y="38099"/>
                </a:moveTo>
                <a:lnTo>
                  <a:pt x="95103" y="38243"/>
                </a:lnTo>
                <a:lnTo>
                  <a:pt x="95393" y="76342"/>
                </a:lnTo>
                <a:lnTo>
                  <a:pt x="114441" y="76197"/>
                </a:lnTo>
                <a:lnTo>
                  <a:pt x="114153" y="38099"/>
                </a:lnTo>
                <a:close/>
              </a:path>
              <a:path w="1467485" h="114300">
                <a:moveTo>
                  <a:pt x="114441" y="76197"/>
                </a:moveTo>
                <a:lnTo>
                  <a:pt x="95393" y="76342"/>
                </a:lnTo>
                <a:lnTo>
                  <a:pt x="114442" y="76342"/>
                </a:lnTo>
                <a:lnTo>
                  <a:pt x="114441" y="76197"/>
                </a:lnTo>
                <a:close/>
              </a:path>
              <a:path w="1467485" h="114300">
                <a:moveTo>
                  <a:pt x="1466706" y="27852"/>
                </a:moveTo>
                <a:lnTo>
                  <a:pt x="114153" y="38099"/>
                </a:lnTo>
                <a:lnTo>
                  <a:pt x="114441" y="76197"/>
                </a:lnTo>
                <a:lnTo>
                  <a:pt x="1466994" y="65951"/>
                </a:lnTo>
                <a:lnTo>
                  <a:pt x="1466706" y="278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485946" y="3469482"/>
            <a:ext cx="2335530" cy="119380"/>
            <a:chOff x="5485946" y="3469482"/>
            <a:chExt cx="2335530" cy="119380"/>
          </a:xfrm>
        </p:grpSpPr>
        <p:sp>
          <p:nvSpPr>
            <p:cNvPr id="8" name="object 8"/>
            <p:cNvSpPr/>
            <p:nvPr/>
          </p:nvSpPr>
          <p:spPr>
            <a:xfrm>
              <a:off x="5485946" y="3469482"/>
              <a:ext cx="1621155" cy="114300"/>
            </a:xfrm>
            <a:custGeom>
              <a:avLst/>
              <a:gdLst/>
              <a:ahLst/>
              <a:cxnLst/>
              <a:rect l="l" t="t" r="r" b="b"/>
              <a:pathLst>
                <a:path w="1621154" h="114300">
                  <a:moveTo>
                    <a:pt x="1506537" y="0"/>
                  </a:moveTo>
                  <a:lnTo>
                    <a:pt x="1506537" y="114300"/>
                  </a:lnTo>
                  <a:lnTo>
                    <a:pt x="1582737" y="76200"/>
                  </a:lnTo>
                  <a:lnTo>
                    <a:pt x="1525587" y="76200"/>
                  </a:lnTo>
                  <a:lnTo>
                    <a:pt x="1525587" y="38100"/>
                  </a:lnTo>
                  <a:lnTo>
                    <a:pt x="1582737" y="38100"/>
                  </a:lnTo>
                  <a:lnTo>
                    <a:pt x="1506537" y="0"/>
                  </a:lnTo>
                  <a:close/>
                </a:path>
                <a:path w="1621154" h="114300">
                  <a:moveTo>
                    <a:pt x="150653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06537" y="76200"/>
                  </a:lnTo>
                  <a:lnTo>
                    <a:pt x="1506537" y="38100"/>
                  </a:lnTo>
                  <a:close/>
                </a:path>
                <a:path w="1621154" h="114300">
                  <a:moveTo>
                    <a:pt x="1582737" y="38100"/>
                  </a:moveTo>
                  <a:lnTo>
                    <a:pt x="1525587" y="38100"/>
                  </a:lnTo>
                  <a:lnTo>
                    <a:pt x="1525587" y="76200"/>
                  </a:lnTo>
                  <a:lnTo>
                    <a:pt x="1582737" y="76200"/>
                  </a:lnTo>
                  <a:lnTo>
                    <a:pt x="1620837" y="57150"/>
                  </a:lnTo>
                  <a:lnTo>
                    <a:pt x="1582737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9009" y="3474498"/>
              <a:ext cx="692785" cy="114300"/>
            </a:xfrm>
            <a:custGeom>
              <a:avLst/>
              <a:gdLst/>
              <a:ahLst/>
              <a:cxnLst/>
              <a:rect l="l" t="t" r="r" b="b"/>
              <a:pathLst>
                <a:path w="692784" h="114300">
                  <a:moveTo>
                    <a:pt x="115202" y="0"/>
                  </a:moveTo>
                  <a:lnTo>
                    <a:pt x="0" y="55307"/>
                  </a:lnTo>
                  <a:lnTo>
                    <a:pt x="113367" y="114284"/>
                  </a:lnTo>
                  <a:lnTo>
                    <a:pt x="113979" y="76190"/>
                  </a:lnTo>
                  <a:lnTo>
                    <a:pt x="94932" y="75885"/>
                  </a:lnTo>
                  <a:lnTo>
                    <a:pt x="95543" y="37788"/>
                  </a:lnTo>
                  <a:lnTo>
                    <a:pt x="114596" y="37788"/>
                  </a:lnTo>
                  <a:lnTo>
                    <a:pt x="115202" y="0"/>
                  </a:lnTo>
                  <a:close/>
                </a:path>
                <a:path w="692784" h="114300">
                  <a:moveTo>
                    <a:pt x="114591" y="38094"/>
                  </a:moveTo>
                  <a:lnTo>
                    <a:pt x="113979" y="76190"/>
                  </a:lnTo>
                  <a:lnTo>
                    <a:pt x="691845" y="85468"/>
                  </a:lnTo>
                  <a:lnTo>
                    <a:pt x="692456" y="47373"/>
                  </a:lnTo>
                  <a:lnTo>
                    <a:pt x="114591" y="38094"/>
                  </a:lnTo>
                  <a:close/>
                </a:path>
                <a:path w="692784" h="114300">
                  <a:moveTo>
                    <a:pt x="95543" y="37788"/>
                  </a:moveTo>
                  <a:lnTo>
                    <a:pt x="94932" y="75885"/>
                  </a:lnTo>
                  <a:lnTo>
                    <a:pt x="113979" y="76190"/>
                  </a:lnTo>
                  <a:lnTo>
                    <a:pt x="114591" y="38094"/>
                  </a:lnTo>
                  <a:lnTo>
                    <a:pt x="95543" y="37788"/>
                  </a:lnTo>
                  <a:close/>
                </a:path>
                <a:path w="692784" h="114300">
                  <a:moveTo>
                    <a:pt x="114596" y="37788"/>
                  </a:moveTo>
                  <a:lnTo>
                    <a:pt x="95543" y="37788"/>
                  </a:lnTo>
                  <a:lnTo>
                    <a:pt x="114591" y="38094"/>
                  </a:lnTo>
                  <a:lnTo>
                    <a:pt x="114596" y="37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76771" y="3469481"/>
            <a:ext cx="595630" cy="114300"/>
          </a:xfrm>
          <a:custGeom>
            <a:avLst/>
            <a:gdLst/>
            <a:ahLst/>
            <a:cxnLst/>
            <a:rect l="l" t="t" r="r" b="b"/>
            <a:pathLst>
              <a:path w="595629" h="114300">
                <a:moveTo>
                  <a:pt x="557212" y="38100"/>
                </a:moveTo>
                <a:lnTo>
                  <a:pt x="500062" y="38100"/>
                </a:lnTo>
                <a:lnTo>
                  <a:pt x="500062" y="76200"/>
                </a:lnTo>
                <a:lnTo>
                  <a:pt x="481012" y="76200"/>
                </a:lnTo>
                <a:lnTo>
                  <a:pt x="481012" y="114300"/>
                </a:lnTo>
                <a:lnTo>
                  <a:pt x="595312" y="57150"/>
                </a:lnTo>
                <a:lnTo>
                  <a:pt x="557212" y="38100"/>
                </a:lnTo>
                <a:close/>
              </a:path>
              <a:path w="595629" h="114300">
                <a:moveTo>
                  <a:pt x="481012" y="38100"/>
                </a:moveTo>
                <a:lnTo>
                  <a:pt x="0" y="38101"/>
                </a:lnTo>
                <a:lnTo>
                  <a:pt x="0" y="76201"/>
                </a:lnTo>
                <a:lnTo>
                  <a:pt x="481012" y="76200"/>
                </a:lnTo>
                <a:lnTo>
                  <a:pt x="481012" y="38100"/>
                </a:lnTo>
                <a:close/>
              </a:path>
              <a:path w="595629" h="114300">
                <a:moveTo>
                  <a:pt x="500062" y="38100"/>
                </a:moveTo>
                <a:lnTo>
                  <a:pt x="481012" y="38100"/>
                </a:lnTo>
                <a:lnTo>
                  <a:pt x="481012" y="76200"/>
                </a:lnTo>
                <a:lnTo>
                  <a:pt x="500062" y="76200"/>
                </a:lnTo>
                <a:lnTo>
                  <a:pt x="500062" y="38100"/>
                </a:lnTo>
                <a:close/>
              </a:path>
              <a:path w="595629" h="114300">
                <a:moveTo>
                  <a:pt x="481012" y="0"/>
                </a:moveTo>
                <a:lnTo>
                  <a:pt x="481012" y="38100"/>
                </a:lnTo>
                <a:lnTo>
                  <a:pt x="557212" y="38100"/>
                </a:lnTo>
                <a:lnTo>
                  <a:pt x="481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6100" y="3556507"/>
            <a:ext cx="5898515" cy="11836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  <a:tabLst>
                <a:tab pos="1503680" algn="l"/>
                <a:tab pos="2985135" algn="l"/>
                <a:tab pos="4513580" algn="l"/>
              </a:tabLst>
            </a:pP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11001000	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00010111	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0001000</a:t>
            </a:r>
            <a:r>
              <a:rPr sz="2400" dirty="0">
                <a:latin typeface="Arial MT"/>
                <a:cs typeface="Arial MT"/>
              </a:rPr>
              <a:t>0	00000000</a:t>
            </a:r>
            <a:endParaRPr sz="2400">
              <a:latin typeface="Arial MT"/>
              <a:cs typeface="Arial MT"/>
            </a:endParaRPr>
          </a:p>
          <a:p>
            <a:pPr marL="35560" algn="ctr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Arial MT"/>
                <a:cs typeface="Arial MT"/>
              </a:rPr>
              <a:t>200.23.16.0/23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4265" y="5242946"/>
            <a:ext cx="1715135" cy="114935"/>
            <a:chOff x="5484265" y="5242946"/>
            <a:chExt cx="1715135" cy="114935"/>
          </a:xfrm>
        </p:grpSpPr>
        <p:sp>
          <p:nvSpPr>
            <p:cNvPr id="13" name="object 13"/>
            <p:cNvSpPr/>
            <p:nvPr/>
          </p:nvSpPr>
          <p:spPr>
            <a:xfrm>
              <a:off x="5484265" y="5242946"/>
              <a:ext cx="1278255" cy="114300"/>
            </a:xfrm>
            <a:custGeom>
              <a:avLst/>
              <a:gdLst/>
              <a:ahLst/>
              <a:cxnLst/>
              <a:rect l="l" t="t" r="r" b="b"/>
              <a:pathLst>
                <a:path w="1278254" h="114300">
                  <a:moveTo>
                    <a:pt x="1164064" y="0"/>
                  </a:moveTo>
                  <a:lnTo>
                    <a:pt x="1163874" y="38100"/>
                  </a:lnTo>
                  <a:lnTo>
                    <a:pt x="1182924" y="38195"/>
                  </a:lnTo>
                  <a:lnTo>
                    <a:pt x="1182735" y="76293"/>
                  </a:lnTo>
                  <a:lnTo>
                    <a:pt x="1163685" y="76293"/>
                  </a:lnTo>
                  <a:lnTo>
                    <a:pt x="1163496" y="114298"/>
                  </a:lnTo>
                  <a:lnTo>
                    <a:pt x="1240459" y="76293"/>
                  </a:lnTo>
                  <a:lnTo>
                    <a:pt x="1182735" y="76293"/>
                  </a:lnTo>
                  <a:lnTo>
                    <a:pt x="1240651" y="76199"/>
                  </a:lnTo>
                  <a:lnTo>
                    <a:pt x="1278078" y="57717"/>
                  </a:lnTo>
                  <a:lnTo>
                    <a:pt x="1164064" y="0"/>
                  </a:lnTo>
                  <a:close/>
                </a:path>
                <a:path w="1278254" h="114300">
                  <a:moveTo>
                    <a:pt x="1163874" y="38100"/>
                  </a:moveTo>
                  <a:lnTo>
                    <a:pt x="1163685" y="76199"/>
                  </a:lnTo>
                  <a:lnTo>
                    <a:pt x="1182735" y="76293"/>
                  </a:lnTo>
                  <a:lnTo>
                    <a:pt x="1182924" y="38195"/>
                  </a:lnTo>
                  <a:lnTo>
                    <a:pt x="1163874" y="38100"/>
                  </a:lnTo>
                  <a:close/>
                </a:path>
                <a:path w="1278254" h="114300">
                  <a:moveTo>
                    <a:pt x="189" y="32317"/>
                  </a:moveTo>
                  <a:lnTo>
                    <a:pt x="0" y="70417"/>
                  </a:lnTo>
                  <a:lnTo>
                    <a:pt x="1163685" y="76199"/>
                  </a:lnTo>
                  <a:lnTo>
                    <a:pt x="1163874" y="38100"/>
                  </a:lnTo>
                  <a:lnTo>
                    <a:pt x="189" y="3231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0865" y="5243512"/>
              <a:ext cx="458470" cy="114300"/>
            </a:xfrm>
            <a:custGeom>
              <a:avLst/>
              <a:gdLst/>
              <a:ahLst/>
              <a:cxnLst/>
              <a:rect l="l" t="t" r="r" b="b"/>
              <a:pathLst>
                <a:path w="458470" h="114300">
                  <a:moveTo>
                    <a:pt x="114300" y="0"/>
                  </a:moveTo>
                  <a:lnTo>
                    <a:pt x="0" y="57148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5847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58470" h="114300">
                  <a:moveTo>
                    <a:pt x="45799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57995" y="76200"/>
                  </a:lnTo>
                  <a:lnTo>
                    <a:pt x="45799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925309" y="5242650"/>
            <a:ext cx="1467485" cy="114300"/>
          </a:xfrm>
          <a:custGeom>
            <a:avLst/>
            <a:gdLst/>
            <a:ahLst/>
            <a:cxnLst/>
            <a:rect l="l" t="t" r="r" b="b"/>
            <a:pathLst>
              <a:path w="1467485" h="114300">
                <a:moveTo>
                  <a:pt x="113863" y="0"/>
                </a:moveTo>
                <a:lnTo>
                  <a:pt x="0" y="58013"/>
                </a:lnTo>
                <a:lnTo>
                  <a:pt x="114729" y="114296"/>
                </a:lnTo>
                <a:lnTo>
                  <a:pt x="114441" y="76340"/>
                </a:lnTo>
                <a:lnTo>
                  <a:pt x="95392" y="76340"/>
                </a:lnTo>
                <a:lnTo>
                  <a:pt x="95103" y="38242"/>
                </a:lnTo>
                <a:lnTo>
                  <a:pt x="114151" y="38097"/>
                </a:lnTo>
                <a:lnTo>
                  <a:pt x="113863" y="0"/>
                </a:lnTo>
                <a:close/>
              </a:path>
              <a:path w="1467485" h="114300">
                <a:moveTo>
                  <a:pt x="114151" y="38097"/>
                </a:moveTo>
                <a:lnTo>
                  <a:pt x="95103" y="38242"/>
                </a:lnTo>
                <a:lnTo>
                  <a:pt x="95392" y="76340"/>
                </a:lnTo>
                <a:lnTo>
                  <a:pt x="114440" y="76196"/>
                </a:lnTo>
                <a:lnTo>
                  <a:pt x="114151" y="38097"/>
                </a:lnTo>
                <a:close/>
              </a:path>
              <a:path w="1467485" h="114300">
                <a:moveTo>
                  <a:pt x="114440" y="76196"/>
                </a:moveTo>
                <a:lnTo>
                  <a:pt x="95392" y="76340"/>
                </a:lnTo>
                <a:lnTo>
                  <a:pt x="114441" y="76340"/>
                </a:lnTo>
                <a:lnTo>
                  <a:pt x="114440" y="76196"/>
                </a:lnTo>
                <a:close/>
              </a:path>
              <a:path w="1467485" h="114300">
                <a:moveTo>
                  <a:pt x="1466705" y="27851"/>
                </a:moveTo>
                <a:lnTo>
                  <a:pt x="114151" y="38097"/>
                </a:lnTo>
                <a:lnTo>
                  <a:pt x="114440" y="76196"/>
                </a:lnTo>
                <a:lnTo>
                  <a:pt x="1466994" y="65949"/>
                </a:lnTo>
                <a:lnTo>
                  <a:pt x="1466705" y="278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44804" y="5238544"/>
            <a:ext cx="525780" cy="114300"/>
          </a:xfrm>
          <a:custGeom>
            <a:avLst/>
            <a:gdLst/>
            <a:ahLst/>
            <a:cxnLst/>
            <a:rect l="l" t="t" r="r" b="b"/>
            <a:pathLst>
              <a:path w="525779" h="114300">
                <a:moveTo>
                  <a:pt x="488784" y="37867"/>
                </a:moveTo>
                <a:lnTo>
                  <a:pt x="430218" y="37867"/>
                </a:lnTo>
                <a:lnTo>
                  <a:pt x="430678" y="75965"/>
                </a:lnTo>
                <a:lnTo>
                  <a:pt x="411629" y="76194"/>
                </a:lnTo>
                <a:lnTo>
                  <a:pt x="412089" y="114292"/>
                </a:lnTo>
                <a:lnTo>
                  <a:pt x="525691" y="55768"/>
                </a:lnTo>
                <a:lnTo>
                  <a:pt x="488784" y="37867"/>
                </a:lnTo>
                <a:close/>
              </a:path>
              <a:path w="525779" h="114300">
                <a:moveTo>
                  <a:pt x="411170" y="38097"/>
                </a:moveTo>
                <a:lnTo>
                  <a:pt x="0" y="43055"/>
                </a:lnTo>
                <a:lnTo>
                  <a:pt x="459" y="81153"/>
                </a:lnTo>
                <a:lnTo>
                  <a:pt x="411629" y="76194"/>
                </a:lnTo>
                <a:lnTo>
                  <a:pt x="411170" y="38097"/>
                </a:lnTo>
                <a:close/>
              </a:path>
              <a:path w="525779" h="114300">
                <a:moveTo>
                  <a:pt x="430218" y="37867"/>
                </a:moveTo>
                <a:lnTo>
                  <a:pt x="411170" y="38097"/>
                </a:lnTo>
                <a:lnTo>
                  <a:pt x="411629" y="76194"/>
                </a:lnTo>
                <a:lnTo>
                  <a:pt x="430678" y="75965"/>
                </a:lnTo>
                <a:lnTo>
                  <a:pt x="430218" y="37867"/>
                </a:lnTo>
                <a:close/>
              </a:path>
              <a:path w="525779" h="114300">
                <a:moveTo>
                  <a:pt x="410710" y="0"/>
                </a:moveTo>
                <a:lnTo>
                  <a:pt x="411170" y="38097"/>
                </a:lnTo>
                <a:lnTo>
                  <a:pt x="430218" y="37867"/>
                </a:lnTo>
                <a:lnTo>
                  <a:pt x="488784" y="37867"/>
                </a:lnTo>
                <a:lnTo>
                  <a:pt x="410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56411" y="4937252"/>
            <a:ext cx="5855335" cy="16383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658620" marR="478155" indent="-228600">
              <a:lnSpc>
                <a:spcPts val="2110"/>
              </a:lnSpc>
              <a:spcBef>
                <a:spcPts val="210"/>
              </a:spcBef>
              <a:tabLst>
                <a:tab pos="4441190" algn="l"/>
                <a:tab pos="4504690" algn="l"/>
              </a:tabLst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part	</a:t>
            </a:r>
            <a:r>
              <a:rPr sz="2700" spc="-7" baseline="-13888" dirty="0">
                <a:latin typeface="Arial MT"/>
                <a:cs typeface="Arial MT"/>
              </a:rPr>
              <a:t>Host</a:t>
            </a:r>
            <a:r>
              <a:rPr sz="2700" spc="-112" baseline="-13888" dirty="0">
                <a:latin typeface="Arial MT"/>
                <a:cs typeface="Arial MT"/>
              </a:rPr>
              <a:t> </a:t>
            </a:r>
            <a:r>
              <a:rPr sz="2700" spc="-7" baseline="-13888" dirty="0">
                <a:latin typeface="Arial MT"/>
                <a:cs typeface="Arial MT"/>
              </a:rPr>
              <a:t>part </a:t>
            </a:r>
            <a:r>
              <a:rPr sz="2700" spc="-727" baseline="-13888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mask		</a:t>
            </a:r>
            <a:r>
              <a:rPr sz="2700" spc="-7" baseline="-13888" dirty="0">
                <a:latin typeface="Arial MT"/>
                <a:cs typeface="Arial MT"/>
              </a:rPr>
              <a:t>of</a:t>
            </a:r>
            <a:r>
              <a:rPr sz="2700" spc="-67" baseline="-13888" dirty="0">
                <a:latin typeface="Arial MT"/>
                <a:cs typeface="Arial MT"/>
              </a:rPr>
              <a:t> </a:t>
            </a:r>
            <a:r>
              <a:rPr sz="2700" spc="-7" baseline="-13888" dirty="0">
                <a:latin typeface="Arial MT"/>
                <a:cs typeface="Arial MT"/>
              </a:rPr>
              <a:t>mask</a:t>
            </a:r>
            <a:endParaRPr sz="2700" baseline="-13888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95"/>
              </a:spcBef>
              <a:tabLst>
                <a:tab pos="1503680" algn="l"/>
                <a:tab pos="2872105" algn="l"/>
                <a:tab pos="4432300" algn="l"/>
              </a:tabLst>
            </a:pPr>
            <a:r>
              <a:rPr sz="2400" spc="-160" dirty="0">
                <a:solidFill>
                  <a:srgbClr val="C00000"/>
                </a:solidFill>
                <a:latin typeface="Arial MT"/>
                <a:cs typeface="Arial MT"/>
              </a:rPr>
              <a:t>11111111	11111111	</a:t>
            </a:r>
            <a:r>
              <a:rPr sz="2400" spc="-135" dirty="0">
                <a:solidFill>
                  <a:srgbClr val="C00000"/>
                </a:solidFill>
                <a:latin typeface="Arial MT"/>
                <a:cs typeface="Arial MT"/>
              </a:rPr>
              <a:t>1111111</a:t>
            </a:r>
            <a:r>
              <a:rPr sz="2400" spc="-135" dirty="0">
                <a:latin typeface="Arial MT"/>
                <a:cs typeface="Arial MT"/>
              </a:rPr>
              <a:t>0	</a:t>
            </a:r>
            <a:r>
              <a:rPr sz="2400" dirty="0">
                <a:latin typeface="Arial MT"/>
                <a:cs typeface="Arial MT"/>
              </a:rPr>
              <a:t>00000000</a:t>
            </a:r>
            <a:endParaRPr sz="2400">
              <a:latin typeface="Arial MT"/>
              <a:cs typeface="Arial MT"/>
            </a:endParaRPr>
          </a:p>
          <a:p>
            <a:pPr marR="60325" algn="ctr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 MT"/>
                <a:cs typeface="Arial MT"/>
              </a:rPr>
              <a:t>Netmask: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255.255.254.0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5" y="70606"/>
            <a:ext cx="6201294" cy="4287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Protocols/Ports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FACD0-F06A-3EE8-7FFD-ABFAF7335CA5}"/>
              </a:ext>
            </a:extLst>
          </p:cNvPr>
          <p:cNvSpPr txBox="1"/>
          <p:nvPr/>
        </p:nvSpPr>
        <p:spPr>
          <a:xfrm>
            <a:off x="660401" y="600077"/>
            <a:ext cx="10989733" cy="914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A set of rules or guidelines.</a:t>
            </a:r>
          </a:p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Communications protocol is a formal description of message formats and the rules for exchanging those messages</a:t>
            </a:r>
          </a:p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Format that agreed to transfer data between two devices: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HTTP/HTTPS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IP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FTP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SMTP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TCP and UDP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DHCP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ARP,RARP</a:t>
            </a:r>
          </a:p>
          <a:p>
            <a:pPr marL="742959" lvl="1" indent="-285753" algn="just">
              <a:buFont typeface="Arial" panose="020B0604020202020204" pitchFamily="34" charset="0"/>
              <a:buChar char="•"/>
            </a:pPr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30CC946-DBD3-836D-1C9E-792D3446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2" y="727179"/>
            <a:ext cx="7933544" cy="513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45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A6EE-77BE-3918-9C34-E088A67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699177"/>
          </a:xfrm>
        </p:spPr>
        <p:txBody>
          <a:bodyPr/>
          <a:lstStyle/>
          <a:p>
            <a:r>
              <a:rPr lang="en-IN" b="1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BB1E-7166-A7E9-29D3-C7D98316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064302"/>
            <a:ext cx="10515600" cy="5112661"/>
          </a:xfrm>
        </p:spPr>
        <p:txBody>
          <a:bodyPr/>
          <a:lstStyle/>
          <a:p>
            <a:r>
              <a:rPr lang="en-IN" dirty="0"/>
              <a:t>Topologies</a:t>
            </a:r>
          </a:p>
          <a:p>
            <a:r>
              <a:rPr lang="en-IN" dirty="0"/>
              <a:t>Client- Server</a:t>
            </a:r>
          </a:p>
          <a:p>
            <a:r>
              <a:rPr lang="en-IN" dirty="0"/>
              <a:t>LAN</a:t>
            </a:r>
          </a:p>
          <a:p>
            <a:r>
              <a:rPr lang="en-IN" dirty="0"/>
              <a:t>MAN </a:t>
            </a:r>
          </a:p>
          <a:p>
            <a:r>
              <a:rPr lang="en-IN" dirty="0"/>
              <a:t>WAN </a:t>
            </a:r>
          </a:p>
        </p:txBody>
      </p:sp>
    </p:spTree>
    <p:extLst>
      <p:ext uri="{BB962C8B-B14F-4D97-AF65-F5344CB8AC3E}">
        <p14:creationId xmlns:p14="http://schemas.microsoft.com/office/powerpoint/2010/main" val="150655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7" cy="3906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50180"/>
            <a:ext cx="10731285" cy="796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1" rIns="91440" bIns="45721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To familiarize students with the basic concept of networks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3" y="1807062"/>
            <a:ext cx="3870830" cy="3906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2" y="2472895"/>
            <a:ext cx="8791575" cy="1569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1" rIns="91440" bIns="45721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 Session is designed to:</a:t>
            </a:r>
          </a:p>
          <a:p>
            <a:pPr marL="342904" indent="-342904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Demonstrate</a:t>
            </a:r>
          </a:p>
          <a:p>
            <a:pPr marL="342904" indent="-342904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Describe</a:t>
            </a:r>
          </a:p>
          <a:p>
            <a:pPr marL="342904" indent="-342904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List out the</a:t>
            </a:r>
          </a:p>
          <a:p>
            <a:pPr marL="342904" indent="-342904">
              <a:buAutoNum type="arabicPeriod"/>
            </a:pPr>
            <a:r>
              <a:rPr lang="en-US" sz="1600" dirty="0">
                <a:latin typeface="Arial"/>
                <a:cs typeface="Arial"/>
              </a:rPr>
              <a:t>Describe the</a:t>
            </a: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5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3" y="4249110"/>
            <a:ext cx="3870830" cy="3906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2" y="4772231"/>
            <a:ext cx="8791575" cy="13234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1" rIns="91440" bIns="45721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Arial"/>
                <a:cs typeface="Arial"/>
              </a:rPr>
              <a:t>At the end of this session, you should be able to:</a:t>
            </a:r>
          </a:p>
          <a:p>
            <a:pPr marL="342904" indent="-342904">
              <a:buAutoNum type="arabicPeriod"/>
            </a:pPr>
            <a:endParaRPr lang="en-US" sz="1600" dirty="0">
              <a:latin typeface="Arial" panose="020B0604020202020204" pitchFamily="34" charset="0"/>
            </a:endParaRPr>
          </a:p>
          <a:p>
            <a:pPr marL="342904" indent="-342904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Describe</a:t>
            </a:r>
          </a:p>
          <a:p>
            <a:pPr marL="342904" indent="-342904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Summarize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9DE2-271C-FF8E-EC2C-33F4084A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0BEB-0B69-10A5-CB1C-574ACA5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667" y="1253331"/>
            <a:ext cx="10515600" cy="4351338"/>
          </a:xfrm>
        </p:spPr>
        <p:txBody>
          <a:bodyPr/>
          <a:lstStyle/>
          <a:p>
            <a:r>
              <a:rPr lang="en-IN" sz="3600" dirty="0"/>
              <a:t>Hub</a:t>
            </a:r>
          </a:p>
          <a:p>
            <a:r>
              <a:rPr lang="en-IN" sz="3600" dirty="0"/>
              <a:t>Repeater</a:t>
            </a:r>
          </a:p>
          <a:p>
            <a:r>
              <a:rPr lang="en-IN" sz="3600" dirty="0"/>
              <a:t>Bridge</a:t>
            </a:r>
          </a:p>
          <a:p>
            <a:r>
              <a:rPr lang="en-IN" sz="3600" dirty="0"/>
              <a:t>Switch</a:t>
            </a:r>
          </a:p>
          <a:p>
            <a:r>
              <a:rPr lang="en-IN" sz="3600" dirty="0"/>
              <a:t>Router</a:t>
            </a:r>
          </a:p>
          <a:p>
            <a:r>
              <a:rPr lang="en-IN" sz="3600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48556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54D31061-350D-4864-BF25-E3C3C4699CDC}"/>
              </a:ext>
            </a:extLst>
          </p:cNvPr>
          <p:cNvSpPr/>
          <p:nvPr/>
        </p:nvSpPr>
        <p:spPr>
          <a:xfrm>
            <a:off x="3771924" y="93982"/>
            <a:ext cx="5475772" cy="56010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 and Firewall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846507" y="2174507"/>
            <a:ext cx="3492604" cy="480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C06B27-2472-21B1-B6F1-4E1CB774230B}"/>
              </a:ext>
            </a:extLst>
          </p:cNvPr>
          <p:cNvGrpSpPr/>
          <p:nvPr/>
        </p:nvGrpSpPr>
        <p:grpSpPr>
          <a:xfrm>
            <a:off x="1124262" y="600076"/>
            <a:ext cx="10989911" cy="5111176"/>
            <a:chOff x="1124262" y="600076"/>
            <a:chExt cx="10989911" cy="5111176"/>
          </a:xfrm>
        </p:grpSpPr>
        <p:pic>
          <p:nvPicPr>
            <p:cNvPr id="16" name="Graphic 15" descr="Internet with solid fill">
              <a:extLst>
                <a:ext uri="{FF2B5EF4-FFF2-40B4-BE49-F238E27FC236}">
                  <a16:creationId xmlns:a16="http://schemas.microsoft.com/office/drawing/2014/main" id="{B1DA1C8F-0580-FFBF-BFD9-DB2DA69D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3526" y="2537088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omputer with solid fill">
              <a:extLst>
                <a:ext uri="{FF2B5EF4-FFF2-40B4-BE49-F238E27FC236}">
                  <a16:creationId xmlns:a16="http://schemas.microsoft.com/office/drawing/2014/main" id="{353EC1A9-D361-C3B5-305E-CDFF41DE9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3539" y="1559057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mart Phone with solid fill">
              <a:extLst>
                <a:ext uri="{FF2B5EF4-FFF2-40B4-BE49-F238E27FC236}">
                  <a16:creationId xmlns:a16="http://schemas.microsoft.com/office/drawing/2014/main" id="{8353CF34-C7C6-B6DF-DCC7-20EC6D7E7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9390" y="4440836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Computer with solid fill">
              <a:extLst>
                <a:ext uri="{FF2B5EF4-FFF2-40B4-BE49-F238E27FC236}">
                  <a16:creationId xmlns:a16="http://schemas.microsoft.com/office/drawing/2014/main" id="{68CBA905-6B56-1E5F-F475-B3E71B6F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81003" y="4627866"/>
              <a:ext cx="914400" cy="914400"/>
            </a:xfrm>
            <a:prstGeom prst="rect">
              <a:avLst/>
            </a:prstGeom>
          </p:spPr>
        </p:pic>
        <p:pic>
          <p:nvPicPr>
            <p:cNvPr id="1026" name="Picture 2" descr="Image result for network switch symbol images">
              <a:extLst>
                <a:ext uri="{FF2B5EF4-FFF2-40B4-BE49-F238E27FC236}">
                  <a16:creationId xmlns:a16="http://schemas.microsoft.com/office/drawing/2014/main" id="{3B92D31F-7125-4B8E-F819-56B3C3AC7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403" y="2867025"/>
              <a:ext cx="2505075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866F87-CFF2-E2DB-592B-E5840DE104CB}"/>
                </a:ext>
              </a:extLst>
            </p:cNvPr>
            <p:cNvCxnSpPr>
              <a:cxnSpLocks/>
            </p:cNvCxnSpPr>
            <p:nvPr/>
          </p:nvCxnSpPr>
          <p:spPr>
            <a:xfrm>
              <a:off x="3990739" y="2353574"/>
              <a:ext cx="116566" cy="6182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8AE52A-AC7E-54BB-A0EA-393ADC69274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447926" y="2994288"/>
              <a:ext cx="1074763" cy="134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56BE04-DF8E-EF90-A78B-276071BBB7C3}"/>
                </a:ext>
              </a:extLst>
            </p:cNvPr>
            <p:cNvCxnSpPr/>
            <p:nvPr/>
          </p:nvCxnSpPr>
          <p:spPr>
            <a:xfrm flipV="1">
              <a:off x="3013023" y="3990975"/>
              <a:ext cx="509666" cy="6368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B6954CA-E6DF-3A8B-31B4-E9AA88EE6F3A}"/>
                </a:ext>
              </a:extLst>
            </p:cNvPr>
            <p:cNvCxnSpPr>
              <a:stCxn id="1026" idx="2"/>
            </p:cNvCxnSpPr>
            <p:nvPr/>
          </p:nvCxnSpPr>
          <p:spPr>
            <a:xfrm>
              <a:off x="4447941" y="3990975"/>
              <a:ext cx="603744" cy="326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CBDF65E-240A-F840-06AB-5F115412A4C6}"/>
                </a:ext>
              </a:extLst>
            </p:cNvPr>
            <p:cNvSpPr/>
            <p:nvPr/>
          </p:nvSpPr>
          <p:spPr>
            <a:xfrm>
              <a:off x="1124262" y="1315734"/>
              <a:ext cx="7809876" cy="4395518"/>
            </a:xfrm>
            <a:prstGeom prst="rect">
              <a:avLst/>
            </a:prstGeom>
            <a:no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Network Switch png images | PNGEgg">
              <a:extLst>
                <a:ext uri="{FF2B5EF4-FFF2-40B4-BE49-F238E27FC236}">
                  <a16:creationId xmlns:a16="http://schemas.microsoft.com/office/drawing/2014/main" id="{06D38655-47F2-A58C-D48B-5640EB33A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827" y="2604190"/>
              <a:ext cx="1357425" cy="13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1A2FE2-51A5-B362-2AD3-9BA4A858756A}"/>
                </a:ext>
              </a:extLst>
            </p:cNvPr>
            <p:cNvSpPr/>
            <p:nvPr/>
          </p:nvSpPr>
          <p:spPr>
            <a:xfrm>
              <a:off x="6499828" y="1613758"/>
              <a:ext cx="132440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B143E-6DF3-D21B-EFCF-6C19FD750EEB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>
              <a:off x="5700478" y="3429000"/>
              <a:ext cx="23701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88512A0-590B-D5FE-6B5D-0F6CCF9EA12F}"/>
                </a:ext>
              </a:extLst>
            </p:cNvPr>
            <p:cNvCxnSpPr/>
            <p:nvPr/>
          </p:nvCxnSpPr>
          <p:spPr>
            <a:xfrm flipV="1">
              <a:off x="9601252" y="2075423"/>
              <a:ext cx="502118" cy="10536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D51C5A52-D9F6-7AF9-9C9F-380E7C215727}"/>
                </a:ext>
              </a:extLst>
            </p:cNvPr>
            <p:cNvSpPr/>
            <p:nvPr/>
          </p:nvSpPr>
          <p:spPr>
            <a:xfrm>
              <a:off x="9876119" y="600076"/>
              <a:ext cx="2238054" cy="1873381"/>
            </a:xfrm>
            <a:prstGeom prst="cloud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5DEF6-12D5-6CF8-BC12-2C6328898288}"/>
                </a:ext>
              </a:extLst>
            </p:cNvPr>
            <p:cNvSpPr/>
            <p:nvPr/>
          </p:nvSpPr>
          <p:spPr>
            <a:xfrm>
              <a:off x="10269079" y="1094147"/>
              <a:ext cx="163378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2874124" y="-6307"/>
            <a:ext cx="6414868" cy="56010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WAN</a:t>
            </a:r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8397" y="3248610"/>
            <a:ext cx="3986873" cy="480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D2C32F-E102-BC01-CFEA-21E444E52A7A}"/>
              </a:ext>
            </a:extLst>
          </p:cNvPr>
          <p:cNvSpPr/>
          <p:nvPr/>
        </p:nvSpPr>
        <p:spPr>
          <a:xfrm>
            <a:off x="3024716" y="4091933"/>
            <a:ext cx="13244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BD110-2214-AE46-9EDC-59F8F47B1C2C}"/>
              </a:ext>
            </a:extLst>
          </p:cNvPr>
          <p:cNvGrpSpPr/>
          <p:nvPr/>
        </p:nvGrpSpPr>
        <p:grpSpPr>
          <a:xfrm>
            <a:off x="1124262" y="3807502"/>
            <a:ext cx="3822492" cy="1903750"/>
            <a:chOff x="1124262" y="1315734"/>
            <a:chExt cx="8476990" cy="4395518"/>
          </a:xfrm>
        </p:grpSpPr>
        <p:pic>
          <p:nvPicPr>
            <p:cNvPr id="43" name="Graphic 42" descr="Internet with solid fill">
              <a:extLst>
                <a:ext uri="{FF2B5EF4-FFF2-40B4-BE49-F238E27FC236}">
                  <a16:creationId xmlns:a16="http://schemas.microsoft.com/office/drawing/2014/main" id="{3D74C361-CDA5-43C1-992F-37375FB69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3526" y="2537088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A5E31024-351B-13FC-AEA2-3DAD97594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3539" y="155905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Smart Phone with solid fill">
              <a:extLst>
                <a:ext uri="{FF2B5EF4-FFF2-40B4-BE49-F238E27FC236}">
                  <a16:creationId xmlns:a16="http://schemas.microsoft.com/office/drawing/2014/main" id="{0165FA9A-F3D6-9C21-AF9C-56E919601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9390" y="4440836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Computer with solid fill">
              <a:extLst>
                <a:ext uri="{FF2B5EF4-FFF2-40B4-BE49-F238E27FC236}">
                  <a16:creationId xmlns:a16="http://schemas.microsoft.com/office/drawing/2014/main" id="{B30D250F-D206-48B1-0CFF-E9DEA8354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81003" y="4627866"/>
              <a:ext cx="914400" cy="914400"/>
            </a:xfrm>
            <a:prstGeom prst="rect">
              <a:avLst/>
            </a:prstGeom>
          </p:spPr>
        </p:pic>
        <p:pic>
          <p:nvPicPr>
            <p:cNvPr id="47" name="Picture 2" descr="Image result for network switch symbol images">
              <a:extLst>
                <a:ext uri="{FF2B5EF4-FFF2-40B4-BE49-F238E27FC236}">
                  <a16:creationId xmlns:a16="http://schemas.microsoft.com/office/drawing/2014/main" id="{3F3021D1-7D72-44C9-10A9-67BD39F01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403" y="2867025"/>
              <a:ext cx="2505075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717D08-2807-2519-5E56-85EFF0374B0A}"/>
                </a:ext>
              </a:extLst>
            </p:cNvPr>
            <p:cNvCxnSpPr>
              <a:cxnSpLocks/>
            </p:cNvCxnSpPr>
            <p:nvPr/>
          </p:nvCxnSpPr>
          <p:spPr>
            <a:xfrm>
              <a:off x="3990739" y="2353574"/>
              <a:ext cx="116566" cy="6182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814BF1-00CB-9B39-FA66-4139F1F1BD52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2447926" y="2994288"/>
              <a:ext cx="1074763" cy="134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7CCFCE-0F52-27CA-C1D0-E01D6B1F5685}"/>
                </a:ext>
              </a:extLst>
            </p:cNvPr>
            <p:cNvCxnSpPr/>
            <p:nvPr/>
          </p:nvCxnSpPr>
          <p:spPr>
            <a:xfrm flipV="1">
              <a:off x="3013023" y="3990975"/>
              <a:ext cx="509666" cy="6368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C6E4C3E-A89B-D4CF-94F0-147CC19937A6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4447941" y="3990975"/>
              <a:ext cx="603744" cy="326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A5D996-0190-3BB9-D02B-157D8A0484F6}"/>
                </a:ext>
              </a:extLst>
            </p:cNvPr>
            <p:cNvSpPr/>
            <p:nvPr/>
          </p:nvSpPr>
          <p:spPr>
            <a:xfrm>
              <a:off x="1124262" y="1315734"/>
              <a:ext cx="7809876" cy="4395518"/>
            </a:xfrm>
            <a:prstGeom prst="rect">
              <a:avLst/>
            </a:prstGeom>
            <a:no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4" descr="Network Switch png images | PNGEgg">
              <a:extLst>
                <a:ext uri="{FF2B5EF4-FFF2-40B4-BE49-F238E27FC236}">
                  <a16:creationId xmlns:a16="http://schemas.microsoft.com/office/drawing/2014/main" id="{9B1245D0-B69A-AD3E-1DC4-F4E050273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827" y="2604190"/>
              <a:ext cx="1357425" cy="13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99F1A17-C96A-EE54-78C8-B86CE18312BE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5700478" y="3429000"/>
              <a:ext cx="23701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FE4CCD-B914-D57E-AAD8-7D542A3AEB8D}"/>
              </a:ext>
            </a:extLst>
          </p:cNvPr>
          <p:cNvCxnSpPr>
            <a:cxnSpLocks/>
          </p:cNvCxnSpPr>
          <p:nvPr/>
        </p:nvCxnSpPr>
        <p:spPr>
          <a:xfrm flipV="1">
            <a:off x="5081666" y="3592863"/>
            <a:ext cx="1543986" cy="844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>
            <a:extLst>
              <a:ext uri="{FF2B5EF4-FFF2-40B4-BE49-F238E27FC236}">
                <a16:creationId xmlns:a16="http://schemas.microsoft.com/office/drawing/2014/main" id="{1697DDC7-8045-2B77-9184-127F7F45D532}"/>
              </a:ext>
            </a:extLst>
          </p:cNvPr>
          <p:cNvSpPr/>
          <p:nvPr/>
        </p:nvSpPr>
        <p:spPr>
          <a:xfrm>
            <a:off x="7904825" y="2143593"/>
            <a:ext cx="1829723" cy="1425105"/>
          </a:xfrm>
          <a:prstGeom prst="clou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A5E43B-423E-C4FA-9A5F-85F3CCD50E51}"/>
              </a:ext>
            </a:extLst>
          </p:cNvPr>
          <p:cNvSpPr/>
          <p:nvPr/>
        </p:nvSpPr>
        <p:spPr>
          <a:xfrm>
            <a:off x="8244590" y="2428193"/>
            <a:ext cx="148995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60593A-99AB-BC6D-1786-F5EB3DBED0CB}"/>
              </a:ext>
            </a:extLst>
          </p:cNvPr>
          <p:cNvSpPr/>
          <p:nvPr/>
        </p:nvSpPr>
        <p:spPr>
          <a:xfrm>
            <a:off x="6632330" y="1229193"/>
            <a:ext cx="5036591" cy="3385960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Firewall | Cisco Network Topology Icons 3015">
            <a:extLst>
              <a:ext uri="{FF2B5EF4-FFF2-40B4-BE49-F238E27FC236}">
                <a16:creationId xmlns:a16="http://schemas.microsoft.com/office/drawing/2014/main" id="{1435646D-51C0-7DCB-6B2F-A6A8862AA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63121"/>
            <a:ext cx="1203649" cy="19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EF665686-434B-CA0B-0D93-684EAA9C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4534" y="1489363"/>
            <a:ext cx="914400" cy="914400"/>
          </a:xfrm>
          <a:prstGeom prst="rect">
            <a:avLst/>
          </a:prstGeom>
        </p:spPr>
      </p:pic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F21D966D-4B29-44D2-AAF9-504949617D39}"/>
              </a:ext>
            </a:extLst>
          </p:cNvPr>
          <p:cNvCxnSpPr>
            <a:endCxn id="2048" idx="1"/>
          </p:cNvCxnSpPr>
          <p:nvPr/>
        </p:nvCxnSpPr>
        <p:spPr>
          <a:xfrm flipV="1">
            <a:off x="9503764" y="1946563"/>
            <a:ext cx="740770" cy="361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Graphic 2056" descr="Laptop with solid fill">
            <a:extLst>
              <a:ext uri="{FF2B5EF4-FFF2-40B4-BE49-F238E27FC236}">
                <a16:creationId xmlns:a16="http://schemas.microsoft.com/office/drawing/2014/main" id="{AEE00267-8918-6822-FC7A-FFB994808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04773" y="1373618"/>
            <a:ext cx="914400" cy="914400"/>
          </a:xfrm>
          <a:prstGeom prst="rect">
            <a:avLst/>
          </a:prstGeom>
        </p:spPr>
      </p:pic>
      <p:pic>
        <p:nvPicPr>
          <p:cNvPr id="2059" name="Graphic 2058" descr="Smart Phone with solid fill">
            <a:extLst>
              <a:ext uri="{FF2B5EF4-FFF2-40B4-BE49-F238E27FC236}">
                <a16:creationId xmlns:a16="http://schemas.microsoft.com/office/drawing/2014/main" id="{D57A59C7-1F84-35EF-4DD6-E3DB8208F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9843" y="3557776"/>
            <a:ext cx="914400" cy="914400"/>
          </a:xfrm>
          <a:prstGeom prst="rect">
            <a:avLst/>
          </a:prstGeom>
        </p:spPr>
      </p:pic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D04913AE-F56F-0C80-E7A7-43793A78115B}"/>
              </a:ext>
            </a:extLst>
          </p:cNvPr>
          <p:cNvCxnSpPr/>
          <p:nvPr/>
        </p:nvCxnSpPr>
        <p:spPr>
          <a:xfrm>
            <a:off x="7848657" y="1946563"/>
            <a:ext cx="395933" cy="3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CC15E917-7D69-8754-C95F-2F661D600359}"/>
              </a:ext>
            </a:extLst>
          </p:cNvPr>
          <p:cNvCxnSpPr>
            <a:endCxn id="2059" idx="1"/>
          </p:cNvCxnSpPr>
          <p:nvPr/>
        </p:nvCxnSpPr>
        <p:spPr>
          <a:xfrm>
            <a:off x="9676183" y="3202418"/>
            <a:ext cx="873660" cy="812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9DC2AC9-DD96-D822-7F74-63A206AC1DD2}"/>
              </a:ext>
            </a:extLst>
          </p:cNvPr>
          <p:cNvSpPr/>
          <p:nvPr/>
        </p:nvSpPr>
        <p:spPr>
          <a:xfrm>
            <a:off x="7267219" y="3641269"/>
            <a:ext cx="16167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65CCFFFD-FAEF-F4FC-03AE-45817A75F195}"/>
              </a:ext>
            </a:extLst>
          </p:cNvPr>
          <p:cNvSpPr/>
          <p:nvPr/>
        </p:nvSpPr>
        <p:spPr>
          <a:xfrm>
            <a:off x="6459451" y="4842492"/>
            <a:ext cx="57429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device has different IP addresses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57465ECD-6B77-C48C-0477-A5EA16EBA366}"/>
              </a:ext>
            </a:extLst>
          </p:cNvPr>
          <p:cNvCxnSpPr>
            <a:cxnSpLocks/>
          </p:cNvCxnSpPr>
          <p:nvPr/>
        </p:nvCxnSpPr>
        <p:spPr>
          <a:xfrm flipH="1" flipV="1">
            <a:off x="3885511" y="2894653"/>
            <a:ext cx="613871" cy="1426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6A711FA7-0C66-5AFE-5F70-47537F061013}"/>
              </a:ext>
            </a:extLst>
          </p:cNvPr>
          <p:cNvSpPr/>
          <p:nvPr/>
        </p:nvSpPr>
        <p:spPr>
          <a:xfrm>
            <a:off x="1490446" y="1242403"/>
            <a:ext cx="2699842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DMZ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FORWARDING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94ED-1FB3-473D-5FF5-C1BE811B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Proxy, Reverse Proxy, VPN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3796B8-5C24-1F3D-B5A9-7BAC1EE74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4019150"/>
            <a:ext cx="5420698" cy="23113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4686C-2BCB-19B9-F702-FCA946DF09D8}"/>
              </a:ext>
            </a:extLst>
          </p:cNvPr>
          <p:cNvSpPr txBox="1"/>
          <p:nvPr/>
        </p:nvSpPr>
        <p:spPr>
          <a:xfrm>
            <a:off x="3046751" y="324808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4F755-6624-7A1F-735E-D6F51737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83" y="4385801"/>
            <a:ext cx="4281734" cy="1557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8DF9A6-00BF-44C5-C31B-936F51C048C4}"/>
              </a:ext>
            </a:extLst>
          </p:cNvPr>
          <p:cNvSpPr txBox="1"/>
          <p:nvPr/>
        </p:nvSpPr>
        <p:spPr>
          <a:xfrm>
            <a:off x="3046751" y="324808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75952-5858-F574-352F-578EC7C23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2"/>
          <a:stretch/>
        </p:blipFill>
        <p:spPr>
          <a:xfrm>
            <a:off x="2646790" y="1111762"/>
            <a:ext cx="6493461" cy="26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7" y="94784"/>
            <a:ext cx="541072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marL="342904" indent="-342904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…</a:t>
            </a:r>
            <a:endParaRPr sz="160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9" y="1977905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  <a:endParaRPr lang="en-US" sz="1600" dirty="0"/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820344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marL="342904" indent="-342904">
              <a:buFont typeface="+mj-lt"/>
              <a:buAutoNum type="arabicPeriod" startAt="2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….</a:t>
            </a:r>
            <a:endParaRPr sz="160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09896" y="4727197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801" dirty="0"/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801" dirty="0"/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801" dirty="0"/>
              <a:t>…</a:t>
            </a:r>
          </a:p>
          <a:p>
            <a:pPr marL="342904" indent="-342904">
              <a:lnSpc>
                <a:spcPct val="150000"/>
              </a:lnSpc>
              <a:buAutoNum type="alphaLcParenBoth"/>
            </a:pPr>
            <a:r>
              <a:rPr lang="en-US" sz="1600" dirty="0"/>
              <a:t>…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5" y="70606"/>
            <a:ext cx="6201294" cy="4287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WWW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60401" y="600078"/>
            <a:ext cx="10989733" cy="957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The World Wide WEB, Commonly known as the Web, is a system of interlinked hypertext/hypermedia documents accessed via the internet.</a:t>
            </a:r>
          </a:p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WWW: The means we use to access information over the internet</a:t>
            </a:r>
          </a:p>
          <a:p>
            <a:pPr marL="914411" lvl="1" indent="-457206" algn="just">
              <a:buFont typeface="Wingdings" panose="05000000000000000000" pitchFamily="2" charset="2"/>
              <a:buChar char="ü"/>
            </a:pPr>
            <a:r>
              <a:rPr lang="en-US" sz="2800" dirty="0"/>
              <a:t>Different Communication protocols</a:t>
            </a:r>
          </a:p>
          <a:p>
            <a:pPr marL="914411" lvl="1" indent="-457206" algn="just">
              <a:buFont typeface="Wingdings" panose="05000000000000000000" pitchFamily="2" charset="2"/>
              <a:buChar char="ü"/>
            </a:pPr>
            <a:r>
              <a:rPr lang="en-US" sz="2800" dirty="0"/>
              <a:t>Special link (hyperlink) that enable users to jump from one place to another on the web</a:t>
            </a:r>
          </a:p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Webpage: is a document or resource of information that is suitable for the WWW and can be accessed though a web browser and displayed on client machine</a:t>
            </a:r>
          </a:p>
          <a:p>
            <a:pPr marL="914411" lvl="1" indent="-457206" algn="just">
              <a:buFont typeface="Wingdings" panose="05000000000000000000" pitchFamily="2" charset="2"/>
              <a:buChar char="ü"/>
            </a:pPr>
            <a:r>
              <a:rPr lang="en-US" sz="2800" dirty="0"/>
              <a:t>A web page has a unique address called Uniform Resource Locator ( URL )</a:t>
            </a:r>
          </a:p>
          <a:p>
            <a:pPr marL="285753" indent="-285753" algn="just">
              <a:buFont typeface="Arial" panose="020B0604020202020204" pitchFamily="34" charset="0"/>
              <a:buChar char="•"/>
            </a:pPr>
            <a:r>
              <a:rPr lang="en-US" sz="2800" dirty="0"/>
              <a:t>Web Browser: S/W application for retrieving , presenting, and traversing information resources on the WWW</a:t>
            </a:r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390637" y="94784"/>
            <a:ext cx="541072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20"/>
            <a:ext cx="9608235" cy="223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1" b="1" dirty="0"/>
              <a:t>1. Describe </a:t>
            </a:r>
          </a:p>
          <a:p>
            <a:pPr>
              <a:lnSpc>
                <a:spcPct val="200000"/>
              </a:lnSpc>
            </a:pPr>
            <a:r>
              <a:rPr lang="en-US" sz="1801" b="1" dirty="0"/>
              <a:t>2. List out</a:t>
            </a:r>
          </a:p>
          <a:p>
            <a:pPr marL="342904" indent="-342904">
              <a:lnSpc>
                <a:spcPct val="200000"/>
              </a:lnSpc>
            </a:pPr>
            <a:r>
              <a:rPr lang="en-US" sz="1801" b="1" dirty="0"/>
              <a:t>3. Analyze</a:t>
            </a:r>
          </a:p>
          <a:p>
            <a:pPr marL="342904" indent="-342904">
              <a:lnSpc>
                <a:spcPct val="200000"/>
              </a:lnSpc>
            </a:pPr>
            <a:r>
              <a:rPr lang="en-US" sz="1801" b="1" dirty="0"/>
              <a:t>4. Summarize</a:t>
            </a:r>
          </a:p>
        </p:txBody>
      </p:sp>
      <p:pic>
        <p:nvPicPr>
          <p:cNvPr id="10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8" y="93892"/>
            <a:ext cx="7105195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9"/>
            <a:ext cx="9608235" cy="420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1" b="1" dirty="0"/>
              <a:t>Reference Books:</a:t>
            </a:r>
            <a:endParaRPr lang="en-US" sz="1801" dirty="0"/>
          </a:p>
          <a:p>
            <a:pPr>
              <a:lnSpc>
                <a:spcPct val="150000"/>
              </a:lnSpc>
            </a:pPr>
            <a:r>
              <a:rPr lang="en-US" sz="1801" dirty="0"/>
              <a:t>1.  </a:t>
            </a:r>
          </a:p>
          <a:p>
            <a:pPr>
              <a:lnSpc>
                <a:spcPct val="150000"/>
              </a:lnSpc>
            </a:pPr>
            <a:r>
              <a:rPr lang="en-US" sz="1801" dirty="0"/>
              <a:t>2. </a:t>
            </a:r>
          </a:p>
          <a:p>
            <a:pPr>
              <a:lnSpc>
                <a:spcPct val="150000"/>
              </a:lnSpc>
            </a:pPr>
            <a:r>
              <a:rPr lang="en-US" sz="1801" dirty="0"/>
              <a:t>3.</a:t>
            </a:r>
          </a:p>
          <a:p>
            <a:pPr>
              <a:lnSpc>
                <a:spcPct val="150000"/>
              </a:lnSpc>
            </a:pPr>
            <a:endParaRPr lang="en-US" sz="1801" dirty="0"/>
          </a:p>
          <a:p>
            <a:pPr>
              <a:lnSpc>
                <a:spcPct val="150000"/>
              </a:lnSpc>
            </a:pPr>
            <a:r>
              <a:rPr lang="en-US" sz="1801" b="1" dirty="0"/>
              <a:t>Sites and Web links:</a:t>
            </a:r>
          </a:p>
          <a:p>
            <a:pPr>
              <a:lnSpc>
                <a:spcPct val="150000"/>
              </a:lnSpc>
            </a:pPr>
            <a:r>
              <a:rPr lang="en-US" sz="1801" dirty="0"/>
              <a:t>1.  </a:t>
            </a:r>
          </a:p>
          <a:p>
            <a:pPr>
              <a:lnSpc>
                <a:spcPct val="150000"/>
              </a:lnSpc>
            </a:pPr>
            <a:r>
              <a:rPr lang="en-US" sz="1801" dirty="0"/>
              <a:t>2. </a:t>
            </a:r>
          </a:p>
          <a:p>
            <a:pPr>
              <a:lnSpc>
                <a:spcPct val="150000"/>
              </a:lnSpc>
            </a:pPr>
            <a:r>
              <a:rPr lang="en-US" sz="1801" dirty="0"/>
              <a:t>3.</a:t>
            </a:r>
          </a:p>
          <a:p>
            <a:pPr>
              <a:lnSpc>
                <a:spcPct val="150000"/>
              </a:lnSpc>
            </a:pPr>
            <a:endParaRPr lang="en-US" sz="1801" dirty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5" y="1856935"/>
            <a:ext cx="7920110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3" y="2560322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5" y="84674"/>
            <a:ext cx="6639950" cy="47803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Network  and Internet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7BE6D-9907-0E31-1DBC-58D575DA053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571967" y="1022553"/>
            <a:ext cx="4179767" cy="3031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A2320-F9A3-CD94-019E-7C93F62A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647701"/>
            <a:ext cx="6096000" cy="4175124"/>
          </a:xfrm>
        </p:spPr>
        <p:txBody>
          <a:bodyPr/>
          <a:lstStyle/>
          <a:p>
            <a:pPr algn="just"/>
            <a:r>
              <a:rPr lang="en-IN" dirty="0"/>
              <a:t>The internet is network of networks is the large computer network in the world that connects billions of computer users.</a:t>
            </a:r>
          </a:p>
          <a:p>
            <a:pPr algn="just"/>
            <a:r>
              <a:rPr lang="en-IN" dirty="0"/>
              <a:t>Network is a collection of computers and devices connected via communication channels and transmission media allow to share resources (H/W, S/W, data, information)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28F02D-7B29-7BC5-0D6E-E62E6C2E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822826"/>
            <a:ext cx="10837333" cy="1387474"/>
          </a:xfrm>
        </p:spPr>
        <p:txBody>
          <a:bodyPr/>
          <a:lstStyle/>
          <a:p>
            <a:pPr algn="just"/>
            <a:r>
              <a:rPr lang="en-IN" dirty="0"/>
              <a:t>The vast collection of computers networks which form and act as a single huge network for transport of data and messages across distances which can be anywhere from the same office to anywhere in the world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E373983-3E0B-E362-091B-6007F21F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40" y="203201"/>
            <a:ext cx="743619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89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4" y="84409"/>
            <a:ext cx="5822747" cy="770284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rtlCol="0" anchor="ctr"/>
          <a:lstStyle/>
          <a:p>
            <a:pPr algn="ctr"/>
            <a:r>
              <a:rPr lang="en-US" sz="2400" b="1" dirty="0"/>
              <a:t> OSI Reference Model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048354DD-09DF-195A-E58F-1219481818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0194" y="4010652"/>
            <a:ext cx="1151154" cy="932667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EC599FF8-B8DE-DDB5-47EF-52D1A202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3" y="970448"/>
            <a:ext cx="9804400" cy="56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4" y="84409"/>
            <a:ext cx="5822747" cy="770284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rtlCol="0" anchor="ctr"/>
          <a:lstStyle/>
          <a:p>
            <a:pPr algn="ctr"/>
            <a:r>
              <a:rPr lang="en-US" sz="2400" b="1" dirty="0"/>
              <a:t>TCP/IP Model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990725" cy="60007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4727-8E65-C8FC-4630-27045689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67" y="1045190"/>
            <a:ext cx="11146434" cy="4508942"/>
          </a:xfrm>
        </p:spPr>
        <p:txBody>
          <a:bodyPr/>
          <a:lstStyle/>
          <a:p>
            <a:pPr marL="457206" lvl="1" indent="0">
              <a:buNone/>
            </a:pPr>
            <a:endParaRPr lang="en-US" dirty="0"/>
          </a:p>
          <a:p>
            <a:pPr marL="0" indent="0" algn="ctr">
              <a:spcBef>
                <a:spcPts val="254"/>
              </a:spcBef>
              <a:buNone/>
            </a:pPr>
            <a:endParaRPr lang="en-US" dirty="0">
              <a:latin typeface="Microsoft Sans Serif"/>
              <a:cs typeface="Microsoft Sans 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34F796F7-1934-6367-1A01-5AFAF566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50" y="1045190"/>
            <a:ext cx="7084047" cy="531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C0575-BFAD-413A-AD20-6C7DB8F8FF2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28298" y="2553406"/>
            <a:ext cx="2962248" cy="204857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148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56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The</a:t>
            </a:r>
            <a:r>
              <a:rPr b="1" dirty="0"/>
              <a:t> </a:t>
            </a:r>
            <a:r>
              <a:rPr b="1" spc="-5" dirty="0"/>
              <a:t>Internet</a:t>
            </a:r>
            <a:r>
              <a:rPr b="1" dirty="0"/>
              <a:t> needs</a:t>
            </a:r>
            <a:r>
              <a:rPr b="1" spc="-5" dirty="0"/>
              <a:t> addresses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63575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664210" algn="l"/>
              </a:tabLst>
            </a:pPr>
            <a:r>
              <a:rPr dirty="0"/>
              <a:t>Addresses</a:t>
            </a:r>
            <a:r>
              <a:rPr spc="-5" dirty="0"/>
              <a:t> </a:t>
            </a:r>
            <a:r>
              <a:rPr dirty="0"/>
              <a:t>allow</a:t>
            </a:r>
            <a:r>
              <a:rPr spc="5" dirty="0"/>
              <a:t> </a:t>
            </a:r>
            <a:r>
              <a:rPr dirty="0"/>
              <a:t>endpoints</a:t>
            </a:r>
            <a:r>
              <a:rPr spc="-5" dirty="0"/>
              <a:t> to</a:t>
            </a:r>
            <a:r>
              <a:rPr spc="5" dirty="0"/>
              <a:t> </a:t>
            </a:r>
            <a:r>
              <a:rPr spc="-25" dirty="0">
                <a:solidFill>
                  <a:srgbClr val="C00000"/>
                </a:solidFill>
              </a:rPr>
              <a:t>identify</a:t>
            </a:r>
            <a:r>
              <a:rPr spc="-25" dirty="0"/>
              <a:t>,</a:t>
            </a:r>
            <a:r>
              <a:rPr spc="-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hence</a:t>
            </a:r>
            <a:r>
              <a:rPr spc="5" dirty="0"/>
              <a:t> </a:t>
            </a:r>
            <a:r>
              <a:rPr dirty="0"/>
              <a:t>talk</a:t>
            </a:r>
            <a:r>
              <a:rPr spc="-5" dirty="0"/>
              <a:t> to</a:t>
            </a:r>
            <a:r>
              <a:rPr spc="5" dirty="0"/>
              <a:t> </a:t>
            </a:r>
            <a:r>
              <a:rPr dirty="0"/>
              <a:t>each other</a:t>
            </a:r>
          </a:p>
          <a:p>
            <a:pPr marL="1120775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112141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E.g.,</a:t>
            </a:r>
            <a:r>
              <a:rPr sz="2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like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people</a:t>
            </a:r>
            <a:r>
              <a:rPr sz="2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names</a:t>
            </a:r>
            <a:endParaRPr sz="2400">
              <a:latin typeface="Arial MT"/>
              <a:cs typeface="Arial MT"/>
            </a:endParaRPr>
          </a:p>
          <a:p>
            <a:pPr marL="422275" lvl="1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 MT"/>
              <a:buChar char="•"/>
            </a:pPr>
            <a:endParaRPr sz="4000"/>
          </a:p>
          <a:p>
            <a:pPr marL="66357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664210" algn="l"/>
              </a:tabLst>
            </a:pPr>
            <a:r>
              <a:rPr dirty="0"/>
              <a:t>Addresses</a:t>
            </a:r>
            <a:r>
              <a:rPr spc="-5" dirty="0"/>
              <a:t> </a:t>
            </a:r>
            <a:r>
              <a:rPr dirty="0"/>
              <a:t>allow routers </a:t>
            </a:r>
            <a:r>
              <a:rPr spc="-5" dirty="0"/>
              <a:t>to</a:t>
            </a:r>
            <a:r>
              <a:rPr dirty="0"/>
              <a:t> determine how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move</a:t>
            </a:r>
            <a:r>
              <a:rPr spc="5" dirty="0"/>
              <a:t> </a:t>
            </a:r>
            <a:r>
              <a:rPr dirty="0"/>
              <a:t>a packet</a:t>
            </a:r>
          </a:p>
          <a:p>
            <a:pPr marL="1120775" lvl="1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112141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E.g.,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like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postal system</a:t>
            </a:r>
            <a:endParaRPr sz="2400">
              <a:latin typeface="Arial MT"/>
              <a:cs typeface="Arial MT"/>
            </a:endParaRPr>
          </a:p>
          <a:p>
            <a:pPr marL="422275" lvl="1">
              <a:lnSpc>
                <a:spcPct val="100000"/>
              </a:lnSpc>
              <a:buClr>
                <a:srgbClr val="595959"/>
              </a:buClr>
              <a:buFont typeface="Arial MT"/>
              <a:buChar char="•"/>
            </a:pPr>
            <a:endParaRPr sz="2700"/>
          </a:p>
          <a:p>
            <a:pPr marL="663575" marR="153035" indent="-228600">
              <a:lnSpc>
                <a:spcPts val="3100"/>
              </a:lnSpc>
              <a:spcBef>
                <a:spcPts val="1830"/>
              </a:spcBef>
              <a:buChar char="•"/>
              <a:tabLst>
                <a:tab pos="664210" algn="l"/>
              </a:tabLst>
            </a:pPr>
            <a:r>
              <a:rPr dirty="0"/>
              <a:t>Network</a:t>
            </a:r>
            <a:r>
              <a:rPr spc="-5" dirty="0"/>
              <a:t> </a:t>
            </a:r>
            <a:r>
              <a:rPr dirty="0"/>
              <a:t>layer</a:t>
            </a:r>
            <a:r>
              <a:rPr spc="5" dirty="0"/>
              <a:t> </a:t>
            </a:r>
            <a:r>
              <a:rPr dirty="0"/>
              <a:t>addresses are</a:t>
            </a:r>
            <a:r>
              <a:rPr spc="5" dirty="0"/>
              <a:t> </a:t>
            </a:r>
            <a:r>
              <a:rPr dirty="0">
                <a:solidFill>
                  <a:srgbClr val="C00000"/>
                </a:solidFill>
              </a:rPr>
              <a:t>designed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dirty="0"/>
              <a:t>help</a:t>
            </a:r>
            <a:r>
              <a:rPr spc="5" dirty="0"/>
              <a:t> </a:t>
            </a:r>
            <a:r>
              <a:rPr dirty="0"/>
              <a:t>routers perform the </a:t>
            </a:r>
            <a:r>
              <a:rPr spc="-760" dirty="0"/>
              <a:t> </a:t>
            </a:r>
            <a:r>
              <a:rPr dirty="0"/>
              <a:t>forwarding</a:t>
            </a:r>
            <a:r>
              <a:rPr spc="-5" dirty="0"/>
              <a:t> </a:t>
            </a:r>
            <a:r>
              <a:rPr dirty="0"/>
              <a:t>and routing functions</a:t>
            </a:r>
            <a:r>
              <a:rPr spc="-5" dirty="0"/>
              <a:t> </a:t>
            </a:r>
            <a:r>
              <a:rPr spc="-5" dirty="0">
                <a:solidFill>
                  <a:srgbClr val="C00000"/>
                </a:solidFill>
              </a:rPr>
              <a:t>efficiently</a:t>
            </a:r>
          </a:p>
          <a:p>
            <a:pPr marL="1120775" lvl="1" indent="-229235">
              <a:lnSpc>
                <a:spcPct val="100000"/>
              </a:lnSpc>
              <a:spcBef>
                <a:spcPts val="170"/>
              </a:spcBef>
              <a:buChar char="•"/>
              <a:tabLst>
                <a:tab pos="1121410" algn="l"/>
              </a:tabLst>
            </a:pP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Specifically,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we’ll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look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Internet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Protocol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(IP)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addresses.</a:t>
            </a:r>
            <a:endParaRPr sz="2400">
              <a:latin typeface="Arial MT"/>
              <a:cs typeface="Arial MT"/>
            </a:endParaRPr>
          </a:p>
          <a:p>
            <a:pPr marL="1120775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21410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popular: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IP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version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4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IPv4.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(Coming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up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later: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IPv6)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11124"/>
            <a:ext cx="3911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IPv4</a:t>
            </a:r>
            <a:r>
              <a:rPr b="1" spc="-290" dirty="0"/>
              <a:t> </a:t>
            </a:r>
            <a:r>
              <a:rPr b="1" spc="-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270" y="1307084"/>
            <a:ext cx="9756140" cy="46024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32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bits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long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Identifier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network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interface</a:t>
            </a:r>
            <a:endParaRPr sz="2800" dirty="0">
              <a:latin typeface="Arial MT"/>
              <a:cs typeface="Arial MT"/>
            </a:endParaRPr>
          </a:p>
          <a:p>
            <a:pPr marL="241300" marR="210185" indent="-228600">
              <a:lnSpc>
                <a:spcPts val="300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IP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 corresponds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point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attachment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endpoint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the network.</a:t>
            </a: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An IP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r>
              <a:rPr sz="28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an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identifier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endpoint</a:t>
            </a:r>
          </a:p>
          <a:p>
            <a:pPr marL="241300" marR="5080" indent="-228600">
              <a:lnSpc>
                <a:spcPts val="300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Dotted quad notation</a:t>
            </a:r>
            <a:r>
              <a:rPr sz="2800" dirty="0">
                <a:latin typeface="Arial MT"/>
                <a:cs typeface="Arial MT"/>
              </a:rPr>
              <a:t>: each byte is written in decimal in MSB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order,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separated by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dots.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Example:</a:t>
            </a:r>
          </a:p>
          <a:p>
            <a:pPr marL="417195" algn="ctr">
              <a:lnSpc>
                <a:spcPct val="100000"/>
              </a:lnSpc>
              <a:spcBef>
                <a:spcPts val="2240"/>
              </a:spcBef>
            </a:pP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10000000</a:t>
            </a: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595959"/>
                </a:solidFill>
                <a:latin typeface="Arial MT"/>
                <a:cs typeface="Arial MT"/>
              </a:rPr>
              <a:t>11000011</a:t>
            </a:r>
            <a:r>
              <a:rPr sz="2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00000001</a:t>
            </a:r>
            <a:r>
              <a:rPr sz="2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595959"/>
                </a:solidFill>
                <a:latin typeface="Arial MT"/>
                <a:cs typeface="Arial MT"/>
              </a:rPr>
              <a:t>01010000</a:t>
            </a:r>
            <a:endParaRPr sz="2800" dirty="0">
              <a:latin typeface="Arial MT"/>
              <a:cs typeface="Arial MT"/>
            </a:endParaRPr>
          </a:p>
          <a:p>
            <a:pPr marL="304800" algn="ctr">
              <a:lnSpc>
                <a:spcPct val="100000"/>
              </a:lnSpc>
              <a:spcBef>
                <a:spcPts val="1410"/>
              </a:spcBef>
              <a:tabLst>
                <a:tab pos="1351280" algn="l"/>
                <a:tab pos="2070100" algn="l"/>
                <a:tab pos="2999740" algn="l"/>
                <a:tab pos="3931920" algn="l"/>
                <a:tab pos="4685030" algn="l"/>
                <a:tab pos="5433695" algn="l"/>
              </a:tabLst>
            </a:pPr>
            <a:r>
              <a:rPr sz="2400" dirty="0">
                <a:latin typeface="Arial MT"/>
                <a:cs typeface="Arial MT"/>
              </a:rPr>
              <a:t>128	.	95	.	1	.	80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594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Grouping</a:t>
            </a:r>
            <a:r>
              <a:rPr b="1" spc="5" dirty="0"/>
              <a:t> </a:t>
            </a:r>
            <a:r>
              <a:rPr b="1" dirty="0"/>
              <a:t>IP</a:t>
            </a:r>
            <a:r>
              <a:rPr b="1" spc="-75" dirty="0"/>
              <a:t> </a:t>
            </a:r>
            <a:r>
              <a:rPr b="1" spc="-5" dirty="0"/>
              <a:t>addresses</a:t>
            </a:r>
            <a:r>
              <a:rPr b="1" dirty="0"/>
              <a:t> by </a:t>
            </a:r>
            <a:r>
              <a:rPr b="1" spc="-5" dirty="0"/>
              <a:t>prefixes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346055" cy="43262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73533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IP </a:t>
            </a:r>
            <a:r>
              <a:rPr sz="2800" dirty="0">
                <a:latin typeface="Arial MT"/>
                <a:cs typeface="Arial MT"/>
              </a:rPr>
              <a:t>addresses can be grouped based on a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shared prefix of a </a:t>
            </a:r>
            <a:r>
              <a:rPr sz="2800" spc="-7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specified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length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9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Example: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</a:t>
            </a:r>
            <a:r>
              <a:rPr sz="2800" spc="-5" dirty="0">
                <a:latin typeface="Arial MT"/>
                <a:cs typeface="Arial MT"/>
              </a:rPr>
              <a:t> two IP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addresses: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128.95.1.80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128.95.1.4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addresses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share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prefix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(bit) length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24: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128.95.1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addresses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suffixes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(bit)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 MT"/>
                <a:cs typeface="Arial MT"/>
              </a:rPr>
              <a:t>length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241300" marR="5080" indent="-228600">
              <a:lnSpc>
                <a:spcPts val="3120"/>
              </a:lnSpc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IP </a:t>
            </a:r>
            <a:r>
              <a:rPr sz="2800" dirty="0">
                <a:latin typeface="Arial MT"/>
                <a:cs typeface="Arial MT"/>
              </a:rPr>
              <a:t>addresses: prefix corresponds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network component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10" dirty="0">
                <a:latin typeface="Arial MT"/>
                <a:cs typeface="Arial MT"/>
              </a:rPr>
              <a:t>suffix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an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endpoint/host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component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address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3862</TotalTime>
  <Words>1079</Words>
  <Application>Microsoft Office PowerPoint</Application>
  <PresentationFormat>Widescreen</PresentationFormat>
  <Paragraphs>277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Microsoft Sans Serif</vt:lpstr>
      <vt:lpstr>Poppins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Internet needs addresses</vt:lpstr>
      <vt:lpstr>IPv4 Addresses</vt:lpstr>
      <vt:lpstr>Grouping IP addresses by prefixes</vt:lpstr>
      <vt:lpstr>Classful IPv4 addressing</vt:lpstr>
      <vt:lpstr>Classful IPv4 addressing</vt:lpstr>
      <vt:lpstr>Classful IPv4 addressing</vt:lpstr>
      <vt:lpstr>Classless IPv4 addressing  (CIDR)- Classless Inter Domain Routing</vt:lpstr>
      <vt:lpstr>Classless IPv4 addressing</vt:lpstr>
      <vt:lpstr>CIDR</vt:lpstr>
      <vt:lpstr>Netmask (or subnet mask)</vt:lpstr>
      <vt:lpstr>PowerPoint Presentation</vt:lpstr>
      <vt:lpstr>PowerPoint Presentation</vt:lpstr>
      <vt:lpstr>Network Topology</vt:lpstr>
      <vt:lpstr>Network Devices</vt:lpstr>
      <vt:lpstr>PowerPoint Presentation</vt:lpstr>
      <vt:lpstr>PowerPoint Presentation</vt:lpstr>
      <vt:lpstr>Proxy, Reverse Proxy, VPN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Anjana Nandam</cp:lastModifiedBy>
  <cp:revision>27</cp:revision>
  <dcterms:created xsi:type="dcterms:W3CDTF">2020-02-08T09:57:44Z</dcterms:created>
  <dcterms:modified xsi:type="dcterms:W3CDTF">2022-12-27T00:15:02Z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