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70" r:id="rId5"/>
    <p:sldId id="264" r:id="rId6"/>
    <p:sldId id="266" r:id="rId7"/>
    <p:sldId id="260" r:id="rId8"/>
    <p:sldId id="271" r:id="rId9"/>
    <p:sldId id="267" r:id="rId10"/>
    <p:sldId id="272" r:id="rId11"/>
    <p:sldId id="273" r:id="rId12"/>
    <p:sldId id="275" r:id="rId13"/>
    <p:sldId id="261" r:id="rId14"/>
    <p:sldId id="268" r:id="rId15"/>
    <p:sldId id="262" r:id="rId16"/>
    <p:sldId id="263" r:id="rId17"/>
    <p:sldId id="269"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77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4A519-D219-47CD-911F-2958BA0A8F12}"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FC81F-E7F2-44EA-A379-9F1406593C5C}" type="slidenum">
              <a:rPr lang="en-US" smtClean="0"/>
              <a:t>‹#›</a:t>
            </a:fld>
            <a:endParaRPr lang="en-US"/>
          </a:p>
        </p:txBody>
      </p:sp>
    </p:spTree>
    <p:extLst>
      <p:ext uri="{BB962C8B-B14F-4D97-AF65-F5344CB8AC3E}">
        <p14:creationId xmlns:p14="http://schemas.microsoft.com/office/powerpoint/2010/main" val="1523531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3D3C11-8D6A-4A5E-A65F-B60B0C0BD516}" type="datetime1">
              <a:rPr lang="en-IN" smtClean="0"/>
              <a:t>16-04-2024</a:t>
            </a:fld>
            <a:endParaRPr lang="en-IN"/>
          </a:p>
        </p:txBody>
      </p:sp>
      <p:sp>
        <p:nvSpPr>
          <p:cNvPr id="5" name="Footer Placeholder 4"/>
          <p:cNvSpPr>
            <a:spLocks noGrp="1"/>
          </p:cNvSpPr>
          <p:nvPr>
            <p:ph type="ftr" sz="quarter" idx="11"/>
          </p:nvPr>
        </p:nvSpPr>
        <p:spPr/>
        <p:txBody>
          <a:bodyPr/>
          <a:lstStyle/>
          <a:p>
            <a:r>
              <a:rPr lang="en-US"/>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15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F13869-5C46-445F-8085-2E923E2D599C}" type="datetime1">
              <a:rPr lang="en-IN" smtClean="0"/>
              <a:t>16-04-2024</a:t>
            </a:fld>
            <a:endParaRPr lang="en-IN"/>
          </a:p>
        </p:txBody>
      </p:sp>
      <p:sp>
        <p:nvSpPr>
          <p:cNvPr id="5" name="Footer Placeholder 4"/>
          <p:cNvSpPr>
            <a:spLocks noGrp="1"/>
          </p:cNvSpPr>
          <p:nvPr>
            <p:ph type="ftr" sz="quarter" idx="11"/>
          </p:nvPr>
        </p:nvSpPr>
        <p:spPr/>
        <p:txBody>
          <a:bodyPr/>
          <a:lstStyle/>
          <a:p>
            <a:r>
              <a:rPr lang="en-US"/>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2520042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33335-9A8E-48A9-A91D-7E4040169785}" type="datetime1">
              <a:rPr lang="en-IN" smtClean="0"/>
              <a:t>16-04-2024</a:t>
            </a:fld>
            <a:endParaRPr lang="en-IN"/>
          </a:p>
        </p:txBody>
      </p:sp>
      <p:sp>
        <p:nvSpPr>
          <p:cNvPr id="5" name="Footer Placeholder 4"/>
          <p:cNvSpPr>
            <a:spLocks noGrp="1"/>
          </p:cNvSpPr>
          <p:nvPr>
            <p:ph type="ftr" sz="quarter" idx="11"/>
          </p:nvPr>
        </p:nvSpPr>
        <p:spPr/>
        <p:txBody>
          <a:bodyPr/>
          <a:lstStyle/>
          <a:p>
            <a:r>
              <a:rPr lang="en-US"/>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283093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17E1CD-1417-48A0-8479-8AC022749A8C}" type="datetime1">
              <a:rPr lang="en-IN" smtClean="0"/>
              <a:t>16-04-2024</a:t>
            </a:fld>
            <a:endParaRPr lang="en-IN"/>
          </a:p>
        </p:txBody>
      </p:sp>
      <p:sp>
        <p:nvSpPr>
          <p:cNvPr id="5" name="Footer Placeholder 4"/>
          <p:cNvSpPr>
            <a:spLocks noGrp="1"/>
          </p:cNvSpPr>
          <p:nvPr>
            <p:ph type="ftr" sz="quarter" idx="11"/>
          </p:nvPr>
        </p:nvSpPr>
        <p:spPr/>
        <p:txBody>
          <a:bodyPr/>
          <a:lstStyle/>
          <a:p>
            <a:r>
              <a:rPr lang="en-US"/>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24940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5CCA9F-CE8B-4912-8BFD-B17889EA49A8}" type="datetime1">
              <a:rPr lang="en-IN" smtClean="0"/>
              <a:t>16-04-2024</a:t>
            </a:fld>
            <a:endParaRPr lang="en-IN"/>
          </a:p>
        </p:txBody>
      </p:sp>
      <p:sp>
        <p:nvSpPr>
          <p:cNvPr id="5" name="Footer Placeholder 4"/>
          <p:cNvSpPr>
            <a:spLocks noGrp="1"/>
          </p:cNvSpPr>
          <p:nvPr>
            <p:ph type="ftr" sz="quarter" idx="11"/>
          </p:nvPr>
        </p:nvSpPr>
        <p:spPr/>
        <p:txBody>
          <a:bodyPr/>
          <a:lstStyle/>
          <a:p>
            <a:r>
              <a:rPr lang="en-US"/>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38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074CF5-D2DA-44A9-96F3-5EBB82F3E142}" type="datetime1">
              <a:rPr lang="en-IN" smtClean="0"/>
              <a:t>16-04-2024</a:t>
            </a:fld>
            <a:endParaRPr lang="en-IN"/>
          </a:p>
        </p:txBody>
      </p:sp>
      <p:sp>
        <p:nvSpPr>
          <p:cNvPr id="6" name="Footer Placeholder 5"/>
          <p:cNvSpPr>
            <a:spLocks noGrp="1"/>
          </p:cNvSpPr>
          <p:nvPr>
            <p:ph type="ftr" sz="quarter" idx="11"/>
          </p:nvPr>
        </p:nvSpPr>
        <p:spPr/>
        <p:txBody>
          <a:bodyPr/>
          <a:lstStyle/>
          <a:p>
            <a:r>
              <a:rPr lang="en-US"/>
              <a:t>AmalJyothi College of Engineering Kanjirappally</a:t>
            </a:r>
            <a:endParaRPr lang="en-IN" dirty="0"/>
          </a:p>
        </p:txBody>
      </p:sp>
      <p:sp>
        <p:nvSpPr>
          <p:cNvPr id="7" name="Slide Number Placeholder 6"/>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270591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1FC77F-65A3-4E33-995E-200854F402D9}" type="datetime1">
              <a:rPr lang="en-IN" smtClean="0"/>
              <a:t>16-04-2024</a:t>
            </a:fld>
            <a:endParaRPr lang="en-IN"/>
          </a:p>
        </p:txBody>
      </p:sp>
      <p:sp>
        <p:nvSpPr>
          <p:cNvPr id="8" name="Footer Placeholder 7"/>
          <p:cNvSpPr>
            <a:spLocks noGrp="1"/>
          </p:cNvSpPr>
          <p:nvPr>
            <p:ph type="ftr" sz="quarter" idx="11"/>
          </p:nvPr>
        </p:nvSpPr>
        <p:spPr/>
        <p:txBody>
          <a:bodyPr/>
          <a:lstStyle/>
          <a:p>
            <a:r>
              <a:rPr lang="en-US"/>
              <a:t>AmalJyothi College of Engineering Kanjirappally</a:t>
            </a:r>
            <a:endParaRPr lang="en-IN" dirty="0"/>
          </a:p>
        </p:txBody>
      </p:sp>
      <p:sp>
        <p:nvSpPr>
          <p:cNvPr id="9" name="Slide Number Placeholder 8"/>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01659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AB53BF-8822-4DF9-B698-3877D522EDED}" type="datetime1">
              <a:rPr lang="en-IN" smtClean="0"/>
              <a:t>16-04-2024</a:t>
            </a:fld>
            <a:endParaRPr lang="en-IN"/>
          </a:p>
        </p:txBody>
      </p:sp>
      <p:sp>
        <p:nvSpPr>
          <p:cNvPr id="4" name="Footer Placeholder 3"/>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2142808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99F1582-BA95-464A-BC50-DE90194A526F}" type="datetime1">
              <a:rPr lang="en-IN" smtClean="0"/>
              <a:t>16-04-2024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AmalJyothi College of Engineering Kanjirappally</a:t>
            </a:r>
            <a:endParaRPr lang="en-IN" dirty="0"/>
          </a:p>
        </p:txBody>
      </p:sp>
      <p:sp>
        <p:nvSpPr>
          <p:cNvPr id="9" name="Slide Number Placeholder 8"/>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488978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1AC9716-4236-45B2-B18B-D5CF82312283}" type="datetime1">
              <a:rPr lang="en-IN" smtClean="0"/>
              <a:t>16-04-2024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AmalJyothi College of Engineering Kanjirappally</a:t>
            </a:r>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30A71A5-E0BE-4AD3-AC38-24E45FF2139F}" type="slidenum">
              <a:rPr lang="en-IN" smtClean="0"/>
              <a:t>‹#›</a:t>
            </a:fld>
            <a:endParaRPr lang="en-IN"/>
          </a:p>
        </p:txBody>
      </p:sp>
    </p:spTree>
    <p:extLst>
      <p:ext uri="{BB962C8B-B14F-4D97-AF65-F5344CB8AC3E}">
        <p14:creationId xmlns:p14="http://schemas.microsoft.com/office/powerpoint/2010/main" val="165811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7E7CE5-C7AB-4C13-891E-56D7F445F770}" type="datetime1">
              <a:rPr lang="en-IN" smtClean="0"/>
              <a:t>16-04-2024</a:t>
            </a:fld>
            <a:endParaRPr lang="en-IN"/>
          </a:p>
        </p:txBody>
      </p:sp>
      <p:sp>
        <p:nvSpPr>
          <p:cNvPr id="6" name="Footer Placeholder 5"/>
          <p:cNvSpPr>
            <a:spLocks noGrp="1"/>
          </p:cNvSpPr>
          <p:nvPr>
            <p:ph type="ftr" sz="quarter" idx="11"/>
          </p:nvPr>
        </p:nvSpPr>
        <p:spPr/>
        <p:txBody>
          <a:bodyPr/>
          <a:lstStyle/>
          <a:p>
            <a:r>
              <a:rPr lang="en-US"/>
              <a:t>AmalJyothi College of Engineering Kanjirappally</a:t>
            </a:r>
            <a:endParaRPr lang="en-IN" dirty="0"/>
          </a:p>
        </p:txBody>
      </p:sp>
      <p:sp>
        <p:nvSpPr>
          <p:cNvPr id="7" name="Slide Number Placeholder 6"/>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3021329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D88E512-F4EC-47E3-B3ED-8960380A1970}" type="datetime1">
              <a:rPr lang="en-IN" smtClean="0"/>
              <a:t>16-04-2024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AmalJyothi College of Engineering Kanjirappally</a:t>
            </a:r>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30A71A5-E0BE-4AD3-AC38-24E45FF2139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8588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spcAft>
                <a:spcPts val="600"/>
              </a:spcAft>
            </a:pPr>
            <a:r>
              <a:rPr lang="en-US" sz="6600" dirty="0">
                <a:effectLst/>
                <a:latin typeface="Times New Roman" panose="02020603050405020304" pitchFamily="18" charset="0"/>
                <a:ea typeface="SimSun" panose="02010600030101010101" pitchFamily="2" charset="-122"/>
              </a:rPr>
              <a:t>Automating Attendance Tracking with </a:t>
            </a:r>
            <a:r>
              <a:rPr lang="en-US" sz="6600" dirty="0" err="1">
                <a:effectLst/>
                <a:latin typeface="Times New Roman" panose="02020603050405020304" pitchFamily="18" charset="0"/>
                <a:ea typeface="SimSun" panose="02010600030101010101" pitchFamily="2" charset="-122"/>
              </a:rPr>
              <a:t>Dlib</a:t>
            </a:r>
            <a:r>
              <a:rPr lang="en-US" sz="6600" dirty="0">
                <a:effectLst/>
                <a:latin typeface="Times New Roman" panose="02020603050405020304" pitchFamily="18" charset="0"/>
                <a:ea typeface="SimSun" panose="02010600030101010101" pitchFamily="2" charset="-122"/>
              </a:rPr>
              <a:t> Face Recognition</a:t>
            </a:r>
            <a:endParaRPr lang="en-IN" sz="213200" b="1" dirty="0">
              <a:latin typeface="Sitka Subheading" pitchFamily="2" charset="0"/>
            </a:endParaRPr>
          </a:p>
        </p:txBody>
      </p:sp>
      <p:sp>
        <p:nvSpPr>
          <p:cNvPr id="4" name="Footer Placeholder 3">
            <a:extLst>
              <a:ext uri="{FF2B5EF4-FFF2-40B4-BE49-F238E27FC236}">
                <a16:creationId xmlns:a16="http://schemas.microsoft.com/office/drawing/2014/main" id="{9B878F9E-CAE5-40AB-97C2-740491C7ADF2}"/>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104C13EB-AF0B-4B8F-B236-AC237BBD6284}"/>
              </a:ext>
            </a:extLst>
          </p:cNvPr>
          <p:cNvSpPr>
            <a:spLocks noGrp="1"/>
          </p:cNvSpPr>
          <p:nvPr>
            <p:ph type="sldNum" sz="quarter" idx="12"/>
          </p:nvPr>
        </p:nvSpPr>
        <p:spPr/>
        <p:txBody>
          <a:bodyPr/>
          <a:lstStyle/>
          <a:p>
            <a:fld id="{630A71A5-E0BE-4AD3-AC38-24E45FF2139F}" type="slidenum">
              <a:rPr lang="en-IN" smtClean="0"/>
              <a:t>1</a:t>
            </a:fld>
            <a:endParaRPr lang="en-IN"/>
          </a:p>
        </p:txBody>
      </p:sp>
      <p:pic>
        <p:nvPicPr>
          <p:cNvPr id="7" name="Picture 6">
            <a:extLst>
              <a:ext uri="{FF2B5EF4-FFF2-40B4-BE49-F238E27FC236}">
                <a16:creationId xmlns:a16="http://schemas.microsoft.com/office/drawing/2014/main" id="{4CB955A8-A8C0-4B09-A9A5-E7A3DD7B92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375261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4"/>
            <a:ext cx="5440754" cy="4487280"/>
          </a:xfrm>
        </p:spPr>
        <p:txBody>
          <a:bodyPr>
            <a:noAutofit/>
          </a:bodyPr>
          <a:lstStyle/>
          <a:p>
            <a:pPr marL="0" indent="0">
              <a:spcBef>
                <a:spcPts val="600"/>
              </a:spcBef>
              <a:spcAft>
                <a:spcPts val="600"/>
              </a:spcAft>
              <a:buNone/>
            </a:pPr>
            <a:r>
              <a:rPr lang="en-US" dirty="0">
                <a:latin typeface="Times New Roman" panose="02020603050405020304" pitchFamily="18" charset="0"/>
                <a:cs typeface="Times New Roman" panose="02020603050405020304" pitchFamily="18" charset="0"/>
              </a:rPr>
              <a:t>E. Model Training and Evaluation:</a:t>
            </a:r>
          </a:p>
          <a:p>
            <a:pPr marL="719138" indent="0">
              <a:spcBef>
                <a:spcPts val="600"/>
              </a:spcBef>
              <a:spcAft>
                <a:spcPts val="600"/>
              </a:spcAft>
              <a:buNone/>
            </a:pPr>
            <a:r>
              <a:rPr lang="en-US" dirty="0">
                <a:latin typeface="Times New Roman" panose="02020603050405020304" pitchFamily="18" charset="0"/>
                <a:cs typeface="Times New Roman" panose="02020603050405020304" pitchFamily="18" charset="0"/>
              </a:rPr>
              <a:t>Extensive training and evaluation procedure</a:t>
            </a:r>
          </a:p>
          <a:p>
            <a:pPr marL="719138" indent="0">
              <a:spcBef>
                <a:spcPts val="600"/>
              </a:spcBef>
              <a:spcAft>
                <a:spcPts val="600"/>
              </a:spcAft>
              <a:buNone/>
            </a:pPr>
            <a:r>
              <a:rPr lang="en-US" dirty="0">
                <a:latin typeface="Times New Roman" panose="02020603050405020304" pitchFamily="18" charset="0"/>
                <a:cs typeface="Times New Roman" panose="02020603050405020304" pitchFamily="18" charset="0"/>
              </a:rPr>
              <a:t>Utilize facial recognition algorithms for live video stream</a:t>
            </a:r>
          </a:p>
          <a:p>
            <a:pPr marL="719138" indent="0">
              <a:spcBef>
                <a:spcPts val="600"/>
              </a:spcBef>
              <a:spcAft>
                <a:spcPts val="600"/>
              </a:spcAft>
              <a:buNone/>
            </a:pPr>
            <a:r>
              <a:rPr lang="en-US" dirty="0">
                <a:latin typeface="Times New Roman" panose="02020603050405020304" pitchFamily="18" charset="0"/>
                <a:cs typeface="Times New Roman" panose="02020603050405020304" pitchFamily="18" charset="0"/>
              </a:rPr>
              <a:t>Reduce binary cross-entropy loss for improved discrimination</a:t>
            </a:r>
          </a:p>
          <a:p>
            <a:pPr marL="719138" indent="0">
              <a:spcBef>
                <a:spcPts val="600"/>
              </a:spcBef>
              <a:spcAft>
                <a:spcPts val="600"/>
              </a:spcAft>
              <a:buNone/>
            </a:pPr>
            <a:r>
              <a:rPr lang="en-US" dirty="0">
                <a:latin typeface="Times New Roman" panose="02020603050405020304" pitchFamily="18" charset="0"/>
                <a:cs typeface="Times New Roman" panose="02020603050405020304" pitchFamily="18" charset="0"/>
              </a:rPr>
              <a:t>Assess discriminatory power with ROC curves, AUC values</a:t>
            </a:r>
          </a:p>
          <a:p>
            <a:pPr marL="719138" indent="0">
              <a:spcBef>
                <a:spcPts val="600"/>
              </a:spcBef>
              <a:spcAft>
                <a:spcPts val="600"/>
              </a:spcAft>
              <a:buNone/>
            </a:pPr>
            <a:r>
              <a:rPr lang="en-US" dirty="0">
                <a:latin typeface="Times New Roman" panose="02020603050405020304" pitchFamily="18" charset="0"/>
                <a:cs typeface="Times New Roman" panose="02020603050405020304" pitchFamily="18" charset="0"/>
              </a:rPr>
              <a:t>Ensures reliability and efficiency of facial recognition-based attendance system</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52BB9D6-9B4C-4314-BBC0-67B8D2489A1F}"/>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BD060740-B2ED-4E19-AC1C-01A4753B7F8D}"/>
              </a:ext>
            </a:extLst>
          </p:cNvPr>
          <p:cNvSpPr>
            <a:spLocks noGrp="1"/>
          </p:cNvSpPr>
          <p:nvPr>
            <p:ph type="sldNum" sz="quarter" idx="12"/>
          </p:nvPr>
        </p:nvSpPr>
        <p:spPr/>
        <p:txBody>
          <a:bodyPr/>
          <a:lstStyle/>
          <a:p>
            <a:fld id="{630A71A5-E0BE-4AD3-AC38-24E45FF2139F}" type="slidenum">
              <a:rPr lang="en-IN" smtClean="0"/>
              <a:t>10</a:t>
            </a:fld>
            <a:endParaRPr lang="en-IN"/>
          </a:p>
        </p:txBody>
      </p:sp>
      <p:pic>
        <p:nvPicPr>
          <p:cNvPr id="6" name="Picture 5">
            <a:extLst>
              <a:ext uri="{FF2B5EF4-FFF2-40B4-BE49-F238E27FC236}">
                <a16:creationId xmlns:a16="http://schemas.microsoft.com/office/drawing/2014/main" id="{91B399C6-F290-495C-A234-2FEDBD6FF2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pic>
        <p:nvPicPr>
          <p:cNvPr id="9" name="Picture 8">
            <a:extLst>
              <a:ext uri="{FF2B5EF4-FFF2-40B4-BE49-F238E27FC236}">
                <a16:creationId xmlns:a16="http://schemas.microsoft.com/office/drawing/2014/main" id="{B7D05B28-BB03-09E9-1ABC-EBACAA8ABD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5553" y="1932035"/>
            <a:ext cx="5301489" cy="3077710"/>
          </a:xfrm>
          <a:prstGeom prst="rect">
            <a:avLst/>
          </a:prstGeom>
        </p:spPr>
      </p:pic>
    </p:spTree>
    <p:extLst>
      <p:ext uri="{BB962C8B-B14F-4D97-AF65-F5344CB8AC3E}">
        <p14:creationId xmlns:p14="http://schemas.microsoft.com/office/powerpoint/2010/main" val="807516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4"/>
            <a:ext cx="5798042" cy="4487280"/>
          </a:xfrm>
        </p:spPr>
        <p:txBody>
          <a:bodyPr>
            <a:noAutofit/>
          </a:bodyPr>
          <a:lstStyle/>
          <a:p>
            <a:pPr>
              <a:spcBef>
                <a:spcPts val="600"/>
              </a:spcBef>
              <a:spcAft>
                <a:spcPts val="600"/>
              </a:spcAft>
            </a:pPr>
            <a:r>
              <a:rPr lang="en-IN" sz="1800" b="1" dirty="0">
                <a:effectLst/>
                <a:latin typeface="Times New Roman" panose="02020603050405020304" pitchFamily="18" charset="0"/>
                <a:ea typeface="SimSun" panose="02010600030101010101" pitchFamily="2" charset="-122"/>
              </a:rPr>
              <a:t>F. Import statements </a:t>
            </a:r>
            <a:endParaRPr lang="en-US" dirty="0"/>
          </a:p>
        </p:txBody>
      </p:sp>
      <p:sp>
        <p:nvSpPr>
          <p:cNvPr id="4" name="Footer Placeholder 3">
            <a:extLst>
              <a:ext uri="{FF2B5EF4-FFF2-40B4-BE49-F238E27FC236}">
                <a16:creationId xmlns:a16="http://schemas.microsoft.com/office/drawing/2014/main" id="{652BB9D6-9B4C-4314-BBC0-67B8D2489A1F}"/>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BD060740-B2ED-4E19-AC1C-01A4753B7F8D}"/>
              </a:ext>
            </a:extLst>
          </p:cNvPr>
          <p:cNvSpPr>
            <a:spLocks noGrp="1"/>
          </p:cNvSpPr>
          <p:nvPr>
            <p:ph type="sldNum" sz="quarter" idx="12"/>
          </p:nvPr>
        </p:nvSpPr>
        <p:spPr/>
        <p:txBody>
          <a:bodyPr/>
          <a:lstStyle/>
          <a:p>
            <a:fld id="{630A71A5-E0BE-4AD3-AC38-24E45FF2139F}" type="slidenum">
              <a:rPr lang="en-IN" smtClean="0"/>
              <a:t>11</a:t>
            </a:fld>
            <a:endParaRPr lang="en-IN"/>
          </a:p>
        </p:txBody>
      </p:sp>
      <p:pic>
        <p:nvPicPr>
          <p:cNvPr id="6" name="Picture 5">
            <a:extLst>
              <a:ext uri="{FF2B5EF4-FFF2-40B4-BE49-F238E27FC236}">
                <a16:creationId xmlns:a16="http://schemas.microsoft.com/office/drawing/2014/main" id="{91B399C6-F290-495C-A234-2FEDBD6FF2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pic>
        <p:nvPicPr>
          <p:cNvPr id="8" name="Picture 7">
            <a:extLst>
              <a:ext uri="{FF2B5EF4-FFF2-40B4-BE49-F238E27FC236}">
                <a16:creationId xmlns:a16="http://schemas.microsoft.com/office/drawing/2014/main" id="{CF3D6116-B68C-7A70-910C-DE73F531DFC8}"/>
              </a:ext>
            </a:extLst>
          </p:cNvPr>
          <p:cNvPicPr>
            <a:picLocks noChangeAspect="1"/>
          </p:cNvPicPr>
          <p:nvPr/>
        </p:nvPicPr>
        <p:blipFill>
          <a:blip r:embed="rId3"/>
          <a:stretch>
            <a:fillRect/>
          </a:stretch>
        </p:blipFill>
        <p:spPr>
          <a:xfrm>
            <a:off x="1787942" y="2273455"/>
            <a:ext cx="6105587" cy="3203613"/>
          </a:xfrm>
          <a:prstGeom prst="rect">
            <a:avLst/>
          </a:prstGeom>
        </p:spPr>
      </p:pic>
    </p:spTree>
    <p:extLst>
      <p:ext uri="{BB962C8B-B14F-4D97-AF65-F5344CB8AC3E}">
        <p14:creationId xmlns:p14="http://schemas.microsoft.com/office/powerpoint/2010/main" val="1240182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4"/>
            <a:ext cx="10058400" cy="4487280"/>
          </a:xfrm>
        </p:spPr>
        <p:txBody>
          <a:bodyPr>
            <a:noAutofit/>
          </a:bodyPr>
          <a:lstStyle/>
          <a:p>
            <a:pPr marL="0" indent="0">
              <a:buNone/>
            </a:pPr>
            <a:r>
              <a:rPr lang="en-IN" dirty="0">
                <a:latin typeface="Times New Roman" panose="02020603050405020304" pitchFamily="18" charset="0"/>
                <a:cs typeface="Times New Roman" panose="02020603050405020304" pitchFamily="18" charset="0"/>
              </a:rPr>
              <a:t>G. Integration and User Interface:</a:t>
            </a:r>
          </a:p>
          <a:p>
            <a:pPr marL="719138" indent="0">
              <a:buNone/>
            </a:pPr>
            <a:r>
              <a:rPr lang="en-IN" dirty="0">
                <a:latin typeface="Times New Roman" panose="02020603050405020304" pitchFamily="18" charset="0"/>
                <a:cs typeface="Times New Roman" panose="02020603050405020304" pitchFamily="18" charset="0"/>
              </a:rPr>
              <a:t>Front-end interface: React.js</a:t>
            </a:r>
          </a:p>
          <a:p>
            <a:pPr marL="719138" indent="0">
              <a:buNone/>
            </a:pPr>
            <a:r>
              <a:rPr lang="en-IN" dirty="0">
                <a:latin typeface="Times New Roman" panose="02020603050405020304" pitchFamily="18" charset="0"/>
                <a:cs typeface="Times New Roman" panose="02020603050405020304" pitchFamily="18" charset="0"/>
              </a:rPr>
              <a:t>Back-end: .NET, SQL Server</a:t>
            </a:r>
          </a:p>
          <a:p>
            <a:pPr marL="719138" indent="0">
              <a:buNone/>
            </a:pPr>
            <a:r>
              <a:rPr lang="en-IN" dirty="0">
                <a:latin typeface="Times New Roman" panose="02020603050405020304" pitchFamily="18" charset="0"/>
                <a:cs typeface="Times New Roman" panose="02020603050405020304" pitchFamily="18" charset="0"/>
              </a:rPr>
              <a:t>Face recognition component transfers data to front-end</a:t>
            </a:r>
          </a:p>
          <a:p>
            <a:pPr marL="719138" indent="0">
              <a:buNone/>
            </a:pPr>
            <a:r>
              <a:rPr lang="en-IN" dirty="0">
                <a:latin typeface="Times New Roman" panose="02020603050405020304" pitchFamily="18" charset="0"/>
                <a:cs typeface="Times New Roman" panose="02020603050405020304" pitchFamily="18" charset="0"/>
              </a:rPr>
              <a:t>Real-time updates for intuitive user interaction</a:t>
            </a:r>
          </a:p>
          <a:p>
            <a:pPr marL="719138" indent="0">
              <a:buNone/>
            </a:pPr>
            <a:r>
              <a:rPr lang="en-IN" dirty="0">
                <a:latin typeface="Times New Roman" panose="02020603050405020304" pitchFamily="18" charset="0"/>
                <a:cs typeface="Times New Roman" panose="02020603050405020304" pitchFamily="18" charset="0"/>
              </a:rPr>
              <a:t>.NET backend ensures accuracy and consistency of attendance data</a:t>
            </a:r>
          </a:p>
        </p:txBody>
      </p:sp>
      <p:sp>
        <p:nvSpPr>
          <p:cNvPr id="4" name="Footer Placeholder 3">
            <a:extLst>
              <a:ext uri="{FF2B5EF4-FFF2-40B4-BE49-F238E27FC236}">
                <a16:creationId xmlns:a16="http://schemas.microsoft.com/office/drawing/2014/main" id="{652BB9D6-9B4C-4314-BBC0-67B8D2489A1F}"/>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BD060740-B2ED-4E19-AC1C-01A4753B7F8D}"/>
              </a:ext>
            </a:extLst>
          </p:cNvPr>
          <p:cNvSpPr>
            <a:spLocks noGrp="1"/>
          </p:cNvSpPr>
          <p:nvPr>
            <p:ph type="sldNum" sz="quarter" idx="12"/>
          </p:nvPr>
        </p:nvSpPr>
        <p:spPr/>
        <p:txBody>
          <a:bodyPr/>
          <a:lstStyle/>
          <a:p>
            <a:fld id="{630A71A5-E0BE-4AD3-AC38-24E45FF2139F}" type="slidenum">
              <a:rPr lang="en-IN" smtClean="0"/>
              <a:t>12</a:t>
            </a:fld>
            <a:endParaRPr lang="en-IN"/>
          </a:p>
        </p:txBody>
      </p:sp>
      <p:pic>
        <p:nvPicPr>
          <p:cNvPr id="6" name="Picture 5">
            <a:extLst>
              <a:ext uri="{FF2B5EF4-FFF2-40B4-BE49-F238E27FC236}">
                <a16:creationId xmlns:a16="http://schemas.microsoft.com/office/drawing/2014/main" id="{91B399C6-F290-495C-A234-2FEDBD6FF2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477234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16747"/>
            <a:ext cx="10515600" cy="4351338"/>
          </a:xfrm>
        </p:spPr>
        <p:txBody>
          <a:bodyPr>
            <a:normAutofit/>
          </a:bodyPr>
          <a:lstStyle/>
          <a:p>
            <a:pPr marL="273050" indent="-2730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Core functionality: based on pretrained models from </a:t>
            </a:r>
            <a:r>
              <a:rPr lang="en-US" dirty="0" err="1">
                <a:latin typeface="Times New Roman" panose="02020603050405020304" pitchFamily="18" charset="0"/>
                <a:cs typeface="Times New Roman" panose="02020603050405020304" pitchFamily="18" charset="0"/>
              </a:rPr>
              <a:t>dlib</a:t>
            </a:r>
            <a:r>
              <a:rPr lang="en-US" dirty="0">
                <a:latin typeface="Times New Roman" panose="02020603050405020304" pitchFamily="18" charset="0"/>
                <a:cs typeface="Times New Roman" panose="02020603050405020304" pitchFamily="18" charset="0"/>
              </a:rPr>
              <a:t>, specifically the </a:t>
            </a:r>
            <a:r>
              <a:rPr lang="en-US" dirty="0" err="1">
                <a:latin typeface="Times New Roman" panose="02020603050405020304" pitchFamily="18" charset="0"/>
                <a:cs typeface="Times New Roman" panose="02020603050405020304" pitchFamily="18" charset="0"/>
              </a:rPr>
              <a:t>face_recognition</a:t>
            </a:r>
            <a:r>
              <a:rPr lang="en-US" dirty="0">
                <a:latin typeface="Times New Roman" panose="02020603050405020304" pitchFamily="18" charset="0"/>
                <a:cs typeface="Times New Roman" panose="02020603050405020304" pitchFamily="18" charset="0"/>
              </a:rPr>
              <a:t> model</a:t>
            </a:r>
          </a:p>
          <a:p>
            <a:pPr marL="273050" indent="-2730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Decision based on strong image processing and classification capabilities of deep learning architectures, particularly Convolutional Neural Networks (CNNs)</a:t>
            </a:r>
          </a:p>
          <a:p>
            <a:pPr marL="273050" indent="-2730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CNNs crucial for accurately recognizing faces by identifying spatial hierarchies of features within input data</a:t>
            </a:r>
          </a:p>
          <a:p>
            <a:pPr marL="273050" indent="-2730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CNNs include convolutional, pooling, and fully connected layers for feature extraction and analysis</a:t>
            </a:r>
          </a:p>
          <a:p>
            <a:pPr marL="273050" indent="-2730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Solution effectively monitors attendance through real-time facial recognition</a:t>
            </a:r>
          </a:p>
          <a:p>
            <a:pPr marL="273050" indent="-2730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Utilization of pretrained models improves efficiency in work environments</a:t>
            </a:r>
          </a:p>
          <a:p>
            <a:pPr marL="273050" indent="-2730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System supports dynamic amount of face images, allowing customers to improve accuracy by adding more photographs</a:t>
            </a:r>
          </a:p>
        </p:txBody>
      </p:sp>
      <p:sp>
        <p:nvSpPr>
          <p:cNvPr id="4" name="Footer Placeholder 3">
            <a:extLst>
              <a:ext uri="{FF2B5EF4-FFF2-40B4-BE49-F238E27FC236}">
                <a16:creationId xmlns:a16="http://schemas.microsoft.com/office/drawing/2014/main" id="{BF63FB7B-C2A4-4682-9BA5-4818E3FC151D}"/>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BAC3C70E-629B-408B-BFAB-86679AE4E1F8}"/>
              </a:ext>
            </a:extLst>
          </p:cNvPr>
          <p:cNvSpPr>
            <a:spLocks noGrp="1"/>
          </p:cNvSpPr>
          <p:nvPr>
            <p:ph type="sldNum" sz="quarter" idx="12"/>
          </p:nvPr>
        </p:nvSpPr>
        <p:spPr/>
        <p:txBody>
          <a:bodyPr/>
          <a:lstStyle/>
          <a:p>
            <a:fld id="{630A71A5-E0BE-4AD3-AC38-24E45FF2139F}" type="slidenum">
              <a:rPr lang="en-IN" smtClean="0"/>
              <a:t>13</a:t>
            </a:fld>
            <a:endParaRPr lang="en-IN"/>
          </a:p>
        </p:txBody>
      </p:sp>
      <p:pic>
        <p:nvPicPr>
          <p:cNvPr id="6" name="Picture 5">
            <a:extLst>
              <a:ext uri="{FF2B5EF4-FFF2-40B4-BE49-F238E27FC236}">
                <a16:creationId xmlns:a16="http://schemas.microsoft.com/office/drawing/2014/main" id="{067106D6-9438-4AE2-91FA-4077187EB5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3280789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F63FB7B-C2A4-4682-9BA5-4818E3FC151D}"/>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BAC3C70E-629B-408B-BFAB-86679AE4E1F8}"/>
              </a:ext>
            </a:extLst>
          </p:cNvPr>
          <p:cNvSpPr>
            <a:spLocks noGrp="1"/>
          </p:cNvSpPr>
          <p:nvPr>
            <p:ph type="sldNum" sz="quarter" idx="12"/>
          </p:nvPr>
        </p:nvSpPr>
        <p:spPr/>
        <p:txBody>
          <a:bodyPr/>
          <a:lstStyle/>
          <a:p>
            <a:fld id="{630A71A5-E0BE-4AD3-AC38-24E45FF2139F}" type="slidenum">
              <a:rPr lang="en-IN" smtClean="0"/>
              <a:t>14</a:t>
            </a:fld>
            <a:endParaRPr lang="en-IN"/>
          </a:p>
        </p:txBody>
      </p:sp>
      <p:pic>
        <p:nvPicPr>
          <p:cNvPr id="6" name="Picture 5">
            <a:extLst>
              <a:ext uri="{FF2B5EF4-FFF2-40B4-BE49-F238E27FC236}">
                <a16:creationId xmlns:a16="http://schemas.microsoft.com/office/drawing/2014/main" id="{067106D6-9438-4AE2-91FA-4077187EB5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pic>
        <p:nvPicPr>
          <p:cNvPr id="8" name="Picture 7">
            <a:extLst>
              <a:ext uri="{FF2B5EF4-FFF2-40B4-BE49-F238E27FC236}">
                <a16:creationId xmlns:a16="http://schemas.microsoft.com/office/drawing/2014/main" id="{CF08929F-089C-8AB2-02A5-25E6D4D02D5C}"/>
              </a:ext>
            </a:extLst>
          </p:cNvPr>
          <p:cNvPicPr>
            <a:picLocks noChangeAspect="1"/>
          </p:cNvPicPr>
          <p:nvPr/>
        </p:nvPicPr>
        <p:blipFill>
          <a:blip r:embed="rId3"/>
          <a:stretch>
            <a:fillRect/>
          </a:stretch>
        </p:blipFill>
        <p:spPr>
          <a:xfrm>
            <a:off x="1261861" y="1864131"/>
            <a:ext cx="2707640" cy="1960245"/>
          </a:xfrm>
          <a:prstGeom prst="rect">
            <a:avLst/>
          </a:prstGeom>
        </p:spPr>
      </p:pic>
      <p:pic>
        <p:nvPicPr>
          <p:cNvPr id="13" name="Picture 12">
            <a:extLst>
              <a:ext uri="{FF2B5EF4-FFF2-40B4-BE49-F238E27FC236}">
                <a16:creationId xmlns:a16="http://schemas.microsoft.com/office/drawing/2014/main" id="{D397B273-9849-F061-33FB-C3225545B95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0911" y="3951147"/>
            <a:ext cx="2688590" cy="2124710"/>
          </a:xfrm>
          <a:prstGeom prst="rect">
            <a:avLst/>
          </a:prstGeom>
          <a:noFill/>
          <a:ln>
            <a:noFill/>
          </a:ln>
        </p:spPr>
      </p:pic>
      <p:pic>
        <p:nvPicPr>
          <p:cNvPr id="14" name="Picture 13">
            <a:extLst>
              <a:ext uri="{FF2B5EF4-FFF2-40B4-BE49-F238E27FC236}">
                <a16:creationId xmlns:a16="http://schemas.microsoft.com/office/drawing/2014/main" id="{DB32E598-F93E-19FE-0E2E-51F24F42600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64710" y="1955799"/>
            <a:ext cx="3959732" cy="1995347"/>
          </a:xfrm>
          <a:prstGeom prst="rect">
            <a:avLst/>
          </a:prstGeom>
          <a:noFill/>
          <a:ln>
            <a:noFill/>
          </a:ln>
        </p:spPr>
      </p:pic>
      <p:pic>
        <p:nvPicPr>
          <p:cNvPr id="15" name="Picture 14">
            <a:extLst>
              <a:ext uri="{FF2B5EF4-FFF2-40B4-BE49-F238E27FC236}">
                <a16:creationId xmlns:a16="http://schemas.microsoft.com/office/drawing/2014/main" id="{878BD64A-FCC2-5EE1-3C1F-2FDCF0446A80}"/>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64710" y="4023052"/>
            <a:ext cx="3972120" cy="1995347"/>
          </a:xfrm>
          <a:prstGeom prst="rect">
            <a:avLst/>
          </a:prstGeom>
          <a:noFill/>
          <a:ln>
            <a:noFill/>
          </a:ln>
        </p:spPr>
      </p:pic>
    </p:spTree>
    <p:extLst>
      <p:ext uri="{BB962C8B-B14F-4D97-AF65-F5344CB8AC3E}">
        <p14:creationId xmlns:p14="http://schemas.microsoft.com/office/powerpoint/2010/main" val="1389532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51362"/>
            <a:ext cx="10058400" cy="4321602"/>
          </a:xfrm>
        </p:spPr>
        <p:txBody>
          <a:bodyPr>
            <a:normAutofit fontScale="92500" lnSpcReduction="20000"/>
          </a:bodyPr>
          <a:lstStyle/>
          <a:p>
            <a:pPr marL="360363" indent="-360363">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Development of facial recognition attendance register marks a significant advancement in attendance control systems.</a:t>
            </a:r>
          </a:p>
          <a:p>
            <a:pPr marL="360363" indent="-360363">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Fusion of cutting-edge facial recognition technology with Django backend and React frontend frameworks.</a:t>
            </a:r>
          </a:p>
          <a:p>
            <a:pPr marL="360363" indent="-360363">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Effective application of computer vision algorithms enhances system functionality.</a:t>
            </a:r>
          </a:p>
          <a:p>
            <a:pPr marL="360363" indent="-360363">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Real-time identification of individuals eliminates manual input, streamlining attendance monitoring.</a:t>
            </a:r>
          </a:p>
          <a:p>
            <a:pPr marL="360363" indent="-360363">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System ensures convenience and accessibility, reducing administrative strain and boosting productivity.</a:t>
            </a:r>
          </a:p>
          <a:p>
            <a:pPr marL="360363" indent="-360363">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Extensive testing demonstrates system's efficacy and dependability.</a:t>
            </a:r>
          </a:p>
          <a:p>
            <a:pPr marL="360363" indent="-360363">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Pretrained models contribute to elevated accuracy rates in various conditions.</a:t>
            </a:r>
          </a:p>
          <a:p>
            <a:pPr marL="360363" indent="-360363">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Sets a standard for leveraging technology in administrative tasks.</a:t>
            </a:r>
          </a:p>
          <a:p>
            <a:pPr marL="360363" indent="-360363">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Commitment to ongoing improvement for enhanced usability and efficiency in attendance management.</a:t>
            </a:r>
          </a:p>
        </p:txBody>
      </p:sp>
      <p:sp>
        <p:nvSpPr>
          <p:cNvPr id="4" name="Footer Placeholder 3">
            <a:extLst>
              <a:ext uri="{FF2B5EF4-FFF2-40B4-BE49-F238E27FC236}">
                <a16:creationId xmlns:a16="http://schemas.microsoft.com/office/drawing/2014/main" id="{3BBA6745-BF15-48F4-9B08-0C737D686921}"/>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66431382-1757-488E-A808-643765E66EA3}"/>
              </a:ext>
            </a:extLst>
          </p:cNvPr>
          <p:cNvSpPr>
            <a:spLocks noGrp="1"/>
          </p:cNvSpPr>
          <p:nvPr>
            <p:ph type="sldNum" sz="quarter" idx="12"/>
          </p:nvPr>
        </p:nvSpPr>
        <p:spPr/>
        <p:txBody>
          <a:bodyPr/>
          <a:lstStyle/>
          <a:p>
            <a:fld id="{630A71A5-E0BE-4AD3-AC38-24E45FF2139F}" type="slidenum">
              <a:rPr lang="en-IN" smtClean="0"/>
              <a:t>15</a:t>
            </a:fld>
            <a:endParaRPr lang="en-IN"/>
          </a:p>
        </p:txBody>
      </p:sp>
      <p:pic>
        <p:nvPicPr>
          <p:cNvPr id="6" name="Picture 5">
            <a:extLst>
              <a:ext uri="{FF2B5EF4-FFF2-40B4-BE49-F238E27FC236}">
                <a16:creationId xmlns:a16="http://schemas.microsoft.com/office/drawing/2014/main" id="{C776B2CB-985C-47EB-ACCD-3D63A72D92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Tree>
    <p:extLst>
      <p:ext uri="{BB962C8B-B14F-4D97-AF65-F5344CB8AC3E}">
        <p14:creationId xmlns:p14="http://schemas.microsoft.com/office/powerpoint/2010/main" val="3723409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369"/>
            <a:ext cx="10515600" cy="1325563"/>
          </a:xfrm>
        </p:spPr>
        <p:txBody>
          <a:bodyPr/>
          <a:lstStyle/>
          <a:p>
            <a:r>
              <a:rPr lang="en-IN" b="1"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4"/>
            <a:ext cx="10058400" cy="4179146"/>
          </a:xfrm>
        </p:spPr>
        <p:txBody>
          <a:bodyPr>
            <a:noAutofit/>
          </a:bodyPr>
          <a:lstStyle/>
          <a:p>
            <a:pPr indent="182880" algn="just">
              <a:lnSpc>
                <a:spcPct val="95000"/>
              </a:lnSpc>
              <a:spcAft>
                <a:spcPts val="600"/>
              </a:spcAft>
              <a:tabLst>
                <a:tab pos="182880" algn="l"/>
              </a:tabLst>
            </a:pPr>
            <a:r>
              <a:rPr lang="x-none" sz="1800" spc="-5" dirty="0">
                <a:effectLst/>
                <a:latin typeface="Times New Roman" panose="02020603050405020304" pitchFamily="18" charset="0"/>
                <a:ea typeface="SimSun" panose="02010600030101010101" pitchFamily="2" charset="-122"/>
              </a:rPr>
              <a:t>[1] Kishan Kushwaha et al. Proceedings of the Fourth International Conference on Smart Electronics and Communication (ICOSEC-2023), Research Title “ A CNN based Attendance Management System using Face Recognition”, [2023]</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x-none" sz="1800" spc="-5" dirty="0">
                <a:effectLst/>
                <a:latin typeface="Times New Roman" panose="02020603050405020304" pitchFamily="18" charset="0"/>
                <a:ea typeface="SimSun" panose="02010600030101010101" pitchFamily="2" charset="-122"/>
              </a:rPr>
              <a:t>[2] Ainampudi Kumari Sirivarshitha et al. 9th International Conference on Advanced Computing and Communication Systems (ICACCS), Research Title “ An approach for Face Detection and Face Recognition using OpenCV and Face Recognition Libraries in Python” [2023]</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x-none" sz="1800" spc="-5" dirty="0">
                <a:effectLst/>
                <a:latin typeface="Times New Roman" panose="02020603050405020304" pitchFamily="18" charset="0"/>
                <a:ea typeface="SimSun" panose="02010600030101010101" pitchFamily="2" charset="-122"/>
              </a:rPr>
              <a:t>[3] Nivedhitha DP et al. Proceedings of the 5th International Conference on Smart Systems and Inventive Technology (ICSSIT 2023). Research Title “ Smart Attendance System using Dlib Pre-Trained Neural Network” [2023]</a:t>
            </a:r>
            <a:endParaRPr lang="en-IN" sz="1800" spc="-5" dirty="0">
              <a:effectLst/>
              <a:latin typeface="Times New Roman" panose="02020603050405020304" pitchFamily="18" charset="0"/>
              <a:ea typeface="SimSun" panose="02010600030101010101" pitchFamily="2" charset="-122"/>
            </a:endParaRPr>
          </a:p>
        </p:txBody>
      </p:sp>
      <p:sp>
        <p:nvSpPr>
          <p:cNvPr id="4" name="Footer Placeholder 3">
            <a:extLst>
              <a:ext uri="{FF2B5EF4-FFF2-40B4-BE49-F238E27FC236}">
                <a16:creationId xmlns:a16="http://schemas.microsoft.com/office/drawing/2014/main" id="{8CA3DF31-9870-4EDD-B71B-C1FB2A4805DD}"/>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a:extLst>
              <a:ext uri="{FF2B5EF4-FFF2-40B4-BE49-F238E27FC236}">
                <a16:creationId xmlns:a16="http://schemas.microsoft.com/office/drawing/2014/main" id="{849BA7CC-5045-44CE-ABEF-B2413372763C}"/>
              </a:ext>
            </a:extLst>
          </p:cNvPr>
          <p:cNvSpPr>
            <a:spLocks noGrp="1"/>
          </p:cNvSpPr>
          <p:nvPr>
            <p:ph type="sldNum" sz="quarter" idx="12"/>
          </p:nvPr>
        </p:nvSpPr>
        <p:spPr/>
        <p:txBody>
          <a:bodyPr/>
          <a:lstStyle/>
          <a:p>
            <a:fld id="{630A71A5-E0BE-4AD3-AC38-24E45FF2139F}" type="slidenum">
              <a:rPr lang="en-IN" smtClean="0"/>
              <a:t>16</a:t>
            </a:fld>
            <a:endParaRPr lang="en-IN"/>
          </a:p>
        </p:txBody>
      </p:sp>
      <p:pic>
        <p:nvPicPr>
          <p:cNvPr id="7" name="Picture 6">
            <a:extLst>
              <a:ext uri="{FF2B5EF4-FFF2-40B4-BE49-F238E27FC236}">
                <a16:creationId xmlns:a16="http://schemas.microsoft.com/office/drawing/2014/main" id="{2B34787D-B0E8-467C-965C-FAB38F9DEC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2618643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369"/>
            <a:ext cx="10515600" cy="1325563"/>
          </a:xfrm>
        </p:spPr>
        <p:txBody>
          <a:bodyPr/>
          <a:lstStyle/>
          <a:p>
            <a:r>
              <a:rPr lang="en-IN" b="1"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indent="182880" algn="just">
              <a:lnSpc>
                <a:spcPct val="95000"/>
              </a:lnSpc>
              <a:spcAft>
                <a:spcPts val="600"/>
              </a:spcAft>
              <a:tabLst>
                <a:tab pos="182880" algn="l"/>
              </a:tabLst>
            </a:pPr>
            <a:r>
              <a:rPr lang="x-none" sz="1800" spc="-5" dirty="0">
                <a:effectLst/>
                <a:latin typeface="Times New Roman" panose="02020603050405020304" pitchFamily="18" charset="0"/>
                <a:ea typeface="SimSun" panose="02010600030101010101" pitchFamily="2" charset="-122"/>
              </a:rPr>
              <a:t>[4] Prof. Deepali Joshi et al. International Conference on Nascent Technologies in Engineering (ICNTE 2023), Research Title “ Face Recognition Based Attendance System” [2023]</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x-none" sz="1800" spc="-5" dirty="0">
                <a:effectLst/>
                <a:latin typeface="Times New Roman" panose="02020603050405020304" pitchFamily="18" charset="0"/>
                <a:ea typeface="SimSun" panose="02010600030101010101" pitchFamily="2" charset="-122"/>
              </a:rPr>
              <a:t>[5] Kunal Ugale et al. 2nd International Conference for Innovation in Technology (INOCON), Bangalore, India. Research Title  “ Modern Face Recognition Attendance System Using Open CV” [2023]</a:t>
            </a:r>
            <a:endParaRPr lang="en-IN" sz="1800" spc="-5" dirty="0">
              <a:effectLst/>
              <a:latin typeface="Times New Roman" panose="02020603050405020304" pitchFamily="18" charset="0"/>
              <a:ea typeface="SimSun" panose="02010600030101010101" pitchFamily="2" charset="-122"/>
            </a:endParaRPr>
          </a:p>
        </p:txBody>
      </p:sp>
      <p:sp>
        <p:nvSpPr>
          <p:cNvPr id="4" name="Footer Placeholder 3">
            <a:extLst>
              <a:ext uri="{FF2B5EF4-FFF2-40B4-BE49-F238E27FC236}">
                <a16:creationId xmlns:a16="http://schemas.microsoft.com/office/drawing/2014/main" id="{8CA3DF31-9870-4EDD-B71B-C1FB2A4805DD}"/>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a:extLst>
              <a:ext uri="{FF2B5EF4-FFF2-40B4-BE49-F238E27FC236}">
                <a16:creationId xmlns:a16="http://schemas.microsoft.com/office/drawing/2014/main" id="{849BA7CC-5045-44CE-ABEF-B2413372763C}"/>
              </a:ext>
            </a:extLst>
          </p:cNvPr>
          <p:cNvSpPr>
            <a:spLocks noGrp="1"/>
          </p:cNvSpPr>
          <p:nvPr>
            <p:ph type="sldNum" sz="quarter" idx="12"/>
          </p:nvPr>
        </p:nvSpPr>
        <p:spPr/>
        <p:txBody>
          <a:bodyPr/>
          <a:lstStyle/>
          <a:p>
            <a:fld id="{630A71A5-E0BE-4AD3-AC38-24E45FF2139F}" type="slidenum">
              <a:rPr lang="en-IN" smtClean="0"/>
              <a:t>17</a:t>
            </a:fld>
            <a:endParaRPr lang="en-IN"/>
          </a:p>
        </p:txBody>
      </p:sp>
      <p:pic>
        <p:nvPicPr>
          <p:cNvPr id="7" name="Picture 6">
            <a:extLst>
              <a:ext uri="{FF2B5EF4-FFF2-40B4-BE49-F238E27FC236}">
                <a16:creationId xmlns:a16="http://schemas.microsoft.com/office/drawing/2014/main" id="{2B34787D-B0E8-467C-965C-FAB38F9DEC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2634423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5400" i="1" dirty="0">
                <a:solidFill>
                  <a:srgbClr val="FF0000"/>
                </a:solidFill>
                <a:latin typeface="Bell MT" panose="02020503060305020303" pitchFamily="18" charset="0"/>
              </a:rPr>
              <a:t>THANK YOU</a:t>
            </a:r>
          </a:p>
        </p:txBody>
      </p:sp>
      <p:sp>
        <p:nvSpPr>
          <p:cNvPr id="4" name="Footer Placeholder 3"/>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t>18</a:t>
            </a:fld>
            <a:endParaRPr lang="en-IN"/>
          </a:p>
        </p:txBody>
      </p:sp>
      <p:pic>
        <p:nvPicPr>
          <p:cNvPr id="6" name="Picture 5">
            <a:extLst>
              <a:ext uri="{FF2B5EF4-FFF2-40B4-BE49-F238E27FC236}">
                <a16:creationId xmlns:a16="http://schemas.microsoft.com/office/drawing/2014/main" id="{2B34787D-B0E8-467C-965C-FAB38F9DEC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231690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4"/>
            <a:ext cx="10058400" cy="4240106"/>
          </a:xfrm>
        </p:spPr>
        <p:txBody>
          <a:bodyPr>
            <a:noAutofit/>
          </a:bodyPr>
          <a:lstStyle/>
          <a:p>
            <a:pPr>
              <a:lnSpc>
                <a:spcPct val="1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ABSTRACT</a:t>
            </a:r>
          </a:p>
          <a:p>
            <a:pPr>
              <a:lnSpc>
                <a:spcPct val="1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INTRODUCTION</a:t>
            </a:r>
          </a:p>
          <a:p>
            <a:pPr>
              <a:lnSpc>
                <a:spcPct val="100000"/>
              </a:lnSpc>
              <a:buFont typeface="Wingdings" panose="05000000000000000000" pitchFamily="2" charset="2"/>
              <a:buChar char="q"/>
            </a:pPr>
            <a:r>
              <a:rPr lang="en-US">
                <a:latin typeface="Times New Roman" panose="02020603050405020304" pitchFamily="18" charset="0"/>
                <a:cs typeface="Times New Roman" panose="02020603050405020304" pitchFamily="18" charset="0"/>
              </a:rPr>
              <a:t>LITERATURE SURVEY</a:t>
            </a:r>
            <a:endParaRPr lang="en-US"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MOTIVATION</a:t>
            </a:r>
          </a:p>
          <a:p>
            <a:pPr>
              <a:lnSpc>
                <a:spcPct val="1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METHODOLOGY</a:t>
            </a:r>
          </a:p>
          <a:p>
            <a:pPr>
              <a:lnSpc>
                <a:spcPct val="1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RESULT</a:t>
            </a:r>
          </a:p>
          <a:p>
            <a:pPr>
              <a:lnSpc>
                <a:spcPct val="1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CONCLUSION</a:t>
            </a:r>
          </a:p>
          <a:p>
            <a:pPr>
              <a:lnSpc>
                <a:spcPct val="1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REFERENCES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82929CB-B6FE-41B8-905B-1FCB1B2B10F8}"/>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3BC53596-99DC-4EF6-A05A-3CBA0406D901}"/>
              </a:ext>
            </a:extLst>
          </p:cNvPr>
          <p:cNvSpPr>
            <a:spLocks noGrp="1"/>
          </p:cNvSpPr>
          <p:nvPr>
            <p:ph type="sldNum" sz="quarter" idx="12"/>
          </p:nvPr>
        </p:nvSpPr>
        <p:spPr/>
        <p:txBody>
          <a:bodyPr/>
          <a:lstStyle/>
          <a:p>
            <a:fld id="{630A71A5-E0BE-4AD3-AC38-24E45FF2139F}" type="slidenum">
              <a:rPr lang="en-IN" smtClean="0"/>
              <a:t>2</a:t>
            </a:fld>
            <a:endParaRPr lang="en-IN"/>
          </a:p>
        </p:txBody>
      </p:sp>
      <p:pic>
        <p:nvPicPr>
          <p:cNvPr id="6" name="Picture 5">
            <a:extLst>
              <a:ext uri="{FF2B5EF4-FFF2-40B4-BE49-F238E27FC236}">
                <a16:creationId xmlns:a16="http://schemas.microsoft.com/office/drawing/2014/main" id="{0877BE05-9087-4089-876C-22941CAC13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Tree>
    <p:extLst>
      <p:ext uri="{BB962C8B-B14F-4D97-AF65-F5344CB8AC3E}">
        <p14:creationId xmlns:p14="http://schemas.microsoft.com/office/powerpoint/2010/main" val="164085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ABSTRACT</a:t>
            </a:r>
            <a:endParaRPr lang="en-IN"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indent="0" algn="just">
              <a:spcAft>
                <a:spcPts val="600"/>
              </a:spcAft>
              <a:buNone/>
            </a:pPr>
            <a:r>
              <a:rPr lang="en-US" sz="2800" dirty="0">
                <a:effectLst/>
                <a:latin typeface="Times New Roman" panose="02020603050405020304" pitchFamily="18" charset="0"/>
                <a:ea typeface="SimSun" panose="02010600030101010101" pitchFamily="2" charset="-122"/>
              </a:rPr>
              <a:t>Revolutionizing attendance management, our 'Automating Attendance Tracking with </a:t>
            </a:r>
            <a:r>
              <a:rPr lang="en-US" sz="2800" dirty="0" err="1">
                <a:effectLst/>
                <a:latin typeface="Times New Roman" panose="02020603050405020304" pitchFamily="18" charset="0"/>
                <a:ea typeface="SimSun" panose="02010600030101010101" pitchFamily="2" charset="-122"/>
              </a:rPr>
              <a:t>Dlib</a:t>
            </a:r>
            <a:r>
              <a:rPr lang="en-US" sz="2800" dirty="0">
                <a:effectLst/>
                <a:latin typeface="Times New Roman" panose="02020603050405020304" pitchFamily="18" charset="0"/>
                <a:ea typeface="SimSun" panose="02010600030101010101" pitchFamily="2" charset="-122"/>
              </a:rPr>
              <a:t> Face Recognition' leverages cutting-edge facial recognition technology, notably </a:t>
            </a:r>
            <a:r>
              <a:rPr lang="en-US" sz="2800" dirty="0" err="1">
                <a:effectLst/>
                <a:latin typeface="Times New Roman" panose="02020603050405020304" pitchFamily="18" charset="0"/>
                <a:ea typeface="SimSun" panose="02010600030101010101" pitchFamily="2" charset="-122"/>
              </a:rPr>
              <a:t>Dlib's</a:t>
            </a:r>
            <a:r>
              <a:rPr lang="en-US" sz="2800" dirty="0">
                <a:effectLst/>
                <a:latin typeface="Times New Roman" panose="02020603050405020304" pitchFamily="18" charset="0"/>
                <a:ea typeface="SimSun" panose="02010600030101010101" pitchFamily="2" charset="-122"/>
              </a:rPr>
              <a:t> pretrained neural network. With unparalleled efficiency and accuracy, our system eliminates manual documentation and verification, reducing errors and enhancing administrative workflows. Seamlessly integrating demographic data, it enables personalized attendance monitoring and insightful analysis. By harnessing deep learning algorithms, organizations can make data-driven decisions and optimize resource allocation. Scalable and reliable, our solution caters to diverse sectors and educational institutions, representing a significant advancement in attendance management.</a:t>
            </a:r>
            <a:endParaRPr lang="en-IN" sz="2800" dirty="0">
              <a:effectLst/>
              <a:latin typeface="Times New Roman" panose="02020603050405020304" pitchFamily="18" charset="0"/>
              <a:ea typeface="SimSun" panose="02010600030101010101" pitchFamily="2" charset="-122"/>
            </a:endParaRPr>
          </a:p>
        </p:txBody>
      </p:sp>
      <p:sp>
        <p:nvSpPr>
          <p:cNvPr id="4" name="Footer Placeholder 3">
            <a:extLst>
              <a:ext uri="{FF2B5EF4-FFF2-40B4-BE49-F238E27FC236}">
                <a16:creationId xmlns:a16="http://schemas.microsoft.com/office/drawing/2014/main" id="{B76BF6E8-55C4-4035-A79F-DA4D4B7CE7FE}"/>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0A322A75-B00E-4578-A342-D0F77328ABC9}"/>
              </a:ext>
            </a:extLst>
          </p:cNvPr>
          <p:cNvSpPr>
            <a:spLocks noGrp="1"/>
          </p:cNvSpPr>
          <p:nvPr>
            <p:ph type="sldNum" sz="quarter" idx="12"/>
          </p:nvPr>
        </p:nvSpPr>
        <p:spPr/>
        <p:txBody>
          <a:bodyPr/>
          <a:lstStyle/>
          <a:p>
            <a:fld id="{630A71A5-E0BE-4AD3-AC38-24E45FF2139F}" type="slidenum">
              <a:rPr lang="en-IN" smtClean="0"/>
              <a:t>3</a:t>
            </a:fld>
            <a:endParaRPr lang="en-IN"/>
          </a:p>
        </p:txBody>
      </p:sp>
      <p:pic>
        <p:nvPicPr>
          <p:cNvPr id="6" name="Picture 5">
            <a:extLst>
              <a:ext uri="{FF2B5EF4-FFF2-40B4-BE49-F238E27FC236}">
                <a16:creationId xmlns:a16="http://schemas.microsoft.com/office/drawing/2014/main" id="{75D925C9-76E7-4E53-B2FD-4FE63AD827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404544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INTRODUCTION</a:t>
            </a:r>
            <a:endParaRPr lang="en-IN"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indent="0" algn="just">
              <a:spcAft>
                <a:spcPts val="600"/>
              </a:spcAft>
              <a:buNone/>
            </a:pPr>
            <a:r>
              <a:rPr lang="en-US" sz="2800" dirty="0">
                <a:effectLst/>
                <a:latin typeface="Times New Roman" panose="02020603050405020304" pitchFamily="18" charset="0"/>
                <a:ea typeface="SimSun" panose="02010600030101010101" pitchFamily="2" charset="-122"/>
              </a:rPr>
              <a:t>The project revolutionizes traditional attendance tracking through advanced technologies like machine learning and computer vision. By integrating React frontend with Django backend, we offer a seamless interface for real-time face detection and capture. Our system automates attendance management, leveraging facial recognition and OpenCV techniques alongside a robust database structure. This fusion of cutting-edge technology with extensive web development expertise enhances organizational efficiency, optimizes resource utilization, and boosts overall productivity. Rigorous testing validates the scalability, practicality, and reliability of our solution, paving the way for widespread adoption and transformative impact on workforce management practices.</a:t>
            </a:r>
            <a:endParaRPr lang="en-IN" sz="2800" dirty="0">
              <a:effectLst/>
              <a:latin typeface="Times New Roman" panose="02020603050405020304" pitchFamily="18" charset="0"/>
              <a:ea typeface="SimSun" panose="02010600030101010101" pitchFamily="2" charset="-122"/>
            </a:endParaRPr>
          </a:p>
        </p:txBody>
      </p:sp>
      <p:sp>
        <p:nvSpPr>
          <p:cNvPr id="4" name="Footer Placeholder 3">
            <a:extLst>
              <a:ext uri="{FF2B5EF4-FFF2-40B4-BE49-F238E27FC236}">
                <a16:creationId xmlns:a16="http://schemas.microsoft.com/office/drawing/2014/main" id="{B76BF6E8-55C4-4035-A79F-DA4D4B7CE7FE}"/>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0A322A75-B00E-4578-A342-D0F77328ABC9}"/>
              </a:ext>
            </a:extLst>
          </p:cNvPr>
          <p:cNvSpPr>
            <a:spLocks noGrp="1"/>
          </p:cNvSpPr>
          <p:nvPr>
            <p:ph type="sldNum" sz="quarter" idx="12"/>
          </p:nvPr>
        </p:nvSpPr>
        <p:spPr/>
        <p:txBody>
          <a:bodyPr/>
          <a:lstStyle/>
          <a:p>
            <a:fld id="{630A71A5-E0BE-4AD3-AC38-24E45FF2139F}" type="slidenum">
              <a:rPr lang="en-IN" smtClean="0"/>
              <a:t>4</a:t>
            </a:fld>
            <a:endParaRPr lang="en-IN"/>
          </a:p>
        </p:txBody>
      </p:sp>
      <p:pic>
        <p:nvPicPr>
          <p:cNvPr id="6" name="Picture 5">
            <a:extLst>
              <a:ext uri="{FF2B5EF4-FFF2-40B4-BE49-F238E27FC236}">
                <a16:creationId xmlns:a16="http://schemas.microsoft.com/office/drawing/2014/main" id="{75D925C9-76E7-4E53-B2FD-4FE63AD827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363966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p>
        </p:txBody>
      </p:sp>
      <p:sp>
        <p:nvSpPr>
          <p:cNvPr id="4" name="Footer Placeholder 3"/>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t>5</a:t>
            </a:fld>
            <a:endParaRPr lang="en-IN"/>
          </a:p>
        </p:txBody>
      </p:sp>
      <p:pic>
        <p:nvPicPr>
          <p:cNvPr id="6" name="Picture 5">
            <a:extLst>
              <a:ext uri="{FF2B5EF4-FFF2-40B4-BE49-F238E27FC236}">
                <a16:creationId xmlns:a16="http://schemas.microsoft.com/office/drawing/2014/main" id="{0877BE05-9087-4089-876C-22941CAC13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
        <p:nvSpPr>
          <p:cNvPr id="8" name="Rectangle 2">
            <a:extLst>
              <a:ext uri="{FF2B5EF4-FFF2-40B4-BE49-F238E27FC236}">
                <a16:creationId xmlns:a16="http://schemas.microsoft.com/office/drawing/2014/main" id="{59837610-0D8B-5FF7-F8AF-8C25CBDE55EF}"/>
              </a:ext>
            </a:extLst>
          </p:cNvPr>
          <p:cNvSpPr>
            <a:spLocks noGrp="1" noChangeArrowheads="1"/>
          </p:cNvSpPr>
          <p:nvPr>
            <p:ph idx="1"/>
          </p:nvPr>
        </p:nvSpPr>
        <p:spPr bwMode="auto">
          <a:xfrm>
            <a:off x="1097280" y="2245192"/>
            <a:ext cx="1024874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lang="x-none" sz="1600" spc="-5"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 Kishan Kushwaha et al.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underscores the significance of machine learning (ML) implementation in attendance management systems, particularly in face recognition technology. ML algorithms, such as Convolutional Neural Networks (CNNs) and Support Vector Machines (SVMs), are crucial for accurate identification and attendance marking. Their utilization ensures efficient and reliable automation, enhancing the overall effectiveness and convenience of attendance management processes in educational institutions.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x-none" sz="1600" spc="-5"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 Ainampudi Kumari Sirivarshitha et al. </a:t>
            </a:r>
            <a:r>
              <a:rPr lang="en-US" sz="1600" dirty="0">
                <a:solidFill>
                  <a:schemeClr val="tx1"/>
                </a:solidFill>
                <a:latin typeface="Times New Roman" panose="02020603050405020304" pitchFamily="18" charset="0"/>
                <a:cs typeface="Times New Roman" panose="02020603050405020304" pitchFamily="18" charset="0"/>
              </a:rPr>
              <a:t>delves into the significance of facial detection and recognition using Python libraries like OpenCV. It highlights the crucial role of automated understanding in various fields. The proposed approach focuses on image quality enhancement and explores future applications in IoT environments, particularly in security and access control systems.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x-none" sz="1600" spc="-5"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 Nivedhitha DP et al.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proposes a Smart Attendance System using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Dlib</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pre-trained neural network, enhancing facial recognition with HOG and SVM. It automates attendance marking in Google Sheets, ensuring contactless verification. The system's versatility extends to various sectors, including education, healthcare, and security, with a focus on pandemic safety.</a:t>
            </a:r>
          </a:p>
        </p:txBody>
      </p:sp>
    </p:spTree>
    <p:extLst>
      <p:ext uri="{BB962C8B-B14F-4D97-AF65-F5344CB8AC3E}">
        <p14:creationId xmlns:p14="http://schemas.microsoft.com/office/powerpoint/2010/main" val="299433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p>
        </p:txBody>
      </p:sp>
      <p:sp>
        <p:nvSpPr>
          <p:cNvPr id="4" name="Footer Placeholder 3"/>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t>6</a:t>
            </a:fld>
            <a:endParaRPr lang="en-IN"/>
          </a:p>
        </p:txBody>
      </p:sp>
      <p:pic>
        <p:nvPicPr>
          <p:cNvPr id="6" name="Picture 5">
            <a:extLst>
              <a:ext uri="{FF2B5EF4-FFF2-40B4-BE49-F238E27FC236}">
                <a16:creationId xmlns:a16="http://schemas.microsoft.com/office/drawing/2014/main" id="{0877BE05-9087-4089-876C-22941CAC13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
        <p:nvSpPr>
          <p:cNvPr id="7" name="Rectangle 1">
            <a:extLst>
              <a:ext uri="{FF2B5EF4-FFF2-40B4-BE49-F238E27FC236}">
                <a16:creationId xmlns:a16="http://schemas.microsoft.com/office/drawing/2014/main" id="{B8CE15A8-ABFA-083C-B84B-8ABD5A88817F}"/>
              </a:ext>
            </a:extLst>
          </p:cNvPr>
          <p:cNvSpPr>
            <a:spLocks noGrp="1" noChangeArrowheads="1"/>
          </p:cNvSpPr>
          <p:nvPr>
            <p:ph idx="1"/>
          </p:nvPr>
        </p:nvSpPr>
        <p:spPr bwMode="auto">
          <a:xfrm>
            <a:off x="1097280" y="2396427"/>
            <a:ext cx="10058400" cy="233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lnSpc>
                <a:spcPct val="100000"/>
              </a:lnSpc>
              <a:buNone/>
            </a:pPr>
            <a:r>
              <a:rPr lang="x-none" sz="1600" spc="-5"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[4] Prof. Deepali Joshi et al. </a:t>
            </a:r>
            <a:r>
              <a:rPr lang="en-IN" sz="1600" spc="-5"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a:t>
            </a:r>
            <a:r>
              <a:rPr lang="en-IN" sz="1600" dirty="0">
                <a:solidFill>
                  <a:schemeClr val="tx1"/>
                </a:solidFill>
                <a:latin typeface="Times New Roman" panose="02020603050405020304" pitchFamily="18" charset="0"/>
                <a:cs typeface="Times New Roman" panose="02020603050405020304" pitchFamily="18" charset="0"/>
              </a:rPr>
              <a:t>he paper presented at ICNTE 2023 proposes a face recognition-based attendance system using OpenCV. It utilizes the LBPH algorithm for recognition and </a:t>
            </a:r>
            <a:r>
              <a:rPr lang="en-IN" sz="1600" dirty="0" err="1">
                <a:solidFill>
                  <a:schemeClr val="tx1"/>
                </a:solidFill>
                <a:latin typeface="Times New Roman" panose="02020603050405020304" pitchFamily="18" charset="0"/>
                <a:cs typeface="Times New Roman" panose="02020603050405020304" pitchFamily="18" charset="0"/>
              </a:rPr>
              <a:t>Haar</a:t>
            </a:r>
            <a:r>
              <a:rPr lang="en-IN" sz="1600" dirty="0">
                <a:solidFill>
                  <a:schemeClr val="tx1"/>
                </a:solidFill>
                <a:latin typeface="Times New Roman" panose="02020603050405020304" pitchFamily="18" charset="0"/>
                <a:cs typeface="Times New Roman" panose="02020603050405020304" pitchFamily="18" charset="0"/>
              </a:rPr>
              <a:t> Cascade for detection. The system captures images, trains the model, recognizes faces, and records attendance automatically. Future improvements include cloud storage integration and potential use in ATM machines.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x-none" sz="1600" spc="-5"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[5] Kunal Ugale et al. </a:t>
            </a:r>
            <a:r>
              <a:rPr lang="en-US" sz="1600" dirty="0">
                <a:solidFill>
                  <a:schemeClr val="tx1"/>
                </a:solidFill>
                <a:latin typeface="Times New Roman" panose="02020603050405020304" pitchFamily="18" charset="0"/>
                <a:cs typeface="Times New Roman" panose="02020603050405020304" pitchFamily="18" charset="0"/>
              </a:rPr>
              <a:t>The paper proposes a real-time monitoring system for ensuring the safety of schoolchildren during bus rides, employing image processing techniques like face detection and recognition. It utilizes OpenCV, Wi-Fi, and deep learning methods for efficient attendance management. The system architecture, implementation details, and future scopes are discussed, promising enhanced safety and attendance accuracy.</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345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a:xfrm>
            <a:off x="1097280" y="1845734"/>
            <a:ext cx="10058400" cy="4229946"/>
          </a:xfrm>
        </p:spPr>
        <p:txBody>
          <a:bodyPr>
            <a:noAutofit/>
          </a:bodyPr>
          <a:lstStyle/>
          <a:p>
            <a:pPr algn="just">
              <a:lnSpc>
                <a:spcPct val="115000"/>
              </a:lnSpc>
            </a:pPr>
            <a:r>
              <a:rPr lang="en-US" sz="2400" dirty="0">
                <a:latin typeface="Times New Roman" panose="02020603050405020304" pitchFamily="18" charset="0"/>
                <a:cs typeface="Times New Roman" panose="02020603050405020304" pitchFamily="18" charset="0"/>
              </a:rPr>
              <a:t>In today's rapidly evolving world, technological advancements are reshaping our daily lives, including how we manage attendance. With the implementation of state-of-the-art facial recognition technology, our aim is to revolutionize traditional attendance tracking methods, enhancing accuracy, efficiency, and productivity. Our objective extends beyond mere convenience; we aspire to equip organizations with tools to make informed decisions, streamline resource allocation, and cultivate a culture of accountability. Through this seminar, we seek to inspire innovation, drive positive transformation, and contribute to the progress of modern society.</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52BB9D6-9B4C-4314-BBC0-67B8D2489A1F}"/>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BD060740-B2ED-4E19-AC1C-01A4753B7F8D}"/>
              </a:ext>
            </a:extLst>
          </p:cNvPr>
          <p:cNvSpPr>
            <a:spLocks noGrp="1"/>
          </p:cNvSpPr>
          <p:nvPr>
            <p:ph type="sldNum" sz="quarter" idx="12"/>
          </p:nvPr>
        </p:nvSpPr>
        <p:spPr/>
        <p:txBody>
          <a:bodyPr/>
          <a:lstStyle/>
          <a:p>
            <a:fld id="{630A71A5-E0BE-4AD3-AC38-24E45FF2139F}" type="slidenum">
              <a:rPr lang="en-IN" smtClean="0"/>
              <a:t>7</a:t>
            </a:fld>
            <a:endParaRPr lang="en-IN"/>
          </a:p>
        </p:txBody>
      </p:sp>
      <p:pic>
        <p:nvPicPr>
          <p:cNvPr id="6" name="Picture 5">
            <a:extLst>
              <a:ext uri="{FF2B5EF4-FFF2-40B4-BE49-F238E27FC236}">
                <a16:creationId xmlns:a16="http://schemas.microsoft.com/office/drawing/2014/main" id="{91B399C6-F290-495C-A234-2FEDBD6FF2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747557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4"/>
            <a:ext cx="10058400" cy="4229946"/>
          </a:xfrm>
        </p:spPr>
        <p:txBody>
          <a:bodyPr>
            <a:noAutofit/>
          </a:bodyPr>
          <a:lstStyle/>
          <a:p>
            <a:pPr>
              <a:lnSpc>
                <a:spcPct val="100000"/>
              </a:lnSpc>
              <a:spcBef>
                <a:spcPts val="600"/>
              </a:spcBef>
              <a:spcAft>
                <a:spcPts val="600"/>
              </a:spcAft>
            </a:pPr>
            <a:r>
              <a:rPr lang="en-IN" dirty="0">
                <a:latin typeface="Times New Roman" panose="02020603050405020304" pitchFamily="18" charset="0"/>
                <a:cs typeface="Times New Roman" panose="02020603050405020304" pitchFamily="18" charset="0"/>
              </a:rPr>
              <a:t>A. Data Collection:</a:t>
            </a:r>
          </a:p>
          <a:p>
            <a:pPr marL="719138" indent="0">
              <a:lnSpc>
                <a:spcPct val="100000"/>
              </a:lnSpc>
              <a:spcBef>
                <a:spcPts val="600"/>
              </a:spcBef>
              <a:spcAft>
                <a:spcPts val="600"/>
              </a:spcAft>
              <a:buNone/>
            </a:pPr>
            <a:r>
              <a:rPr lang="en-IN" dirty="0">
                <a:latin typeface="Times New Roman" panose="02020603050405020304" pitchFamily="18" charset="0"/>
                <a:cs typeface="Times New Roman" panose="02020603050405020304" pitchFamily="18" charset="0"/>
              </a:rPr>
              <a:t>Obtain employee face dataset from business databases</a:t>
            </a:r>
          </a:p>
          <a:p>
            <a:pPr marL="719138" indent="0">
              <a:lnSpc>
                <a:spcPct val="100000"/>
              </a:lnSpc>
              <a:spcBef>
                <a:spcPts val="600"/>
              </a:spcBef>
              <a:spcAft>
                <a:spcPts val="600"/>
              </a:spcAft>
              <a:buNone/>
            </a:pPr>
            <a:r>
              <a:rPr lang="en-IN" dirty="0">
                <a:latin typeface="Times New Roman" panose="02020603050405020304" pitchFamily="18" charset="0"/>
                <a:cs typeface="Times New Roman" panose="02020603050405020304" pitchFamily="18" charset="0"/>
              </a:rPr>
              <a:t>Multiple photos per employee stored in designated directories</a:t>
            </a:r>
          </a:p>
          <a:p>
            <a:pPr marL="719138" indent="0">
              <a:lnSpc>
                <a:spcPct val="100000"/>
              </a:lnSpc>
              <a:spcBef>
                <a:spcPts val="600"/>
              </a:spcBef>
              <a:spcAft>
                <a:spcPts val="600"/>
              </a:spcAft>
              <a:buNone/>
            </a:pPr>
            <a:r>
              <a:rPr lang="en-IN" dirty="0">
                <a:latin typeface="Times New Roman" panose="02020603050405020304" pitchFamily="18" charset="0"/>
                <a:cs typeface="Times New Roman" panose="02020603050405020304" pitchFamily="18" charset="0"/>
              </a:rPr>
              <a:t>Ensure dataset robustness and correctness</a:t>
            </a:r>
          </a:p>
          <a:p>
            <a:pPr>
              <a:lnSpc>
                <a:spcPct val="100000"/>
              </a:lnSpc>
              <a:spcBef>
                <a:spcPts val="600"/>
              </a:spcBef>
              <a:spcAft>
                <a:spcPts val="600"/>
              </a:spcAft>
            </a:pPr>
            <a:r>
              <a:rPr lang="en-IN" dirty="0">
                <a:latin typeface="Times New Roman" panose="02020603050405020304" pitchFamily="18" charset="0"/>
                <a:cs typeface="Times New Roman" panose="02020603050405020304" pitchFamily="18" charset="0"/>
              </a:rPr>
              <a:t>B. Data Preprocessing:</a:t>
            </a:r>
          </a:p>
          <a:p>
            <a:pPr marL="719138" indent="0">
              <a:lnSpc>
                <a:spcPct val="100000"/>
              </a:lnSpc>
              <a:spcBef>
                <a:spcPts val="600"/>
              </a:spcBef>
              <a:spcAft>
                <a:spcPts val="600"/>
              </a:spcAft>
              <a:buNone/>
            </a:pPr>
            <a:r>
              <a:rPr lang="en-IN" dirty="0">
                <a:latin typeface="Times New Roman" panose="02020603050405020304" pitchFamily="18" charset="0"/>
                <a:cs typeface="Times New Roman" panose="02020603050405020304" pitchFamily="18" charset="0"/>
              </a:rPr>
              <a:t>Subset creation: training, validation, test sets</a:t>
            </a:r>
          </a:p>
          <a:p>
            <a:pPr marL="719138" indent="0">
              <a:lnSpc>
                <a:spcPct val="100000"/>
              </a:lnSpc>
              <a:spcBef>
                <a:spcPts val="600"/>
              </a:spcBef>
              <a:spcAft>
                <a:spcPts val="600"/>
              </a:spcAft>
              <a:buNone/>
            </a:pPr>
            <a:r>
              <a:rPr lang="en-IN" dirty="0">
                <a:latin typeface="Times New Roman" panose="02020603050405020304" pitchFamily="18" charset="0"/>
                <a:cs typeface="Times New Roman" panose="02020603050405020304" pitchFamily="18" charset="0"/>
              </a:rPr>
              <a:t>Standardization: scaling, normalization, grayscale conversion</a:t>
            </a:r>
          </a:p>
          <a:p>
            <a:pPr marL="719138" indent="0">
              <a:lnSpc>
                <a:spcPct val="100000"/>
              </a:lnSpc>
              <a:spcBef>
                <a:spcPts val="600"/>
              </a:spcBef>
              <a:spcAft>
                <a:spcPts val="600"/>
              </a:spcAft>
              <a:buNone/>
            </a:pPr>
            <a:r>
              <a:rPr lang="en-IN" dirty="0">
                <a:latin typeface="Times New Roman" panose="02020603050405020304" pitchFamily="18" charset="0"/>
                <a:cs typeface="Times New Roman" panose="02020603050405020304" pitchFamily="18" charset="0"/>
              </a:rPr>
              <a:t>Objective: enhance dataset quality, aid model learning process</a:t>
            </a:r>
          </a:p>
          <a:p>
            <a:pPr algn="just">
              <a:lnSpc>
                <a:spcPct val="100000"/>
              </a:lnSpc>
              <a:spcBef>
                <a:spcPts val="0"/>
              </a:spcBef>
              <a:spcAft>
                <a:spcPts val="0"/>
              </a:spcAft>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52BB9D6-9B4C-4314-BBC0-67B8D2489A1F}"/>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BD060740-B2ED-4E19-AC1C-01A4753B7F8D}"/>
              </a:ext>
            </a:extLst>
          </p:cNvPr>
          <p:cNvSpPr>
            <a:spLocks noGrp="1"/>
          </p:cNvSpPr>
          <p:nvPr>
            <p:ph type="sldNum" sz="quarter" idx="12"/>
          </p:nvPr>
        </p:nvSpPr>
        <p:spPr/>
        <p:txBody>
          <a:bodyPr/>
          <a:lstStyle/>
          <a:p>
            <a:fld id="{630A71A5-E0BE-4AD3-AC38-24E45FF2139F}" type="slidenum">
              <a:rPr lang="en-IN" smtClean="0"/>
              <a:t>8</a:t>
            </a:fld>
            <a:endParaRPr lang="en-IN"/>
          </a:p>
        </p:txBody>
      </p:sp>
      <p:pic>
        <p:nvPicPr>
          <p:cNvPr id="6" name="Picture 5">
            <a:extLst>
              <a:ext uri="{FF2B5EF4-FFF2-40B4-BE49-F238E27FC236}">
                <a16:creationId xmlns:a16="http://schemas.microsoft.com/office/drawing/2014/main" id="{91B399C6-F290-495C-A234-2FEDBD6FF2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2230642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4"/>
            <a:ext cx="10058400" cy="4487280"/>
          </a:xfrm>
        </p:spPr>
        <p:txBody>
          <a:bodyPr>
            <a:noAutofit/>
          </a:bodyPr>
          <a:lstStyle/>
          <a:p>
            <a:r>
              <a:rPr lang="en-US" dirty="0">
                <a:latin typeface="Times New Roman" panose="02020603050405020304" pitchFamily="18" charset="0"/>
                <a:cs typeface="Times New Roman" panose="02020603050405020304" pitchFamily="18" charset="0"/>
              </a:rPr>
              <a:t>C. Model Selection:</a:t>
            </a:r>
          </a:p>
          <a:p>
            <a:pPr marL="719138" indent="0">
              <a:buNone/>
            </a:pPr>
            <a:r>
              <a:rPr lang="en-US" dirty="0">
                <a:latin typeface="Times New Roman" panose="02020603050405020304" pitchFamily="18" charset="0"/>
                <a:cs typeface="Times New Roman" panose="02020603050405020304" pitchFamily="18" charset="0"/>
              </a:rPr>
              <a:t>Libraries: OpenCV, </a:t>
            </a:r>
            <a:r>
              <a:rPr lang="en-US" dirty="0" err="1">
                <a:latin typeface="Times New Roman" panose="02020603050405020304" pitchFamily="18" charset="0"/>
                <a:cs typeface="Times New Roman" panose="02020603050405020304" pitchFamily="18" charset="0"/>
              </a:rPr>
              <a:t>face_recognition</a:t>
            </a:r>
            <a:r>
              <a:rPr lang="en-US" dirty="0">
                <a:latin typeface="Times New Roman" panose="02020603050405020304" pitchFamily="18" charset="0"/>
                <a:cs typeface="Times New Roman" panose="02020603050405020304" pitchFamily="18" charset="0"/>
              </a:rPr>
              <a:t>, Django framework</a:t>
            </a:r>
          </a:p>
          <a:p>
            <a:pPr marL="719138" indent="0">
              <a:buNone/>
            </a:pPr>
            <a:r>
              <a:rPr lang="en-US" dirty="0">
                <a:latin typeface="Times New Roman" panose="02020603050405020304" pitchFamily="18" charset="0"/>
                <a:cs typeface="Times New Roman" panose="02020603050405020304" pitchFamily="18" charset="0"/>
              </a:rPr>
              <a:t>Utilize CNNs for facial feature extraction and classification</a:t>
            </a:r>
          </a:p>
          <a:p>
            <a:pPr marL="719138" indent="0">
              <a:buNone/>
            </a:pPr>
            <a:r>
              <a:rPr lang="en-US" dirty="0">
                <a:latin typeface="Times New Roman" panose="02020603050405020304" pitchFamily="18" charset="0"/>
                <a:cs typeface="Times New Roman" panose="02020603050405020304" pitchFamily="18" charset="0"/>
              </a:rPr>
              <a:t>Pre-trained models for real-time face detection and recognition</a:t>
            </a:r>
          </a:p>
          <a:p>
            <a:pPr marL="0" indent="0">
              <a:buNone/>
            </a:pPr>
            <a:br>
              <a:rPr lang="en-US"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D. Data Augmentation:</a:t>
            </a:r>
          </a:p>
          <a:p>
            <a:pPr marL="719138" indent="0">
              <a:buNone/>
            </a:pPr>
            <a:r>
              <a:rPr lang="en-IN" dirty="0">
                <a:latin typeface="Times New Roman" panose="02020603050405020304" pitchFamily="18" charset="0"/>
                <a:cs typeface="Times New Roman" panose="02020603050405020304" pitchFamily="18" charset="0"/>
              </a:rPr>
              <a:t>Improve deep learning algorithms' performance</a:t>
            </a:r>
          </a:p>
          <a:p>
            <a:pPr marL="719138" indent="0">
              <a:buNone/>
            </a:pPr>
            <a:r>
              <a:rPr lang="en-IN" dirty="0">
                <a:latin typeface="Times New Roman" panose="02020603050405020304" pitchFamily="18" charset="0"/>
                <a:cs typeface="Times New Roman" panose="02020603050405020304" pitchFamily="18" charset="0"/>
              </a:rPr>
              <a:t>Add variations to existing photos</a:t>
            </a:r>
          </a:p>
          <a:p>
            <a:pPr marL="719138" indent="0">
              <a:buNone/>
            </a:pPr>
            <a:r>
              <a:rPr lang="en-IN" dirty="0">
                <a:latin typeface="Times New Roman" panose="02020603050405020304" pitchFamily="18" charset="0"/>
                <a:cs typeface="Times New Roman" panose="02020603050405020304" pitchFamily="18" charset="0"/>
              </a:rPr>
              <a:t>Geometric modifications: rotation, shearing, zooming</a:t>
            </a:r>
          </a:p>
          <a:p>
            <a:pPr marL="719138" indent="0">
              <a:buNone/>
            </a:pPr>
            <a:r>
              <a:rPr lang="en-IN" dirty="0">
                <a:latin typeface="Times New Roman" panose="02020603050405020304" pitchFamily="18" charset="0"/>
                <a:cs typeface="Times New Roman" panose="02020603050405020304" pitchFamily="18" charset="0"/>
              </a:rPr>
              <a:t>Enrich dataset for better face identification accuracy</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52BB9D6-9B4C-4314-BBC0-67B8D2489A1F}"/>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BD060740-B2ED-4E19-AC1C-01A4753B7F8D}"/>
              </a:ext>
            </a:extLst>
          </p:cNvPr>
          <p:cNvSpPr>
            <a:spLocks noGrp="1"/>
          </p:cNvSpPr>
          <p:nvPr>
            <p:ph type="sldNum" sz="quarter" idx="12"/>
          </p:nvPr>
        </p:nvSpPr>
        <p:spPr/>
        <p:txBody>
          <a:bodyPr/>
          <a:lstStyle/>
          <a:p>
            <a:fld id="{630A71A5-E0BE-4AD3-AC38-24E45FF2139F}" type="slidenum">
              <a:rPr lang="en-IN" smtClean="0"/>
              <a:t>9</a:t>
            </a:fld>
            <a:endParaRPr lang="en-IN"/>
          </a:p>
        </p:txBody>
      </p:sp>
      <p:pic>
        <p:nvPicPr>
          <p:cNvPr id="6" name="Picture 5">
            <a:extLst>
              <a:ext uri="{FF2B5EF4-FFF2-40B4-BE49-F238E27FC236}">
                <a16:creationId xmlns:a16="http://schemas.microsoft.com/office/drawing/2014/main" id="{91B399C6-F290-495C-A234-2FEDBD6FF2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9551926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871</TotalTime>
  <Words>1400</Words>
  <Application>Microsoft Office PowerPoint</Application>
  <PresentationFormat>Widescreen</PresentationFormat>
  <Paragraphs>127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Bell MT</vt:lpstr>
      <vt:lpstr>Calibri</vt:lpstr>
      <vt:lpstr>Calibri Light</vt:lpstr>
      <vt:lpstr>Courier New</vt:lpstr>
      <vt:lpstr>Sitka Subheading</vt:lpstr>
      <vt:lpstr>Times New Roman</vt:lpstr>
      <vt:lpstr>Wingdings</vt:lpstr>
      <vt:lpstr>Retrospect</vt:lpstr>
      <vt:lpstr>Automating Attendance Tracking with Dlib Face Recognition</vt:lpstr>
      <vt:lpstr>CONTENTS</vt:lpstr>
      <vt:lpstr>ABSTRACT</vt:lpstr>
      <vt:lpstr>INTRODUCTION</vt:lpstr>
      <vt:lpstr>LITERATURE SURVEY</vt:lpstr>
      <vt:lpstr>LITERATURE SURVEY</vt:lpstr>
      <vt:lpstr>MOTIVATION</vt:lpstr>
      <vt:lpstr>METHODOLOGY</vt:lpstr>
      <vt:lpstr>METHODOLOGY</vt:lpstr>
      <vt:lpstr>METHODOLOGY</vt:lpstr>
      <vt:lpstr>METHODOLOGY</vt:lpstr>
      <vt:lpstr>METHODOLOGY</vt:lpstr>
      <vt:lpstr>RESULTS</vt:lpstr>
      <vt:lpstr>RESULTS</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&lt;Paper Title&gt;</dc:title>
  <dc:creator>Grace</dc:creator>
  <cp:lastModifiedBy>nithin jose</cp:lastModifiedBy>
  <cp:revision>21</cp:revision>
  <dcterms:created xsi:type="dcterms:W3CDTF">2022-05-24T22:32:37Z</dcterms:created>
  <dcterms:modified xsi:type="dcterms:W3CDTF">2024-04-16T05:30:04Z</dcterms:modified>
</cp:coreProperties>
</file>