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4" r:id="rId11"/>
    <p:sldId id="2146847060"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ED29AE-4E68-44BA-871C-12D9D13C3C83}" v="1" dt="2025-02-21T15:47:21.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ithinMurali-code/SECURE-DATA-HIDING-IN-IMAGES-USING-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Vemula Nithin Murali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Holy Mary Institute Of Technology And Science &amp;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conclusion, </a:t>
            </a:r>
            <a:r>
              <a:rPr lang="en-US" b="1" dirty="0"/>
              <a:t>Secure Data Hiding in Images Using Steganography</a:t>
            </a:r>
            <a:r>
              <a:rPr lang="en-US" dirty="0"/>
              <a:t> offers a powerful and discreet method for transmitting sensitive information in an era where privacy and security are paramount. By embedding data within digital images, steganography allows for the secure concealment of messages or files, ensuring that unauthorized parties remain unaware of the existence of the hidden data. This technology provides a unique combination of security, invisibility, and robustness that is crucial for a wide range of applications, from secure communication and intellectual property protection to safeguarding personal data.</a:t>
            </a:r>
            <a:endParaRPr lang="en-IN" dirty="0"/>
          </a:p>
          <a:p>
            <a:r>
              <a:rPr lang="en-US" dirty="0"/>
              <a:t>The process of securely hiding information in images involves carefully balancing the need for data capacity with maintaining the integrity and quality of the original image. The future of steganography lies in continuous improvements to encryption techniques, detection evasion methods, and the ability to resist tampering or image manipulations. Moreover, with the integration of emerging technologies such as artificial intelligence, blockchain, and quantum-resistant cryptography, the potential for steganography systems to offer even more secure and efficient solutions grows.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https://github.com/NithinMurali-code/SECURE-DATA-HIDING-IN-IMAGES-USING-STEGANOGRAPHY.git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The future scope for </a:t>
            </a:r>
            <a:r>
              <a:rPr lang="en-US" b="1" dirty="0"/>
              <a:t>Secure Data Hiding in Images Using Steganography</a:t>
            </a:r>
            <a:r>
              <a:rPr lang="en-US" dirty="0"/>
              <a:t> is vast and dynamic, driven by the evolving demands for privacy, security, and data integrity in the digital world. Below are some key areas where advancements and innovations could occur:</a:t>
            </a:r>
          </a:p>
          <a:p>
            <a:pPr marL="305435" indent="-305435"/>
            <a:r>
              <a:rPr lang="en-US" dirty="0"/>
              <a:t>1. </a:t>
            </a:r>
            <a:r>
              <a:rPr lang="en-US" b="1" dirty="0"/>
              <a:t>Integration with Emerging Technologies</a:t>
            </a:r>
          </a:p>
          <a:p>
            <a:pPr marL="305435" indent="-305435"/>
            <a:r>
              <a:rPr lang="en-US" dirty="0"/>
              <a:t>2. </a:t>
            </a:r>
            <a:r>
              <a:rPr lang="en-US" b="1" dirty="0"/>
              <a:t>Improved Robustness Against Attacks</a:t>
            </a:r>
          </a:p>
          <a:p>
            <a:pPr marL="305435" indent="-305435"/>
            <a:r>
              <a:rPr lang="en-US" dirty="0"/>
              <a:t>3. </a:t>
            </a:r>
            <a:r>
              <a:rPr lang="en-US" b="1" dirty="0"/>
              <a:t>Larger Data Capacity with Minimal Distortion</a:t>
            </a:r>
          </a:p>
          <a:p>
            <a:pPr marL="305435" indent="-305435"/>
            <a:r>
              <a:rPr lang="en-US" dirty="0"/>
              <a:t>4. </a:t>
            </a:r>
            <a:r>
              <a:rPr lang="en-US" b="1" dirty="0"/>
              <a:t>Cross-Platform and Real-Time Steganography</a:t>
            </a:r>
          </a:p>
          <a:p>
            <a:pPr marL="305435" indent="-305435"/>
            <a:r>
              <a:rPr lang="en-US" dirty="0"/>
              <a:t>5. </a:t>
            </a:r>
            <a:r>
              <a:rPr lang="en-US" b="1" dirty="0"/>
              <a:t>Enhanced Security with Cryptography</a:t>
            </a:r>
          </a:p>
          <a:p>
            <a:pPr marL="305435" indent="-305435"/>
            <a:r>
              <a:rPr lang="en-US" dirty="0"/>
              <a:t>6. </a:t>
            </a:r>
            <a:r>
              <a:rPr lang="en-US" b="1" dirty="0"/>
              <a:t>Ethical and Legal Considerations</a:t>
            </a:r>
          </a:p>
          <a:p>
            <a:pPr marL="305435" indent="-305435"/>
            <a:r>
              <a:rPr lang="en-US" dirty="0"/>
              <a:t>7. </a:t>
            </a:r>
            <a:r>
              <a:rPr lang="en-US" b="1" dirty="0"/>
              <a:t>Steganography in Cloud Storage and IoT Devices</a:t>
            </a:r>
          </a:p>
          <a:p>
            <a:pPr marL="305435" indent="-305435"/>
            <a:r>
              <a:rPr lang="en-IN" dirty="0"/>
              <a:t>8. </a:t>
            </a:r>
            <a:r>
              <a:rPr lang="en-IN" b="1" dirty="0"/>
              <a:t>Detection and Countermeasures</a:t>
            </a:r>
          </a:p>
          <a:p>
            <a:pPr marL="305435" indent="-305435"/>
            <a:r>
              <a:rPr lang="en-IN" dirty="0"/>
              <a:t>9. </a:t>
            </a:r>
            <a:r>
              <a:rPr lang="en-IN" b="1" dirty="0"/>
              <a:t>User-Friendly Tools for Non-Experts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In today's digital age, the need for secure communication has become more critical than ever. One of the effective methods to achieve secure communication is </a:t>
            </a:r>
            <a:r>
              <a:rPr lang="en-US" b="1" dirty="0"/>
              <a:t>steganography</a:t>
            </a:r>
            <a:r>
              <a:rPr lang="en-US" dirty="0"/>
              <a:t>, which involves hiding secret information within an ordinary file, such as an image, without drawing attention to its existence. The goal of this project is to develop and implement a method for </a:t>
            </a:r>
            <a:r>
              <a:rPr lang="en-US" b="1" dirty="0"/>
              <a:t>secure data hiding in images</a:t>
            </a:r>
            <a:r>
              <a:rPr lang="en-US" dirty="0"/>
              <a:t> using steganography, ensuring that the hidden data is both invisible to the human eye and resistant to attacks or tampering.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TextBox 2">
            <a:extLst>
              <a:ext uri="{FF2B5EF4-FFF2-40B4-BE49-F238E27FC236}">
                <a16:creationId xmlns:a16="http://schemas.microsoft.com/office/drawing/2014/main" id="{EF428D1A-D66A-CEDF-1EEE-3032FFD413A5}"/>
              </a:ext>
            </a:extLst>
          </p:cNvPr>
          <p:cNvSpPr txBox="1"/>
          <p:nvPr/>
        </p:nvSpPr>
        <p:spPr>
          <a:xfrm>
            <a:off x="757084" y="1337187"/>
            <a:ext cx="10853724" cy="4916731"/>
          </a:xfrm>
          <a:prstGeom prst="rect">
            <a:avLst/>
          </a:prstGeom>
          <a:noFill/>
        </p:spPr>
        <p:txBody>
          <a:bodyPr wrap="square" rtlCol="0">
            <a:spAutoFit/>
          </a:bodyPr>
          <a:lstStyle/>
          <a:p>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Used </a:t>
            </a:r>
            <a:r>
              <a:rPr lang="en-US" altLang="en-US" b="1" dirty="0">
                <a:solidFill>
                  <a:schemeClr val="tx1"/>
                </a:solidFill>
                <a:latin typeface="Times New Roman" panose="02020603050405020304" pitchFamily="18" charset="0"/>
                <a:cs typeface="Times New Roman" panose="02020603050405020304" pitchFamily="18" charset="0"/>
              </a:rPr>
              <a:t>In Project:</a:t>
            </a:r>
            <a:endParaRPr lang="en-IN" b="1" dirty="0">
              <a:latin typeface="Times New Roman" panose="02020603050405020304" pitchFamily="18" charset="0"/>
              <a:cs typeface="Times New Roman" panose="02020603050405020304" pitchFamily="18" charset="0"/>
            </a:endParaRPr>
          </a:p>
          <a:p>
            <a:pPr marL="0" indent="0">
              <a:buNone/>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like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opencv</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,”String”, and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process images. </a:t>
            </a:r>
          </a:p>
          <a:p>
            <a:pPr marL="0" indent="0">
              <a:buNone/>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Languages Used In Project:</a:t>
            </a:r>
          </a:p>
          <a:p>
            <a:pPr marL="0" indent="0">
              <a:buNone/>
            </a:pPr>
            <a:r>
              <a:rPr lang="en-IN" dirty="0"/>
              <a:t>       </a:t>
            </a:r>
            <a:r>
              <a:rPr lang="en-IN" dirty="0" err="1">
                <a:latin typeface="Times New Roman" panose="02020603050405020304" pitchFamily="18" charset="0"/>
                <a:cs typeface="Times New Roman" panose="02020603050405020304" pitchFamily="18" charset="0"/>
              </a:rPr>
              <a:t>Python,Java</a:t>
            </a: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Platform(or)OS Used For Project Development:</a:t>
            </a:r>
          </a:p>
          <a:p>
            <a:pPr marL="0" indent="0">
              <a:buNone/>
            </a:pPr>
            <a:r>
              <a:rPr lang="en-IN" dirty="0"/>
              <a:t>        </a:t>
            </a:r>
            <a:r>
              <a:rPr lang="en-IN" dirty="0">
                <a:latin typeface="Times New Roman" panose="02020603050405020304" pitchFamily="18" charset="0"/>
                <a:cs typeface="Times New Roman" panose="02020603050405020304" pitchFamily="18" charset="0"/>
              </a:rPr>
              <a:t>Windows 11</a:t>
            </a:r>
          </a:p>
          <a:p>
            <a:pPr marL="0" indent="0">
              <a:buNone/>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 Hardware Specifications Of Device Used In Project:</a:t>
            </a:r>
          </a:p>
          <a:p>
            <a:pPr marL="0" indent="0">
              <a:buNone/>
            </a:pPr>
            <a:r>
              <a:rPr lang="en-US" i="0" dirty="0">
                <a:solidFill>
                  <a:schemeClr val="tx1"/>
                </a:solidFill>
                <a:effectLst/>
                <a:latin typeface="Times New Roman" panose="02020603050405020304" pitchFamily="18" charset="0"/>
                <a:cs typeface="Times New Roman" panose="02020603050405020304" pitchFamily="18" charset="0"/>
              </a:rPr>
              <a:t>       HP Victus 39.6 cm (15.6) Gaming Laptop 15-fb0112AX, Blue</a:t>
            </a:r>
          </a:p>
          <a:p>
            <a:pPr marL="0" indent="0">
              <a:buNone/>
            </a:pPr>
            <a:r>
              <a:rPr lang="pt-BR" b="0" i="0" dirty="0">
                <a:solidFill>
                  <a:schemeClr val="tx1"/>
                </a:solidFill>
                <a:effectLst/>
                <a:latin typeface="Times New Roman" panose="02020603050405020304" pitchFamily="18" charset="0"/>
                <a:cs typeface="Times New Roman" panose="02020603050405020304" pitchFamily="18" charset="0"/>
              </a:rPr>
              <a:t>       AMD Ryzen™ 5 5600H processor</a:t>
            </a:r>
            <a:endParaRPr lang="en-US" b="0" dirty="0">
              <a:solidFill>
                <a:schemeClr val="tx1"/>
              </a:solidFill>
              <a:latin typeface="Times New Roman" panose="02020603050405020304" pitchFamily="18" charset="0"/>
              <a:cs typeface="Times New Roman" panose="02020603050405020304" pitchFamily="18" charset="0"/>
            </a:endParaRPr>
          </a:p>
          <a:p>
            <a:pPr marL="0" indent="0">
              <a:spcAft>
                <a:spcPts val="300"/>
              </a:spcAft>
              <a:buNone/>
            </a:pPr>
            <a:r>
              <a:rPr lang="en-IN" b="0" i="0" dirty="0">
                <a:solidFill>
                  <a:schemeClr val="tx1"/>
                </a:solidFill>
                <a:effectLst/>
                <a:latin typeface="Times New Roman" panose="02020603050405020304" pitchFamily="18" charset="0"/>
                <a:cs typeface="Times New Roman" panose="02020603050405020304" pitchFamily="18" charset="0"/>
              </a:rPr>
              <a:t>       NVIDIA® GeForce RTX™ 3050 4GB.</a:t>
            </a:r>
          </a:p>
          <a:p>
            <a:pPr marL="0" indent="0">
              <a:spcAft>
                <a:spcPts val="300"/>
              </a:spcAft>
              <a:buNone/>
            </a:pPr>
            <a:r>
              <a:rPr lang="en-IN" b="0" i="0" dirty="0">
                <a:solidFill>
                  <a:schemeClr val="tx1"/>
                </a:solidFill>
                <a:effectLst/>
                <a:latin typeface="Times New Roman" panose="02020603050405020304" pitchFamily="18" charset="0"/>
                <a:cs typeface="Times New Roman" panose="02020603050405020304" pitchFamily="18" charset="0"/>
              </a:rPr>
              <a:t>       16 GB DDR4 RAM.</a:t>
            </a:r>
          </a:p>
          <a:p>
            <a:pPr marL="0" indent="0">
              <a:spcAft>
                <a:spcPts val="300"/>
              </a:spcAft>
              <a:buNone/>
            </a:pPr>
            <a:r>
              <a:rPr lang="en-IN" b="0" i="0" dirty="0">
                <a:solidFill>
                  <a:schemeClr val="tx1"/>
                </a:solidFill>
                <a:effectLst/>
                <a:latin typeface="Times New Roman" panose="02020603050405020304" pitchFamily="18" charset="0"/>
                <a:cs typeface="Times New Roman" panose="02020603050405020304" pitchFamily="18" charset="0"/>
              </a:rPr>
              <a:t>        512 GB SSD.</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US" sz="2000" dirty="0"/>
              <a:t>Steganography, specifically in the context of </a:t>
            </a:r>
            <a:r>
              <a:rPr lang="en-US" sz="2000" b="1" dirty="0"/>
              <a:t>Secure Data Hiding in Images</a:t>
            </a:r>
            <a:r>
              <a:rPr lang="en-US" sz="2000" dirty="0"/>
              <a:t>, has several intriguing and "WOW" factors that make it an exciting and powerful technique for data security and privacy. Here are some of the most impressive aspects that set this technology apart:</a:t>
            </a:r>
          </a:p>
          <a:p>
            <a:pPr marL="457200" indent="-457200">
              <a:buAutoNum type="arabicPeriod"/>
            </a:pPr>
            <a:r>
              <a:rPr lang="en-IN" sz="2000" b="1" dirty="0"/>
              <a:t>Invisible Data Concealment</a:t>
            </a:r>
            <a:endParaRPr lang="en-US" sz="2000" b="1" dirty="0"/>
          </a:p>
          <a:p>
            <a:pPr marL="342900" indent="-342900">
              <a:buAutoNum type="arabicPeriod"/>
            </a:pPr>
            <a:r>
              <a:rPr lang="en-IN" sz="2000" b="1" dirty="0"/>
              <a:t>Security and Privacy</a:t>
            </a:r>
            <a:endParaRPr lang="en-US" sz="2000" b="1" dirty="0"/>
          </a:p>
          <a:p>
            <a:pPr marL="342900" indent="-342900">
              <a:buAutoNum type="arabicPeriod"/>
            </a:pPr>
            <a:r>
              <a:rPr lang="en-US" sz="2000" b="1" dirty="0"/>
              <a:t>Dual Functionality of Images</a:t>
            </a:r>
          </a:p>
          <a:p>
            <a:pPr marL="342900" indent="-342900">
              <a:buAutoNum type="arabicPeriod"/>
            </a:pPr>
            <a:r>
              <a:rPr lang="en-US" sz="2000" b="1" dirty="0"/>
              <a:t>High Capacity for Data Embedding</a:t>
            </a:r>
          </a:p>
          <a:p>
            <a:pPr marL="342900" indent="-342900">
              <a:buAutoNum type="arabicPeriod"/>
            </a:pPr>
            <a:r>
              <a:rPr lang="en-IN" sz="2000" b="1" dirty="0"/>
              <a:t>Adaptability and Flexibility</a:t>
            </a:r>
            <a:endParaRPr lang="en-US" sz="2000" b="1" dirty="0"/>
          </a:p>
          <a:p>
            <a:pPr marL="342900" indent="-342900">
              <a:buAutoNum type="arabicPeriod"/>
            </a:pPr>
            <a:r>
              <a:rPr lang="en-IN" sz="2000" b="1" dirty="0"/>
              <a:t>Tamper-Resistant Features</a:t>
            </a:r>
            <a:endParaRPr lang="en-US" sz="2000" b="1" dirty="0"/>
          </a:p>
          <a:p>
            <a:pPr marL="342900" indent="-342900">
              <a:buAutoNum type="arabicPeriod"/>
            </a:pPr>
            <a:r>
              <a:rPr lang="en-US" sz="2000" b="1" dirty="0"/>
              <a:t>Ease of Use with Secure Communication</a:t>
            </a:r>
            <a:endParaRPr lang="en-IN" sz="2000" b="1" dirty="0"/>
          </a:p>
          <a:p>
            <a:pPr marL="342900" indent="-342900">
              <a:buAutoNum type="arabicPeriod"/>
            </a:pPr>
            <a:r>
              <a:rPr lang="en-IN" sz="2000" b="1" dirty="0"/>
              <a:t>Protection Against Data Corruption     </a:t>
            </a:r>
            <a:r>
              <a:rPr lang="en-IN" sz="2000" b="1" dirty="0" err="1"/>
              <a:t>aes</a:t>
            </a:r>
            <a:r>
              <a:rPr lang="en-IN" sz="2000" b="1" dirty="0"/>
              <a:t> </a:t>
            </a:r>
            <a:r>
              <a:rPr lang="en-IN" sz="2000" b="1" dirty="0" err="1"/>
              <a:t>rsa</a:t>
            </a:r>
            <a:r>
              <a:rPr lang="en-IN" sz="2000" b="1" dirty="0"/>
              <a:t> algorithms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92500" lnSpcReduction="20000"/>
          </a:bodyPr>
          <a:lstStyle/>
          <a:p>
            <a:r>
              <a:rPr lang="en-US" dirty="0"/>
              <a:t>The technology of </a:t>
            </a:r>
            <a:r>
              <a:rPr lang="en-US" b="1" dirty="0"/>
              <a:t>Secure Data Hiding in Images Using Steganography</a:t>
            </a:r>
            <a:r>
              <a:rPr lang="en-US" dirty="0"/>
              <a:t> has a wide range of potential end users across various sectors. These users benefit from the ability to securely transmit or store sensitive data in a way that minimizes the risk of interception, unauthorized access, or detection. Below are some key end users who could benefit from this technology:</a:t>
            </a:r>
          </a:p>
          <a:p>
            <a:r>
              <a:rPr lang="en-US" b="1" dirty="0"/>
              <a:t>1. Government and Military Agencies</a:t>
            </a:r>
          </a:p>
          <a:p>
            <a:r>
              <a:rPr lang="en-IN" dirty="0"/>
              <a:t>2. </a:t>
            </a:r>
            <a:r>
              <a:rPr lang="en-IN" b="1" dirty="0"/>
              <a:t>Businesses and Enterprises</a:t>
            </a:r>
          </a:p>
          <a:p>
            <a:r>
              <a:rPr lang="en-IN" dirty="0"/>
              <a:t>3. </a:t>
            </a:r>
            <a:r>
              <a:rPr lang="en-IN" b="1" dirty="0"/>
              <a:t>Intellectual Property Holders</a:t>
            </a:r>
          </a:p>
          <a:p>
            <a:r>
              <a:rPr lang="en-IN" dirty="0"/>
              <a:t>4. </a:t>
            </a:r>
            <a:r>
              <a:rPr lang="en-IN" b="1" dirty="0"/>
              <a:t>Journalists and Activists</a:t>
            </a:r>
          </a:p>
          <a:p>
            <a:r>
              <a:rPr lang="en-IN" dirty="0"/>
              <a:t>5. </a:t>
            </a:r>
            <a:r>
              <a:rPr lang="en-IN" b="1" dirty="0"/>
              <a:t>Healthcare Providers</a:t>
            </a:r>
          </a:p>
          <a:p>
            <a:r>
              <a:rPr lang="en-US" dirty="0"/>
              <a:t>6. </a:t>
            </a:r>
            <a:r>
              <a:rPr lang="en-US" b="1" dirty="0"/>
              <a:t>Individuals and Private Users</a:t>
            </a:r>
            <a:endParaRPr lang="en-IN" b="1" dirty="0"/>
          </a:p>
          <a:p>
            <a:r>
              <a:rPr lang="en-IN" dirty="0"/>
              <a:t>7. </a:t>
            </a:r>
            <a:r>
              <a:rPr lang="en-IN" b="1" dirty="0"/>
              <a:t>Financial Institutions</a:t>
            </a:r>
          </a:p>
          <a:p>
            <a:r>
              <a:rPr lang="en-US" dirty="0"/>
              <a:t>8. </a:t>
            </a:r>
            <a:r>
              <a:rPr lang="en-US" b="1" dirty="0"/>
              <a:t>Law Enforcement and Forensic Analysts</a:t>
            </a:r>
          </a:p>
          <a:p>
            <a:r>
              <a:rPr lang="en-US" dirty="0"/>
              <a:t>9. </a:t>
            </a:r>
            <a:r>
              <a:rPr lang="en-US" b="1" dirty="0"/>
              <a:t>Cloud Storage and Online Services</a:t>
            </a:r>
          </a:p>
          <a:p>
            <a:r>
              <a:rPr lang="en-IN" dirty="0"/>
              <a:t>10. </a:t>
            </a:r>
            <a:r>
              <a:rPr lang="en-IN" b="1" dirty="0"/>
              <a:t>Educational Institutions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40653-0482-1A92-7A33-35F623C5D8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7481E8-E441-12A6-7FAF-C3E8C5D7FF1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0B3BEFC-0259-1770-F4BB-832EE3B86120}"/>
              </a:ext>
            </a:extLst>
          </p:cNvPr>
          <p:cNvPicPr>
            <a:picLocks noGrp="1" noChangeAspect="1"/>
          </p:cNvPicPr>
          <p:nvPr>
            <p:ph idx="1"/>
          </p:nvPr>
        </p:nvPicPr>
        <p:blipFill>
          <a:blip r:embed="rId2"/>
          <a:stretch>
            <a:fillRect/>
          </a:stretch>
        </p:blipFill>
        <p:spPr>
          <a:xfrm>
            <a:off x="1531283" y="1232452"/>
            <a:ext cx="9129434" cy="5135307"/>
          </a:xfrm>
        </p:spPr>
      </p:pic>
    </p:spTree>
    <p:extLst>
      <p:ext uri="{BB962C8B-B14F-4D97-AF65-F5344CB8AC3E}">
        <p14:creationId xmlns:p14="http://schemas.microsoft.com/office/powerpoint/2010/main" val="2922800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C6CD0F6-51EA-3C2E-8E36-B607654FC6A8}"/>
              </a:ext>
            </a:extLst>
          </p:cNvPr>
          <p:cNvPicPr>
            <a:picLocks noGrp="1" noChangeAspect="1"/>
          </p:cNvPicPr>
          <p:nvPr>
            <p:ph idx="1"/>
          </p:nvPr>
        </p:nvPicPr>
        <p:blipFill>
          <a:blip r:embed="rId2"/>
          <a:stretch>
            <a:fillRect/>
          </a:stretch>
        </p:blipFill>
        <p:spPr>
          <a:xfrm>
            <a:off x="986867" y="691535"/>
            <a:ext cx="9985933" cy="5617087"/>
          </a:xfrm>
        </p:spPr>
      </p:pic>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B9889-3235-7139-0716-FD9FA1A6FD9C}"/>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12FCB2A-4CAD-0FE0-897F-806949BC210B}"/>
              </a:ext>
            </a:extLst>
          </p:cNvPr>
          <p:cNvPicPr>
            <a:picLocks noGrp="1" noChangeAspect="1"/>
          </p:cNvPicPr>
          <p:nvPr>
            <p:ph idx="1"/>
          </p:nvPr>
        </p:nvPicPr>
        <p:blipFill>
          <a:blip r:embed="rId2"/>
          <a:stretch>
            <a:fillRect/>
          </a:stretch>
        </p:blipFill>
        <p:spPr>
          <a:xfrm>
            <a:off x="1059334" y="595875"/>
            <a:ext cx="10073332" cy="5666250"/>
          </a:xfrm>
        </p:spPr>
      </p:pic>
    </p:spTree>
    <p:extLst>
      <p:ext uri="{BB962C8B-B14F-4D97-AF65-F5344CB8AC3E}">
        <p14:creationId xmlns:p14="http://schemas.microsoft.com/office/powerpoint/2010/main" val="276599822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747</Words>
  <Application>Microsoft Office PowerPoint</Application>
  <PresentationFormat>Widescreen</PresentationFormat>
  <Paragraphs>74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Vemula Nithin Murali</cp:lastModifiedBy>
  <cp:revision>29</cp:revision>
  <dcterms:created xsi:type="dcterms:W3CDTF">2021-05-26T16:50:10Z</dcterms:created>
  <dcterms:modified xsi:type="dcterms:W3CDTF">2025-02-22T14:40:38Z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