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3891200" cy="32918400"/>
  <p:notesSz cx="6858000" cy="9144000"/>
  <p:defaultTextStyle>
    <a:defPPr>
      <a:defRPr lang="en-US"/>
    </a:defPPr>
    <a:lvl1pPr marL="0" algn="l" defTabSz="4389028" rtl="0" eaLnBrk="1" latinLnBrk="0" hangingPunct="1">
      <a:defRPr sz="8680" kern="1200">
        <a:solidFill>
          <a:schemeClr val="tx1"/>
        </a:solidFill>
        <a:latin typeface="+mn-lt"/>
        <a:ea typeface="+mn-ea"/>
        <a:cs typeface="+mn-cs"/>
      </a:defRPr>
    </a:lvl1pPr>
    <a:lvl2pPr marL="2194514" algn="l" defTabSz="4389028" rtl="0" eaLnBrk="1" latinLnBrk="0" hangingPunct="1">
      <a:defRPr sz="8680" kern="1200">
        <a:solidFill>
          <a:schemeClr val="tx1"/>
        </a:solidFill>
        <a:latin typeface="+mn-lt"/>
        <a:ea typeface="+mn-ea"/>
        <a:cs typeface="+mn-cs"/>
      </a:defRPr>
    </a:lvl2pPr>
    <a:lvl3pPr marL="4389028" algn="l" defTabSz="4389028" rtl="0" eaLnBrk="1" latinLnBrk="0" hangingPunct="1">
      <a:defRPr sz="8680" kern="1200">
        <a:solidFill>
          <a:schemeClr val="tx1"/>
        </a:solidFill>
        <a:latin typeface="+mn-lt"/>
        <a:ea typeface="+mn-ea"/>
        <a:cs typeface="+mn-cs"/>
      </a:defRPr>
    </a:lvl3pPr>
    <a:lvl4pPr marL="6583543" algn="l" defTabSz="4389028" rtl="0" eaLnBrk="1" latinLnBrk="0" hangingPunct="1">
      <a:defRPr sz="8680" kern="1200">
        <a:solidFill>
          <a:schemeClr val="tx1"/>
        </a:solidFill>
        <a:latin typeface="+mn-lt"/>
        <a:ea typeface="+mn-ea"/>
        <a:cs typeface="+mn-cs"/>
      </a:defRPr>
    </a:lvl4pPr>
    <a:lvl5pPr marL="8778057" algn="l" defTabSz="4389028" rtl="0" eaLnBrk="1" latinLnBrk="0" hangingPunct="1">
      <a:defRPr sz="8680" kern="1200">
        <a:solidFill>
          <a:schemeClr val="tx1"/>
        </a:solidFill>
        <a:latin typeface="+mn-lt"/>
        <a:ea typeface="+mn-ea"/>
        <a:cs typeface="+mn-cs"/>
      </a:defRPr>
    </a:lvl5pPr>
    <a:lvl6pPr marL="10972571" algn="l" defTabSz="4389028" rtl="0" eaLnBrk="1" latinLnBrk="0" hangingPunct="1">
      <a:defRPr sz="8680" kern="1200">
        <a:solidFill>
          <a:schemeClr val="tx1"/>
        </a:solidFill>
        <a:latin typeface="+mn-lt"/>
        <a:ea typeface="+mn-ea"/>
        <a:cs typeface="+mn-cs"/>
      </a:defRPr>
    </a:lvl6pPr>
    <a:lvl7pPr marL="13167085" algn="l" defTabSz="4389028" rtl="0" eaLnBrk="1" latinLnBrk="0" hangingPunct="1">
      <a:defRPr sz="8680" kern="1200">
        <a:solidFill>
          <a:schemeClr val="tx1"/>
        </a:solidFill>
        <a:latin typeface="+mn-lt"/>
        <a:ea typeface="+mn-ea"/>
        <a:cs typeface="+mn-cs"/>
      </a:defRPr>
    </a:lvl7pPr>
    <a:lvl8pPr marL="15361599" algn="l" defTabSz="4389028" rtl="0" eaLnBrk="1" latinLnBrk="0" hangingPunct="1">
      <a:defRPr sz="8680" kern="1200">
        <a:solidFill>
          <a:schemeClr val="tx1"/>
        </a:solidFill>
        <a:latin typeface="+mn-lt"/>
        <a:ea typeface="+mn-ea"/>
        <a:cs typeface="+mn-cs"/>
      </a:defRPr>
    </a:lvl8pPr>
    <a:lvl9pPr marL="17556115" algn="l" defTabSz="4389028" rtl="0" eaLnBrk="1" latinLnBrk="0" hangingPunct="1">
      <a:defRPr sz="86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E21729"/>
    <a:srgbClr val="4FA6FF"/>
    <a:srgbClr val="FF9D9D"/>
    <a:srgbClr val="E99FDD"/>
    <a:srgbClr val="C600C8"/>
    <a:srgbClr val="A4E9DF"/>
    <a:srgbClr val="43BEE4"/>
    <a:srgbClr val="00CAFF"/>
    <a:srgbClr val="E2DB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42" autoAdjust="0"/>
    <p:restoredTop sz="94662"/>
  </p:normalViewPr>
  <p:slideViewPr>
    <p:cSldViewPr>
      <p:cViewPr>
        <p:scale>
          <a:sx n="200" d="100"/>
          <a:sy n="200" d="100"/>
        </p:scale>
        <p:origin x="-45432" y="-147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987B24-2D22-43A0-84D3-1291F09EEB89}" type="datetimeFigureOut">
              <a:rPr lang="en-US" smtClean="0"/>
              <a:pPr/>
              <a:t>4/7/2025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FB2A3F-B59A-46E1-B43E-240BB07F7CBA}" type="slidenum">
              <a:rPr lang="en-US" smtClean="0"/>
              <a:pPr/>
              <a:t>‹#›</a:t>
            </a:fld>
            <a:endParaRPr lang="en-US"/>
          </a:p>
        </p:txBody>
      </p:sp>
    </p:spTree>
    <p:extLst>
      <p:ext uri="{BB962C8B-B14F-4D97-AF65-F5344CB8AC3E}">
        <p14:creationId xmlns:p14="http://schemas.microsoft.com/office/powerpoint/2010/main" val="4024676128"/>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DBA2A-8AA6-2C60-B27F-C368D7699B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B970AE-246E-4637-BF23-3127CB46C3BA}"/>
              </a:ext>
            </a:extLst>
          </p:cNvPr>
          <p:cNvSpPr>
            <a:spLocks noGrp="1" noRot="1" noChangeAspect="1"/>
          </p:cNvSpPr>
          <p:nvPr>
            <p:ph type="sldImg"/>
          </p:nvPr>
        </p:nvSpPr>
        <p:spPr>
          <a:xfrm>
            <a:off x="1143000" y="685800"/>
            <a:ext cx="4572000" cy="3429000"/>
          </a:xfrm>
        </p:spPr>
      </p:sp>
      <p:sp>
        <p:nvSpPr>
          <p:cNvPr id="3" name="Notes Placeholder 2">
            <a:extLst>
              <a:ext uri="{FF2B5EF4-FFF2-40B4-BE49-F238E27FC236}">
                <a16:creationId xmlns:a16="http://schemas.microsoft.com/office/drawing/2014/main" id="{4656CD7A-0EE6-8314-EDBA-D5194B467A4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9927E2A5-83A7-8337-74F2-683233A15133}"/>
              </a:ext>
            </a:extLst>
          </p:cNvPr>
          <p:cNvSpPr>
            <a:spLocks noGrp="1"/>
          </p:cNvSpPr>
          <p:nvPr>
            <p:ph type="sldNum" sz="quarter" idx="10"/>
          </p:nvPr>
        </p:nvSpPr>
        <p:spPr/>
        <p:txBody>
          <a:bodyPr/>
          <a:lstStyle/>
          <a:p>
            <a:fld id="{08FB2A3F-B59A-46E1-B43E-240BB07F7CBA}" type="slidenum">
              <a:rPr lang="en-US" smtClean="0"/>
              <a:pPr/>
              <a:t>1</a:t>
            </a:fld>
            <a:endParaRPr lang="en-US"/>
          </a:p>
        </p:txBody>
      </p:sp>
    </p:spTree>
    <p:extLst>
      <p:ext uri="{BB962C8B-B14F-4D97-AF65-F5344CB8AC3E}">
        <p14:creationId xmlns:p14="http://schemas.microsoft.com/office/powerpoint/2010/main" val="697498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089961" indent="0" algn="ctr">
              <a:buNone/>
              <a:defRPr>
                <a:solidFill>
                  <a:schemeClr val="tx1">
                    <a:tint val="75000"/>
                  </a:schemeClr>
                </a:solidFill>
              </a:defRPr>
            </a:lvl2pPr>
            <a:lvl3pPr marL="4179922" indent="0" algn="ctr">
              <a:buNone/>
              <a:defRPr>
                <a:solidFill>
                  <a:schemeClr val="tx1">
                    <a:tint val="75000"/>
                  </a:schemeClr>
                </a:solidFill>
              </a:defRPr>
            </a:lvl3pPr>
            <a:lvl4pPr marL="6269885" indent="0" algn="ctr">
              <a:buNone/>
              <a:defRPr>
                <a:solidFill>
                  <a:schemeClr val="tx1">
                    <a:tint val="75000"/>
                  </a:schemeClr>
                </a:solidFill>
              </a:defRPr>
            </a:lvl4pPr>
            <a:lvl5pPr marL="8359846" indent="0" algn="ctr">
              <a:buNone/>
              <a:defRPr>
                <a:solidFill>
                  <a:schemeClr val="tx1">
                    <a:tint val="75000"/>
                  </a:schemeClr>
                </a:solidFill>
              </a:defRPr>
            </a:lvl5pPr>
            <a:lvl6pPr marL="10449807" indent="0" algn="ctr">
              <a:buNone/>
              <a:defRPr>
                <a:solidFill>
                  <a:schemeClr val="tx1">
                    <a:tint val="75000"/>
                  </a:schemeClr>
                </a:solidFill>
              </a:defRPr>
            </a:lvl6pPr>
            <a:lvl7pPr marL="12539768" indent="0" algn="ctr">
              <a:buNone/>
              <a:defRPr>
                <a:solidFill>
                  <a:schemeClr val="tx1">
                    <a:tint val="75000"/>
                  </a:schemeClr>
                </a:solidFill>
              </a:defRPr>
            </a:lvl7pPr>
            <a:lvl8pPr marL="14629729" indent="0" algn="ctr">
              <a:buNone/>
              <a:defRPr>
                <a:solidFill>
                  <a:schemeClr val="tx1">
                    <a:tint val="75000"/>
                  </a:schemeClr>
                </a:solidFill>
              </a:defRPr>
            </a:lvl8pPr>
            <a:lvl9pPr marL="1671969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BC8750-4104-40B6-A7B2-375D28920A76}"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C8750-4104-40B6-A7B2-375D28920A76}"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C8750-4104-40B6-A7B2-375D28920A76}"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C8750-4104-40B6-A7B2-375D28920A76}"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3"/>
            <a:ext cx="37307520" cy="6537960"/>
          </a:xfrm>
        </p:spPr>
        <p:txBody>
          <a:bodyPr anchor="t"/>
          <a:lstStyle>
            <a:lvl1pPr algn="l">
              <a:defRPr sz="18266"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7"/>
          </a:xfrm>
        </p:spPr>
        <p:txBody>
          <a:bodyPr anchor="b"/>
          <a:lstStyle>
            <a:lvl1pPr marL="0" indent="0">
              <a:buNone/>
              <a:defRPr sz="9200">
                <a:solidFill>
                  <a:schemeClr val="tx1">
                    <a:tint val="75000"/>
                  </a:schemeClr>
                </a:solidFill>
              </a:defRPr>
            </a:lvl1pPr>
            <a:lvl2pPr marL="2089961" indent="0">
              <a:buNone/>
              <a:defRPr sz="8266">
                <a:solidFill>
                  <a:schemeClr val="tx1">
                    <a:tint val="75000"/>
                  </a:schemeClr>
                </a:solidFill>
              </a:defRPr>
            </a:lvl2pPr>
            <a:lvl3pPr marL="4179922" indent="0">
              <a:buNone/>
              <a:defRPr sz="7333">
                <a:solidFill>
                  <a:schemeClr val="tx1">
                    <a:tint val="75000"/>
                  </a:schemeClr>
                </a:solidFill>
              </a:defRPr>
            </a:lvl3pPr>
            <a:lvl4pPr marL="6269885" indent="0">
              <a:buNone/>
              <a:defRPr sz="6400">
                <a:solidFill>
                  <a:schemeClr val="tx1">
                    <a:tint val="75000"/>
                  </a:schemeClr>
                </a:solidFill>
              </a:defRPr>
            </a:lvl4pPr>
            <a:lvl5pPr marL="8359846" indent="0">
              <a:buNone/>
              <a:defRPr sz="6400">
                <a:solidFill>
                  <a:schemeClr val="tx1">
                    <a:tint val="75000"/>
                  </a:schemeClr>
                </a:solidFill>
              </a:defRPr>
            </a:lvl5pPr>
            <a:lvl6pPr marL="10449807" indent="0">
              <a:buNone/>
              <a:defRPr sz="6400">
                <a:solidFill>
                  <a:schemeClr val="tx1">
                    <a:tint val="75000"/>
                  </a:schemeClr>
                </a:solidFill>
              </a:defRPr>
            </a:lvl6pPr>
            <a:lvl7pPr marL="12539768" indent="0">
              <a:buNone/>
              <a:defRPr sz="6400">
                <a:solidFill>
                  <a:schemeClr val="tx1">
                    <a:tint val="75000"/>
                  </a:schemeClr>
                </a:solidFill>
              </a:defRPr>
            </a:lvl7pPr>
            <a:lvl8pPr marL="14629729" indent="0">
              <a:buNone/>
              <a:defRPr sz="6400">
                <a:solidFill>
                  <a:schemeClr val="tx1">
                    <a:tint val="75000"/>
                  </a:schemeClr>
                </a:solidFill>
              </a:defRPr>
            </a:lvl8pPr>
            <a:lvl9pPr marL="16719691"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C8750-4104-40B6-A7B2-375D28920A76}"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2"/>
            <a:ext cx="19385280" cy="21724623"/>
          </a:xfrm>
        </p:spPr>
        <p:txBody>
          <a:bodyPr/>
          <a:lstStyle>
            <a:lvl1pPr>
              <a:defRPr sz="12800"/>
            </a:lvl1pPr>
            <a:lvl2pPr>
              <a:defRPr sz="10933"/>
            </a:lvl2pPr>
            <a:lvl3pPr>
              <a:defRPr sz="9200"/>
            </a:lvl3pPr>
            <a:lvl4pPr>
              <a:defRPr sz="8266"/>
            </a:lvl4pPr>
            <a:lvl5pPr>
              <a:defRPr sz="8266"/>
            </a:lvl5pPr>
            <a:lvl6pPr>
              <a:defRPr sz="8266"/>
            </a:lvl6pPr>
            <a:lvl7pPr>
              <a:defRPr sz="8266"/>
            </a:lvl7pPr>
            <a:lvl8pPr>
              <a:defRPr sz="8266"/>
            </a:lvl8pPr>
            <a:lvl9pPr>
              <a:defRPr sz="8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2"/>
            <a:ext cx="19385280" cy="21724623"/>
          </a:xfrm>
        </p:spPr>
        <p:txBody>
          <a:bodyPr/>
          <a:lstStyle>
            <a:lvl1pPr>
              <a:defRPr sz="12800"/>
            </a:lvl1pPr>
            <a:lvl2pPr>
              <a:defRPr sz="10933"/>
            </a:lvl2pPr>
            <a:lvl3pPr>
              <a:defRPr sz="9200"/>
            </a:lvl3pPr>
            <a:lvl4pPr>
              <a:defRPr sz="8266"/>
            </a:lvl4pPr>
            <a:lvl5pPr>
              <a:defRPr sz="8266"/>
            </a:lvl5pPr>
            <a:lvl6pPr>
              <a:defRPr sz="8266"/>
            </a:lvl6pPr>
            <a:lvl7pPr>
              <a:defRPr sz="8266"/>
            </a:lvl7pPr>
            <a:lvl8pPr>
              <a:defRPr sz="8266"/>
            </a:lvl8pPr>
            <a:lvl9pPr>
              <a:defRPr sz="8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BC8750-4104-40B6-A7B2-375D28920A76}"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7"/>
          </a:xfrm>
        </p:spPr>
        <p:txBody>
          <a:bodyPr anchor="b"/>
          <a:lstStyle>
            <a:lvl1pPr marL="0" indent="0">
              <a:buNone/>
              <a:defRPr sz="10933" b="1"/>
            </a:lvl1pPr>
            <a:lvl2pPr marL="2089961" indent="0">
              <a:buNone/>
              <a:defRPr sz="9200" b="1"/>
            </a:lvl2pPr>
            <a:lvl3pPr marL="4179922" indent="0">
              <a:buNone/>
              <a:defRPr sz="8266" b="1"/>
            </a:lvl3pPr>
            <a:lvl4pPr marL="6269885" indent="0">
              <a:buNone/>
              <a:defRPr sz="7333" b="1"/>
            </a:lvl4pPr>
            <a:lvl5pPr marL="8359846" indent="0">
              <a:buNone/>
              <a:defRPr sz="7333" b="1"/>
            </a:lvl5pPr>
            <a:lvl6pPr marL="10449807" indent="0">
              <a:buNone/>
              <a:defRPr sz="7333" b="1"/>
            </a:lvl6pPr>
            <a:lvl7pPr marL="12539768" indent="0">
              <a:buNone/>
              <a:defRPr sz="7333" b="1"/>
            </a:lvl7pPr>
            <a:lvl8pPr marL="14629729" indent="0">
              <a:buNone/>
              <a:defRPr sz="7333" b="1"/>
            </a:lvl8pPr>
            <a:lvl9pPr marL="16719691" indent="0">
              <a:buNone/>
              <a:defRPr sz="7333" b="1"/>
            </a:lvl9pPr>
          </a:lstStyle>
          <a:p>
            <a:pPr lvl="0"/>
            <a:r>
              <a:rPr lang="en-US"/>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0933"/>
            </a:lvl1pPr>
            <a:lvl2pPr>
              <a:defRPr sz="9200"/>
            </a:lvl2pPr>
            <a:lvl3pPr>
              <a:defRPr sz="8266"/>
            </a:lvl3pPr>
            <a:lvl4pPr>
              <a:defRPr sz="7333"/>
            </a:lvl4pPr>
            <a:lvl5pPr>
              <a:defRPr sz="7333"/>
            </a:lvl5pPr>
            <a:lvl6pPr>
              <a:defRPr sz="7333"/>
            </a:lvl6pPr>
            <a:lvl7pPr>
              <a:defRPr sz="7333"/>
            </a:lvl7pPr>
            <a:lvl8pPr>
              <a:defRPr sz="7333"/>
            </a:lvl8pPr>
            <a:lvl9pPr>
              <a:defRPr sz="7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7"/>
          </a:xfrm>
        </p:spPr>
        <p:txBody>
          <a:bodyPr anchor="b"/>
          <a:lstStyle>
            <a:lvl1pPr marL="0" indent="0">
              <a:buNone/>
              <a:defRPr sz="10933" b="1"/>
            </a:lvl1pPr>
            <a:lvl2pPr marL="2089961" indent="0">
              <a:buNone/>
              <a:defRPr sz="9200" b="1"/>
            </a:lvl2pPr>
            <a:lvl3pPr marL="4179922" indent="0">
              <a:buNone/>
              <a:defRPr sz="8266" b="1"/>
            </a:lvl3pPr>
            <a:lvl4pPr marL="6269885" indent="0">
              <a:buNone/>
              <a:defRPr sz="7333" b="1"/>
            </a:lvl4pPr>
            <a:lvl5pPr marL="8359846" indent="0">
              <a:buNone/>
              <a:defRPr sz="7333" b="1"/>
            </a:lvl5pPr>
            <a:lvl6pPr marL="10449807" indent="0">
              <a:buNone/>
              <a:defRPr sz="7333" b="1"/>
            </a:lvl6pPr>
            <a:lvl7pPr marL="12539768" indent="0">
              <a:buNone/>
              <a:defRPr sz="7333" b="1"/>
            </a:lvl7pPr>
            <a:lvl8pPr marL="14629729" indent="0">
              <a:buNone/>
              <a:defRPr sz="7333" b="1"/>
            </a:lvl8pPr>
            <a:lvl9pPr marL="16719691" indent="0">
              <a:buNone/>
              <a:defRPr sz="7333"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3"/>
          </a:xfrm>
        </p:spPr>
        <p:txBody>
          <a:bodyPr/>
          <a:lstStyle>
            <a:lvl1pPr>
              <a:defRPr sz="10933"/>
            </a:lvl1pPr>
            <a:lvl2pPr>
              <a:defRPr sz="9200"/>
            </a:lvl2pPr>
            <a:lvl3pPr>
              <a:defRPr sz="8266"/>
            </a:lvl3pPr>
            <a:lvl4pPr>
              <a:defRPr sz="7333"/>
            </a:lvl4pPr>
            <a:lvl5pPr>
              <a:defRPr sz="7333"/>
            </a:lvl5pPr>
            <a:lvl6pPr>
              <a:defRPr sz="7333"/>
            </a:lvl6pPr>
            <a:lvl7pPr>
              <a:defRPr sz="7333"/>
            </a:lvl7pPr>
            <a:lvl8pPr>
              <a:defRPr sz="7333"/>
            </a:lvl8pPr>
            <a:lvl9pPr>
              <a:defRPr sz="7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BC8750-4104-40B6-A7B2-375D28920A76}" type="datetimeFigureOut">
              <a:rPr lang="en-US" smtClean="0"/>
              <a:pPr/>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BC8750-4104-40B6-A7B2-375D28920A76}" type="datetimeFigureOut">
              <a:rPr lang="en-US" smtClean="0"/>
              <a:pPr/>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C8750-4104-40B6-A7B2-375D28920A76}" type="datetimeFigureOut">
              <a:rPr lang="en-US" smtClean="0"/>
              <a:pPr/>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200" b="1"/>
            </a:lvl1pPr>
          </a:lstStyle>
          <a:p>
            <a:r>
              <a:rPr lang="en-US"/>
              <a:t>Click to edit Master title style</a:t>
            </a:r>
          </a:p>
        </p:txBody>
      </p:sp>
      <p:sp>
        <p:nvSpPr>
          <p:cNvPr id="3" name="Content Placeholder 2"/>
          <p:cNvSpPr>
            <a:spLocks noGrp="1"/>
          </p:cNvSpPr>
          <p:nvPr>
            <p:ph idx="1"/>
          </p:nvPr>
        </p:nvSpPr>
        <p:spPr>
          <a:xfrm>
            <a:off x="17160240" y="1310642"/>
            <a:ext cx="24536400" cy="28094943"/>
          </a:xfrm>
        </p:spPr>
        <p:txBody>
          <a:bodyPr/>
          <a:lstStyle>
            <a:lvl1pPr>
              <a:defRPr sz="14666"/>
            </a:lvl1pPr>
            <a:lvl2pPr>
              <a:defRPr sz="12800"/>
            </a:lvl2pPr>
            <a:lvl3pPr>
              <a:defRPr sz="10933"/>
            </a:lvl3pPr>
            <a:lvl4pPr>
              <a:defRPr sz="9200"/>
            </a:lvl4pPr>
            <a:lvl5pPr>
              <a:defRPr sz="9200"/>
            </a:lvl5pPr>
            <a:lvl6pPr>
              <a:defRPr sz="9200"/>
            </a:lvl6pPr>
            <a:lvl7pPr>
              <a:defRPr sz="9200"/>
            </a:lvl7pPr>
            <a:lvl8pPr>
              <a:defRPr sz="9200"/>
            </a:lvl8pPr>
            <a:lvl9pPr>
              <a:defRPr sz="9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2"/>
            <a:ext cx="14439903" cy="22517103"/>
          </a:xfrm>
        </p:spPr>
        <p:txBody>
          <a:bodyPr/>
          <a:lstStyle>
            <a:lvl1pPr marL="0" indent="0">
              <a:buNone/>
              <a:defRPr sz="6400"/>
            </a:lvl1pPr>
            <a:lvl2pPr marL="2089961" indent="0">
              <a:buNone/>
              <a:defRPr sz="5467"/>
            </a:lvl2pPr>
            <a:lvl3pPr marL="4179922" indent="0">
              <a:buNone/>
              <a:defRPr sz="4533"/>
            </a:lvl3pPr>
            <a:lvl4pPr marL="6269885" indent="0">
              <a:buNone/>
              <a:defRPr sz="4133"/>
            </a:lvl4pPr>
            <a:lvl5pPr marL="8359846" indent="0">
              <a:buNone/>
              <a:defRPr sz="4133"/>
            </a:lvl5pPr>
            <a:lvl6pPr marL="10449807" indent="0">
              <a:buNone/>
              <a:defRPr sz="4133"/>
            </a:lvl6pPr>
            <a:lvl7pPr marL="12539768" indent="0">
              <a:buNone/>
              <a:defRPr sz="4133"/>
            </a:lvl7pPr>
            <a:lvl8pPr marL="14629729" indent="0">
              <a:buNone/>
              <a:defRPr sz="4133"/>
            </a:lvl8pPr>
            <a:lvl9pPr marL="16719691" indent="0">
              <a:buNone/>
              <a:defRPr sz="4133"/>
            </a:lvl9pPr>
          </a:lstStyle>
          <a:p>
            <a:pPr lvl="0"/>
            <a:r>
              <a:rPr lang="en-US"/>
              <a:t>Click to edit Master text styles</a:t>
            </a:r>
          </a:p>
        </p:txBody>
      </p:sp>
      <p:sp>
        <p:nvSpPr>
          <p:cNvPr id="5" name="Date Placeholder 4"/>
          <p:cNvSpPr>
            <a:spLocks noGrp="1"/>
          </p:cNvSpPr>
          <p:nvPr>
            <p:ph type="dt" sz="half" idx="10"/>
          </p:nvPr>
        </p:nvSpPr>
        <p:spPr/>
        <p:txBody>
          <a:bodyPr/>
          <a:lstStyle/>
          <a:p>
            <a:fld id="{41BC8750-4104-40B6-A7B2-375D28920A76}"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2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4666"/>
            </a:lvl1pPr>
            <a:lvl2pPr marL="2089961" indent="0">
              <a:buNone/>
              <a:defRPr sz="12800"/>
            </a:lvl2pPr>
            <a:lvl3pPr marL="4179922" indent="0">
              <a:buNone/>
              <a:defRPr sz="10933"/>
            </a:lvl3pPr>
            <a:lvl4pPr marL="6269885" indent="0">
              <a:buNone/>
              <a:defRPr sz="9200"/>
            </a:lvl4pPr>
            <a:lvl5pPr marL="8359846" indent="0">
              <a:buNone/>
              <a:defRPr sz="9200"/>
            </a:lvl5pPr>
            <a:lvl6pPr marL="10449807" indent="0">
              <a:buNone/>
              <a:defRPr sz="9200"/>
            </a:lvl6pPr>
            <a:lvl7pPr marL="12539768" indent="0">
              <a:buNone/>
              <a:defRPr sz="9200"/>
            </a:lvl7pPr>
            <a:lvl8pPr marL="14629729" indent="0">
              <a:buNone/>
              <a:defRPr sz="9200"/>
            </a:lvl8pPr>
            <a:lvl9pPr marL="16719691" indent="0">
              <a:buNone/>
              <a:defRPr sz="9200"/>
            </a:lvl9pPr>
          </a:lstStyle>
          <a:p>
            <a:endParaRPr lang="en-US"/>
          </a:p>
        </p:txBody>
      </p:sp>
      <p:sp>
        <p:nvSpPr>
          <p:cNvPr id="4" name="Text Placeholder 3"/>
          <p:cNvSpPr>
            <a:spLocks noGrp="1"/>
          </p:cNvSpPr>
          <p:nvPr>
            <p:ph type="body" sz="half" idx="2"/>
          </p:nvPr>
        </p:nvSpPr>
        <p:spPr>
          <a:xfrm>
            <a:off x="8602983" y="25763223"/>
            <a:ext cx="26334720" cy="3863337"/>
          </a:xfrm>
        </p:spPr>
        <p:txBody>
          <a:bodyPr/>
          <a:lstStyle>
            <a:lvl1pPr marL="0" indent="0">
              <a:buNone/>
              <a:defRPr sz="6400"/>
            </a:lvl1pPr>
            <a:lvl2pPr marL="2089961" indent="0">
              <a:buNone/>
              <a:defRPr sz="5467"/>
            </a:lvl2pPr>
            <a:lvl3pPr marL="4179922" indent="0">
              <a:buNone/>
              <a:defRPr sz="4533"/>
            </a:lvl3pPr>
            <a:lvl4pPr marL="6269885" indent="0">
              <a:buNone/>
              <a:defRPr sz="4133"/>
            </a:lvl4pPr>
            <a:lvl5pPr marL="8359846" indent="0">
              <a:buNone/>
              <a:defRPr sz="4133"/>
            </a:lvl5pPr>
            <a:lvl6pPr marL="10449807" indent="0">
              <a:buNone/>
              <a:defRPr sz="4133"/>
            </a:lvl6pPr>
            <a:lvl7pPr marL="12539768" indent="0">
              <a:buNone/>
              <a:defRPr sz="4133"/>
            </a:lvl7pPr>
            <a:lvl8pPr marL="14629729" indent="0">
              <a:buNone/>
              <a:defRPr sz="4133"/>
            </a:lvl8pPr>
            <a:lvl9pPr marL="16719691" indent="0">
              <a:buNone/>
              <a:defRPr sz="4133"/>
            </a:lvl9pPr>
          </a:lstStyle>
          <a:p>
            <a:pPr lvl="0"/>
            <a:r>
              <a:rPr lang="en-US"/>
              <a:t>Click to edit Master text styles</a:t>
            </a:r>
          </a:p>
        </p:txBody>
      </p:sp>
      <p:sp>
        <p:nvSpPr>
          <p:cNvPr id="5" name="Date Placeholder 4"/>
          <p:cNvSpPr>
            <a:spLocks noGrp="1"/>
          </p:cNvSpPr>
          <p:nvPr>
            <p:ph type="dt" sz="half" idx="10"/>
          </p:nvPr>
        </p:nvSpPr>
        <p:spPr/>
        <p:txBody>
          <a:bodyPr/>
          <a:lstStyle/>
          <a:p>
            <a:fld id="{41BC8750-4104-40B6-A7B2-375D28920A76}"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1D0EEB-14FD-465C-97F2-440B434409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80" cy="5486400"/>
          </a:xfrm>
          <a:prstGeom prst="rect">
            <a:avLst/>
          </a:prstGeom>
        </p:spPr>
        <p:txBody>
          <a:bodyPr vert="horz" lIns="313502" tIns="156751" rIns="313502" bIns="156751" rtlCol="0" anchor="ctr">
            <a:normAutofit/>
          </a:bodyPr>
          <a:lstStyle/>
          <a:p>
            <a:r>
              <a:rPr lang="en-US"/>
              <a:t>Click to edit Master title style</a:t>
            </a:r>
          </a:p>
        </p:txBody>
      </p:sp>
      <p:sp>
        <p:nvSpPr>
          <p:cNvPr id="3" name="Text Placeholder 2"/>
          <p:cNvSpPr>
            <a:spLocks noGrp="1"/>
          </p:cNvSpPr>
          <p:nvPr>
            <p:ph type="body" idx="1"/>
          </p:nvPr>
        </p:nvSpPr>
        <p:spPr>
          <a:xfrm>
            <a:off x="2194560" y="7680962"/>
            <a:ext cx="39502080" cy="21724623"/>
          </a:xfrm>
          <a:prstGeom prst="rect">
            <a:avLst/>
          </a:prstGeom>
        </p:spPr>
        <p:txBody>
          <a:bodyPr vert="horz" lIns="313502" tIns="156751" rIns="313502" bIns="1567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13502" tIns="156751" rIns="313502" bIns="156751" rtlCol="0" anchor="ctr"/>
          <a:lstStyle>
            <a:lvl1pPr algn="l">
              <a:defRPr sz="5467">
                <a:solidFill>
                  <a:schemeClr val="tx1">
                    <a:tint val="75000"/>
                  </a:schemeClr>
                </a:solidFill>
              </a:defRPr>
            </a:lvl1pPr>
          </a:lstStyle>
          <a:p>
            <a:fld id="{41BC8750-4104-40B6-A7B2-375D28920A76}" type="datetimeFigureOut">
              <a:rPr lang="en-US" smtClean="0"/>
              <a:pPr/>
              <a:t>4/7/2025</a:t>
            </a:fld>
            <a:endParaRPr lang="en-US"/>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13502" tIns="156751" rIns="313502" bIns="156751" rtlCol="0" anchor="ctr"/>
          <a:lstStyle>
            <a:lvl1pPr algn="ctr">
              <a:defRPr sz="546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13502" tIns="156751" rIns="313502" bIns="156751" rtlCol="0" anchor="ctr"/>
          <a:lstStyle>
            <a:lvl1pPr algn="r">
              <a:defRPr sz="5467">
                <a:solidFill>
                  <a:schemeClr val="tx1">
                    <a:tint val="75000"/>
                  </a:schemeClr>
                </a:solidFill>
              </a:defRPr>
            </a:lvl1pPr>
          </a:lstStyle>
          <a:p>
            <a:fld id="{A01D0EEB-14FD-465C-97F2-440B434409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9922" rtl="0" eaLnBrk="1" latinLnBrk="0" hangingPunct="1">
        <a:spcBef>
          <a:spcPct val="0"/>
        </a:spcBef>
        <a:buNone/>
        <a:defRPr sz="20133" kern="1200">
          <a:solidFill>
            <a:schemeClr val="tx1"/>
          </a:solidFill>
          <a:latin typeface="+mj-lt"/>
          <a:ea typeface="+mj-ea"/>
          <a:cs typeface="+mj-cs"/>
        </a:defRPr>
      </a:lvl1pPr>
    </p:titleStyle>
    <p:bodyStyle>
      <a:lvl1pPr marL="1567471" indent="-1567471" algn="l" defTabSz="4179922" rtl="0" eaLnBrk="1" latinLnBrk="0" hangingPunct="1">
        <a:spcBef>
          <a:spcPct val="20000"/>
        </a:spcBef>
        <a:buFont typeface="Arial" pitchFamily="34" charset="0"/>
        <a:buChar char="•"/>
        <a:defRPr sz="14666" kern="1200">
          <a:solidFill>
            <a:schemeClr val="tx1"/>
          </a:solidFill>
          <a:latin typeface="+mn-lt"/>
          <a:ea typeface="+mn-ea"/>
          <a:cs typeface="+mn-cs"/>
        </a:defRPr>
      </a:lvl1pPr>
      <a:lvl2pPr marL="3396187" indent="-1306226" algn="l" defTabSz="4179922"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4904" indent="-1044981" algn="l" defTabSz="4179922" rtl="0" eaLnBrk="1" latinLnBrk="0" hangingPunct="1">
        <a:spcBef>
          <a:spcPct val="20000"/>
        </a:spcBef>
        <a:buFont typeface="Arial" pitchFamily="34" charset="0"/>
        <a:buChar char="•"/>
        <a:defRPr sz="10933" kern="1200">
          <a:solidFill>
            <a:schemeClr val="tx1"/>
          </a:solidFill>
          <a:latin typeface="+mn-lt"/>
          <a:ea typeface="+mn-ea"/>
          <a:cs typeface="+mn-cs"/>
        </a:defRPr>
      </a:lvl3pPr>
      <a:lvl4pPr marL="7314865" indent="-1044981" algn="l" defTabSz="4179922"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04826" indent="-1044981" algn="l" defTabSz="4179922"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94787" indent="-1044981" algn="l" defTabSz="4179922"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84748" indent="-1044981" algn="l" defTabSz="4179922"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74711" indent="-1044981" algn="l" defTabSz="4179922"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64672" indent="-1044981" algn="l" defTabSz="4179922"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9922" rtl="0" eaLnBrk="1" latinLnBrk="0" hangingPunct="1">
        <a:defRPr sz="8266" kern="1200">
          <a:solidFill>
            <a:schemeClr val="tx1"/>
          </a:solidFill>
          <a:latin typeface="+mn-lt"/>
          <a:ea typeface="+mn-ea"/>
          <a:cs typeface="+mn-cs"/>
        </a:defRPr>
      </a:lvl1pPr>
      <a:lvl2pPr marL="2089961" algn="l" defTabSz="4179922" rtl="0" eaLnBrk="1" latinLnBrk="0" hangingPunct="1">
        <a:defRPr sz="8266" kern="1200">
          <a:solidFill>
            <a:schemeClr val="tx1"/>
          </a:solidFill>
          <a:latin typeface="+mn-lt"/>
          <a:ea typeface="+mn-ea"/>
          <a:cs typeface="+mn-cs"/>
        </a:defRPr>
      </a:lvl2pPr>
      <a:lvl3pPr marL="4179922" algn="l" defTabSz="4179922" rtl="0" eaLnBrk="1" latinLnBrk="0" hangingPunct="1">
        <a:defRPr sz="8266" kern="1200">
          <a:solidFill>
            <a:schemeClr val="tx1"/>
          </a:solidFill>
          <a:latin typeface="+mn-lt"/>
          <a:ea typeface="+mn-ea"/>
          <a:cs typeface="+mn-cs"/>
        </a:defRPr>
      </a:lvl3pPr>
      <a:lvl4pPr marL="6269885" algn="l" defTabSz="4179922" rtl="0" eaLnBrk="1" latinLnBrk="0" hangingPunct="1">
        <a:defRPr sz="8266" kern="1200">
          <a:solidFill>
            <a:schemeClr val="tx1"/>
          </a:solidFill>
          <a:latin typeface="+mn-lt"/>
          <a:ea typeface="+mn-ea"/>
          <a:cs typeface="+mn-cs"/>
        </a:defRPr>
      </a:lvl4pPr>
      <a:lvl5pPr marL="8359846" algn="l" defTabSz="4179922" rtl="0" eaLnBrk="1" latinLnBrk="0" hangingPunct="1">
        <a:defRPr sz="8266" kern="1200">
          <a:solidFill>
            <a:schemeClr val="tx1"/>
          </a:solidFill>
          <a:latin typeface="+mn-lt"/>
          <a:ea typeface="+mn-ea"/>
          <a:cs typeface="+mn-cs"/>
        </a:defRPr>
      </a:lvl5pPr>
      <a:lvl6pPr marL="10449807" algn="l" defTabSz="4179922" rtl="0" eaLnBrk="1" latinLnBrk="0" hangingPunct="1">
        <a:defRPr sz="8266" kern="1200">
          <a:solidFill>
            <a:schemeClr val="tx1"/>
          </a:solidFill>
          <a:latin typeface="+mn-lt"/>
          <a:ea typeface="+mn-ea"/>
          <a:cs typeface="+mn-cs"/>
        </a:defRPr>
      </a:lvl6pPr>
      <a:lvl7pPr marL="12539768" algn="l" defTabSz="4179922" rtl="0" eaLnBrk="1" latinLnBrk="0" hangingPunct="1">
        <a:defRPr sz="8266" kern="1200">
          <a:solidFill>
            <a:schemeClr val="tx1"/>
          </a:solidFill>
          <a:latin typeface="+mn-lt"/>
          <a:ea typeface="+mn-ea"/>
          <a:cs typeface="+mn-cs"/>
        </a:defRPr>
      </a:lvl7pPr>
      <a:lvl8pPr marL="14629729" algn="l" defTabSz="4179922" rtl="0" eaLnBrk="1" latinLnBrk="0" hangingPunct="1">
        <a:defRPr sz="8266" kern="1200">
          <a:solidFill>
            <a:schemeClr val="tx1"/>
          </a:solidFill>
          <a:latin typeface="+mn-lt"/>
          <a:ea typeface="+mn-ea"/>
          <a:cs typeface="+mn-cs"/>
        </a:defRPr>
      </a:lvl8pPr>
      <a:lvl9pPr marL="16719691" algn="l" defTabSz="4179922" rtl="0" eaLnBrk="1" latinLnBrk="0" hangingPunct="1">
        <a:defRPr sz="82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svg"/><Relationship Id="rId18" Type="http://schemas.openxmlformats.org/officeDocument/2006/relationships/image" Target="../media/image13.png"/><Relationship Id="rId3" Type="http://schemas.openxmlformats.org/officeDocument/2006/relationships/image" Target="../media/image1.png"/><Relationship Id="rId21" Type="http://schemas.openxmlformats.org/officeDocument/2006/relationships/hyperlink" Target="https://pixabay.com/pt/ensaio-cl%C3%ADnico-%C3%ADcone-ensaio-cl%C3%ADnico-2793430/" TargetMode="External"/><Relationship Id="rId7" Type="http://schemas.openxmlformats.org/officeDocument/2006/relationships/image" Target="../media/image5.tiff"/><Relationship Id="rId12" Type="http://schemas.openxmlformats.org/officeDocument/2006/relationships/image" Target="../media/image8.png"/><Relationship Id="rId17" Type="http://schemas.openxmlformats.org/officeDocument/2006/relationships/image" Target="../media/image12.tif"/><Relationship Id="rId25"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1.tif"/><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hyperlink" Target="https://www.pngall.com/disease-png/download/18669" TargetMode="External"/><Relationship Id="rId24" Type="http://schemas.openxmlformats.org/officeDocument/2006/relationships/image" Target="../media/image18.png"/><Relationship Id="rId5" Type="http://schemas.openxmlformats.org/officeDocument/2006/relationships/image" Target="../media/image3.png"/><Relationship Id="rId15" Type="http://schemas.openxmlformats.org/officeDocument/2006/relationships/hyperlink" Target="https://openclipart.org/detail/95215/calendar-month-by-baditaflorin" TargetMode="External"/><Relationship Id="rId23" Type="http://schemas.openxmlformats.org/officeDocument/2006/relationships/image" Target="../media/image17.png"/><Relationship Id="rId10" Type="http://schemas.openxmlformats.org/officeDocument/2006/relationships/image" Target="../media/image7.png"/><Relationship Id="rId19" Type="http://schemas.openxmlformats.org/officeDocument/2006/relationships/image" Target="../media/image14.svg"/><Relationship Id="rId4" Type="http://schemas.openxmlformats.org/officeDocument/2006/relationships/image" Target="../media/image2.png"/><Relationship Id="rId9" Type="http://schemas.openxmlformats.org/officeDocument/2006/relationships/hyperlink" Target="https://openclipart.org/detail/29188/globe-by-majincline-29188" TargetMode="External"/><Relationship Id="rId14" Type="http://schemas.openxmlformats.org/officeDocument/2006/relationships/image" Target="../media/image10.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E2165-4CF5-4A46-4C81-128536D0776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A9FE366-18B4-4C2E-731B-D6615D58B174}"/>
              </a:ext>
            </a:extLst>
          </p:cNvPr>
          <p:cNvSpPr/>
          <p:nvPr/>
        </p:nvSpPr>
        <p:spPr bwMode="auto">
          <a:xfrm>
            <a:off x="1083733" y="5786516"/>
            <a:ext cx="13776960" cy="25805117"/>
          </a:xfrm>
          <a:prstGeom prst="rect">
            <a:avLst/>
          </a:prstGeom>
          <a:noFill/>
          <a:ln w="38100" cap="flat" cmpd="sng" algn="ctr">
            <a:solidFill>
              <a:srgbClr val="E21729"/>
            </a:solidFill>
            <a:prstDash val="solid"/>
            <a:round/>
            <a:headEnd type="none" w="med" len="med"/>
            <a:tailEnd type="none" w="med" len="med"/>
          </a:ln>
          <a:effectLst/>
        </p:spPr>
        <p:txBody>
          <a:bodyPr vert="horz" wrap="square" lIns="162560" tIns="81280" rIns="162560" bIns="81280" numCol="1" rtlCol="0" anchor="t" anchorCtr="0" compatLnSpc="1">
            <a:prstTxWarp prst="textNoShape">
              <a:avLst/>
            </a:prstTxWarp>
          </a:bodyPr>
          <a:lstStyle/>
          <a:p>
            <a:pPr algn="just"/>
            <a:endParaRPr lang="en-US" altLang="en-US" sz="2667" dirty="0">
              <a:latin typeface="Times New Roman" panose="02020603050405020304" pitchFamily="18" charset="0"/>
            </a:endParaRPr>
          </a:p>
          <a:p>
            <a:pPr algn="just"/>
            <a:endParaRPr lang="en-US" altLang="en-US" sz="2667" dirty="0">
              <a:latin typeface="Times New Roman" panose="02020603050405020304" pitchFamily="18" charset="0"/>
            </a:endParaRPr>
          </a:p>
          <a:p>
            <a:pPr algn="just"/>
            <a:endParaRPr lang="en-US" altLang="en-US" sz="2667" dirty="0">
              <a:latin typeface="Times New Roman" panose="02020603050405020304" pitchFamily="18" charset="0"/>
            </a:endParaRPr>
          </a:p>
          <a:p>
            <a:pPr algn="just"/>
            <a:endParaRPr lang="en-US" altLang="en-US" sz="2667" dirty="0">
              <a:latin typeface="Times New Roman" panose="02020603050405020304" pitchFamily="18" charset="0"/>
            </a:endParaRPr>
          </a:p>
          <a:p>
            <a:pPr algn="just"/>
            <a:endParaRPr lang="en-US" altLang="en-US" sz="2667" dirty="0">
              <a:latin typeface="Times New Roman" panose="02020603050405020304" pitchFamily="18" charset="0"/>
            </a:endParaRPr>
          </a:p>
          <a:p>
            <a:pPr algn="just"/>
            <a:endParaRPr lang="en-US" altLang="en-US" sz="2667" dirty="0">
              <a:latin typeface="Times New Roman" panose="02020603050405020304" pitchFamily="18" charset="0"/>
            </a:endParaRPr>
          </a:p>
        </p:txBody>
      </p:sp>
      <p:sp>
        <p:nvSpPr>
          <p:cNvPr id="4" name="Snip Diagonal Corner Rectangle 3">
            <a:extLst>
              <a:ext uri="{FF2B5EF4-FFF2-40B4-BE49-F238E27FC236}">
                <a16:creationId xmlns:a16="http://schemas.microsoft.com/office/drawing/2014/main" id="{CA8C8699-29C2-30F9-8554-F2F3B0281A89}"/>
              </a:ext>
            </a:extLst>
          </p:cNvPr>
          <p:cNvSpPr/>
          <p:nvPr/>
        </p:nvSpPr>
        <p:spPr>
          <a:xfrm>
            <a:off x="1083732" y="1143000"/>
            <a:ext cx="41723735" cy="4064000"/>
          </a:xfrm>
          <a:prstGeom prst="snip2DiagRect">
            <a:avLst/>
          </a:prstGeom>
          <a:solidFill>
            <a:srgbClr val="F8F8F8"/>
          </a:solidFill>
          <a:ln w="38100">
            <a:solidFill>
              <a:srgbClr val="E21729"/>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150000"/>
              </a:lnSpc>
            </a:pPr>
            <a:endParaRPr lang="en-US" sz="7733" dirty="0">
              <a:latin typeface="Tahoma" pitchFamily="34" charset="0"/>
              <a:ea typeface="Tahoma" pitchFamily="34" charset="0"/>
              <a:cs typeface="Tahoma" pitchFamily="34" charset="0"/>
            </a:endParaRPr>
          </a:p>
        </p:txBody>
      </p:sp>
      <p:sp>
        <p:nvSpPr>
          <p:cNvPr id="8" name="Rectangle 7">
            <a:extLst>
              <a:ext uri="{FF2B5EF4-FFF2-40B4-BE49-F238E27FC236}">
                <a16:creationId xmlns:a16="http://schemas.microsoft.com/office/drawing/2014/main" id="{E57906E9-80A1-117A-9AAF-ED5BC99304DF}"/>
              </a:ext>
            </a:extLst>
          </p:cNvPr>
          <p:cNvSpPr/>
          <p:nvPr/>
        </p:nvSpPr>
        <p:spPr>
          <a:xfrm>
            <a:off x="29030506" y="5786517"/>
            <a:ext cx="13776960" cy="25805116"/>
          </a:xfrm>
          <a:prstGeom prst="rect">
            <a:avLst/>
          </a:prstGeom>
          <a:noFill/>
          <a:ln w="38100">
            <a:solidFill>
              <a:srgbClr val="E21729"/>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endParaRPr lang="en-US" sz="4533" dirty="0">
              <a:latin typeface="Tahoma" pitchFamily="34" charset="0"/>
              <a:ea typeface="Tahoma" pitchFamily="34" charset="0"/>
              <a:cs typeface="Tahoma" pitchFamily="34" charset="0"/>
            </a:endParaRPr>
          </a:p>
          <a:p>
            <a:pPr algn="ctr"/>
            <a:endParaRPr lang="en-US" sz="3200" dirty="0"/>
          </a:p>
        </p:txBody>
      </p:sp>
      <p:pic>
        <p:nvPicPr>
          <p:cNvPr id="1028" name="Picture 4">
            <a:extLst>
              <a:ext uri="{FF2B5EF4-FFF2-40B4-BE49-F238E27FC236}">
                <a16:creationId xmlns:a16="http://schemas.microsoft.com/office/drawing/2014/main" id="{7D771229-1A92-9516-0526-DBE16A2211B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 t="13074" r="-1384" b="10492"/>
          <a:stretch/>
        </p:blipFill>
        <p:spPr bwMode="auto">
          <a:xfrm>
            <a:off x="2055476" y="1326766"/>
            <a:ext cx="3502220" cy="3696468"/>
          </a:xfrm>
          <a:prstGeom prst="rect">
            <a:avLst/>
          </a:prstGeom>
          <a:noFill/>
        </p:spPr>
      </p:pic>
      <p:sp>
        <p:nvSpPr>
          <p:cNvPr id="16" name="Rectangle 15">
            <a:extLst>
              <a:ext uri="{FF2B5EF4-FFF2-40B4-BE49-F238E27FC236}">
                <a16:creationId xmlns:a16="http://schemas.microsoft.com/office/drawing/2014/main" id="{99DF9AD5-627C-2696-81C2-9C3ADD7F589F}"/>
              </a:ext>
            </a:extLst>
          </p:cNvPr>
          <p:cNvSpPr/>
          <p:nvPr/>
        </p:nvSpPr>
        <p:spPr bwMode="auto">
          <a:xfrm>
            <a:off x="15057119" y="5802487"/>
            <a:ext cx="13776960" cy="25789146"/>
          </a:xfrm>
          <a:prstGeom prst="rect">
            <a:avLst/>
          </a:prstGeom>
          <a:noFill/>
          <a:ln w="38100" cap="flat" cmpd="sng" algn="ctr">
            <a:solidFill>
              <a:srgbClr val="E21729"/>
            </a:solidFill>
            <a:prstDash val="solid"/>
            <a:round/>
            <a:headEnd type="none" w="med" len="med"/>
            <a:tailEnd type="none" w="med" len="med"/>
          </a:ln>
          <a:effectLst/>
        </p:spPr>
        <p:txBody>
          <a:bodyPr vert="horz" wrap="square" lIns="162560" tIns="81280" rIns="162560" bIns="81280" numCol="1" rtlCol="0" anchor="t" anchorCtr="0" compatLnSpc="1">
            <a:prstTxWarp prst="textNoShape">
              <a:avLst/>
            </a:prstTxWarp>
          </a:bodyPr>
          <a:lstStyle/>
          <a:p>
            <a:pPr algn="just" defTabSz="3622413">
              <a:tabLst>
                <a:tab pos="10611821" algn="l"/>
                <a:tab pos="10817848" algn="l"/>
                <a:tab pos="11063387" algn="l"/>
              </a:tabLst>
            </a:pPr>
            <a:endParaRPr lang="en-US" sz="2311" dirty="0">
              <a:latin typeface="Times New Roman" panose="02020603050405020304" pitchFamily="18" charset="0"/>
              <a:cs typeface="Times New Roman" panose="02020603050405020304" pitchFamily="18" charset="0"/>
            </a:endParaRPr>
          </a:p>
        </p:txBody>
      </p:sp>
      <p:sp>
        <p:nvSpPr>
          <p:cNvPr id="20" name="TextBox 3">
            <a:extLst>
              <a:ext uri="{FF2B5EF4-FFF2-40B4-BE49-F238E27FC236}">
                <a16:creationId xmlns:a16="http://schemas.microsoft.com/office/drawing/2014/main" id="{030BEAA4-BD1F-4F66-85A6-212651CAB53C}"/>
              </a:ext>
            </a:extLst>
          </p:cNvPr>
          <p:cNvSpPr txBox="1">
            <a:spLocks noChangeArrowheads="1"/>
          </p:cNvSpPr>
          <p:nvPr/>
        </p:nvSpPr>
        <p:spPr bwMode="auto">
          <a:xfrm>
            <a:off x="6488187" y="1508089"/>
            <a:ext cx="30818360" cy="353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000">
                <a:solidFill>
                  <a:schemeClr val="tx1"/>
                </a:solidFill>
                <a:latin typeface="Arial" panose="020B0604020202020204" pitchFamily="34" charset="0"/>
                <a:ea typeface="ＭＳ Ｐゴシック" panose="020B0600070205080204" pitchFamily="34" charset="-128"/>
              </a:defRPr>
            </a:lvl1pPr>
            <a:lvl2pPr marL="742950" indent="-285750">
              <a:defRPr sz="8000">
                <a:solidFill>
                  <a:schemeClr val="tx1"/>
                </a:solidFill>
                <a:latin typeface="Arial" panose="020B0604020202020204" pitchFamily="34" charset="0"/>
                <a:ea typeface="ＭＳ Ｐゴシック" panose="020B0600070205080204" pitchFamily="34" charset="-128"/>
              </a:defRPr>
            </a:lvl2pPr>
            <a:lvl3pPr marL="1143000" indent="-228600">
              <a:defRPr sz="8000">
                <a:solidFill>
                  <a:schemeClr val="tx1"/>
                </a:solidFill>
                <a:latin typeface="Arial" panose="020B0604020202020204" pitchFamily="34" charset="0"/>
                <a:ea typeface="ＭＳ Ｐゴシック" panose="020B0600070205080204" pitchFamily="34" charset="-128"/>
              </a:defRPr>
            </a:lvl3pPr>
            <a:lvl4pPr marL="1600200" indent="-228600">
              <a:defRPr sz="8000">
                <a:solidFill>
                  <a:schemeClr val="tx1"/>
                </a:solidFill>
                <a:latin typeface="Arial" panose="020B0604020202020204" pitchFamily="34" charset="0"/>
                <a:ea typeface="ＭＳ Ｐゴシック" panose="020B0600070205080204" pitchFamily="34" charset="-128"/>
              </a:defRPr>
            </a:lvl4pPr>
            <a:lvl5pPr marL="2057400" indent="-228600">
              <a:defRPr sz="8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8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8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8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8000">
                <a:solidFill>
                  <a:schemeClr val="tx1"/>
                </a:solidFill>
                <a:latin typeface="Arial" panose="020B0604020202020204" pitchFamily="34" charset="0"/>
                <a:ea typeface="ＭＳ Ｐゴシック" panose="020B0600070205080204" pitchFamily="34" charset="-128"/>
              </a:defRPr>
            </a:lvl9pPr>
          </a:lstStyle>
          <a:p>
            <a:pPr algn="ctr"/>
            <a:r>
              <a:rPr lang="en-US" altLang="en-US" sz="5333" b="1" dirty="0">
                <a:latin typeface="Times New Roman" panose="02020603050405020304" pitchFamily="18" charset="0"/>
              </a:rPr>
              <a:t>HELIX-RARE: A NOVEL APPROACH TO MATCH PATIENTS</a:t>
            </a:r>
          </a:p>
          <a:p>
            <a:pPr algn="ctr"/>
            <a:r>
              <a:rPr lang="en-US" altLang="en-US" sz="5333" b="1" dirty="0">
                <a:latin typeface="Times New Roman" panose="02020603050405020304" pitchFamily="18" charset="0"/>
              </a:rPr>
              <a:t>WITH CLINICAL TRIALS</a:t>
            </a:r>
          </a:p>
          <a:p>
            <a:pPr algn="ctr"/>
            <a:r>
              <a:rPr lang="en-US" altLang="en-US" sz="4267" b="1" i="1" dirty="0">
                <a:solidFill>
                  <a:srgbClr val="CE1727"/>
                </a:solidFill>
                <a:latin typeface="Times New Roman" panose="02020603050405020304" pitchFamily="18" charset="0"/>
              </a:rPr>
              <a:t>Vinod Nithin Kumar Rachakonda, Sai Nithisha </a:t>
            </a:r>
            <a:r>
              <a:rPr lang="en-US" altLang="en-US" sz="4267" b="1" i="1" dirty="0" err="1">
                <a:solidFill>
                  <a:srgbClr val="CE1727"/>
                </a:solidFill>
                <a:latin typeface="Times New Roman" panose="02020603050405020304" pitchFamily="18" charset="0"/>
              </a:rPr>
              <a:t>Marripelly</a:t>
            </a:r>
            <a:r>
              <a:rPr lang="en-US" altLang="en-US" sz="4267" b="1" i="1" dirty="0">
                <a:solidFill>
                  <a:srgbClr val="CE1727"/>
                </a:solidFill>
                <a:latin typeface="Times New Roman" panose="02020603050405020304" pitchFamily="18" charset="0"/>
              </a:rPr>
              <a:t>, Yuqi Yan, Kruthi Dhanani </a:t>
            </a:r>
            <a:r>
              <a:rPr lang="en-US" altLang="en-US" sz="4267" b="1" i="1" dirty="0" err="1">
                <a:solidFill>
                  <a:srgbClr val="CE1727"/>
                </a:solidFill>
                <a:latin typeface="Times New Roman" panose="02020603050405020304" pitchFamily="18" charset="0"/>
              </a:rPr>
              <a:t>Nukaraju</a:t>
            </a:r>
            <a:r>
              <a:rPr lang="en-US" altLang="en-US" sz="4267" b="1" i="1" dirty="0">
                <a:solidFill>
                  <a:srgbClr val="CE1727"/>
                </a:solidFill>
                <a:latin typeface="Times New Roman" panose="02020603050405020304" pitchFamily="18" charset="0"/>
              </a:rPr>
              <a:t> and Neha Manjrekar</a:t>
            </a:r>
            <a:endParaRPr lang="en-US" altLang="en-US" sz="4267" b="1" dirty="0">
              <a:solidFill>
                <a:srgbClr val="CE1727"/>
              </a:solidFill>
              <a:latin typeface="Times New Roman" panose="02020603050405020304" pitchFamily="18" charset="0"/>
            </a:endParaRPr>
          </a:p>
          <a:p>
            <a:pPr algn="ctr"/>
            <a:r>
              <a:rPr lang="en-US" altLang="en-US" sz="3733" dirty="0">
                <a:solidFill>
                  <a:srgbClr val="CE1727"/>
                </a:solidFill>
                <a:latin typeface="Times New Roman" panose="02020603050405020304" pitchFamily="18" charset="0"/>
              </a:rPr>
              <a:t>Data Analytics Program, School of Professional Studies</a:t>
            </a:r>
          </a:p>
          <a:p>
            <a:pPr algn="ctr"/>
            <a:r>
              <a:rPr lang="en-US" altLang="en-US" sz="3733" dirty="0">
                <a:solidFill>
                  <a:srgbClr val="CE1727"/>
                </a:solidFill>
                <a:latin typeface="Times New Roman" panose="02020603050405020304" pitchFamily="18" charset="0"/>
              </a:rPr>
              <a:t>Clark University, Worcester, MA</a:t>
            </a:r>
          </a:p>
        </p:txBody>
      </p:sp>
      <p:sp>
        <p:nvSpPr>
          <p:cNvPr id="21" name="Text Box 68" descr="Blue tissue paper">
            <a:extLst>
              <a:ext uri="{FF2B5EF4-FFF2-40B4-BE49-F238E27FC236}">
                <a16:creationId xmlns:a16="http://schemas.microsoft.com/office/drawing/2014/main" id="{3F913476-8C64-2F3E-A6A8-03087AAC61AF}"/>
              </a:ext>
            </a:extLst>
          </p:cNvPr>
          <p:cNvSpPr txBox="1">
            <a:spLocks noChangeArrowheads="1"/>
          </p:cNvSpPr>
          <p:nvPr/>
        </p:nvSpPr>
        <p:spPr bwMode="auto">
          <a:xfrm>
            <a:off x="1083731" y="5802485"/>
            <a:ext cx="13776959" cy="853440"/>
          </a:xfrm>
          <a:prstGeom prst="rect">
            <a:avLst/>
          </a:prstGeom>
          <a:solidFill>
            <a:srgbClr val="F8F8F8"/>
          </a:solidFill>
          <a:ln w="38100">
            <a:solidFill>
              <a:srgbClr val="E21729"/>
            </a:solidFill>
            <a:miter lim="800000"/>
            <a:headEnd/>
            <a:tailEnd/>
          </a:ln>
        </p:spPr>
        <p:txBody>
          <a:bodyPr lIns="362273" tIns="181137" rIns="362273" bIns="181137" anchor="ctr"/>
          <a:lstStyle>
            <a:lvl1pPr defTabSz="4075113">
              <a:spcBef>
                <a:spcPct val="20000"/>
              </a:spcBef>
              <a:buChar char="•"/>
              <a:defRPr sz="14300">
                <a:solidFill>
                  <a:schemeClr val="tx1"/>
                </a:solidFill>
                <a:latin typeface="Arial" panose="020B0604020202020204" pitchFamily="34" charset="0"/>
              </a:defRPr>
            </a:lvl1pPr>
            <a:lvl2pPr marL="742950" indent="-285750" defTabSz="4075113">
              <a:spcBef>
                <a:spcPct val="20000"/>
              </a:spcBef>
              <a:buChar char="–"/>
              <a:defRPr sz="12500">
                <a:solidFill>
                  <a:schemeClr val="tx1"/>
                </a:solidFill>
                <a:latin typeface="Arial" panose="020B0604020202020204" pitchFamily="34" charset="0"/>
              </a:defRPr>
            </a:lvl2pPr>
            <a:lvl3pPr marL="1143000" indent="-228600" defTabSz="4075113">
              <a:spcBef>
                <a:spcPct val="20000"/>
              </a:spcBef>
              <a:buChar char="•"/>
              <a:defRPr sz="10700">
                <a:solidFill>
                  <a:schemeClr val="tx1"/>
                </a:solidFill>
                <a:latin typeface="Arial" panose="020B0604020202020204" pitchFamily="34" charset="0"/>
              </a:defRPr>
            </a:lvl3pPr>
            <a:lvl4pPr marL="1600200" indent="-228600" defTabSz="4075113">
              <a:spcBef>
                <a:spcPct val="20000"/>
              </a:spcBef>
              <a:buChar char="–"/>
              <a:defRPr sz="8900">
                <a:solidFill>
                  <a:schemeClr val="tx1"/>
                </a:solidFill>
                <a:latin typeface="Arial" panose="020B0604020202020204" pitchFamily="34" charset="0"/>
              </a:defRPr>
            </a:lvl4pPr>
            <a:lvl5pPr marL="2057400" indent="-228600" defTabSz="4075113">
              <a:spcBef>
                <a:spcPct val="20000"/>
              </a:spcBef>
              <a:buChar char="»"/>
              <a:defRPr sz="8900">
                <a:solidFill>
                  <a:schemeClr val="tx1"/>
                </a:solidFill>
                <a:latin typeface="Arial" panose="020B0604020202020204" pitchFamily="34" charset="0"/>
              </a:defRPr>
            </a:lvl5pPr>
            <a:lvl6pPr marL="25146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6pPr>
            <a:lvl7pPr marL="29718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7pPr>
            <a:lvl8pPr marL="34290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8pPr>
            <a:lvl9pPr marL="38862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9pPr>
          </a:lstStyle>
          <a:p>
            <a:pPr algn="ctr" eaLnBrk="1" hangingPunct="1">
              <a:spcBef>
                <a:spcPct val="0"/>
              </a:spcBef>
              <a:buFontTx/>
              <a:buNone/>
            </a:pPr>
            <a:r>
              <a:rPr lang="en-US" altLang="en-US" sz="4800" b="1" dirty="0">
                <a:latin typeface="Times New Roman" panose="02020603050405020304" pitchFamily="18" charset="0"/>
                <a:cs typeface="Times New Roman" panose="02020603050405020304" pitchFamily="18" charset="0"/>
              </a:rPr>
              <a:t>Abstract</a:t>
            </a:r>
          </a:p>
        </p:txBody>
      </p:sp>
      <p:sp>
        <p:nvSpPr>
          <p:cNvPr id="23" name="Text Box 68" descr="Blue tissue paper">
            <a:extLst>
              <a:ext uri="{FF2B5EF4-FFF2-40B4-BE49-F238E27FC236}">
                <a16:creationId xmlns:a16="http://schemas.microsoft.com/office/drawing/2014/main" id="{0A1203CE-A575-2746-C754-F94DB6DC81C5}"/>
              </a:ext>
            </a:extLst>
          </p:cNvPr>
          <p:cNvSpPr txBox="1">
            <a:spLocks noChangeArrowheads="1"/>
          </p:cNvSpPr>
          <p:nvPr/>
        </p:nvSpPr>
        <p:spPr bwMode="auto">
          <a:xfrm>
            <a:off x="1058701" y="11865561"/>
            <a:ext cx="13776960" cy="792601"/>
          </a:xfrm>
          <a:prstGeom prst="rect">
            <a:avLst/>
          </a:prstGeom>
          <a:solidFill>
            <a:srgbClr val="F8F8F8"/>
          </a:solidFill>
          <a:ln w="38100">
            <a:solidFill>
              <a:srgbClr val="E21729"/>
            </a:solidFill>
            <a:miter lim="800000"/>
            <a:headEnd/>
            <a:tailEnd/>
          </a:ln>
        </p:spPr>
        <p:txBody>
          <a:bodyPr lIns="362273" tIns="181137" rIns="362273" bIns="181137" anchor="ctr"/>
          <a:lstStyle>
            <a:lvl1pPr defTabSz="4075113">
              <a:spcBef>
                <a:spcPct val="20000"/>
              </a:spcBef>
              <a:buChar char="•"/>
              <a:defRPr sz="14300">
                <a:solidFill>
                  <a:schemeClr val="tx1"/>
                </a:solidFill>
                <a:latin typeface="Arial" panose="020B0604020202020204" pitchFamily="34" charset="0"/>
              </a:defRPr>
            </a:lvl1pPr>
            <a:lvl2pPr marL="742950" indent="-285750" defTabSz="4075113">
              <a:spcBef>
                <a:spcPct val="20000"/>
              </a:spcBef>
              <a:buChar char="–"/>
              <a:defRPr sz="12500">
                <a:solidFill>
                  <a:schemeClr val="tx1"/>
                </a:solidFill>
                <a:latin typeface="Arial" panose="020B0604020202020204" pitchFamily="34" charset="0"/>
              </a:defRPr>
            </a:lvl2pPr>
            <a:lvl3pPr marL="1143000" indent="-228600" defTabSz="4075113">
              <a:spcBef>
                <a:spcPct val="20000"/>
              </a:spcBef>
              <a:buChar char="•"/>
              <a:defRPr sz="10700">
                <a:solidFill>
                  <a:schemeClr val="tx1"/>
                </a:solidFill>
                <a:latin typeface="Arial" panose="020B0604020202020204" pitchFamily="34" charset="0"/>
              </a:defRPr>
            </a:lvl3pPr>
            <a:lvl4pPr marL="1600200" indent="-228600" defTabSz="4075113">
              <a:spcBef>
                <a:spcPct val="20000"/>
              </a:spcBef>
              <a:buChar char="–"/>
              <a:defRPr sz="8900">
                <a:solidFill>
                  <a:schemeClr val="tx1"/>
                </a:solidFill>
                <a:latin typeface="Arial" panose="020B0604020202020204" pitchFamily="34" charset="0"/>
              </a:defRPr>
            </a:lvl4pPr>
            <a:lvl5pPr marL="2057400" indent="-228600" defTabSz="4075113">
              <a:spcBef>
                <a:spcPct val="20000"/>
              </a:spcBef>
              <a:buChar char="»"/>
              <a:defRPr sz="8900">
                <a:solidFill>
                  <a:schemeClr val="tx1"/>
                </a:solidFill>
                <a:latin typeface="Arial" panose="020B0604020202020204" pitchFamily="34" charset="0"/>
              </a:defRPr>
            </a:lvl5pPr>
            <a:lvl6pPr marL="25146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6pPr>
            <a:lvl7pPr marL="29718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7pPr>
            <a:lvl8pPr marL="34290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8pPr>
            <a:lvl9pPr marL="38862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9pPr>
          </a:lstStyle>
          <a:p>
            <a:pPr algn="ctr">
              <a:buNone/>
            </a:pPr>
            <a:r>
              <a:rPr lang="en-US" altLang="en-US" sz="4800" b="1" dirty="0">
                <a:latin typeface="Times New Roman" panose="02020603050405020304" pitchFamily="18" charset="0"/>
              </a:rPr>
              <a:t>Introduction &amp; Background</a:t>
            </a:r>
          </a:p>
        </p:txBody>
      </p:sp>
      <p:sp>
        <p:nvSpPr>
          <p:cNvPr id="108" name="Rectangle 107">
            <a:extLst>
              <a:ext uri="{FF2B5EF4-FFF2-40B4-BE49-F238E27FC236}">
                <a16:creationId xmlns:a16="http://schemas.microsoft.com/office/drawing/2014/main" id="{DC75E81A-7175-A041-4602-308C0F5BDA04}"/>
              </a:ext>
            </a:extLst>
          </p:cNvPr>
          <p:cNvSpPr/>
          <p:nvPr/>
        </p:nvSpPr>
        <p:spPr>
          <a:xfrm>
            <a:off x="1155293" y="6777746"/>
            <a:ext cx="13655351" cy="4679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lIns="87075" tIns="43537" rIns="87075" bIns="43537" rtlCol="0" anchor="t" anchorCtr="0"/>
          <a:lstStyle/>
          <a:p>
            <a:pPr algn="just"/>
            <a:endParaRPr lang="en-US" altLang="en-US" sz="2400" dirty="0">
              <a:solidFill>
                <a:schemeClr val="tx1"/>
              </a:solidFill>
              <a:latin typeface="Times New Roman" panose="02020603050405020304" pitchFamily="18" charset="0"/>
            </a:endParaRPr>
          </a:p>
        </p:txBody>
      </p:sp>
      <p:sp>
        <p:nvSpPr>
          <p:cNvPr id="135" name="Text Box 68" descr="Blue tissue paper">
            <a:extLst>
              <a:ext uri="{FF2B5EF4-FFF2-40B4-BE49-F238E27FC236}">
                <a16:creationId xmlns:a16="http://schemas.microsoft.com/office/drawing/2014/main" id="{121A1C27-7B3F-7823-3D20-4F9E0BD78D86}"/>
              </a:ext>
            </a:extLst>
          </p:cNvPr>
          <p:cNvSpPr txBox="1">
            <a:spLocks noChangeArrowheads="1"/>
          </p:cNvSpPr>
          <p:nvPr/>
        </p:nvSpPr>
        <p:spPr bwMode="auto">
          <a:xfrm>
            <a:off x="15057119" y="5802485"/>
            <a:ext cx="13776960" cy="853440"/>
          </a:xfrm>
          <a:prstGeom prst="rect">
            <a:avLst/>
          </a:prstGeom>
          <a:solidFill>
            <a:srgbClr val="F8F8F8"/>
          </a:solidFill>
          <a:ln w="38100">
            <a:solidFill>
              <a:srgbClr val="E21729"/>
            </a:solidFill>
            <a:miter lim="800000"/>
            <a:headEnd/>
            <a:tailEnd/>
          </a:ln>
        </p:spPr>
        <p:txBody>
          <a:bodyPr lIns="362273" tIns="181137" rIns="362273" bIns="181137" anchor="ctr"/>
          <a:lstStyle>
            <a:lvl1pPr defTabSz="4075113">
              <a:spcBef>
                <a:spcPct val="20000"/>
              </a:spcBef>
              <a:buChar char="•"/>
              <a:defRPr sz="14300">
                <a:solidFill>
                  <a:schemeClr val="tx1"/>
                </a:solidFill>
                <a:latin typeface="Arial" panose="020B0604020202020204" pitchFamily="34" charset="0"/>
              </a:defRPr>
            </a:lvl1pPr>
            <a:lvl2pPr marL="742950" indent="-285750" defTabSz="4075113">
              <a:spcBef>
                <a:spcPct val="20000"/>
              </a:spcBef>
              <a:buChar char="–"/>
              <a:defRPr sz="12500">
                <a:solidFill>
                  <a:schemeClr val="tx1"/>
                </a:solidFill>
                <a:latin typeface="Arial" panose="020B0604020202020204" pitchFamily="34" charset="0"/>
              </a:defRPr>
            </a:lvl2pPr>
            <a:lvl3pPr marL="1143000" indent="-228600" defTabSz="4075113">
              <a:spcBef>
                <a:spcPct val="20000"/>
              </a:spcBef>
              <a:buChar char="•"/>
              <a:defRPr sz="10700">
                <a:solidFill>
                  <a:schemeClr val="tx1"/>
                </a:solidFill>
                <a:latin typeface="Arial" panose="020B0604020202020204" pitchFamily="34" charset="0"/>
              </a:defRPr>
            </a:lvl3pPr>
            <a:lvl4pPr marL="1600200" indent="-228600" defTabSz="4075113">
              <a:spcBef>
                <a:spcPct val="20000"/>
              </a:spcBef>
              <a:buChar char="–"/>
              <a:defRPr sz="8900">
                <a:solidFill>
                  <a:schemeClr val="tx1"/>
                </a:solidFill>
                <a:latin typeface="Arial" panose="020B0604020202020204" pitchFamily="34" charset="0"/>
              </a:defRPr>
            </a:lvl4pPr>
            <a:lvl5pPr marL="2057400" indent="-228600" defTabSz="4075113">
              <a:spcBef>
                <a:spcPct val="20000"/>
              </a:spcBef>
              <a:buChar char="»"/>
              <a:defRPr sz="8900">
                <a:solidFill>
                  <a:schemeClr val="tx1"/>
                </a:solidFill>
                <a:latin typeface="Arial" panose="020B0604020202020204" pitchFamily="34" charset="0"/>
              </a:defRPr>
            </a:lvl5pPr>
            <a:lvl6pPr marL="25146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6pPr>
            <a:lvl7pPr marL="29718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7pPr>
            <a:lvl8pPr marL="34290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8pPr>
            <a:lvl9pPr marL="38862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9pPr>
          </a:lstStyle>
          <a:p>
            <a:pPr algn="ctr">
              <a:buNone/>
            </a:pPr>
            <a:r>
              <a:rPr lang="en-US" sz="4800" b="1" dirty="0">
                <a:latin typeface="Times New Roman" panose="02020603050405020304" pitchFamily="18" charset="0"/>
                <a:cs typeface="Times New Roman" panose="02020603050405020304" pitchFamily="18" charset="0"/>
              </a:rPr>
              <a:t>Contributions/</a:t>
            </a:r>
            <a:r>
              <a:rPr lang="en-US" altLang="en-US" sz="4800" b="1" dirty="0">
                <a:latin typeface="Times New Roman" panose="02020603050405020304" pitchFamily="18" charset="0"/>
              </a:rPr>
              <a:t>Objectives</a:t>
            </a:r>
            <a:r>
              <a:rPr lang="en-US" sz="4800" dirty="0">
                <a:latin typeface="Times New Roman" panose="02020603050405020304" pitchFamily="18" charset="0"/>
                <a:cs typeface="Times New Roman" panose="02020603050405020304" pitchFamily="18" charset="0"/>
              </a:rPr>
              <a:t> </a:t>
            </a:r>
            <a:endParaRPr lang="en-US" altLang="en-US" sz="4800" dirty="0">
              <a:latin typeface="Times New Roman" panose="02020603050405020304" pitchFamily="18" charset="0"/>
              <a:cs typeface="Times New Roman" panose="02020603050405020304" pitchFamily="18" charset="0"/>
            </a:endParaRPr>
          </a:p>
        </p:txBody>
      </p:sp>
      <p:sp>
        <p:nvSpPr>
          <p:cNvPr id="138" name="Rectangle 137">
            <a:extLst>
              <a:ext uri="{FF2B5EF4-FFF2-40B4-BE49-F238E27FC236}">
                <a16:creationId xmlns:a16="http://schemas.microsoft.com/office/drawing/2014/main" id="{CF93E450-104B-F91F-5CE1-14FE368F2339}"/>
              </a:ext>
            </a:extLst>
          </p:cNvPr>
          <p:cNvSpPr/>
          <p:nvPr/>
        </p:nvSpPr>
        <p:spPr>
          <a:xfrm>
            <a:off x="15125839" y="6824282"/>
            <a:ext cx="13543056" cy="2565683"/>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lIns="87075" tIns="43537" rIns="87075" bIns="43537" rtlCol="0" anchor="t" anchorCtr="0"/>
          <a:lstStyle/>
          <a:p>
            <a:pPr algn="just"/>
            <a:r>
              <a:rPr lang="en-US" sz="2667" dirty="0">
                <a:solidFill>
                  <a:schemeClr val="tx1"/>
                </a:solidFill>
                <a:latin typeface="Times New Roman" panose="02020603050405020304" pitchFamily="18" charset="0"/>
                <a:cs typeface="Times New Roman" panose="02020603050405020304" pitchFamily="18" charset="0"/>
              </a:rPr>
              <a:t>The existing limitation in TrialGPT lies in its inability to effectively prioritize patients with genetically driven rare diseases, which make up approximately </a:t>
            </a:r>
            <a:r>
              <a:rPr lang="en-US" sz="2667" b="1" dirty="0">
                <a:solidFill>
                  <a:schemeClr val="tx1"/>
                </a:solidFill>
                <a:latin typeface="Times New Roman" panose="02020603050405020304" pitchFamily="18" charset="0"/>
                <a:cs typeface="Times New Roman" panose="02020603050405020304" pitchFamily="18" charset="0"/>
              </a:rPr>
              <a:t>72%</a:t>
            </a:r>
            <a:r>
              <a:rPr lang="en-US" sz="2667" dirty="0">
                <a:solidFill>
                  <a:schemeClr val="tx1"/>
                </a:solidFill>
                <a:latin typeface="Times New Roman" panose="02020603050405020304" pitchFamily="18" charset="0"/>
                <a:cs typeface="Times New Roman" panose="02020603050405020304" pitchFamily="18" charset="0"/>
              </a:rPr>
              <a:t> of all rare conditions. These diseases often require not just phenotypic matching but also genomic evidence to accurately assess a patient’s eligibility or diagnostic relevance. Our approach addresses this gap by integrating data from ClinVar and gnomAD — enabling the identification of rare and pathogenic variants. </a:t>
            </a:r>
            <a:endParaRPr lang="en-US" altLang="en-US" sz="2667" dirty="0">
              <a:solidFill>
                <a:schemeClr val="tx1"/>
              </a:solidFill>
              <a:latin typeface="Times New Roman" panose="02020603050405020304" pitchFamily="18" charset="0"/>
              <a:cs typeface="Times New Roman" panose="02020603050405020304" pitchFamily="18" charset="0"/>
            </a:endParaRPr>
          </a:p>
        </p:txBody>
      </p:sp>
      <p:sp>
        <p:nvSpPr>
          <p:cNvPr id="143" name="Text Box 68" descr="Blue tissue paper">
            <a:extLst>
              <a:ext uri="{FF2B5EF4-FFF2-40B4-BE49-F238E27FC236}">
                <a16:creationId xmlns:a16="http://schemas.microsoft.com/office/drawing/2014/main" id="{FDDE4724-7AD8-5509-E6E2-D64F303D4FD7}"/>
              </a:ext>
            </a:extLst>
          </p:cNvPr>
          <p:cNvSpPr txBox="1">
            <a:spLocks noChangeArrowheads="1"/>
          </p:cNvSpPr>
          <p:nvPr/>
        </p:nvSpPr>
        <p:spPr bwMode="auto">
          <a:xfrm>
            <a:off x="29019827" y="19760090"/>
            <a:ext cx="13776960" cy="736137"/>
          </a:xfrm>
          <a:prstGeom prst="rect">
            <a:avLst/>
          </a:prstGeom>
          <a:solidFill>
            <a:srgbClr val="F8F8F8"/>
          </a:solidFill>
          <a:ln w="38100">
            <a:solidFill>
              <a:srgbClr val="E21729"/>
            </a:solidFill>
            <a:miter lim="800000"/>
            <a:headEnd/>
            <a:tailEnd/>
          </a:ln>
        </p:spPr>
        <p:txBody>
          <a:bodyPr lIns="362273" tIns="181137" rIns="362273" bIns="181137" anchor="ctr"/>
          <a:lstStyle>
            <a:lvl1pPr defTabSz="4075113">
              <a:spcBef>
                <a:spcPct val="20000"/>
              </a:spcBef>
              <a:buChar char="•"/>
              <a:defRPr sz="14300">
                <a:solidFill>
                  <a:schemeClr val="tx1"/>
                </a:solidFill>
                <a:latin typeface="Arial" panose="020B0604020202020204" pitchFamily="34" charset="0"/>
              </a:defRPr>
            </a:lvl1pPr>
            <a:lvl2pPr marL="742950" indent="-285750" defTabSz="4075113">
              <a:spcBef>
                <a:spcPct val="20000"/>
              </a:spcBef>
              <a:buChar char="–"/>
              <a:defRPr sz="12500">
                <a:solidFill>
                  <a:schemeClr val="tx1"/>
                </a:solidFill>
                <a:latin typeface="Arial" panose="020B0604020202020204" pitchFamily="34" charset="0"/>
              </a:defRPr>
            </a:lvl2pPr>
            <a:lvl3pPr marL="1143000" indent="-228600" defTabSz="4075113">
              <a:spcBef>
                <a:spcPct val="20000"/>
              </a:spcBef>
              <a:buChar char="•"/>
              <a:defRPr sz="10700">
                <a:solidFill>
                  <a:schemeClr val="tx1"/>
                </a:solidFill>
                <a:latin typeface="Arial" panose="020B0604020202020204" pitchFamily="34" charset="0"/>
              </a:defRPr>
            </a:lvl3pPr>
            <a:lvl4pPr marL="1600200" indent="-228600" defTabSz="4075113">
              <a:spcBef>
                <a:spcPct val="20000"/>
              </a:spcBef>
              <a:buChar char="–"/>
              <a:defRPr sz="8900">
                <a:solidFill>
                  <a:schemeClr val="tx1"/>
                </a:solidFill>
                <a:latin typeface="Arial" panose="020B0604020202020204" pitchFamily="34" charset="0"/>
              </a:defRPr>
            </a:lvl4pPr>
            <a:lvl5pPr marL="2057400" indent="-228600" defTabSz="4075113">
              <a:spcBef>
                <a:spcPct val="20000"/>
              </a:spcBef>
              <a:buChar char="»"/>
              <a:defRPr sz="8900">
                <a:solidFill>
                  <a:schemeClr val="tx1"/>
                </a:solidFill>
                <a:latin typeface="Arial" panose="020B0604020202020204" pitchFamily="34" charset="0"/>
              </a:defRPr>
            </a:lvl5pPr>
            <a:lvl6pPr marL="25146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6pPr>
            <a:lvl7pPr marL="29718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7pPr>
            <a:lvl8pPr marL="34290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8pPr>
            <a:lvl9pPr marL="38862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9pPr>
          </a:lstStyle>
          <a:p>
            <a:pPr algn="ctr">
              <a:buNone/>
            </a:pPr>
            <a:r>
              <a:rPr lang="en-US" sz="4800" b="1" dirty="0">
                <a:effectLst>
                  <a:outerShdw blurRad="38100" dist="38100" dir="2700000" algn="tl">
                    <a:srgbClr val="000000">
                      <a:alpha val="43137"/>
                    </a:srgbClr>
                  </a:outerShdw>
                </a:effectLst>
                <a:latin typeface="Times New Roman" pitchFamily="18" charset="0"/>
                <a:cs typeface="Times New Roman" pitchFamily="18" charset="0"/>
              </a:rPr>
              <a:t>Future Work and Conclusion</a:t>
            </a:r>
            <a:endParaRPr lang="en-US" sz="4800" b="1" dirty="0">
              <a:effectLst>
                <a:outerShdw blurRad="38100" dist="38100" dir="2700000" algn="tl">
                  <a:srgbClr val="C0C0C0"/>
                </a:outerShdw>
              </a:effectLst>
              <a:latin typeface="Arial" charset="0"/>
            </a:endParaRPr>
          </a:p>
        </p:txBody>
      </p:sp>
      <p:sp>
        <p:nvSpPr>
          <p:cNvPr id="144" name="Rectangle 143">
            <a:extLst>
              <a:ext uri="{FF2B5EF4-FFF2-40B4-BE49-F238E27FC236}">
                <a16:creationId xmlns:a16="http://schemas.microsoft.com/office/drawing/2014/main" id="{93092EC8-59D6-795A-CA64-6D52146802F9}"/>
              </a:ext>
            </a:extLst>
          </p:cNvPr>
          <p:cNvSpPr/>
          <p:nvPr/>
        </p:nvSpPr>
        <p:spPr>
          <a:xfrm>
            <a:off x="29131258" y="20577249"/>
            <a:ext cx="9659235" cy="3188753"/>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lIns="87075" tIns="43537" rIns="87075" bIns="43537" rtlCol="0" anchor="t" anchorCtr="0"/>
          <a:lstStyle/>
          <a:p>
            <a:pPr algn="just"/>
            <a:r>
              <a:rPr lang="en-US" sz="2667" dirty="0">
                <a:solidFill>
                  <a:schemeClr val="tx1"/>
                </a:solidFill>
                <a:latin typeface="Times New Roman" panose="02020603050405020304" pitchFamily="18" charset="0"/>
                <a:cs typeface="Times New Roman" panose="02020603050405020304" pitchFamily="18" charset="0"/>
              </a:rPr>
              <a:t>In the future, we aim to significantly enhance the scope and impact of our rare disease prioritization framework by addressing both data depth and user accessibility. One major direction is the integration of real-world Electronic Health Records (EHR), which will allow for the construction of more comprehensive and clinically relevant patient profiles. Additionally, we plan to expand the genomic variant database by incorporating other trusted sources such as </a:t>
            </a:r>
            <a:r>
              <a:rPr lang="en-US" sz="2667" b="1" dirty="0">
                <a:solidFill>
                  <a:schemeClr val="tx1"/>
                </a:solidFill>
                <a:latin typeface="Times New Roman" panose="02020603050405020304" pitchFamily="18" charset="0"/>
                <a:cs typeface="Times New Roman" panose="02020603050405020304" pitchFamily="18" charset="0"/>
              </a:rPr>
              <a:t>HGMD</a:t>
            </a:r>
            <a:r>
              <a:rPr lang="en-US" sz="2667" dirty="0">
                <a:solidFill>
                  <a:schemeClr val="tx1"/>
                </a:solidFill>
                <a:latin typeface="Times New Roman" panose="02020603050405020304" pitchFamily="18" charset="0"/>
                <a:cs typeface="Times New Roman" panose="02020603050405020304" pitchFamily="18" charset="0"/>
              </a:rPr>
              <a:t> and </a:t>
            </a:r>
          </a:p>
        </p:txBody>
      </p:sp>
      <p:sp>
        <p:nvSpPr>
          <p:cNvPr id="145" name="Text Box 68" descr="Blue tissue paper">
            <a:extLst>
              <a:ext uri="{FF2B5EF4-FFF2-40B4-BE49-F238E27FC236}">
                <a16:creationId xmlns:a16="http://schemas.microsoft.com/office/drawing/2014/main" id="{D6411779-7118-E622-6A94-E35FACBF673F}"/>
              </a:ext>
            </a:extLst>
          </p:cNvPr>
          <p:cNvSpPr txBox="1">
            <a:spLocks noChangeArrowheads="1"/>
          </p:cNvSpPr>
          <p:nvPr/>
        </p:nvSpPr>
        <p:spPr bwMode="auto">
          <a:xfrm>
            <a:off x="29028485" y="27645359"/>
            <a:ext cx="13776960" cy="853440"/>
          </a:xfrm>
          <a:prstGeom prst="rect">
            <a:avLst/>
          </a:prstGeom>
          <a:solidFill>
            <a:srgbClr val="F8F8F8"/>
          </a:solidFill>
          <a:ln w="38100">
            <a:solidFill>
              <a:srgbClr val="E21729"/>
            </a:solidFill>
            <a:miter lim="800000"/>
            <a:headEnd/>
            <a:tailEnd/>
          </a:ln>
        </p:spPr>
        <p:txBody>
          <a:bodyPr lIns="362273" tIns="181137" rIns="362273" bIns="181137" anchor="ctr"/>
          <a:lstStyle>
            <a:lvl1pPr defTabSz="4075113">
              <a:spcBef>
                <a:spcPct val="20000"/>
              </a:spcBef>
              <a:buChar char="•"/>
              <a:defRPr sz="14300">
                <a:solidFill>
                  <a:schemeClr val="tx1"/>
                </a:solidFill>
                <a:latin typeface="Arial" panose="020B0604020202020204" pitchFamily="34" charset="0"/>
              </a:defRPr>
            </a:lvl1pPr>
            <a:lvl2pPr marL="742950" indent="-285750" defTabSz="4075113">
              <a:spcBef>
                <a:spcPct val="20000"/>
              </a:spcBef>
              <a:buChar char="–"/>
              <a:defRPr sz="12500">
                <a:solidFill>
                  <a:schemeClr val="tx1"/>
                </a:solidFill>
                <a:latin typeface="Arial" panose="020B0604020202020204" pitchFamily="34" charset="0"/>
              </a:defRPr>
            </a:lvl2pPr>
            <a:lvl3pPr marL="1143000" indent="-228600" defTabSz="4075113">
              <a:spcBef>
                <a:spcPct val="20000"/>
              </a:spcBef>
              <a:buChar char="•"/>
              <a:defRPr sz="10700">
                <a:solidFill>
                  <a:schemeClr val="tx1"/>
                </a:solidFill>
                <a:latin typeface="Arial" panose="020B0604020202020204" pitchFamily="34" charset="0"/>
              </a:defRPr>
            </a:lvl3pPr>
            <a:lvl4pPr marL="1600200" indent="-228600" defTabSz="4075113">
              <a:spcBef>
                <a:spcPct val="20000"/>
              </a:spcBef>
              <a:buChar char="–"/>
              <a:defRPr sz="8900">
                <a:solidFill>
                  <a:schemeClr val="tx1"/>
                </a:solidFill>
                <a:latin typeface="Arial" panose="020B0604020202020204" pitchFamily="34" charset="0"/>
              </a:defRPr>
            </a:lvl4pPr>
            <a:lvl5pPr marL="2057400" indent="-228600" defTabSz="4075113">
              <a:spcBef>
                <a:spcPct val="20000"/>
              </a:spcBef>
              <a:buChar char="»"/>
              <a:defRPr sz="8900">
                <a:solidFill>
                  <a:schemeClr val="tx1"/>
                </a:solidFill>
                <a:latin typeface="Arial" panose="020B0604020202020204" pitchFamily="34" charset="0"/>
              </a:defRPr>
            </a:lvl5pPr>
            <a:lvl6pPr marL="25146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6pPr>
            <a:lvl7pPr marL="29718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7pPr>
            <a:lvl8pPr marL="34290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8pPr>
            <a:lvl9pPr marL="38862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9pPr>
          </a:lstStyle>
          <a:p>
            <a:pPr algn="ctr">
              <a:buNone/>
            </a:pPr>
            <a:r>
              <a:rPr lang="en-US" altLang="en-US" sz="4800" b="1" dirty="0">
                <a:latin typeface="Times New Roman" panose="02020603050405020304" pitchFamily="18" charset="0"/>
              </a:rPr>
              <a:t>References</a:t>
            </a:r>
          </a:p>
        </p:txBody>
      </p:sp>
      <p:sp>
        <p:nvSpPr>
          <p:cNvPr id="146" name="Text Box 68" descr="Blue tissue paper">
            <a:extLst>
              <a:ext uri="{FF2B5EF4-FFF2-40B4-BE49-F238E27FC236}">
                <a16:creationId xmlns:a16="http://schemas.microsoft.com/office/drawing/2014/main" id="{D74EDBA4-082A-390E-1ABF-89FC62D494D1}"/>
              </a:ext>
            </a:extLst>
          </p:cNvPr>
          <p:cNvSpPr txBox="1">
            <a:spLocks noChangeArrowheads="1"/>
          </p:cNvSpPr>
          <p:nvPr/>
        </p:nvSpPr>
        <p:spPr bwMode="auto">
          <a:xfrm>
            <a:off x="29019827" y="5786120"/>
            <a:ext cx="13776960" cy="853440"/>
          </a:xfrm>
          <a:prstGeom prst="rect">
            <a:avLst/>
          </a:prstGeom>
          <a:solidFill>
            <a:srgbClr val="F8F8F8"/>
          </a:solidFill>
          <a:ln w="38100">
            <a:solidFill>
              <a:srgbClr val="E21729"/>
            </a:solidFill>
            <a:miter lim="800000"/>
            <a:headEnd/>
            <a:tailEnd/>
          </a:ln>
        </p:spPr>
        <p:txBody>
          <a:bodyPr lIns="362273" tIns="181137" rIns="362273" bIns="181137" anchor="ctr"/>
          <a:lstStyle>
            <a:lvl1pPr defTabSz="4075113">
              <a:spcBef>
                <a:spcPct val="20000"/>
              </a:spcBef>
              <a:buChar char="•"/>
              <a:defRPr sz="14300">
                <a:solidFill>
                  <a:schemeClr val="tx1"/>
                </a:solidFill>
                <a:latin typeface="Arial" panose="020B0604020202020204" pitchFamily="34" charset="0"/>
              </a:defRPr>
            </a:lvl1pPr>
            <a:lvl2pPr marL="742950" indent="-285750" defTabSz="4075113">
              <a:spcBef>
                <a:spcPct val="20000"/>
              </a:spcBef>
              <a:buChar char="–"/>
              <a:defRPr sz="12500">
                <a:solidFill>
                  <a:schemeClr val="tx1"/>
                </a:solidFill>
                <a:latin typeface="Arial" panose="020B0604020202020204" pitchFamily="34" charset="0"/>
              </a:defRPr>
            </a:lvl2pPr>
            <a:lvl3pPr marL="1143000" indent="-228600" defTabSz="4075113">
              <a:spcBef>
                <a:spcPct val="20000"/>
              </a:spcBef>
              <a:buChar char="•"/>
              <a:defRPr sz="10700">
                <a:solidFill>
                  <a:schemeClr val="tx1"/>
                </a:solidFill>
                <a:latin typeface="Arial" panose="020B0604020202020204" pitchFamily="34" charset="0"/>
              </a:defRPr>
            </a:lvl3pPr>
            <a:lvl4pPr marL="1600200" indent="-228600" defTabSz="4075113">
              <a:spcBef>
                <a:spcPct val="20000"/>
              </a:spcBef>
              <a:buChar char="–"/>
              <a:defRPr sz="8900">
                <a:solidFill>
                  <a:schemeClr val="tx1"/>
                </a:solidFill>
                <a:latin typeface="Arial" panose="020B0604020202020204" pitchFamily="34" charset="0"/>
              </a:defRPr>
            </a:lvl4pPr>
            <a:lvl5pPr marL="2057400" indent="-228600" defTabSz="4075113">
              <a:spcBef>
                <a:spcPct val="20000"/>
              </a:spcBef>
              <a:buChar char="»"/>
              <a:defRPr sz="8900">
                <a:solidFill>
                  <a:schemeClr val="tx1"/>
                </a:solidFill>
                <a:latin typeface="Arial" panose="020B0604020202020204" pitchFamily="34" charset="0"/>
              </a:defRPr>
            </a:lvl5pPr>
            <a:lvl6pPr marL="25146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6pPr>
            <a:lvl7pPr marL="29718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7pPr>
            <a:lvl8pPr marL="34290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8pPr>
            <a:lvl9pPr marL="38862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9pPr>
          </a:lstStyle>
          <a:p>
            <a:pPr algn="ctr">
              <a:buNone/>
            </a:pPr>
            <a:r>
              <a:rPr lang="en-US" sz="4800" b="1" dirty="0">
                <a:latin typeface="Times New Roman" panose="02020603050405020304" pitchFamily="18" charset="0"/>
                <a:cs typeface="Times New Roman" panose="02020603050405020304" pitchFamily="18" charset="0"/>
              </a:rPr>
              <a:t>Result</a:t>
            </a:r>
            <a:r>
              <a:rPr lang="en-US" sz="4800" dirty="0">
                <a:latin typeface="Times New Roman" panose="02020603050405020304" pitchFamily="18" charset="0"/>
                <a:cs typeface="Times New Roman" panose="02020603050405020304" pitchFamily="18" charset="0"/>
              </a:rPr>
              <a:t>s </a:t>
            </a:r>
            <a:endParaRPr lang="en-US" sz="48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49" name="Text Box 68" descr="Blue tissue paper">
            <a:extLst>
              <a:ext uri="{FF2B5EF4-FFF2-40B4-BE49-F238E27FC236}">
                <a16:creationId xmlns:a16="http://schemas.microsoft.com/office/drawing/2014/main" id="{50DE47EC-8AE3-DE34-A9CC-9522DD7DB946}"/>
              </a:ext>
            </a:extLst>
          </p:cNvPr>
          <p:cNvSpPr txBox="1">
            <a:spLocks noChangeArrowheads="1"/>
          </p:cNvSpPr>
          <p:nvPr/>
        </p:nvSpPr>
        <p:spPr bwMode="auto">
          <a:xfrm>
            <a:off x="15043238" y="13035215"/>
            <a:ext cx="13776960" cy="853440"/>
          </a:xfrm>
          <a:prstGeom prst="rect">
            <a:avLst/>
          </a:prstGeom>
          <a:solidFill>
            <a:srgbClr val="F8F8F8"/>
          </a:solidFill>
          <a:ln w="38100">
            <a:solidFill>
              <a:srgbClr val="E21729"/>
            </a:solidFill>
            <a:miter lim="800000"/>
            <a:headEnd/>
            <a:tailEnd/>
          </a:ln>
        </p:spPr>
        <p:txBody>
          <a:bodyPr lIns="362273" tIns="181137" rIns="362273" bIns="181137" anchor="ctr"/>
          <a:lstStyle>
            <a:lvl1pPr defTabSz="4075113">
              <a:spcBef>
                <a:spcPct val="20000"/>
              </a:spcBef>
              <a:buChar char="•"/>
              <a:defRPr sz="14300">
                <a:solidFill>
                  <a:schemeClr val="tx1"/>
                </a:solidFill>
                <a:latin typeface="Arial" panose="020B0604020202020204" pitchFamily="34" charset="0"/>
              </a:defRPr>
            </a:lvl1pPr>
            <a:lvl2pPr marL="742950" indent="-285750" defTabSz="4075113">
              <a:spcBef>
                <a:spcPct val="20000"/>
              </a:spcBef>
              <a:buChar char="–"/>
              <a:defRPr sz="12500">
                <a:solidFill>
                  <a:schemeClr val="tx1"/>
                </a:solidFill>
                <a:latin typeface="Arial" panose="020B0604020202020204" pitchFamily="34" charset="0"/>
              </a:defRPr>
            </a:lvl2pPr>
            <a:lvl3pPr marL="1143000" indent="-228600" defTabSz="4075113">
              <a:spcBef>
                <a:spcPct val="20000"/>
              </a:spcBef>
              <a:buChar char="•"/>
              <a:defRPr sz="10700">
                <a:solidFill>
                  <a:schemeClr val="tx1"/>
                </a:solidFill>
                <a:latin typeface="Arial" panose="020B0604020202020204" pitchFamily="34" charset="0"/>
              </a:defRPr>
            </a:lvl3pPr>
            <a:lvl4pPr marL="1600200" indent="-228600" defTabSz="4075113">
              <a:spcBef>
                <a:spcPct val="20000"/>
              </a:spcBef>
              <a:buChar char="–"/>
              <a:defRPr sz="8900">
                <a:solidFill>
                  <a:schemeClr val="tx1"/>
                </a:solidFill>
                <a:latin typeface="Arial" panose="020B0604020202020204" pitchFamily="34" charset="0"/>
              </a:defRPr>
            </a:lvl4pPr>
            <a:lvl5pPr marL="2057400" indent="-228600" defTabSz="4075113">
              <a:spcBef>
                <a:spcPct val="20000"/>
              </a:spcBef>
              <a:buChar char="»"/>
              <a:defRPr sz="8900">
                <a:solidFill>
                  <a:schemeClr val="tx1"/>
                </a:solidFill>
                <a:latin typeface="Arial" panose="020B0604020202020204" pitchFamily="34" charset="0"/>
              </a:defRPr>
            </a:lvl5pPr>
            <a:lvl6pPr marL="25146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6pPr>
            <a:lvl7pPr marL="29718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7pPr>
            <a:lvl8pPr marL="34290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8pPr>
            <a:lvl9pPr marL="38862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9pPr>
          </a:lstStyle>
          <a:p>
            <a:pPr algn="ctr">
              <a:buNone/>
            </a:pPr>
            <a:r>
              <a:rPr lang="en-US" sz="4800" b="1" dirty="0">
                <a:latin typeface="Times New Roman" panose="02020603050405020304" pitchFamily="18" charset="0"/>
                <a:cs typeface="Times New Roman" panose="02020603050405020304" pitchFamily="18" charset="0"/>
              </a:rPr>
              <a:t>Methodology &amp; Procedur</a:t>
            </a:r>
            <a:r>
              <a:rPr lang="en-US" sz="4800" dirty="0">
                <a:latin typeface="Times New Roman" panose="02020603050405020304" pitchFamily="18" charset="0"/>
                <a:cs typeface="Times New Roman" panose="02020603050405020304" pitchFamily="18" charset="0"/>
              </a:rPr>
              <a:t>e</a:t>
            </a:r>
            <a:endParaRPr lang="en-US" altLang="en-US" sz="4800" dirty="0">
              <a:latin typeface="Times New Roman" panose="02020603050405020304" pitchFamily="18" charset="0"/>
              <a:cs typeface="Times New Roman" panose="02020603050405020304" pitchFamily="18" charset="0"/>
            </a:endParaRPr>
          </a:p>
        </p:txBody>
      </p:sp>
      <p:sp>
        <p:nvSpPr>
          <p:cNvPr id="230" name="Rectangle 229">
            <a:extLst>
              <a:ext uri="{FF2B5EF4-FFF2-40B4-BE49-F238E27FC236}">
                <a16:creationId xmlns:a16="http://schemas.microsoft.com/office/drawing/2014/main" id="{2228080F-F6D8-C10E-A83B-43A9E0329214}"/>
              </a:ext>
            </a:extLst>
          </p:cNvPr>
          <p:cNvSpPr/>
          <p:nvPr/>
        </p:nvSpPr>
        <p:spPr>
          <a:xfrm>
            <a:off x="29101253" y="30069216"/>
            <a:ext cx="13543056" cy="1428487"/>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lIns="87075" tIns="43537" rIns="87075" bIns="43537" rtlCol="0" anchor="t" anchorCtr="0"/>
          <a:lstStyle/>
          <a:p>
            <a:pPr algn="just"/>
            <a:endParaRPr lang="en-US" sz="2667" dirty="0">
              <a:solidFill>
                <a:schemeClr val="tx1"/>
              </a:solidFill>
              <a:latin typeface="Times New Roman" panose="02020603050405020304" pitchFamily="18" charset="0"/>
              <a:cs typeface="Times New Roman" panose="02020603050405020304" pitchFamily="18" charset="0"/>
            </a:endParaRPr>
          </a:p>
        </p:txBody>
      </p:sp>
      <p:sp>
        <p:nvSpPr>
          <p:cNvPr id="99" name="Text Box 68" descr="Blue tissue paper">
            <a:extLst>
              <a:ext uri="{FF2B5EF4-FFF2-40B4-BE49-F238E27FC236}">
                <a16:creationId xmlns:a16="http://schemas.microsoft.com/office/drawing/2014/main" id="{2ECBF34F-B8E3-EBA2-121F-2E2B4016004F}"/>
              </a:ext>
            </a:extLst>
          </p:cNvPr>
          <p:cNvSpPr txBox="1">
            <a:spLocks noChangeArrowheads="1"/>
          </p:cNvSpPr>
          <p:nvPr/>
        </p:nvSpPr>
        <p:spPr bwMode="auto">
          <a:xfrm>
            <a:off x="15051779" y="20577249"/>
            <a:ext cx="13776960" cy="853440"/>
          </a:xfrm>
          <a:prstGeom prst="rect">
            <a:avLst/>
          </a:prstGeom>
          <a:solidFill>
            <a:srgbClr val="F8F8F8"/>
          </a:solidFill>
          <a:ln w="38100">
            <a:solidFill>
              <a:srgbClr val="E21729"/>
            </a:solidFill>
            <a:miter lim="800000"/>
            <a:headEnd/>
            <a:tailEnd/>
          </a:ln>
        </p:spPr>
        <p:txBody>
          <a:bodyPr lIns="362273" tIns="181137" rIns="362273" bIns="181137" anchor="ctr"/>
          <a:lstStyle>
            <a:lvl1pPr defTabSz="4075113">
              <a:spcBef>
                <a:spcPct val="20000"/>
              </a:spcBef>
              <a:buChar char="•"/>
              <a:defRPr sz="14300">
                <a:solidFill>
                  <a:schemeClr val="tx1"/>
                </a:solidFill>
                <a:latin typeface="Arial" panose="020B0604020202020204" pitchFamily="34" charset="0"/>
              </a:defRPr>
            </a:lvl1pPr>
            <a:lvl2pPr marL="742950" indent="-285750" defTabSz="4075113">
              <a:spcBef>
                <a:spcPct val="20000"/>
              </a:spcBef>
              <a:buChar char="–"/>
              <a:defRPr sz="12500">
                <a:solidFill>
                  <a:schemeClr val="tx1"/>
                </a:solidFill>
                <a:latin typeface="Arial" panose="020B0604020202020204" pitchFamily="34" charset="0"/>
              </a:defRPr>
            </a:lvl2pPr>
            <a:lvl3pPr marL="1143000" indent="-228600" defTabSz="4075113">
              <a:spcBef>
                <a:spcPct val="20000"/>
              </a:spcBef>
              <a:buChar char="•"/>
              <a:defRPr sz="10700">
                <a:solidFill>
                  <a:schemeClr val="tx1"/>
                </a:solidFill>
                <a:latin typeface="Arial" panose="020B0604020202020204" pitchFamily="34" charset="0"/>
              </a:defRPr>
            </a:lvl3pPr>
            <a:lvl4pPr marL="1600200" indent="-228600" defTabSz="4075113">
              <a:spcBef>
                <a:spcPct val="20000"/>
              </a:spcBef>
              <a:buChar char="–"/>
              <a:defRPr sz="8900">
                <a:solidFill>
                  <a:schemeClr val="tx1"/>
                </a:solidFill>
                <a:latin typeface="Arial" panose="020B0604020202020204" pitchFamily="34" charset="0"/>
              </a:defRPr>
            </a:lvl4pPr>
            <a:lvl5pPr marL="2057400" indent="-228600" defTabSz="4075113">
              <a:spcBef>
                <a:spcPct val="20000"/>
              </a:spcBef>
              <a:buChar char="»"/>
              <a:defRPr sz="8900">
                <a:solidFill>
                  <a:schemeClr val="tx1"/>
                </a:solidFill>
                <a:latin typeface="Arial" panose="020B0604020202020204" pitchFamily="34" charset="0"/>
              </a:defRPr>
            </a:lvl5pPr>
            <a:lvl6pPr marL="25146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6pPr>
            <a:lvl7pPr marL="29718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7pPr>
            <a:lvl8pPr marL="34290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8pPr>
            <a:lvl9pPr marL="3886200" indent="-228600" defTabSz="4075113" eaLnBrk="0" fontAlgn="base" hangingPunct="0">
              <a:spcBef>
                <a:spcPct val="20000"/>
              </a:spcBef>
              <a:spcAft>
                <a:spcPct val="0"/>
              </a:spcAft>
              <a:buChar char="»"/>
              <a:defRPr sz="8900">
                <a:solidFill>
                  <a:schemeClr val="tx1"/>
                </a:solidFill>
                <a:latin typeface="Arial" panose="020B0604020202020204" pitchFamily="34" charset="0"/>
              </a:defRPr>
            </a:lvl9pPr>
          </a:lstStyle>
          <a:p>
            <a:pPr algn="ctr">
              <a:buNone/>
            </a:pPr>
            <a:r>
              <a:rPr lang="en-US" sz="4800" b="1" dirty="0">
                <a:latin typeface="Times New Roman" panose="02020603050405020304" pitchFamily="18" charset="0"/>
                <a:cs typeface="Times New Roman" panose="02020603050405020304" pitchFamily="18" charset="0"/>
              </a:rPr>
              <a:t>Architectural Diagram</a:t>
            </a:r>
            <a:endParaRPr lang="en-US" altLang="en-US" sz="4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750C939-5881-BAE8-F41E-D7EBCE41A283}"/>
              </a:ext>
            </a:extLst>
          </p:cNvPr>
          <p:cNvSpPr txBox="1"/>
          <p:nvPr/>
        </p:nvSpPr>
        <p:spPr>
          <a:xfrm>
            <a:off x="37861030" y="3360047"/>
            <a:ext cx="4893733" cy="1565254"/>
          </a:xfrm>
          <a:prstGeom prst="rect">
            <a:avLst/>
          </a:prstGeom>
          <a:noFill/>
        </p:spPr>
        <p:txBody>
          <a:bodyPr wrap="square" lIns="87075" tIns="43538" rIns="87075" bIns="43538">
            <a:spAutoFit/>
          </a:bodyPr>
          <a:lstStyle/>
          <a:p>
            <a:pPr algn="ctr">
              <a:defRPr/>
            </a:pPr>
            <a:r>
              <a:rPr lang="en-US" sz="3200" dirty="0">
                <a:latin typeface="Times New Roman" panose="02020603050405020304" pitchFamily="18" charset="0"/>
                <a:ea typeface="Tahoma" panose="020B0604030504040204" pitchFamily="34" charset="0"/>
                <a:cs typeface="Times New Roman" panose="02020603050405020304" pitchFamily="18" charset="0"/>
              </a:rPr>
              <a:t>22nd Annual</a:t>
            </a:r>
          </a:p>
          <a:p>
            <a:pPr algn="ctr">
              <a:defRPr/>
            </a:pPr>
            <a:r>
              <a:rPr lang="en-US" sz="3200" dirty="0">
                <a:latin typeface="Times New Roman" panose="02020603050405020304" pitchFamily="18" charset="0"/>
                <a:ea typeface="Tahoma" panose="020B0604030504040204" pitchFamily="34" charset="0"/>
                <a:cs typeface="Times New Roman" panose="02020603050405020304" pitchFamily="18" charset="0"/>
              </a:rPr>
              <a:t>Graduate Multidisciplinary</a:t>
            </a:r>
          </a:p>
          <a:p>
            <a:pPr algn="ctr">
              <a:defRPr/>
            </a:pPr>
            <a:r>
              <a:rPr lang="en-US" sz="3200" dirty="0">
                <a:latin typeface="Times New Roman" panose="02020603050405020304" pitchFamily="18" charset="0"/>
                <a:ea typeface="Tahoma" panose="020B0604030504040204" pitchFamily="34" charset="0"/>
                <a:cs typeface="Times New Roman" panose="02020603050405020304" pitchFamily="18" charset="0"/>
              </a:rPr>
              <a:t>Conference (MDC)</a:t>
            </a:r>
          </a:p>
        </p:txBody>
      </p:sp>
      <p:pic>
        <p:nvPicPr>
          <p:cNvPr id="6" name="Picture 5" descr="A red and white logo with text&#10;&#10;AI-generated content may be incorrect.">
            <a:extLst>
              <a:ext uri="{FF2B5EF4-FFF2-40B4-BE49-F238E27FC236}">
                <a16:creationId xmlns:a16="http://schemas.microsoft.com/office/drawing/2014/main" id="{085C1854-5025-9CF6-F677-CEC9BFC08F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5400" y="1524000"/>
            <a:ext cx="1824995" cy="1824995"/>
          </a:xfrm>
          <a:prstGeom prst="rect">
            <a:avLst/>
          </a:prstGeom>
        </p:spPr>
      </p:pic>
      <p:sp>
        <p:nvSpPr>
          <p:cNvPr id="3" name="Rectangle 2">
            <a:extLst>
              <a:ext uri="{FF2B5EF4-FFF2-40B4-BE49-F238E27FC236}">
                <a16:creationId xmlns:a16="http://schemas.microsoft.com/office/drawing/2014/main" id="{C230482B-5227-1A03-E3CC-948124C4C49D}"/>
              </a:ext>
            </a:extLst>
          </p:cNvPr>
          <p:cNvSpPr/>
          <p:nvPr/>
        </p:nvSpPr>
        <p:spPr>
          <a:xfrm>
            <a:off x="1155293" y="6824282"/>
            <a:ext cx="13655351" cy="4994743"/>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lIns="87075" tIns="43537" rIns="87075" bIns="43537" rtlCol="0" anchor="t" anchorCtr="0"/>
          <a:lstStyle/>
          <a:p>
            <a:pPr algn="just"/>
            <a:r>
              <a:rPr lang="en-US" altLang="en-US" sz="2667" dirty="0">
                <a:solidFill>
                  <a:schemeClr val="tx1"/>
                </a:solidFill>
                <a:latin typeface="Times New Roman" panose="02020603050405020304" pitchFamily="18" charset="0"/>
              </a:rPr>
              <a:t>Recruiting participants for rare disease clinical trials is a formidable challenge due to the complexity of patient profiles and limitations of current matching methods.  This study introduces HelixRare, an innovative AI-driven algorithm designed to address this critical bottleneck.  Our approach combines rule-based clinical matching with a novel variant novelty assessment, leveraging gnomAD and ClinVar databases to prioritize patients with rare or potentially impactful genetic variations.  Furthermore, we employ a Large Language Model (LLM) to evaluate nuanced eligibility criteria, incorporating patient medical history, demographics, and geographic considerations. Evaluated on simulated Huntington’s Disease patient data, HelixRare demonstrates a capacity to accurately identify potential trial participants, prioritize those with novel variants, and generate a ranked list for efficient recruitment. With small improvements, this AI-powered solution can be applied to any disease, offering a powerful tool to accelerate clinical trial recruitment and ultimately improve patient outcomes.. </a:t>
            </a:r>
          </a:p>
        </p:txBody>
      </p:sp>
      <p:sp>
        <p:nvSpPr>
          <p:cNvPr id="9" name="Rectangle 8">
            <a:extLst>
              <a:ext uri="{FF2B5EF4-FFF2-40B4-BE49-F238E27FC236}">
                <a16:creationId xmlns:a16="http://schemas.microsoft.com/office/drawing/2014/main" id="{25C67A40-68EC-01F6-7DC3-4E1629432487}"/>
              </a:ext>
            </a:extLst>
          </p:cNvPr>
          <p:cNvSpPr/>
          <p:nvPr/>
        </p:nvSpPr>
        <p:spPr>
          <a:xfrm>
            <a:off x="1116719" y="18295259"/>
            <a:ext cx="11416549" cy="2558978"/>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lIns="87075" tIns="43537" rIns="87075" bIns="43537" rtlCol="0" anchor="t" anchorCtr="0"/>
          <a:lstStyle/>
          <a:p>
            <a:pPr algn="just">
              <a:tabLst>
                <a:tab pos="8910944" algn="l"/>
                <a:tab pos="11112222" algn="l"/>
              </a:tabLst>
            </a:pPr>
            <a:r>
              <a:rPr lang="en-US" sz="2667" dirty="0">
                <a:solidFill>
                  <a:schemeClr val="tx1"/>
                </a:solidFill>
                <a:latin typeface="Times New Roman" panose="02020603050405020304" pitchFamily="18" charset="0"/>
                <a:cs typeface="Times New Roman" panose="02020603050405020304" pitchFamily="18" charset="0"/>
              </a:rPr>
              <a:t>Clinical trials are a cornerstone of evidence-based medicine, enabling the evaluation of new treatments and improving patient outcomes. However, matching patients to suitable trials remains a major bottleneck due to complex eligibility criteria, unstructured clinical data, and manual screening processes. This mismatch often delays trials and limits patient access to potentially life-saving therapies.</a:t>
            </a:r>
            <a:endParaRPr lang="en-US" sz="2667" b="1" dirty="0">
              <a:solidFill>
                <a:schemeClr val="tx1"/>
              </a:solidFill>
              <a:latin typeface="Times New Roman" panose="02020603050405020304" pitchFamily="18" charset="0"/>
              <a:cs typeface="Times New Roman" panose="02020603050405020304" pitchFamily="18" charset="0"/>
            </a:endParaRPr>
          </a:p>
        </p:txBody>
      </p:sp>
      <p:sp>
        <p:nvSpPr>
          <p:cNvPr id="10" name="TextBox 74">
            <a:extLst>
              <a:ext uri="{FF2B5EF4-FFF2-40B4-BE49-F238E27FC236}">
                <a16:creationId xmlns:a16="http://schemas.microsoft.com/office/drawing/2014/main" id="{F6375EE9-C03E-D486-EAED-20EFE08358B8}"/>
              </a:ext>
            </a:extLst>
          </p:cNvPr>
          <p:cNvSpPr txBox="1">
            <a:spLocks noChangeArrowheads="1"/>
          </p:cNvSpPr>
          <p:nvPr/>
        </p:nvSpPr>
        <p:spPr bwMode="auto">
          <a:xfrm>
            <a:off x="1102108" y="20652876"/>
            <a:ext cx="3164553" cy="666786"/>
          </a:xfrm>
          <a:prstGeom prst="rect">
            <a:avLst/>
          </a:prstGeom>
          <a:solidFill>
            <a:srgbClr val="CE1727"/>
          </a:solidFill>
          <a:ln>
            <a:noFill/>
          </a:ln>
        </p:spPr>
        <p:txBody>
          <a:bodyPr wrap="square">
            <a:spAutoFit/>
          </a:bodyPr>
          <a:lstStyle>
            <a:lvl1pPr marL="469900" indent="-342900" defTabSz="4075113">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1pPr>
            <a:lvl2pPr marL="742950" indent="-285750" defTabSz="4075113">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2pPr>
            <a:lvl3pPr marL="1143000" indent="-228600" defTabSz="4075113">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3pPr>
            <a:lvl4pPr marL="1600200" indent="-228600" defTabSz="4075113">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4pPr>
            <a:lvl5pPr marL="2057400" indent="-228600" defTabSz="4075113">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5pPr>
            <a:lvl6pPr marL="2514600" indent="-228600" defTabSz="4075113" eaLnBrk="0" fontAlgn="base" hangingPunct="0">
              <a:spcBef>
                <a:spcPct val="0"/>
              </a:spcBef>
              <a:spcAft>
                <a:spcPct val="0"/>
              </a:spcAft>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6pPr>
            <a:lvl7pPr marL="2971800" indent="-228600" defTabSz="4075113" eaLnBrk="0" fontAlgn="base" hangingPunct="0">
              <a:spcBef>
                <a:spcPct val="0"/>
              </a:spcBef>
              <a:spcAft>
                <a:spcPct val="0"/>
              </a:spcAft>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7pPr>
            <a:lvl8pPr marL="3429000" indent="-228600" defTabSz="4075113" eaLnBrk="0" fontAlgn="base" hangingPunct="0">
              <a:spcBef>
                <a:spcPct val="0"/>
              </a:spcBef>
              <a:spcAft>
                <a:spcPct val="0"/>
              </a:spcAft>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8pPr>
            <a:lvl9pPr marL="3886200" indent="-228600" defTabSz="4075113" eaLnBrk="0" fontAlgn="base" hangingPunct="0">
              <a:spcBef>
                <a:spcPct val="0"/>
              </a:spcBef>
              <a:spcAft>
                <a:spcPct val="0"/>
              </a:spcAft>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9pPr>
          </a:lstStyle>
          <a:p>
            <a:r>
              <a:rPr lang="en-US" sz="3733"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TrialGPT</a:t>
            </a:r>
          </a:p>
        </p:txBody>
      </p:sp>
      <p:sp>
        <p:nvSpPr>
          <p:cNvPr id="12" name="Rectangle 11">
            <a:extLst>
              <a:ext uri="{FF2B5EF4-FFF2-40B4-BE49-F238E27FC236}">
                <a16:creationId xmlns:a16="http://schemas.microsoft.com/office/drawing/2014/main" id="{E3F80872-A399-47E8-CEDC-3DED0D56A403}"/>
              </a:ext>
            </a:extLst>
          </p:cNvPr>
          <p:cNvSpPr/>
          <p:nvPr/>
        </p:nvSpPr>
        <p:spPr>
          <a:xfrm>
            <a:off x="1138508" y="21390467"/>
            <a:ext cx="13397922" cy="211194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lIns="87075" tIns="43537" rIns="87075" bIns="43537" rtlCol="0" anchor="t" anchorCtr="0"/>
          <a:lstStyle/>
          <a:p>
            <a:pPr algn="just">
              <a:tabLst>
                <a:tab pos="8910944" algn="l"/>
                <a:tab pos="11112222" algn="l"/>
              </a:tabLst>
            </a:pPr>
            <a:r>
              <a:rPr lang="en-US" sz="2667" dirty="0">
                <a:solidFill>
                  <a:schemeClr val="tx1"/>
                </a:solidFill>
                <a:latin typeface="Times New Roman" panose="02020603050405020304" pitchFamily="18" charset="0"/>
                <a:cs typeface="Times New Roman" panose="02020603050405020304" pitchFamily="18" charset="0"/>
              </a:rPr>
              <a:t>TrialGPT, a AI-powered framework for patient-to-trial matching, leverages LLMs to address these challenges. It introduces a novel end-to-end framework for zero-shot patient-to-trial matching using LLMs, achieving expert-level accuracy and reducing screening time by over 40%. It integrates three stages: retrieval of relevant trials, eligibility prediction at the criterion level, and ranking based on patient-trial compatibility. </a:t>
            </a:r>
            <a:endParaRPr lang="en-US" sz="2667" b="1" dirty="0">
              <a:solidFill>
                <a:schemeClr val="tx1"/>
              </a:solidFill>
              <a:latin typeface="Times New Roman" panose="02020603050405020304" pitchFamily="18" charset="0"/>
              <a:cs typeface="Times New Roman" panose="02020603050405020304" pitchFamily="18" charset="0"/>
            </a:endParaRPr>
          </a:p>
        </p:txBody>
      </p:sp>
      <p:pic>
        <p:nvPicPr>
          <p:cNvPr id="13" name="Graphic 12">
            <a:extLst>
              <a:ext uri="{FF2B5EF4-FFF2-40B4-BE49-F238E27FC236}">
                <a16:creationId xmlns:a16="http://schemas.microsoft.com/office/drawing/2014/main" id="{3113E5C2-758A-9964-DEA3-C2257EF9CD75}"/>
              </a:ext>
            </a:extLst>
          </p:cNvPr>
          <p:cNvPicPr>
            <a:picLocks noChangeAspect="1"/>
          </p:cNvPicPr>
          <p:nvPr/>
        </p:nvPicPr>
        <p:blipFill>
          <a:blip r:embed="rId5">
            <a:extLst>
              <a:ext uri="{96DAC541-7B7A-43D3-8B79-37D633B846F1}">
                <asvg:svgBlip xmlns:asvg="http://schemas.microsoft.com/office/drawing/2016/SVG/main" r:embed="rId6"/>
              </a:ext>
            </a:extLst>
          </a:blip>
          <a:srcRect b="6274"/>
          <a:stretch/>
        </p:blipFill>
        <p:spPr>
          <a:xfrm>
            <a:off x="2120427" y="23564274"/>
            <a:ext cx="11434083" cy="4745294"/>
          </a:xfrm>
          <a:prstGeom prst="rect">
            <a:avLst/>
          </a:prstGeom>
        </p:spPr>
      </p:pic>
      <p:sp>
        <p:nvSpPr>
          <p:cNvPr id="14" name="TextBox 74">
            <a:extLst>
              <a:ext uri="{FF2B5EF4-FFF2-40B4-BE49-F238E27FC236}">
                <a16:creationId xmlns:a16="http://schemas.microsoft.com/office/drawing/2014/main" id="{9BF14191-DB9F-BD98-E73E-BC6EFE38D97A}"/>
              </a:ext>
            </a:extLst>
          </p:cNvPr>
          <p:cNvSpPr txBox="1">
            <a:spLocks noChangeArrowheads="1"/>
          </p:cNvSpPr>
          <p:nvPr/>
        </p:nvSpPr>
        <p:spPr bwMode="auto">
          <a:xfrm>
            <a:off x="1072602" y="17628473"/>
            <a:ext cx="3371030" cy="666786"/>
          </a:xfrm>
          <a:prstGeom prst="rect">
            <a:avLst/>
          </a:prstGeom>
          <a:solidFill>
            <a:srgbClr val="CE1727"/>
          </a:solidFill>
          <a:ln>
            <a:noFill/>
          </a:ln>
        </p:spPr>
        <p:txBody>
          <a:bodyPr wrap="square">
            <a:spAutoFit/>
          </a:bodyPr>
          <a:lstStyle>
            <a:lvl1pPr marL="469900" indent="-342900" defTabSz="4075113">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1pPr>
            <a:lvl2pPr marL="742950" indent="-285750" defTabSz="4075113">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2pPr>
            <a:lvl3pPr marL="1143000" indent="-228600" defTabSz="4075113">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3pPr>
            <a:lvl4pPr marL="1600200" indent="-228600" defTabSz="4075113">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4pPr>
            <a:lvl5pPr marL="2057400" indent="-228600" defTabSz="4075113">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5pPr>
            <a:lvl6pPr marL="2514600" indent="-228600" defTabSz="4075113" eaLnBrk="0" fontAlgn="base" hangingPunct="0">
              <a:spcBef>
                <a:spcPct val="0"/>
              </a:spcBef>
              <a:spcAft>
                <a:spcPct val="0"/>
              </a:spcAft>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6pPr>
            <a:lvl7pPr marL="2971800" indent="-228600" defTabSz="4075113" eaLnBrk="0" fontAlgn="base" hangingPunct="0">
              <a:spcBef>
                <a:spcPct val="0"/>
              </a:spcBef>
              <a:spcAft>
                <a:spcPct val="0"/>
              </a:spcAft>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7pPr>
            <a:lvl8pPr marL="3429000" indent="-228600" defTabSz="4075113" eaLnBrk="0" fontAlgn="base" hangingPunct="0">
              <a:spcBef>
                <a:spcPct val="0"/>
              </a:spcBef>
              <a:spcAft>
                <a:spcPct val="0"/>
              </a:spcAft>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8pPr>
            <a:lvl9pPr marL="3886200" indent="-228600" defTabSz="4075113" eaLnBrk="0" fontAlgn="base" hangingPunct="0">
              <a:spcBef>
                <a:spcPct val="0"/>
              </a:spcBef>
              <a:spcAft>
                <a:spcPct val="0"/>
              </a:spcAft>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9pPr>
          </a:lstStyle>
          <a:p>
            <a:r>
              <a:rPr lang="en-US" sz="3733"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Clinical Trials</a:t>
            </a:r>
          </a:p>
        </p:txBody>
      </p:sp>
      <p:pic>
        <p:nvPicPr>
          <p:cNvPr id="15" name="Picture 14" descr="A blue circle with a dna strand and people&#10;&#10;AI-generated content may be incorrect.">
            <a:extLst>
              <a:ext uri="{FF2B5EF4-FFF2-40B4-BE49-F238E27FC236}">
                <a16:creationId xmlns:a16="http://schemas.microsoft.com/office/drawing/2014/main" id="{98BEF4D3-369A-0B21-D823-11417D305F3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20572" y="18309090"/>
            <a:ext cx="2083768" cy="2083768"/>
          </a:xfrm>
          <a:prstGeom prst="rect">
            <a:avLst/>
          </a:prstGeom>
        </p:spPr>
      </p:pic>
      <p:sp>
        <p:nvSpPr>
          <p:cNvPr id="17" name="Rectangle 16">
            <a:extLst>
              <a:ext uri="{FF2B5EF4-FFF2-40B4-BE49-F238E27FC236}">
                <a16:creationId xmlns:a16="http://schemas.microsoft.com/office/drawing/2014/main" id="{0A23B63B-66BA-9FC4-298A-FC53990C3D39}"/>
              </a:ext>
            </a:extLst>
          </p:cNvPr>
          <p:cNvSpPr/>
          <p:nvPr/>
        </p:nvSpPr>
        <p:spPr>
          <a:xfrm>
            <a:off x="1122510" y="12837083"/>
            <a:ext cx="13568067" cy="1624736"/>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lIns="87075" tIns="43537" rIns="87075" bIns="43537" rtlCol="0" anchor="t" anchorCtr="0"/>
          <a:lstStyle/>
          <a:p>
            <a:pPr algn="just">
              <a:tabLst>
                <a:tab pos="8910944" algn="l"/>
                <a:tab pos="11112222" algn="l"/>
              </a:tabLst>
            </a:pPr>
            <a:r>
              <a:rPr lang="en-US" sz="2667" dirty="0">
                <a:solidFill>
                  <a:schemeClr val="tx1"/>
                </a:solidFill>
                <a:latin typeface="Times New Roman" panose="02020603050405020304" pitchFamily="18" charset="0"/>
                <a:cs typeface="Times New Roman" panose="02020603050405020304" pitchFamily="18" charset="0"/>
              </a:rPr>
              <a:t> A rare disease is a condition that affects a small percentage of the population. In the United States, it's defined as affecting fewer than 200,000 people at any given time. Rare diseases affect millions worldwide but are often underdiagnosed due to limited data, clinical heterogeneity, and lack of awareness.</a:t>
            </a:r>
            <a:endParaRPr lang="en-US" sz="2667" b="1"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D42B9C64-D96B-C517-6955-B1EF35588C9D}"/>
              </a:ext>
            </a:extLst>
          </p:cNvPr>
          <p:cNvSpPr/>
          <p:nvPr/>
        </p:nvSpPr>
        <p:spPr>
          <a:xfrm>
            <a:off x="1570481" y="14960670"/>
            <a:ext cx="5562600" cy="666786"/>
          </a:xfrm>
          <a:prstGeom prst="rect">
            <a:avLst/>
          </a:prstGeom>
          <a:solidFill>
            <a:schemeClr val="tx2"/>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70" dirty="0">
                <a:latin typeface="Times New Roman" panose="02020603050405020304" pitchFamily="18" charset="0"/>
                <a:cs typeface="Times New Roman" panose="02020603050405020304" pitchFamily="18" charset="0"/>
              </a:rPr>
              <a:t>300+ million people affected globally</a:t>
            </a:r>
          </a:p>
        </p:txBody>
      </p:sp>
      <p:pic>
        <p:nvPicPr>
          <p:cNvPr id="25" name="Picture 24" descr="A blue and green globe&#10;&#10;AI-generated content may be incorrect.">
            <a:extLst>
              <a:ext uri="{FF2B5EF4-FFF2-40B4-BE49-F238E27FC236}">
                <a16:creationId xmlns:a16="http://schemas.microsoft.com/office/drawing/2014/main" id="{0817E9A1-09C2-C194-F031-5F8C0E45101A}"/>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926660" y="14730834"/>
            <a:ext cx="1045550" cy="1045550"/>
          </a:xfrm>
          <a:prstGeom prst="rect">
            <a:avLst/>
          </a:prstGeom>
        </p:spPr>
      </p:pic>
      <p:sp>
        <p:nvSpPr>
          <p:cNvPr id="26" name="Rectangle 25">
            <a:extLst>
              <a:ext uri="{FF2B5EF4-FFF2-40B4-BE49-F238E27FC236}">
                <a16:creationId xmlns:a16="http://schemas.microsoft.com/office/drawing/2014/main" id="{EF7D33BC-825F-7C40-74AC-3B7BC4AD45EC}"/>
              </a:ext>
            </a:extLst>
          </p:cNvPr>
          <p:cNvSpPr/>
          <p:nvPr/>
        </p:nvSpPr>
        <p:spPr>
          <a:xfrm>
            <a:off x="8681262" y="14960670"/>
            <a:ext cx="4584047" cy="666786"/>
          </a:xfrm>
          <a:prstGeom prst="rect">
            <a:avLst/>
          </a:prstGeom>
          <a:solidFill>
            <a:schemeClr val="tx2"/>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70" dirty="0">
                <a:latin typeface="Times New Roman" panose="02020603050405020304" pitchFamily="18" charset="0"/>
                <a:cs typeface="Times New Roman" panose="02020603050405020304" pitchFamily="18" charset="0"/>
              </a:rPr>
              <a:t>7,000+ rare diseases identified</a:t>
            </a:r>
          </a:p>
        </p:txBody>
      </p:sp>
      <p:pic>
        <p:nvPicPr>
          <p:cNvPr id="28" name="Picture 27" descr="A close up of a virus&#10;&#10;AI-generated content may be incorrect.">
            <a:extLst>
              <a:ext uri="{FF2B5EF4-FFF2-40B4-BE49-F238E27FC236}">
                <a16:creationId xmlns:a16="http://schemas.microsoft.com/office/drawing/2014/main" id="{4A9288C3-C1DD-D8FD-6ECC-6DA4B05F18D3}"/>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2913905" y="14642327"/>
            <a:ext cx="1237735" cy="1237735"/>
          </a:xfrm>
          <a:prstGeom prst="rect">
            <a:avLst/>
          </a:prstGeom>
        </p:spPr>
      </p:pic>
      <p:sp>
        <p:nvSpPr>
          <p:cNvPr id="30" name="Rectangle 29">
            <a:extLst>
              <a:ext uri="{FF2B5EF4-FFF2-40B4-BE49-F238E27FC236}">
                <a16:creationId xmlns:a16="http://schemas.microsoft.com/office/drawing/2014/main" id="{63764A78-06E3-72D1-3EC8-6AF4E399442C}"/>
              </a:ext>
            </a:extLst>
          </p:cNvPr>
          <p:cNvSpPr/>
          <p:nvPr/>
        </p:nvSpPr>
        <p:spPr>
          <a:xfrm>
            <a:off x="2157399" y="16389200"/>
            <a:ext cx="4584047" cy="666786"/>
          </a:xfrm>
          <a:prstGeom prst="rect">
            <a:avLst/>
          </a:prstGeom>
          <a:solidFill>
            <a:schemeClr val="tx2"/>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70" dirty="0">
                <a:latin typeface="Times New Roman" panose="02020603050405020304" pitchFamily="18" charset="0"/>
                <a:cs typeface="Times New Roman" panose="02020603050405020304" pitchFamily="18" charset="0"/>
              </a:rPr>
              <a:t>70% of cases affect children</a:t>
            </a:r>
          </a:p>
        </p:txBody>
      </p:sp>
      <p:sp>
        <p:nvSpPr>
          <p:cNvPr id="32" name="Rectangle 31">
            <a:extLst>
              <a:ext uri="{FF2B5EF4-FFF2-40B4-BE49-F238E27FC236}">
                <a16:creationId xmlns:a16="http://schemas.microsoft.com/office/drawing/2014/main" id="{D5F17040-7D9E-F5C5-6040-5EFA26E22DA3}"/>
              </a:ext>
            </a:extLst>
          </p:cNvPr>
          <p:cNvSpPr/>
          <p:nvPr/>
        </p:nvSpPr>
        <p:spPr>
          <a:xfrm>
            <a:off x="7396024" y="16427846"/>
            <a:ext cx="5341423" cy="666786"/>
          </a:xfrm>
          <a:prstGeom prst="rect">
            <a:avLst/>
          </a:prstGeom>
          <a:solidFill>
            <a:schemeClr val="tx2"/>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70" dirty="0">
                <a:latin typeface="Times New Roman" panose="02020603050405020304" pitchFamily="18" charset="0"/>
                <a:cs typeface="Times New Roman" panose="02020603050405020304" pitchFamily="18" charset="0"/>
              </a:rPr>
              <a:t>Average diagnostic delay: 5–7 years</a:t>
            </a:r>
          </a:p>
        </p:txBody>
      </p:sp>
      <p:pic>
        <p:nvPicPr>
          <p:cNvPr id="35" name="Graphic 34" descr="Child with balloon with solid fill">
            <a:extLst>
              <a:ext uri="{FF2B5EF4-FFF2-40B4-BE49-F238E27FC236}">
                <a16:creationId xmlns:a16="http://schemas.microsoft.com/office/drawing/2014/main" id="{29013409-4867-C26F-8985-67F0055E7DE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147611" y="15867083"/>
            <a:ext cx="1237734" cy="1237734"/>
          </a:xfrm>
          <a:prstGeom prst="rect">
            <a:avLst/>
          </a:prstGeom>
        </p:spPr>
      </p:pic>
      <p:pic>
        <p:nvPicPr>
          <p:cNvPr id="37" name="Picture 36" descr="A calendar with a page on it&#10;&#10;AI-generated content may be incorrect.">
            <a:extLst>
              <a:ext uri="{FF2B5EF4-FFF2-40B4-BE49-F238E27FC236}">
                <a16:creationId xmlns:a16="http://schemas.microsoft.com/office/drawing/2014/main" id="{2FFA5C58-E682-A89A-DE01-8D737615964B}"/>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12603508" y="16073086"/>
            <a:ext cx="1058948" cy="1124049"/>
          </a:xfrm>
          <a:prstGeom prst="rect">
            <a:avLst/>
          </a:prstGeom>
        </p:spPr>
      </p:pic>
      <p:sp>
        <p:nvSpPr>
          <p:cNvPr id="44" name="Rectangle 43">
            <a:extLst>
              <a:ext uri="{FF2B5EF4-FFF2-40B4-BE49-F238E27FC236}">
                <a16:creationId xmlns:a16="http://schemas.microsoft.com/office/drawing/2014/main" id="{5F67F4BC-845B-D6C1-ACE6-2FA4245CED16}"/>
              </a:ext>
            </a:extLst>
          </p:cNvPr>
          <p:cNvSpPr/>
          <p:nvPr/>
        </p:nvSpPr>
        <p:spPr>
          <a:xfrm>
            <a:off x="1285462" y="28272307"/>
            <a:ext cx="13499782" cy="3065877"/>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lIns="87075" tIns="43537" rIns="87075" bIns="43537" rtlCol="0" anchor="t" anchorCtr="0"/>
          <a:lstStyle/>
          <a:p>
            <a:pPr algn="just">
              <a:tabLst>
                <a:tab pos="8910944" algn="l"/>
                <a:tab pos="11112222" algn="l"/>
              </a:tabLst>
            </a:pPr>
            <a:r>
              <a:rPr lang="en-US" sz="2667" dirty="0">
                <a:solidFill>
                  <a:schemeClr val="tx1"/>
                </a:solidFill>
                <a:latin typeface="Times New Roman" panose="02020603050405020304" pitchFamily="18" charset="0"/>
                <a:cs typeface="Times New Roman" panose="02020603050405020304" pitchFamily="18" charset="0"/>
              </a:rPr>
              <a:t>However, despite its promising performance, TrialGPT faces several key limitations:</a:t>
            </a:r>
          </a:p>
          <a:p>
            <a:pPr algn="just">
              <a:tabLst>
                <a:tab pos="8910944" algn="l"/>
                <a:tab pos="11112222" algn="l"/>
              </a:tabLst>
            </a:pPr>
            <a:endParaRPr lang="en-US" sz="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tabLst>
                <a:tab pos="8910944" algn="l"/>
                <a:tab pos="11112222" algn="l"/>
              </a:tabLst>
            </a:pPr>
            <a:r>
              <a:rPr lang="en-US" sz="2667" b="1" dirty="0">
                <a:solidFill>
                  <a:schemeClr val="tx1"/>
                </a:solidFill>
                <a:latin typeface="Times New Roman" panose="02020603050405020304" pitchFamily="18" charset="0"/>
                <a:cs typeface="Times New Roman" panose="02020603050405020304" pitchFamily="18" charset="0"/>
              </a:rPr>
              <a:t>Poor performance on rare diseases</a:t>
            </a:r>
            <a:r>
              <a:rPr lang="en-US" sz="2667" dirty="0">
                <a:solidFill>
                  <a:schemeClr val="tx1"/>
                </a:solidFill>
                <a:latin typeface="Times New Roman" panose="02020603050405020304" pitchFamily="18" charset="0"/>
                <a:cs typeface="Times New Roman" panose="02020603050405020304" pitchFamily="18" charset="0"/>
              </a:rPr>
              <a:t>: The model struggles with zero-shot matching in rare disease cases due to data scarcity and complex, non-standard eligibility criteria.</a:t>
            </a:r>
          </a:p>
          <a:p>
            <a:pPr marL="457200" indent="-457200" algn="just">
              <a:buFont typeface="Arial" panose="020B0604020202020204" pitchFamily="34" charset="0"/>
              <a:buChar char="•"/>
              <a:tabLst>
                <a:tab pos="8910944" algn="l"/>
                <a:tab pos="11112222" algn="l"/>
              </a:tabLst>
            </a:pPr>
            <a:r>
              <a:rPr lang="en-US" sz="2667" b="1" dirty="0">
                <a:solidFill>
                  <a:schemeClr val="tx1"/>
                </a:solidFill>
                <a:latin typeface="Times New Roman" panose="02020603050405020304" pitchFamily="18" charset="0"/>
                <a:cs typeface="Times New Roman" panose="02020603050405020304" pitchFamily="18" charset="0"/>
              </a:rPr>
              <a:t>Limited to clinical trials</a:t>
            </a:r>
            <a:r>
              <a:rPr lang="en-US" sz="2667" dirty="0">
                <a:solidFill>
                  <a:schemeClr val="tx1"/>
                </a:solidFill>
                <a:latin typeface="Times New Roman" panose="02020603050405020304" pitchFamily="18" charset="0"/>
                <a:cs typeface="Times New Roman" panose="02020603050405020304" pitchFamily="18" charset="0"/>
              </a:rPr>
              <a:t>: TrialGPT is specifically tailored for patient-to-trial matching and does not extend to broader use cases like diagnostics or treatment recommendation.</a:t>
            </a:r>
          </a:p>
          <a:p>
            <a:pPr marL="457200" indent="-457200" algn="just">
              <a:buFont typeface="Arial" panose="020B0604020202020204" pitchFamily="34" charset="0"/>
              <a:buChar char="•"/>
              <a:tabLst>
                <a:tab pos="8910944" algn="l"/>
                <a:tab pos="11112222" algn="l"/>
              </a:tabLst>
            </a:pPr>
            <a:r>
              <a:rPr lang="en-US" sz="2667" b="1" dirty="0">
                <a:solidFill>
                  <a:schemeClr val="tx1"/>
                </a:solidFill>
                <a:latin typeface="Times New Roman" panose="02020603050405020304" pitchFamily="18" charset="0"/>
                <a:cs typeface="Times New Roman" panose="02020603050405020304" pitchFamily="18" charset="0"/>
              </a:rPr>
              <a:t>Generalization limits for underrepresented populations</a:t>
            </a:r>
            <a:r>
              <a:rPr lang="en-US" sz="2667" dirty="0">
                <a:solidFill>
                  <a:schemeClr val="tx1"/>
                </a:solidFill>
                <a:latin typeface="Times New Roman" panose="02020603050405020304" pitchFamily="18" charset="0"/>
                <a:cs typeface="Times New Roman" panose="02020603050405020304" pitchFamily="18" charset="0"/>
              </a:rPr>
              <a:t>: The model may underperform for demographic or clinical subgroups underrepresented in the training data.</a:t>
            </a:r>
            <a:endParaRPr lang="en-US" sz="2667" b="1" dirty="0">
              <a:solidFill>
                <a:schemeClr val="tx1"/>
              </a:solidFill>
              <a:latin typeface="Times New Roman" panose="02020603050405020304" pitchFamily="18" charset="0"/>
              <a:cs typeface="Times New Roman" panose="02020603050405020304" pitchFamily="18" charset="0"/>
            </a:endParaRPr>
          </a:p>
        </p:txBody>
      </p:sp>
      <p:pic>
        <p:nvPicPr>
          <p:cNvPr id="62" name="Picture 61" descr="A black text on a white background&#10;&#10;AI-generated content may be incorrect.">
            <a:extLst>
              <a:ext uri="{FF2B5EF4-FFF2-40B4-BE49-F238E27FC236}">
                <a16:creationId xmlns:a16="http://schemas.microsoft.com/office/drawing/2014/main" id="{AA546FEA-DA33-5C72-22E2-A22DB81BE46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119801" y="9835385"/>
            <a:ext cx="3540447" cy="1331208"/>
          </a:xfrm>
          <a:prstGeom prst="rect">
            <a:avLst/>
          </a:prstGeom>
        </p:spPr>
      </p:pic>
      <p:pic>
        <p:nvPicPr>
          <p:cNvPr id="64" name="Picture 63" descr="A logo with blue and black text&#10;&#10;AI-generated content may be incorrect.">
            <a:extLst>
              <a:ext uri="{FF2B5EF4-FFF2-40B4-BE49-F238E27FC236}">
                <a16:creationId xmlns:a16="http://schemas.microsoft.com/office/drawing/2014/main" id="{0A16FCFE-F4BB-D5D2-1A5B-0DF08389F42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3562332" y="9681185"/>
            <a:ext cx="3483140" cy="1632100"/>
          </a:xfrm>
          <a:prstGeom prst="rect">
            <a:avLst/>
          </a:prstGeom>
        </p:spPr>
      </p:pic>
      <p:sp>
        <p:nvSpPr>
          <p:cNvPr id="65" name="Plus Sign 64">
            <a:extLst>
              <a:ext uri="{FF2B5EF4-FFF2-40B4-BE49-F238E27FC236}">
                <a16:creationId xmlns:a16="http://schemas.microsoft.com/office/drawing/2014/main" id="{197A7916-78E5-AD67-FD58-598D58C9FFD3}"/>
              </a:ext>
            </a:extLst>
          </p:cNvPr>
          <p:cNvSpPr/>
          <p:nvPr/>
        </p:nvSpPr>
        <p:spPr>
          <a:xfrm>
            <a:off x="21135825" y="10043069"/>
            <a:ext cx="950930" cy="908331"/>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TextBox 65">
            <a:extLst>
              <a:ext uri="{FF2B5EF4-FFF2-40B4-BE49-F238E27FC236}">
                <a16:creationId xmlns:a16="http://schemas.microsoft.com/office/drawing/2014/main" id="{201A265B-156C-D7CB-2A8C-253D8D3B1295}"/>
              </a:ext>
            </a:extLst>
          </p:cNvPr>
          <p:cNvSpPr txBox="1"/>
          <p:nvPr/>
        </p:nvSpPr>
        <p:spPr>
          <a:xfrm>
            <a:off x="15125839" y="11612013"/>
            <a:ext cx="13543056" cy="1324978"/>
          </a:xfrm>
          <a:prstGeom prst="rect">
            <a:avLst/>
          </a:prstGeom>
          <a:noFill/>
        </p:spPr>
        <p:txBody>
          <a:bodyPr wrap="square" rtlCol="0">
            <a:spAutoFit/>
          </a:bodyPr>
          <a:lstStyle/>
          <a:p>
            <a:pPr algn="just"/>
            <a:r>
              <a:rPr lang="en-US" sz="2670" dirty="0">
                <a:latin typeface="Times New Roman" panose="02020603050405020304" pitchFamily="18" charset="0"/>
                <a:cs typeface="Times New Roman" panose="02020603050405020304" pitchFamily="18" charset="0"/>
              </a:rPr>
              <a:t>This genomic layer is essential for enhancing prioritization accuracy, especially in cases where clinical symptoms alone are insufficient to guide decision-making. By doing so, we aim to improve the inclusivity and precision of rare disease triage and trial matching.</a:t>
            </a:r>
          </a:p>
        </p:txBody>
      </p:sp>
      <p:sp>
        <p:nvSpPr>
          <p:cNvPr id="67" name="Rectangle 66">
            <a:extLst>
              <a:ext uri="{FF2B5EF4-FFF2-40B4-BE49-F238E27FC236}">
                <a16:creationId xmlns:a16="http://schemas.microsoft.com/office/drawing/2014/main" id="{6EEF59EB-E3B4-E7EA-453A-56B3B85F028C}"/>
              </a:ext>
            </a:extLst>
          </p:cNvPr>
          <p:cNvSpPr/>
          <p:nvPr/>
        </p:nvSpPr>
        <p:spPr>
          <a:xfrm>
            <a:off x="15125839" y="14002367"/>
            <a:ext cx="13543056" cy="655032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lIns="87075" tIns="43537" rIns="87075" bIns="43537" rtlCol="0" anchor="t" anchorCtr="0"/>
          <a:lstStyle/>
          <a:p>
            <a:pPr algn="just"/>
            <a:r>
              <a:rPr lang="en-US" sz="2667" dirty="0">
                <a:solidFill>
                  <a:schemeClr val="tx1"/>
                </a:solidFill>
                <a:latin typeface="Times New Roman" panose="02020603050405020304" pitchFamily="18" charset="0"/>
                <a:cs typeface="Times New Roman" panose="02020603050405020304" pitchFamily="18" charset="0"/>
              </a:rPr>
              <a:t>Our methodology is designed to enhance rare disease patient prioritization by integrating genomic variant analysis with clinical phenotype data. The process begins with the preprocessing of patient records, including structured clinical data and genomic sequencing results. From the genomic data, we extract variants that are either rare or potentially disease-causing, utilizing trusted public databases like ClinVar (for clinical significance annotations) and gnomAD (for population-level allele frequencies).Each identified variant is then assigned a novelty and pathogenicity score, considering multiple factors. This scoring helps highlight candidates most likely to be relevant for a rare disease diagnosis.</a:t>
            </a:r>
          </a:p>
          <a:p>
            <a:pPr algn="just"/>
            <a:endParaRPr lang="en-US" sz="2667" dirty="0">
              <a:solidFill>
                <a:schemeClr val="tx1"/>
              </a:solidFill>
              <a:latin typeface="Times New Roman" panose="02020603050405020304" pitchFamily="18" charset="0"/>
              <a:cs typeface="Times New Roman" panose="02020603050405020304" pitchFamily="18" charset="0"/>
            </a:endParaRPr>
          </a:p>
          <a:p>
            <a:pPr algn="just"/>
            <a:r>
              <a:rPr lang="en-US" sz="2667" dirty="0">
                <a:solidFill>
                  <a:schemeClr val="tx1"/>
                </a:solidFill>
                <a:latin typeface="Times New Roman" panose="02020603050405020304" pitchFamily="18" charset="0"/>
                <a:cs typeface="Times New Roman" panose="02020603050405020304" pitchFamily="18" charset="0"/>
              </a:rPr>
              <a:t>Simultaneously, we apply a Large Language Model (LLM)-based framework—inspired by approaches like TrialGPT—to assess patient compatibility with available clinical trials by evaluating unstructured text such as eligibility criteria and clinical notes. Finally, we fuse the genomic scores with the LLM-based trial matching results to generate a unified prioritization score. This enables a ranked list of patients, optimized not only for trial eligibility but also for diagnostic relevance in the context of rare, genetically driven diseases.</a:t>
            </a:r>
            <a:endParaRPr lang="en-US" altLang="en-US" sz="2667" dirty="0">
              <a:solidFill>
                <a:schemeClr val="tx1"/>
              </a:solidFill>
              <a:latin typeface="Times New Roman" panose="02020603050405020304" pitchFamily="18" charset="0"/>
              <a:cs typeface="Times New Roman" panose="02020603050405020304" pitchFamily="18" charset="0"/>
            </a:endParaRPr>
          </a:p>
        </p:txBody>
      </p:sp>
      <p:sp>
        <p:nvSpPr>
          <p:cNvPr id="69" name="Rectangle 68">
            <a:extLst>
              <a:ext uri="{FF2B5EF4-FFF2-40B4-BE49-F238E27FC236}">
                <a16:creationId xmlns:a16="http://schemas.microsoft.com/office/drawing/2014/main" id="{6BB83DAB-F7E4-9D69-784C-1D8DA1506527}"/>
              </a:ext>
            </a:extLst>
          </p:cNvPr>
          <p:cNvSpPr/>
          <p:nvPr/>
        </p:nvSpPr>
        <p:spPr>
          <a:xfrm>
            <a:off x="15162648" y="17533905"/>
            <a:ext cx="13543056" cy="2858953"/>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lIns="87075" tIns="43537" rIns="87075" bIns="43537" rtlCol="0" anchor="t" anchorCtr="0"/>
          <a:lstStyle/>
          <a:p>
            <a:pPr algn="just"/>
            <a:endParaRPr lang="en-US" altLang="en-US" sz="2667" dirty="0">
              <a:solidFill>
                <a:schemeClr val="tx1"/>
              </a:solidFill>
              <a:latin typeface="Times New Roman" panose="02020603050405020304" pitchFamily="18" charset="0"/>
              <a:cs typeface="Times New Roman" panose="02020603050405020304" pitchFamily="18" charset="0"/>
            </a:endParaRPr>
          </a:p>
        </p:txBody>
      </p:sp>
      <p:sp>
        <p:nvSpPr>
          <p:cNvPr id="97" name="TextBox 96">
            <a:extLst>
              <a:ext uri="{FF2B5EF4-FFF2-40B4-BE49-F238E27FC236}">
                <a16:creationId xmlns:a16="http://schemas.microsoft.com/office/drawing/2014/main" id="{D56827DE-B6F6-BA14-2DFC-037ED222B264}"/>
              </a:ext>
            </a:extLst>
          </p:cNvPr>
          <p:cNvSpPr txBox="1"/>
          <p:nvPr/>
        </p:nvSpPr>
        <p:spPr>
          <a:xfrm>
            <a:off x="23241000" y="22124703"/>
            <a:ext cx="2438400"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Pathogenic</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Likely pathogenic</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Benign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Likely Benign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Variant of Uncertain Significance (VUS)</a:t>
            </a:r>
          </a:p>
        </p:txBody>
      </p:sp>
      <p:sp>
        <p:nvSpPr>
          <p:cNvPr id="98" name="TextBox 97">
            <a:extLst>
              <a:ext uri="{FF2B5EF4-FFF2-40B4-BE49-F238E27FC236}">
                <a16:creationId xmlns:a16="http://schemas.microsoft.com/office/drawing/2014/main" id="{026A12F5-F037-D31B-D382-5D21F2A7F42C}"/>
              </a:ext>
            </a:extLst>
          </p:cNvPr>
          <p:cNvSpPr txBox="1"/>
          <p:nvPr/>
        </p:nvSpPr>
        <p:spPr>
          <a:xfrm>
            <a:off x="23475102" y="25451036"/>
            <a:ext cx="1828800" cy="92333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Very rare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Rare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Common</a:t>
            </a:r>
          </a:p>
        </p:txBody>
      </p:sp>
      <p:sp>
        <p:nvSpPr>
          <p:cNvPr id="100" name="TextBox 99">
            <a:extLst>
              <a:ext uri="{FF2B5EF4-FFF2-40B4-BE49-F238E27FC236}">
                <a16:creationId xmlns:a16="http://schemas.microsoft.com/office/drawing/2014/main" id="{97AFED57-BE72-AF6A-48E1-EEA33E7D5F10}"/>
              </a:ext>
            </a:extLst>
          </p:cNvPr>
          <p:cNvSpPr txBox="1"/>
          <p:nvPr/>
        </p:nvSpPr>
        <p:spPr>
          <a:xfrm>
            <a:off x="26286525" y="24034280"/>
            <a:ext cx="2438400" cy="120032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Absence in ClinVar</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Presence of VUS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Low gnomAD frequency</a:t>
            </a:r>
          </a:p>
        </p:txBody>
      </p:sp>
      <p:pic>
        <p:nvPicPr>
          <p:cNvPr id="102" name="Graphic 101">
            <a:extLst>
              <a:ext uri="{FF2B5EF4-FFF2-40B4-BE49-F238E27FC236}">
                <a16:creationId xmlns:a16="http://schemas.microsoft.com/office/drawing/2014/main" id="{87AF5C5A-D335-48C4-7073-F3DE74974FFC}"/>
              </a:ext>
            </a:extLst>
          </p:cNvPr>
          <p:cNvPicPr>
            <a:picLocks noChangeAspect="1"/>
          </p:cNvPicPr>
          <p:nvPr/>
        </p:nvPicPr>
        <p:blipFill>
          <a:blip r:embed="rId18">
            <a:extLst>
              <a:ext uri="{96DAC541-7B7A-43D3-8B79-37D633B846F1}">
                <asvg:svgBlip xmlns:asvg="http://schemas.microsoft.com/office/drawing/2016/SVG/main" r:embed="rId19"/>
              </a:ext>
            </a:extLst>
          </a:blip>
          <a:srcRect b="2534"/>
          <a:stretch/>
        </p:blipFill>
        <p:spPr>
          <a:xfrm>
            <a:off x="15137074" y="21587975"/>
            <a:ext cx="13665854" cy="9750210"/>
          </a:xfrm>
          <a:prstGeom prst="rect">
            <a:avLst/>
          </a:prstGeom>
        </p:spPr>
      </p:pic>
      <p:sp>
        <p:nvSpPr>
          <p:cNvPr id="103" name="TextBox 102">
            <a:extLst>
              <a:ext uri="{FF2B5EF4-FFF2-40B4-BE49-F238E27FC236}">
                <a16:creationId xmlns:a16="http://schemas.microsoft.com/office/drawing/2014/main" id="{6C83635C-8DFC-DCD2-CF96-F609A22DC44C}"/>
              </a:ext>
            </a:extLst>
          </p:cNvPr>
          <p:cNvSpPr txBox="1"/>
          <p:nvPr/>
        </p:nvSpPr>
        <p:spPr>
          <a:xfrm>
            <a:off x="15166276" y="24756835"/>
            <a:ext cx="2438400"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Eligibility criteria</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Inclusion rules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Exclusion rules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Participant Demographics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Intervention details</a:t>
            </a:r>
          </a:p>
        </p:txBody>
      </p:sp>
      <p:sp>
        <p:nvSpPr>
          <p:cNvPr id="104" name="TextBox 103">
            <a:extLst>
              <a:ext uri="{FF2B5EF4-FFF2-40B4-BE49-F238E27FC236}">
                <a16:creationId xmlns:a16="http://schemas.microsoft.com/office/drawing/2014/main" id="{3519EFAB-0186-9E00-69BD-4377B9F65CAB}"/>
              </a:ext>
            </a:extLst>
          </p:cNvPr>
          <p:cNvSpPr txBox="1"/>
          <p:nvPr/>
        </p:nvSpPr>
        <p:spPr>
          <a:xfrm>
            <a:off x="20453776" y="24841200"/>
            <a:ext cx="2315028"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Demographics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Medical history</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Variant information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Allele frequency</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ClinVar significance</a:t>
            </a:r>
          </a:p>
        </p:txBody>
      </p:sp>
      <p:sp>
        <p:nvSpPr>
          <p:cNvPr id="105" name="Rectangle 104">
            <a:extLst>
              <a:ext uri="{FF2B5EF4-FFF2-40B4-BE49-F238E27FC236}">
                <a16:creationId xmlns:a16="http://schemas.microsoft.com/office/drawing/2014/main" id="{82E7E56D-11F4-7AC3-A4D0-39DCD64B0348}"/>
              </a:ext>
            </a:extLst>
          </p:cNvPr>
          <p:cNvSpPr/>
          <p:nvPr/>
        </p:nvSpPr>
        <p:spPr>
          <a:xfrm>
            <a:off x="29155839" y="23451699"/>
            <a:ext cx="13522251" cy="4217033"/>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lIns="87075" tIns="43537" rIns="87075" bIns="43537" rtlCol="0" anchor="t" anchorCtr="0"/>
          <a:lstStyle/>
          <a:p>
            <a:pPr algn="just"/>
            <a:r>
              <a:rPr lang="en-US" sz="2667" b="1" dirty="0">
                <a:solidFill>
                  <a:schemeClr val="tx1"/>
                </a:solidFill>
                <a:latin typeface="Times New Roman" panose="02020603050405020304" pitchFamily="18" charset="0"/>
                <a:cs typeface="Times New Roman" panose="02020603050405020304" pitchFamily="18" charset="0"/>
              </a:rPr>
              <a:t>OMIM</a:t>
            </a:r>
            <a:r>
              <a:rPr lang="en-US" sz="2667" dirty="0">
                <a:solidFill>
                  <a:schemeClr val="tx1"/>
                </a:solidFill>
                <a:latin typeface="Times New Roman" panose="02020603050405020304" pitchFamily="18" charset="0"/>
                <a:cs typeface="Times New Roman" panose="02020603050405020304" pitchFamily="18" charset="0"/>
              </a:rPr>
              <a:t>, thus improving the breadth and precision of variant interpretation. To make the system more usable for clinicians and researchers, we will develop a user-friendly graphical interface that enables easy configuration of trial parameters and real-time patient matching. On the modeling front, we intend to fine-tune the existing LLM prompts and potentially adopt more advanced language models to improve matching accuracy and contextual understanding of eligibility criteria. Finally, establishing a feedback loop with domain experts such as geneticists and clinicians will be crucial for refining the scoring logic, adjusting weighting schemes, and ensuring the system’s outputs align with real-world diagnostic and clinical priorities. Together, these directions will push our framework toward becoming a robust, clinically deployable tool for rare disease diagnostics and trial matching.</a:t>
            </a:r>
          </a:p>
        </p:txBody>
      </p:sp>
      <p:pic>
        <p:nvPicPr>
          <p:cNvPr id="107" name="Picture 106" descr="A blue circle with a white silhouette of two people&#10;&#10;AI-generated content may be incorrect.">
            <a:extLst>
              <a:ext uri="{FF2B5EF4-FFF2-40B4-BE49-F238E27FC236}">
                <a16:creationId xmlns:a16="http://schemas.microsoft.com/office/drawing/2014/main" id="{A20C9100-789A-5DE4-70B9-FEC87D28FA5D}"/>
              </a:ext>
            </a:extLst>
          </p:cNvPr>
          <p:cNvPicPr>
            <a:picLocks noChangeAspect="1"/>
          </p:cNvPicPr>
          <p:nvPr/>
        </p:nvPicPr>
        <p:blipFill>
          <a:blip r:embed="rId20" cstate="print">
            <a:extLst>
              <a:ext uri="{28A0092B-C50C-407E-A947-70E740481C1C}">
                <a14:useLocalDpi xmlns:a14="http://schemas.microsoft.com/office/drawing/2010/main" val="0"/>
              </a:ext>
              <a:ext uri="{837473B0-CC2E-450A-ABE3-18F120FF3D39}">
                <a1611:picAttrSrcUrl xmlns:a1611="http://schemas.microsoft.com/office/drawing/2016/11/main" r:id="rId21"/>
              </a:ext>
            </a:extLst>
          </a:blip>
          <a:stretch>
            <a:fillRect/>
          </a:stretch>
        </p:blipFill>
        <p:spPr>
          <a:xfrm>
            <a:off x="39231430" y="20590158"/>
            <a:ext cx="2848632" cy="2848632"/>
          </a:xfrm>
          <a:prstGeom prst="rect">
            <a:avLst/>
          </a:prstGeom>
        </p:spPr>
      </p:pic>
      <p:sp>
        <p:nvSpPr>
          <p:cNvPr id="110" name="TextBox 109">
            <a:extLst>
              <a:ext uri="{FF2B5EF4-FFF2-40B4-BE49-F238E27FC236}">
                <a16:creationId xmlns:a16="http://schemas.microsoft.com/office/drawing/2014/main" id="{F98FF999-DF1F-5C35-CCD1-2B9EC6D87035}"/>
              </a:ext>
            </a:extLst>
          </p:cNvPr>
          <p:cNvSpPr txBox="1"/>
          <p:nvPr/>
        </p:nvSpPr>
        <p:spPr>
          <a:xfrm>
            <a:off x="15258158" y="28498800"/>
            <a:ext cx="4081568" cy="1754326"/>
          </a:xfrm>
          <a:prstGeom prst="rect">
            <a:avLst/>
          </a:prstGeom>
          <a:noFill/>
          <a:ln>
            <a:solidFill>
              <a:schemeClr val="tx1"/>
            </a:solidFill>
          </a:ln>
        </p:spPr>
        <p:txBody>
          <a:bodyPr wrap="square" rtlCol="0">
            <a:spAutoFit/>
          </a:bodyPr>
          <a:lstStyle/>
          <a:p>
            <a:pPr algn="just"/>
            <a:r>
              <a:rPr lang="en-US" sz="1800" dirty="0"/>
              <a:t>It quantifies how well a patient's clinical profile aligns with the eligibility criteria of a clinical trial. It is computed by an LLM that interprets trial descriptions and patient information to assess inclusion and exclusion fit.</a:t>
            </a:r>
          </a:p>
        </p:txBody>
      </p:sp>
      <p:sp>
        <p:nvSpPr>
          <p:cNvPr id="111" name="TextBox 110">
            <a:extLst>
              <a:ext uri="{FF2B5EF4-FFF2-40B4-BE49-F238E27FC236}">
                <a16:creationId xmlns:a16="http://schemas.microsoft.com/office/drawing/2014/main" id="{3A3EED8D-0D8D-C730-EE3A-ED8E6F5802F5}"/>
              </a:ext>
            </a:extLst>
          </p:cNvPr>
          <p:cNvSpPr txBox="1"/>
          <p:nvPr/>
        </p:nvSpPr>
        <p:spPr>
          <a:xfrm>
            <a:off x="24079200" y="28317873"/>
            <a:ext cx="4343400" cy="1754326"/>
          </a:xfrm>
          <a:prstGeom prst="rect">
            <a:avLst/>
          </a:prstGeom>
          <a:noFill/>
          <a:ln>
            <a:solidFill>
              <a:schemeClr val="tx1"/>
            </a:solidFill>
          </a:ln>
        </p:spPr>
        <p:txBody>
          <a:bodyPr wrap="square" rtlCol="0">
            <a:spAutoFit/>
          </a:bodyPr>
          <a:lstStyle/>
          <a:p>
            <a:pPr algn="just"/>
            <a:r>
              <a:rPr lang="en-US" sz="1800" dirty="0"/>
              <a:t>It evaluates the rarity and potential clinical significance of a patient’s genomic variants. It factors in ClinVar annotations, gnomAD allele frequencies, and the presence of variants of uncertain significance (VUS) to prioritize cases likely linked to rare diseases.</a:t>
            </a:r>
          </a:p>
        </p:txBody>
      </p:sp>
      <p:pic>
        <p:nvPicPr>
          <p:cNvPr id="113" name="Picture 112" descr="A screenshot of a black screen&#10;&#10;AI-generated content may be incorrect.">
            <a:extLst>
              <a:ext uri="{FF2B5EF4-FFF2-40B4-BE49-F238E27FC236}">
                <a16:creationId xmlns:a16="http://schemas.microsoft.com/office/drawing/2014/main" id="{12941A12-F213-700D-6C92-2792BEE0BB9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9290087" y="10706903"/>
            <a:ext cx="10105313" cy="2049062"/>
          </a:xfrm>
          <a:prstGeom prst="rect">
            <a:avLst/>
          </a:prstGeom>
        </p:spPr>
      </p:pic>
      <p:pic>
        <p:nvPicPr>
          <p:cNvPr id="115" name="Picture 114" descr="A screen shot of a black screen&#10;&#10;AI-generated content may be incorrect.">
            <a:extLst>
              <a:ext uri="{FF2B5EF4-FFF2-40B4-BE49-F238E27FC236}">
                <a16:creationId xmlns:a16="http://schemas.microsoft.com/office/drawing/2014/main" id="{D32F2BA1-B045-F41E-BA3D-EC72676CE902}"/>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9272695" y="16125953"/>
            <a:ext cx="5293433" cy="2948596"/>
          </a:xfrm>
          <a:prstGeom prst="rect">
            <a:avLst/>
          </a:prstGeom>
        </p:spPr>
      </p:pic>
      <p:pic>
        <p:nvPicPr>
          <p:cNvPr id="117" name="Picture 116" descr="A screen shot of a computer&#10;&#10;AI-generated content may be incorrect.">
            <a:extLst>
              <a:ext uri="{FF2B5EF4-FFF2-40B4-BE49-F238E27FC236}">
                <a16:creationId xmlns:a16="http://schemas.microsoft.com/office/drawing/2014/main" id="{7E21FCF2-7027-DB2E-D766-270E0533C132}"/>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2924305" y="13013827"/>
            <a:ext cx="9701328" cy="3021271"/>
          </a:xfrm>
          <a:prstGeom prst="rect">
            <a:avLst/>
          </a:prstGeom>
        </p:spPr>
      </p:pic>
      <p:pic>
        <p:nvPicPr>
          <p:cNvPr id="119" name="Picture 118" descr="A screen shot of a black screen&#10;&#10;AI-generated content may be incorrect.">
            <a:extLst>
              <a:ext uri="{FF2B5EF4-FFF2-40B4-BE49-F238E27FC236}">
                <a16:creationId xmlns:a16="http://schemas.microsoft.com/office/drawing/2014/main" id="{82C018B9-393D-AA68-5572-EDB6169AD356}"/>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8040377" y="16125953"/>
            <a:ext cx="4411757" cy="2951313"/>
          </a:xfrm>
          <a:prstGeom prst="rect">
            <a:avLst/>
          </a:prstGeom>
        </p:spPr>
      </p:pic>
      <p:sp>
        <p:nvSpPr>
          <p:cNvPr id="122" name="TextBox 121">
            <a:extLst>
              <a:ext uri="{FF2B5EF4-FFF2-40B4-BE49-F238E27FC236}">
                <a16:creationId xmlns:a16="http://schemas.microsoft.com/office/drawing/2014/main" id="{32EAF7D0-667E-A199-A177-B98E31318FBF}"/>
              </a:ext>
            </a:extLst>
          </p:cNvPr>
          <p:cNvSpPr txBox="1"/>
          <p:nvPr/>
        </p:nvSpPr>
        <p:spPr>
          <a:xfrm>
            <a:off x="29190900" y="6731779"/>
            <a:ext cx="13363761" cy="3790268"/>
          </a:xfrm>
          <a:prstGeom prst="rect">
            <a:avLst/>
          </a:prstGeom>
          <a:noFill/>
          <a:ln>
            <a:solidFill>
              <a:schemeClr val="tx1"/>
            </a:solidFill>
          </a:ln>
        </p:spPr>
        <p:txBody>
          <a:bodyPr wrap="square" rtlCol="0">
            <a:spAutoFit/>
          </a:bodyPr>
          <a:lstStyle/>
          <a:p>
            <a:r>
              <a:rPr lang="en-US" sz="2670" dirty="0">
                <a:latin typeface="Times New Roman" panose="02020603050405020304" pitchFamily="18" charset="0"/>
                <a:cs typeface="Times New Roman" panose="02020603050405020304" pitchFamily="18" charset="0"/>
              </a:rPr>
              <a:t> "NCTId": "NCT01234567",</a:t>
            </a:r>
          </a:p>
          <a:p>
            <a:r>
              <a:rPr lang="en-US" sz="2670" dirty="0">
                <a:latin typeface="Times New Roman" panose="02020603050405020304" pitchFamily="18" charset="0"/>
                <a:cs typeface="Times New Roman" panose="02020603050405020304" pitchFamily="18" charset="0"/>
              </a:rPr>
              <a:t> "</a:t>
            </a:r>
            <a:r>
              <a:rPr lang="en-US" sz="2670" dirty="0" err="1">
                <a:latin typeface="Times New Roman" panose="02020603050405020304" pitchFamily="18" charset="0"/>
                <a:cs typeface="Times New Roman" panose="02020603050405020304" pitchFamily="18" charset="0"/>
              </a:rPr>
              <a:t>BriefTitle</a:t>
            </a:r>
            <a:r>
              <a:rPr lang="en-US" sz="2670" dirty="0">
                <a:latin typeface="Times New Roman" panose="02020603050405020304" pitchFamily="18" charset="0"/>
                <a:cs typeface="Times New Roman" panose="02020603050405020304" pitchFamily="18" charset="0"/>
              </a:rPr>
              <a:t>": "Huntington's Disease Trial 1",</a:t>
            </a:r>
          </a:p>
          <a:p>
            <a:r>
              <a:rPr lang="en-US" sz="2670" dirty="0">
                <a:latin typeface="Times New Roman" panose="02020603050405020304" pitchFamily="18" charset="0"/>
                <a:cs typeface="Times New Roman" panose="02020603050405020304" pitchFamily="18" charset="0"/>
              </a:rPr>
              <a:t> "</a:t>
            </a:r>
            <a:r>
              <a:rPr lang="en-US" sz="2670" dirty="0" err="1">
                <a:latin typeface="Times New Roman" panose="02020603050405020304" pitchFamily="18" charset="0"/>
                <a:cs typeface="Times New Roman" panose="02020603050405020304" pitchFamily="18" charset="0"/>
              </a:rPr>
              <a:t>EligibilityCriteria</a:t>
            </a:r>
            <a:r>
              <a:rPr lang="en-US" sz="2670" dirty="0">
                <a:latin typeface="Times New Roman" panose="02020603050405020304" pitchFamily="18" charset="0"/>
                <a:cs typeface="Times New Roman" panose="02020603050405020304" pitchFamily="18" charset="0"/>
              </a:rPr>
              <a:t>": "Inclusion Criteria: Confirmed diagnosis of Huntington's disease via CAG-repeat length analysis, Higher </a:t>
            </a:r>
            <a:r>
              <a:rPr lang="en-US" sz="2670" dirty="0" err="1">
                <a:latin typeface="Times New Roman" panose="02020603050405020304" pitchFamily="18" charset="0"/>
                <a:cs typeface="Times New Roman" panose="02020603050405020304" pitchFamily="18" charset="0"/>
              </a:rPr>
              <a:t>CAG_repeats</a:t>
            </a:r>
            <a:r>
              <a:rPr lang="en-US" sz="2670" dirty="0">
                <a:latin typeface="Times New Roman" panose="02020603050405020304" pitchFamily="18" charset="0"/>
                <a:cs typeface="Times New Roman" panose="02020603050405020304" pitchFamily="18" charset="0"/>
              </a:rPr>
              <a:t> will lead to higher probability of having the disease. Patient must be between 18 and 74 years of age. Mild to moderate chorea,"</a:t>
            </a:r>
          </a:p>
          <a:p>
            <a:r>
              <a:rPr lang="en-US" sz="2670" dirty="0">
                <a:latin typeface="Times New Roman" panose="02020603050405020304" pitchFamily="18" charset="0"/>
                <a:cs typeface="Times New Roman" panose="02020603050405020304" pitchFamily="18" charset="0"/>
              </a:rPr>
              <a:t> “Exclusion criteria: No severe psychiatric disorders. No depression.",</a:t>
            </a:r>
          </a:p>
          <a:p>
            <a:r>
              <a:rPr lang="en-US" sz="2670" dirty="0">
                <a:latin typeface="Times New Roman" panose="02020603050405020304" pitchFamily="18" charset="0"/>
                <a:cs typeface="Times New Roman" panose="02020603050405020304" pitchFamily="18" charset="0"/>
              </a:rPr>
              <a:t> "</a:t>
            </a:r>
            <a:r>
              <a:rPr lang="en-US" sz="2670" dirty="0" err="1">
                <a:latin typeface="Times New Roman" panose="02020603050405020304" pitchFamily="18" charset="0"/>
                <a:cs typeface="Times New Roman" panose="02020603050405020304" pitchFamily="18" charset="0"/>
              </a:rPr>
              <a:t>StudyStatus</a:t>
            </a:r>
            <a:r>
              <a:rPr lang="en-US" sz="2670" dirty="0">
                <a:latin typeface="Times New Roman" panose="02020603050405020304" pitchFamily="18" charset="0"/>
                <a:cs typeface="Times New Roman" panose="02020603050405020304" pitchFamily="18" charset="0"/>
              </a:rPr>
              <a:t>": "Recruiting",</a:t>
            </a:r>
          </a:p>
          <a:p>
            <a:r>
              <a:rPr lang="en-US" sz="2670" dirty="0">
                <a:latin typeface="Times New Roman" panose="02020603050405020304" pitchFamily="18" charset="0"/>
                <a:cs typeface="Times New Roman" panose="02020603050405020304" pitchFamily="18" charset="0"/>
              </a:rPr>
              <a:t> "</a:t>
            </a:r>
            <a:r>
              <a:rPr lang="en-US" sz="2670" dirty="0" err="1">
                <a:latin typeface="Times New Roman" panose="02020603050405020304" pitchFamily="18" charset="0"/>
                <a:cs typeface="Times New Roman" panose="02020603050405020304" pitchFamily="18" charset="0"/>
              </a:rPr>
              <a:t>TrialCity</a:t>
            </a:r>
            <a:r>
              <a:rPr lang="en-US" sz="2670" dirty="0">
                <a:latin typeface="Times New Roman" panose="02020603050405020304" pitchFamily="18" charset="0"/>
                <a:cs typeface="Times New Roman" panose="02020603050405020304" pitchFamily="18" charset="0"/>
              </a:rPr>
              <a:t>": "New York",</a:t>
            </a:r>
          </a:p>
          <a:p>
            <a:r>
              <a:rPr lang="en-US" sz="2670" dirty="0">
                <a:latin typeface="Times New Roman" panose="02020603050405020304" pitchFamily="18" charset="0"/>
                <a:cs typeface="Times New Roman" panose="02020603050405020304" pitchFamily="18" charset="0"/>
              </a:rPr>
              <a:t> "</a:t>
            </a:r>
            <a:r>
              <a:rPr lang="en-US" sz="2670" dirty="0" err="1">
                <a:latin typeface="Times New Roman" panose="02020603050405020304" pitchFamily="18" charset="0"/>
                <a:cs typeface="Times New Roman" panose="02020603050405020304" pitchFamily="18" charset="0"/>
              </a:rPr>
              <a:t>Travel_Required</a:t>
            </a:r>
            <a:r>
              <a:rPr lang="en-US" sz="2670" dirty="0">
                <a:latin typeface="Times New Roman" panose="02020603050405020304" pitchFamily="18" charset="0"/>
                <a:cs typeface="Times New Roman" panose="02020603050405020304" pitchFamily="18" charset="0"/>
              </a:rPr>
              <a:t>": "Yes" #Trial travel requirement.</a:t>
            </a:r>
          </a:p>
        </p:txBody>
      </p:sp>
      <p:sp>
        <p:nvSpPr>
          <p:cNvPr id="123" name="TextBox 74">
            <a:extLst>
              <a:ext uri="{FF2B5EF4-FFF2-40B4-BE49-F238E27FC236}">
                <a16:creationId xmlns:a16="http://schemas.microsoft.com/office/drawing/2014/main" id="{3803C563-F05E-368F-97EE-223D347F498C}"/>
              </a:ext>
            </a:extLst>
          </p:cNvPr>
          <p:cNvSpPr txBox="1">
            <a:spLocks noChangeArrowheads="1"/>
          </p:cNvSpPr>
          <p:nvPr/>
        </p:nvSpPr>
        <p:spPr bwMode="auto">
          <a:xfrm>
            <a:off x="39585290" y="6808955"/>
            <a:ext cx="2942426" cy="666786"/>
          </a:xfrm>
          <a:prstGeom prst="rect">
            <a:avLst/>
          </a:prstGeom>
          <a:solidFill>
            <a:srgbClr val="CE1727"/>
          </a:solidFill>
          <a:ln>
            <a:noFill/>
          </a:ln>
        </p:spPr>
        <p:txBody>
          <a:bodyPr wrap="square">
            <a:spAutoFit/>
          </a:bodyPr>
          <a:lstStyle>
            <a:lvl1pPr marL="469900" indent="-342900" defTabSz="4075113">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1pPr>
            <a:lvl2pPr marL="742950" indent="-285750" defTabSz="4075113">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2pPr>
            <a:lvl3pPr marL="1143000" indent="-228600" defTabSz="4075113">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3pPr>
            <a:lvl4pPr marL="1600200" indent="-228600" defTabSz="4075113">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4pPr>
            <a:lvl5pPr marL="2057400" indent="-228600" defTabSz="4075113">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5pPr>
            <a:lvl6pPr marL="2514600" indent="-228600" defTabSz="4075113" eaLnBrk="0" fontAlgn="base" hangingPunct="0">
              <a:spcBef>
                <a:spcPct val="0"/>
              </a:spcBef>
              <a:spcAft>
                <a:spcPct val="0"/>
              </a:spcAft>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6pPr>
            <a:lvl7pPr marL="2971800" indent="-228600" defTabSz="4075113" eaLnBrk="0" fontAlgn="base" hangingPunct="0">
              <a:spcBef>
                <a:spcPct val="0"/>
              </a:spcBef>
              <a:spcAft>
                <a:spcPct val="0"/>
              </a:spcAft>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7pPr>
            <a:lvl8pPr marL="3429000" indent="-228600" defTabSz="4075113" eaLnBrk="0" fontAlgn="base" hangingPunct="0">
              <a:spcBef>
                <a:spcPct val="0"/>
              </a:spcBef>
              <a:spcAft>
                <a:spcPct val="0"/>
              </a:spcAft>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8pPr>
            <a:lvl9pPr marL="3886200" indent="-228600" defTabSz="4075113" eaLnBrk="0" fontAlgn="base" hangingPunct="0">
              <a:spcBef>
                <a:spcPct val="0"/>
              </a:spcBef>
              <a:spcAft>
                <a:spcPct val="0"/>
              </a:spcAft>
              <a:tabLst>
                <a:tab pos="11938000" algn="l"/>
                <a:tab pos="12169775" algn="l"/>
                <a:tab pos="12446000" algn="l"/>
              </a:tabLst>
              <a:defRPr sz="8000">
                <a:solidFill>
                  <a:schemeClr val="tx1"/>
                </a:solidFill>
                <a:latin typeface="Arial" panose="020B0604020202020204" pitchFamily="34" charset="0"/>
                <a:ea typeface="ＭＳ Ｐゴシック" panose="020B0600070205080204" pitchFamily="34" charset="-128"/>
              </a:defRPr>
            </a:lvl9pPr>
          </a:lstStyle>
          <a:p>
            <a:r>
              <a:rPr lang="en-US" sz="3733"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Trial Corpus</a:t>
            </a:r>
          </a:p>
        </p:txBody>
      </p:sp>
      <p:sp>
        <p:nvSpPr>
          <p:cNvPr id="124" name="TextBox 123">
            <a:extLst>
              <a:ext uri="{FF2B5EF4-FFF2-40B4-BE49-F238E27FC236}">
                <a16:creationId xmlns:a16="http://schemas.microsoft.com/office/drawing/2014/main" id="{8AFC2665-CA8A-0721-FA9D-98C86CC9CB4D}"/>
              </a:ext>
            </a:extLst>
          </p:cNvPr>
          <p:cNvSpPr txBox="1"/>
          <p:nvPr/>
        </p:nvSpPr>
        <p:spPr>
          <a:xfrm>
            <a:off x="39468323" y="11551144"/>
            <a:ext cx="3040343" cy="914096"/>
          </a:xfrm>
          <a:prstGeom prst="rect">
            <a:avLst/>
          </a:prstGeom>
          <a:noFill/>
          <a:ln>
            <a:solidFill>
              <a:schemeClr val="tx1"/>
            </a:solidFill>
          </a:ln>
        </p:spPr>
        <p:txBody>
          <a:bodyPr wrap="square" rtlCol="0">
            <a:spAutoFit/>
          </a:bodyPr>
          <a:lstStyle/>
          <a:p>
            <a:r>
              <a:rPr lang="en-US" sz="2670" dirty="0">
                <a:latin typeface="Times New Roman" panose="02020603050405020304" pitchFamily="18" charset="0"/>
                <a:cs typeface="Times New Roman" panose="02020603050405020304" pitchFamily="18" charset="0"/>
              </a:rPr>
              <a:t>Merged dataset of gnomAD &amp; ClinVar</a:t>
            </a:r>
          </a:p>
        </p:txBody>
      </p:sp>
      <p:sp>
        <p:nvSpPr>
          <p:cNvPr id="126" name="Arrow: Bent 125">
            <a:extLst>
              <a:ext uri="{FF2B5EF4-FFF2-40B4-BE49-F238E27FC236}">
                <a16:creationId xmlns:a16="http://schemas.microsoft.com/office/drawing/2014/main" id="{C9D71550-752E-5B7C-5DAA-CACDCC69820B}"/>
              </a:ext>
            </a:extLst>
          </p:cNvPr>
          <p:cNvSpPr/>
          <p:nvPr/>
        </p:nvSpPr>
        <p:spPr>
          <a:xfrm rot="5400000">
            <a:off x="40042711" y="10489746"/>
            <a:ext cx="490286" cy="1374648"/>
          </a:xfrm>
          <a:prstGeom prst="bentArrow">
            <a:avLst>
              <a:gd name="adj1" fmla="val 14700"/>
              <a:gd name="adj2" fmla="val 25000"/>
              <a:gd name="adj3" fmla="val 25000"/>
              <a:gd name="adj4" fmla="val 43750"/>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7" name="TextBox 126">
            <a:extLst>
              <a:ext uri="{FF2B5EF4-FFF2-40B4-BE49-F238E27FC236}">
                <a16:creationId xmlns:a16="http://schemas.microsoft.com/office/drawing/2014/main" id="{4D05ADFB-65CB-C49E-CDA5-F1BD77D1C0E1}"/>
              </a:ext>
            </a:extLst>
          </p:cNvPr>
          <p:cNvSpPr txBox="1"/>
          <p:nvPr/>
        </p:nvSpPr>
        <p:spPr>
          <a:xfrm>
            <a:off x="29521436" y="13396497"/>
            <a:ext cx="2969997" cy="503215"/>
          </a:xfrm>
          <a:prstGeom prst="rect">
            <a:avLst/>
          </a:prstGeom>
          <a:noFill/>
          <a:ln>
            <a:solidFill>
              <a:schemeClr val="tx1"/>
            </a:solidFill>
          </a:ln>
        </p:spPr>
        <p:txBody>
          <a:bodyPr wrap="square" rtlCol="0">
            <a:spAutoFit/>
          </a:bodyPr>
          <a:lstStyle/>
          <a:p>
            <a:r>
              <a:rPr lang="en-US" sz="2670" dirty="0">
                <a:latin typeface="Times New Roman" panose="02020603050405020304" pitchFamily="18" charset="0"/>
                <a:cs typeface="Times New Roman" panose="02020603050405020304" pitchFamily="18" charset="0"/>
              </a:rPr>
              <a:t>Patient genome data</a:t>
            </a:r>
          </a:p>
        </p:txBody>
      </p:sp>
      <p:sp>
        <p:nvSpPr>
          <p:cNvPr id="1024" name="Arrow: Bent-Up 1023">
            <a:extLst>
              <a:ext uri="{FF2B5EF4-FFF2-40B4-BE49-F238E27FC236}">
                <a16:creationId xmlns:a16="http://schemas.microsoft.com/office/drawing/2014/main" id="{F1AEF85B-3F3A-AC52-FFEC-690666C6802F}"/>
              </a:ext>
            </a:extLst>
          </p:cNvPr>
          <p:cNvSpPr/>
          <p:nvPr/>
        </p:nvSpPr>
        <p:spPr>
          <a:xfrm rot="5400000">
            <a:off x="31203468" y="13586540"/>
            <a:ext cx="850392" cy="1933956"/>
          </a:xfrm>
          <a:prstGeom prst="bentUpArrow">
            <a:avLst>
              <a:gd name="adj1" fmla="val 11346"/>
              <a:gd name="adj2" fmla="val 25000"/>
              <a:gd name="adj3" fmla="val 25000"/>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TextBox 1024">
            <a:extLst>
              <a:ext uri="{FF2B5EF4-FFF2-40B4-BE49-F238E27FC236}">
                <a16:creationId xmlns:a16="http://schemas.microsoft.com/office/drawing/2014/main" id="{1516608D-B774-E2C2-7248-02522AFC7F63}"/>
              </a:ext>
            </a:extLst>
          </p:cNvPr>
          <p:cNvSpPr txBox="1"/>
          <p:nvPr/>
        </p:nvSpPr>
        <p:spPr>
          <a:xfrm>
            <a:off x="34830377" y="16606637"/>
            <a:ext cx="2944592" cy="2146742"/>
          </a:xfrm>
          <a:prstGeom prst="rect">
            <a:avLst/>
          </a:prstGeom>
          <a:noFill/>
          <a:ln>
            <a:solidFill>
              <a:schemeClr val="tx1"/>
            </a:solidFill>
          </a:ln>
        </p:spPr>
        <p:txBody>
          <a:bodyPr wrap="square" rtlCol="0">
            <a:spAutoFit/>
          </a:bodyPr>
          <a:lstStyle/>
          <a:p>
            <a:pPr algn="just"/>
            <a:r>
              <a:rPr lang="en-US" sz="2670" dirty="0">
                <a:latin typeface="Times New Roman" panose="02020603050405020304" pitchFamily="18" charset="0"/>
                <a:cs typeface="Times New Roman" panose="02020603050405020304" pitchFamily="18" charset="0"/>
              </a:rPr>
              <a:t>The model correctly prioritized patients willing to travel, aligning with the trial’s requirements.</a:t>
            </a:r>
          </a:p>
        </p:txBody>
      </p:sp>
      <p:sp>
        <p:nvSpPr>
          <p:cNvPr id="1030" name="TextBox 1029">
            <a:extLst>
              <a:ext uri="{FF2B5EF4-FFF2-40B4-BE49-F238E27FC236}">
                <a16:creationId xmlns:a16="http://schemas.microsoft.com/office/drawing/2014/main" id="{335E364D-AF3B-F812-80A9-2407F089ABAC}"/>
              </a:ext>
            </a:extLst>
          </p:cNvPr>
          <p:cNvSpPr txBox="1"/>
          <p:nvPr/>
        </p:nvSpPr>
        <p:spPr>
          <a:xfrm>
            <a:off x="29249996" y="28672094"/>
            <a:ext cx="13355741" cy="2968505"/>
          </a:xfrm>
          <a:prstGeom prst="rect">
            <a:avLst/>
          </a:prstGeom>
          <a:noFill/>
        </p:spPr>
        <p:txBody>
          <a:bodyPr wrap="square" rtlCol="0">
            <a:spAutoFit/>
          </a:bodyPr>
          <a:lstStyle/>
          <a:p>
            <a:pPr marL="457200" indent="-457200">
              <a:buFont typeface="Arial" panose="020B0604020202020204" pitchFamily="34" charset="0"/>
              <a:buChar char="•"/>
            </a:pPr>
            <a:r>
              <a:rPr lang="en-US" sz="2670" dirty="0">
                <a:latin typeface="Times New Roman" panose="02020603050405020304" pitchFamily="18" charset="0"/>
                <a:cs typeface="Times New Roman" panose="02020603050405020304" pitchFamily="18" charset="0"/>
              </a:rPr>
              <a:t>Jin, Q., Wang, Z., </a:t>
            </a:r>
            <a:r>
              <a:rPr lang="en-US" sz="2670" dirty="0" err="1">
                <a:latin typeface="Times New Roman" panose="02020603050405020304" pitchFamily="18" charset="0"/>
                <a:cs typeface="Times New Roman" panose="02020603050405020304" pitchFamily="18" charset="0"/>
              </a:rPr>
              <a:t>Floudas</a:t>
            </a:r>
            <a:r>
              <a:rPr lang="en-US" sz="2670" dirty="0">
                <a:latin typeface="Times New Roman" panose="02020603050405020304" pitchFamily="18" charset="0"/>
                <a:cs typeface="Times New Roman" panose="02020603050405020304" pitchFamily="18" charset="0"/>
              </a:rPr>
              <a:t>, C. S., Chen, F., Gong, C., Bracken-Clarke, D., Xue, E., Yang, Y., Sun, J., &amp; Lu, Z., “Matching patients to clinical trials with large language models”, </a:t>
            </a:r>
            <a:r>
              <a:rPr lang="en-US" sz="2670" i="1" dirty="0">
                <a:latin typeface="Times New Roman" panose="02020603050405020304" pitchFamily="18" charset="0"/>
                <a:cs typeface="Times New Roman" panose="02020603050405020304" pitchFamily="18" charset="0"/>
              </a:rPr>
              <a:t>Nature Communications</a:t>
            </a:r>
            <a:r>
              <a:rPr lang="en-US" sz="2670" dirty="0">
                <a:latin typeface="Times New Roman" panose="02020603050405020304" pitchFamily="18" charset="0"/>
                <a:cs typeface="Times New Roman" panose="02020603050405020304" pitchFamily="18" charset="0"/>
              </a:rPr>
              <a:t>, </a:t>
            </a:r>
            <a:r>
              <a:rPr lang="en-US" sz="2670" b="1" dirty="0">
                <a:latin typeface="Times New Roman" panose="02020603050405020304" pitchFamily="18" charset="0"/>
                <a:cs typeface="Times New Roman" panose="02020603050405020304" pitchFamily="18" charset="0"/>
              </a:rPr>
              <a:t>2024</a:t>
            </a:r>
            <a:r>
              <a:rPr lang="en-US" sz="2670" dirty="0">
                <a:latin typeface="Times New Roman" panose="02020603050405020304" pitchFamily="18" charset="0"/>
                <a:cs typeface="Times New Roman" panose="02020603050405020304" pitchFamily="18" charset="0"/>
              </a:rPr>
              <a:t>, 15(1).</a:t>
            </a:r>
          </a:p>
          <a:p>
            <a:pPr marL="457200" indent="-457200">
              <a:buFont typeface="Arial" panose="020B0604020202020204" pitchFamily="34" charset="0"/>
              <a:buChar char="•"/>
            </a:pPr>
            <a:r>
              <a:rPr lang="en-US" sz="2670" dirty="0">
                <a:latin typeface="Times New Roman" panose="02020603050405020304" pitchFamily="18" charset="0"/>
                <a:cs typeface="Times New Roman" panose="02020603050405020304" pitchFamily="18" charset="0"/>
              </a:rPr>
              <a:t>Kadam, R. A., Borde, S. U.,</a:t>
            </a:r>
            <a:r>
              <a:rPr lang="en-US" sz="2670" dirty="0" err="1">
                <a:latin typeface="Times New Roman" panose="02020603050405020304" pitchFamily="18" charset="0"/>
                <a:cs typeface="Times New Roman" panose="02020603050405020304" pitchFamily="18" charset="0"/>
              </a:rPr>
              <a:t>Madas</a:t>
            </a:r>
            <a:r>
              <a:rPr lang="en-US" sz="2670" dirty="0">
                <a:latin typeface="Times New Roman" panose="02020603050405020304" pitchFamily="18" charset="0"/>
                <a:cs typeface="Times New Roman" panose="02020603050405020304" pitchFamily="18" charset="0"/>
              </a:rPr>
              <a:t>, S. A., Salvi, S. S. &amp; Limaye, S. S., “Challenges in recruitment and retention of clinical trial subjects”, </a:t>
            </a:r>
            <a:r>
              <a:rPr lang="en-US" sz="2670" i="1" dirty="0">
                <a:latin typeface="Times New Roman" panose="02020603050405020304" pitchFamily="18" charset="0"/>
                <a:cs typeface="Times New Roman" panose="02020603050405020304" pitchFamily="18" charset="0"/>
              </a:rPr>
              <a:t>Perspectives in clinical research, </a:t>
            </a:r>
            <a:r>
              <a:rPr lang="en-US" sz="2670" b="1" dirty="0">
                <a:latin typeface="Times New Roman" panose="02020603050405020304" pitchFamily="18" charset="0"/>
                <a:cs typeface="Times New Roman" panose="02020603050405020304" pitchFamily="18" charset="0"/>
              </a:rPr>
              <a:t>2023</a:t>
            </a:r>
            <a:r>
              <a:rPr lang="en-US" sz="2670" dirty="0">
                <a:latin typeface="Times New Roman" panose="02020603050405020304" pitchFamily="18" charset="0"/>
                <a:cs typeface="Times New Roman" panose="02020603050405020304" pitchFamily="18" charset="0"/>
              </a:rPr>
              <a:t>,</a:t>
            </a:r>
            <a:r>
              <a:rPr lang="en-US" sz="2670" i="1" dirty="0">
                <a:latin typeface="Times New Roman" panose="02020603050405020304" pitchFamily="18" charset="0"/>
                <a:cs typeface="Times New Roman" panose="02020603050405020304" pitchFamily="18" charset="0"/>
              </a:rPr>
              <a:t> </a:t>
            </a:r>
            <a:r>
              <a:rPr lang="en-US" sz="2670" dirty="0">
                <a:latin typeface="Times New Roman" panose="02020603050405020304" pitchFamily="18" charset="0"/>
                <a:cs typeface="Times New Roman" panose="02020603050405020304" pitchFamily="18" charset="0"/>
              </a:rPr>
              <a:t>7(3), 137–143.</a:t>
            </a:r>
          </a:p>
          <a:p>
            <a:pPr marL="457200" indent="-457200">
              <a:buFont typeface="Arial" panose="020B0604020202020204" pitchFamily="34" charset="0"/>
              <a:buChar char="•"/>
            </a:pPr>
            <a:endParaRPr lang="en-US" sz="2670" dirty="0">
              <a:latin typeface="Times New Roman" panose="02020603050405020304" pitchFamily="18" charset="0"/>
              <a:cs typeface="Times New Roman" panose="02020603050405020304" pitchFamily="18" charset="0"/>
            </a:endParaRPr>
          </a:p>
        </p:txBody>
      </p:sp>
      <p:sp>
        <p:nvSpPr>
          <p:cNvPr id="1031" name="TextBox 1030">
            <a:extLst>
              <a:ext uri="{FF2B5EF4-FFF2-40B4-BE49-F238E27FC236}">
                <a16:creationId xmlns:a16="http://schemas.microsoft.com/office/drawing/2014/main" id="{EE471C97-88DE-7962-E6D4-3EAB221D958B}"/>
              </a:ext>
            </a:extLst>
          </p:cNvPr>
          <p:cNvSpPr txBox="1"/>
          <p:nvPr/>
        </p:nvSpPr>
        <p:spPr>
          <a:xfrm>
            <a:off x="31073720" y="19099366"/>
            <a:ext cx="1109888" cy="503215"/>
          </a:xfrm>
          <a:prstGeom prst="rect">
            <a:avLst/>
          </a:prstGeom>
          <a:noFill/>
          <a:ln>
            <a:solidFill>
              <a:schemeClr val="bg1"/>
            </a:solidFill>
          </a:ln>
        </p:spPr>
        <p:txBody>
          <a:bodyPr wrap="square" rtlCol="0">
            <a:spAutoFit/>
          </a:bodyPr>
          <a:lstStyle/>
          <a:p>
            <a:pPr algn="ctr"/>
            <a:r>
              <a:rPr lang="en-US" sz="2670" dirty="0">
                <a:latin typeface="Times New Roman" panose="02020603050405020304" pitchFamily="18" charset="0"/>
                <a:cs typeface="Times New Roman" panose="02020603050405020304" pitchFamily="18" charset="0"/>
              </a:rPr>
              <a:t>Inputs</a:t>
            </a:r>
          </a:p>
        </p:txBody>
      </p:sp>
      <p:sp>
        <p:nvSpPr>
          <p:cNvPr id="1032" name="TextBox 1031">
            <a:extLst>
              <a:ext uri="{FF2B5EF4-FFF2-40B4-BE49-F238E27FC236}">
                <a16:creationId xmlns:a16="http://schemas.microsoft.com/office/drawing/2014/main" id="{84098007-4C0E-3F3C-89A9-F6381DB4AC15}"/>
              </a:ext>
            </a:extLst>
          </p:cNvPr>
          <p:cNvSpPr txBox="1"/>
          <p:nvPr/>
        </p:nvSpPr>
        <p:spPr>
          <a:xfrm>
            <a:off x="39628430" y="19099366"/>
            <a:ext cx="1318848" cy="503215"/>
          </a:xfrm>
          <a:prstGeom prst="rect">
            <a:avLst/>
          </a:prstGeom>
          <a:noFill/>
          <a:ln>
            <a:solidFill>
              <a:schemeClr val="bg1"/>
            </a:solidFill>
          </a:ln>
        </p:spPr>
        <p:txBody>
          <a:bodyPr wrap="square" rtlCol="0">
            <a:spAutoFit/>
          </a:bodyPr>
          <a:lstStyle/>
          <a:p>
            <a:pPr algn="ctr"/>
            <a:r>
              <a:rPr lang="en-US" sz="2670" dirty="0">
                <a:latin typeface="Times New Roman" panose="02020603050405020304" pitchFamily="18" charset="0"/>
                <a:cs typeface="Times New Roman" panose="02020603050405020304" pitchFamily="18" charset="0"/>
              </a:rPr>
              <a:t>Outputs</a:t>
            </a:r>
          </a:p>
        </p:txBody>
      </p:sp>
    </p:spTree>
    <p:extLst>
      <p:ext uri="{BB962C8B-B14F-4D97-AF65-F5344CB8AC3E}">
        <p14:creationId xmlns:p14="http://schemas.microsoft.com/office/powerpoint/2010/main" val="1317968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4919</TotalTime>
  <Words>1426</Words>
  <Application>Microsoft Office PowerPoint</Application>
  <PresentationFormat>Custom</PresentationFormat>
  <Paragraphs>81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Tahoma</vt:lpstr>
      <vt:lpstr>Times New Roman</vt:lpstr>
      <vt:lpstr>Office Theme</vt:lpstr>
      <vt:lpstr>PowerPoint Presentation</vt:lpstr>
    </vt:vector>
  </TitlesOfParts>
  <Company>Clark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drourke</dc:creator>
  <cp:lastModifiedBy>Rachakonda, Nithin</cp:lastModifiedBy>
  <cp:revision>68</cp:revision>
  <dcterms:created xsi:type="dcterms:W3CDTF">2012-05-15T16:13:30Z</dcterms:created>
  <dcterms:modified xsi:type="dcterms:W3CDTF">2025-04-08T08:05:55Z</dcterms:modified>
</cp:coreProperties>
</file>