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5" r:id="rId5"/>
    <p:sldId id="261" r:id="rId6"/>
    <p:sldId id="264" r:id="rId7"/>
    <p:sldId id="259"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6327"/>
  </p:normalViewPr>
  <p:slideViewPr>
    <p:cSldViewPr snapToGrid="0">
      <p:cViewPr varScale="1">
        <p:scale>
          <a:sx n="124" d="100"/>
          <a:sy n="124" d="100"/>
        </p:scale>
        <p:origin x="2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ugustyn" userId="fbb54edd-51d2-4d76-b5e6-19f777e3f79c" providerId="ADAL" clId="{3991D4AF-4C79-5A4E-ADFE-2B78AC3324AD}"/>
    <pc:docChg chg="undo custSel modSld">
      <pc:chgData name="Jason Augustyn" userId="fbb54edd-51d2-4d76-b5e6-19f777e3f79c" providerId="ADAL" clId="{3991D4AF-4C79-5A4E-ADFE-2B78AC3324AD}" dt="2022-12-14T00:21:00.336" v="1" actId="20577"/>
      <pc:docMkLst>
        <pc:docMk/>
      </pc:docMkLst>
      <pc:sldChg chg="modSp mod">
        <pc:chgData name="Jason Augustyn" userId="fbb54edd-51d2-4d76-b5e6-19f777e3f79c" providerId="ADAL" clId="{3991D4AF-4C79-5A4E-ADFE-2B78AC3324AD}" dt="2022-12-14T00:21:00.336" v="1" actId="20577"/>
        <pc:sldMkLst>
          <pc:docMk/>
          <pc:sldMk cId="457489618" sldId="261"/>
        </pc:sldMkLst>
        <pc:spChg chg="mod">
          <ac:chgData name="Jason Augustyn" userId="fbb54edd-51d2-4d76-b5e6-19f777e3f79c" providerId="ADAL" clId="{3991D4AF-4C79-5A4E-ADFE-2B78AC3324AD}" dt="2022-12-14T00:21:00.336" v="1" actId="20577"/>
          <ac:spMkLst>
            <pc:docMk/>
            <pc:sldMk cId="457489618" sldId="261"/>
            <ac:spMk id="3" creationId="{567E00B9-E47A-F923-9ABE-3E63E88B1A57}"/>
          </ac:spMkLst>
        </pc:spChg>
      </pc:sldChg>
    </pc:docChg>
  </pc:docChgLst>
  <pc:docChgLst>
    <pc:chgData name="Jason Augustyn" userId="fbb54edd-51d2-4d76-b5e6-19f777e3f79c" providerId="ADAL" clId="{344267C3-FCEA-2144-A630-7EFC313C0964}"/>
    <pc:docChg chg="undo custSel addSld modSld">
      <pc:chgData name="Jason Augustyn" userId="fbb54edd-51d2-4d76-b5e6-19f777e3f79c" providerId="ADAL" clId="{344267C3-FCEA-2144-A630-7EFC313C0964}" dt="2022-11-15T23:25:15.564" v="72" actId="1076"/>
      <pc:docMkLst>
        <pc:docMk/>
      </pc:docMkLst>
      <pc:sldChg chg="addSp delSp modSp new mod">
        <pc:chgData name="Jason Augustyn" userId="fbb54edd-51d2-4d76-b5e6-19f777e3f79c" providerId="ADAL" clId="{344267C3-FCEA-2144-A630-7EFC313C0964}" dt="2022-11-15T23:25:15.564" v="72" actId="1076"/>
        <pc:sldMkLst>
          <pc:docMk/>
          <pc:sldMk cId="3833742269" sldId="265"/>
        </pc:sldMkLst>
        <pc:spChg chg="mod">
          <ac:chgData name="Jason Augustyn" userId="fbb54edd-51d2-4d76-b5e6-19f777e3f79c" providerId="ADAL" clId="{344267C3-FCEA-2144-A630-7EFC313C0964}" dt="2022-11-15T23:24:15.344" v="36" actId="20577"/>
          <ac:spMkLst>
            <pc:docMk/>
            <pc:sldMk cId="3833742269" sldId="265"/>
            <ac:spMk id="2" creationId="{415D240D-2E95-34EA-2DD2-E778747EF415}"/>
          </ac:spMkLst>
        </pc:spChg>
        <pc:spChg chg="add del mod">
          <ac:chgData name="Jason Augustyn" userId="fbb54edd-51d2-4d76-b5e6-19f777e3f79c" providerId="ADAL" clId="{344267C3-FCEA-2144-A630-7EFC313C0964}" dt="2022-11-15T23:24:22.430" v="39" actId="1076"/>
          <ac:spMkLst>
            <pc:docMk/>
            <pc:sldMk cId="3833742269" sldId="265"/>
            <ac:spMk id="3" creationId="{4979CA02-EB30-4188-07CF-22F7FB9D7A1E}"/>
          </ac:spMkLst>
        </pc:spChg>
        <pc:spChg chg="add mod">
          <ac:chgData name="Jason Augustyn" userId="fbb54edd-51d2-4d76-b5e6-19f777e3f79c" providerId="ADAL" clId="{344267C3-FCEA-2144-A630-7EFC313C0964}" dt="2022-11-15T23:24:48.829" v="68" actId="20577"/>
          <ac:spMkLst>
            <pc:docMk/>
            <pc:sldMk cId="3833742269" sldId="265"/>
            <ac:spMk id="4" creationId="{FEDE022A-5751-F12C-6FA5-B61564D9F956}"/>
          </ac:spMkLst>
        </pc:spChg>
        <pc:graphicFrameChg chg="add mod">
          <ac:chgData name="Jason Augustyn" userId="fbb54edd-51d2-4d76-b5e6-19f777e3f79c" providerId="ADAL" clId="{344267C3-FCEA-2144-A630-7EFC313C0964}" dt="2022-11-15T23:25:15.564" v="72" actId="1076"/>
          <ac:graphicFrameMkLst>
            <pc:docMk/>
            <pc:sldMk cId="3833742269" sldId="265"/>
            <ac:graphicFrameMk id="5" creationId="{CF63C2AA-67CB-8CC4-2949-48F5F96FC38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EBA-7242-BF48-B09A38D3044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EBA-7242-BF48-B09A38D3044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EBA-7242-BF48-B09A38D3044E}"/>
            </c:ext>
          </c:extLst>
        </c:ser>
        <c:dLbls>
          <c:showLegendKey val="0"/>
          <c:showVal val="0"/>
          <c:showCatName val="0"/>
          <c:showSerName val="0"/>
          <c:showPercent val="0"/>
          <c:showBubbleSize val="0"/>
        </c:dLbls>
        <c:gapWidth val="219"/>
        <c:overlap val="-27"/>
        <c:axId val="1190894479"/>
        <c:axId val="1190689103"/>
      </c:barChart>
      <c:catAx>
        <c:axId val="119089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0689103"/>
        <c:crosses val="autoZero"/>
        <c:auto val="1"/>
        <c:lblAlgn val="ctr"/>
        <c:lblOffset val="100"/>
        <c:noMultiLvlLbl val="0"/>
      </c:catAx>
      <c:valAx>
        <c:axId val="1190689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0894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12/13/22</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12/13/22</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lstStyle/>
          <a:p>
            <a:r>
              <a:rPr lang="en-US" dirty="0"/>
              <a:t>MSIT 3860</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p:txBody>
          <a:bodyPr/>
          <a:lstStyle/>
          <a:p>
            <a:r>
              <a:rPr lang="en-US" dirty="0"/>
              <a:t>Final Project Template</a:t>
            </a:r>
          </a:p>
        </p:txBody>
      </p:sp>
    </p:spTree>
    <p:extLst>
      <p:ext uri="{BB962C8B-B14F-4D97-AF65-F5344CB8AC3E}">
        <p14:creationId xmlns:p14="http://schemas.microsoft.com/office/powerpoint/2010/main" val="78099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983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C676-9094-8DB2-B430-F49AF051C24B}"/>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534D0F1-D6AD-22A2-0C88-FE98D65DE07D}"/>
              </a:ext>
            </a:extLst>
          </p:cNvPr>
          <p:cNvSpPr>
            <a:spLocks noGrp="1"/>
          </p:cNvSpPr>
          <p:nvPr>
            <p:ph idx="1"/>
          </p:nvPr>
        </p:nvSpPr>
        <p:spPr/>
        <p:txBody>
          <a:bodyPr/>
          <a:lstStyle/>
          <a:p>
            <a:r>
              <a:rPr lang="en-US" dirty="0"/>
              <a:t>The next slide gives questions for you to answer using the Yelp dataset. See the final project instructions file for details.</a:t>
            </a:r>
          </a:p>
          <a:p>
            <a:r>
              <a:rPr lang="en-US" dirty="0"/>
              <a:t>Add a new slide for each question. </a:t>
            </a:r>
          </a:p>
          <a:p>
            <a:pPr lvl="1"/>
            <a:r>
              <a:rPr lang="en-US" dirty="0"/>
              <a:t>Give the slide a short, but descriptive title </a:t>
            </a:r>
          </a:p>
          <a:p>
            <a:pPr lvl="1"/>
            <a:r>
              <a:rPr lang="en-US" dirty="0"/>
              <a:t>Put the question you are answering on the slide.</a:t>
            </a:r>
          </a:p>
          <a:p>
            <a:pPr lvl="1"/>
            <a:r>
              <a:rPr lang="en-US" dirty="0"/>
              <a:t>Use text, images, and graphs to answer the question.</a:t>
            </a:r>
          </a:p>
          <a:p>
            <a:r>
              <a:rPr lang="en-US" dirty="0"/>
              <a:t>Please pay attention to presenting your answers clearly. Imagine giving this presentation in a professional setting!</a:t>
            </a:r>
          </a:p>
          <a:p>
            <a:r>
              <a:rPr lang="en-US" dirty="0"/>
              <a:t>You may delete this instructions slide in your final report.</a:t>
            </a:r>
          </a:p>
        </p:txBody>
      </p:sp>
    </p:spTree>
    <p:extLst>
      <p:ext uri="{BB962C8B-B14F-4D97-AF65-F5344CB8AC3E}">
        <p14:creationId xmlns:p14="http://schemas.microsoft.com/office/powerpoint/2010/main" val="2141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Yelp users since 2010</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8070574" cy="369332"/>
          </a:xfrm>
          <a:prstGeom prst="rect">
            <a:avLst/>
          </a:prstGeom>
          <a:noFill/>
        </p:spPr>
        <p:txBody>
          <a:bodyPr wrap="square" rtlCol="0">
            <a:spAutoFit/>
          </a:bodyPr>
          <a:lstStyle/>
          <a:p>
            <a:r>
              <a:rPr lang="en-US" i="1" dirty="0"/>
              <a:t>How many users have joined Yelp each year since 2010?</a:t>
            </a:r>
          </a:p>
        </p:txBody>
      </p:sp>
      <p:sp>
        <p:nvSpPr>
          <p:cNvPr id="4" name="TextBox 3">
            <a:extLst>
              <a:ext uri="{FF2B5EF4-FFF2-40B4-BE49-F238E27FC236}">
                <a16:creationId xmlns:a16="http://schemas.microsoft.com/office/drawing/2014/main" id="{FEDE022A-5751-F12C-6FA5-B61564D9F956}"/>
              </a:ext>
            </a:extLst>
          </p:cNvPr>
          <p:cNvSpPr txBox="1"/>
          <p:nvPr/>
        </p:nvSpPr>
        <p:spPr>
          <a:xfrm>
            <a:off x="940904" y="2319130"/>
            <a:ext cx="5049079" cy="369332"/>
          </a:xfrm>
          <a:prstGeom prst="rect">
            <a:avLst/>
          </a:prstGeom>
          <a:noFill/>
        </p:spPr>
        <p:txBody>
          <a:bodyPr wrap="square" rtlCol="0">
            <a:spAutoFit/>
          </a:bodyPr>
          <a:lstStyle/>
          <a:p>
            <a:r>
              <a:rPr lang="en-US" dirty="0"/>
              <a:t>Text describing the results.</a:t>
            </a:r>
          </a:p>
        </p:txBody>
      </p:sp>
      <p:graphicFrame>
        <p:nvGraphicFramePr>
          <p:cNvPr id="5" name="Chart 4">
            <a:extLst>
              <a:ext uri="{FF2B5EF4-FFF2-40B4-BE49-F238E27FC236}">
                <a16:creationId xmlns:a16="http://schemas.microsoft.com/office/drawing/2014/main" id="{CF63C2AA-67CB-8CC4-2949-48F5F96FC387}"/>
              </a:ext>
            </a:extLst>
          </p:cNvPr>
          <p:cNvGraphicFramePr/>
          <p:nvPr>
            <p:extLst>
              <p:ext uri="{D42A27DB-BD31-4B8C-83A1-F6EECF244321}">
                <p14:modId xmlns:p14="http://schemas.microsoft.com/office/powerpoint/2010/main" val="1964613771"/>
              </p:ext>
            </p:extLst>
          </p:nvPr>
        </p:nvGraphicFramePr>
        <p:xfrm>
          <a:off x="5936976" y="2070005"/>
          <a:ext cx="5174806" cy="34498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374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Business questions</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normAutofit fontScale="47500" lnSpcReduction="20000"/>
          </a:bodyPr>
          <a:lstStyle/>
          <a:p>
            <a:pPr marL="514350" indent="-514350">
              <a:buFont typeface="+mj-lt"/>
              <a:buAutoNum type="arabicPeriod"/>
            </a:pPr>
            <a:r>
              <a:rPr lang="en-US" dirty="0"/>
              <a:t>How many users have joined Yelp each year since 2010?</a:t>
            </a:r>
          </a:p>
          <a:p>
            <a:pPr marL="514350" indent="-514350">
              <a:buFont typeface="+mj-lt"/>
              <a:buAutoNum type="arabicPeriod"/>
            </a:pPr>
            <a:r>
              <a:rPr lang="en-US" dirty="0"/>
              <a:t>How many users were elite in each of the 10 years from 2012 through 2021? Does it look like the number of elite users is increasing, decreasing, or staying about the same?</a:t>
            </a:r>
          </a:p>
          <a:p>
            <a:pPr marL="514350" indent="-514350">
              <a:buFont typeface="+mj-lt"/>
              <a:buAutoNum type="arabicPeriod"/>
            </a:pPr>
            <a:r>
              <a:rPr lang="en-US" dirty="0"/>
              <a:t>Which of our users has the most 5-star reviews of all time? Give us the person’s name, when they joined Yelp, how many fans they have, how many funny, useful, and cool ratings they’ve gotten. Please also gives us 3-5 examples of recent 5-star reviews they have written.</a:t>
            </a:r>
          </a:p>
          <a:p>
            <a:pPr marL="514350" indent="-514350">
              <a:buFont typeface="+mj-lt"/>
              <a:buAutoNum type="arabicPeriod"/>
            </a:pPr>
            <a:r>
              <a:rPr lang="en-US" dirty="0"/>
              <a:t>We’d like to talk with users who have lots of friends on Yelp to better understand how they use the social features of our site. Can you give us user id and name of the 10 users with the most friends?</a:t>
            </a:r>
          </a:p>
          <a:p>
            <a:pPr marL="514350" indent="-514350">
              <a:buFont typeface="+mj-lt"/>
              <a:buAutoNum type="arabicPeriod"/>
            </a:pPr>
            <a:r>
              <a:rPr lang="en-US" dirty="0"/>
              <a:t>Which US states have the most businesses in our database? Give us the top 10 states.</a:t>
            </a:r>
          </a:p>
          <a:p>
            <a:pPr marL="514350" indent="-514350">
              <a:buFont typeface="+mj-lt"/>
              <a:buAutoNum type="arabicPeriod"/>
            </a:pPr>
            <a:r>
              <a:rPr lang="en-US" dirty="0"/>
              <a:t>What are our top ten business categories? In other words, which 10 categories have the most businesses assigned to them?</a:t>
            </a:r>
          </a:p>
          <a:p>
            <a:pPr marL="514350" indent="-514350">
              <a:buFont typeface="+mj-lt"/>
              <a:buAutoNum type="arabicPeriod"/>
            </a:pPr>
            <a:r>
              <a:rPr lang="en-US" dirty="0"/>
              <a:t>What is the average rating of the businesses in each of those top ten categories?</a:t>
            </a:r>
          </a:p>
          <a:p>
            <a:pPr marL="514350" indent="-514350">
              <a:buFont typeface="+mj-lt"/>
              <a:buAutoNum type="arabicPeriod"/>
            </a:pPr>
            <a:r>
              <a:rPr lang="en-US" dirty="0"/>
              <a:t>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 (We know the last part is qualitative, but tell us anything you see that may be useful.)</a:t>
            </a:r>
          </a:p>
          <a:p>
            <a:pPr marL="514350" indent="-514350">
              <a:buFont typeface="+mj-lt"/>
              <a:buAutoNum type="arabicPeriod"/>
            </a:pPr>
            <a:r>
              <a:rPr lang="en-US" dirty="0"/>
              <a:t>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a:t>
            </a:r>
          </a:p>
          <a:p>
            <a:pPr marL="514350" indent="-514350">
              <a:buFont typeface="+mj-lt"/>
              <a:buAutoNum type="arabicPeriod"/>
            </a:pPr>
            <a:r>
              <a:rPr lang="en-US" dirty="0"/>
              <a:t>We are trying to figure out whether restaurant reviews are driven mostly by price range, how many hours the restaurant is open, or the days they are open. Can you please give us a spreadsheet with the data we need to answer that question? (Note from Professor </a:t>
            </a:r>
            <a:r>
              <a:rPr lang="en-US" dirty="0" err="1"/>
              <a:t>Augustyn</a:t>
            </a:r>
            <a:r>
              <a:rPr lang="en-US" dirty="0"/>
              <a:t>: You don’t actually have to hand in a spreadsheet…just give me a table with 10 rows of sample data returned by your query.)</a:t>
            </a:r>
          </a:p>
        </p:txBody>
      </p:sp>
    </p:spTree>
    <p:extLst>
      <p:ext uri="{BB962C8B-B14F-4D97-AF65-F5344CB8AC3E}">
        <p14:creationId xmlns:p14="http://schemas.microsoft.com/office/powerpoint/2010/main" val="45748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lstStyle/>
          <a:p>
            <a:r>
              <a:rPr lang="en-US" dirty="0"/>
              <a:t>This is a very rich dataset that can be used to answer many interesting questions.</a:t>
            </a:r>
          </a:p>
          <a:p>
            <a:r>
              <a:rPr lang="en-US" dirty="0"/>
              <a:t>For up to 10 points of extra credit, make up some of your own queries, answering other questions you think are interesting. </a:t>
            </a:r>
          </a:p>
          <a:p>
            <a:r>
              <a:rPr lang="en-US" dirty="0"/>
              <a:t>You will receive up to 2 points of extra credit for each original query you create. Simple queries (involving just one table) will be worth 1 point, more complex queries involving multiple tables will be worth 2 points.</a:t>
            </a:r>
          </a:p>
          <a:p>
            <a:r>
              <a:rPr lang="en-US" dirty="0"/>
              <a:t>Make a new slide for each original query, formatted the same as the ones answering the main business questions.</a:t>
            </a:r>
          </a:p>
        </p:txBody>
      </p:sp>
    </p:spTree>
    <p:extLst>
      <p:ext uri="{BB962C8B-B14F-4D97-AF65-F5344CB8AC3E}">
        <p14:creationId xmlns:p14="http://schemas.microsoft.com/office/powerpoint/2010/main" val="156201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834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C676-9094-8DB2-B430-F49AF051C24B}"/>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534D0F1-D6AD-22A2-0C88-FE98D65DE07D}"/>
              </a:ext>
            </a:extLst>
          </p:cNvPr>
          <p:cNvSpPr>
            <a:spLocks noGrp="1"/>
          </p:cNvSpPr>
          <p:nvPr>
            <p:ph idx="1"/>
          </p:nvPr>
        </p:nvSpPr>
        <p:spPr/>
        <p:txBody>
          <a:bodyPr/>
          <a:lstStyle/>
          <a:p>
            <a:r>
              <a:rPr lang="en-US" dirty="0"/>
              <a:t>The next slide gives questions for you to answer about your experience in this class learning about database management systems.</a:t>
            </a:r>
          </a:p>
          <a:p>
            <a:r>
              <a:rPr lang="en-US" dirty="0"/>
              <a:t>Add a new slide for each question. </a:t>
            </a:r>
          </a:p>
          <a:p>
            <a:pPr lvl="1"/>
            <a:r>
              <a:rPr lang="en-US" dirty="0"/>
              <a:t>Give the slide a short, but descriptive title </a:t>
            </a:r>
          </a:p>
          <a:p>
            <a:pPr lvl="1"/>
            <a:r>
              <a:rPr lang="en-US" dirty="0"/>
              <a:t>Put the question you are answering on the slide.</a:t>
            </a:r>
          </a:p>
          <a:p>
            <a:pPr lvl="1"/>
            <a:r>
              <a:rPr lang="en-US" dirty="0"/>
              <a:t>Use text, images, and graphs to answer the question.</a:t>
            </a:r>
          </a:p>
          <a:p>
            <a:r>
              <a:rPr lang="en-US" dirty="0"/>
              <a:t>Please pay attention to presenting your answers clearly. </a:t>
            </a:r>
          </a:p>
          <a:p>
            <a:r>
              <a:rPr lang="en-US" dirty="0"/>
              <a:t>You may delete this instructions slide in your final report.</a:t>
            </a:r>
          </a:p>
        </p:txBody>
      </p:sp>
    </p:spTree>
    <p:extLst>
      <p:ext uri="{BB962C8B-B14F-4D97-AF65-F5344CB8AC3E}">
        <p14:creationId xmlns:p14="http://schemas.microsoft.com/office/powerpoint/2010/main" val="405625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Personal experience</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normAutofit lnSpcReduction="10000"/>
          </a:bodyPr>
          <a:lstStyle/>
          <a:p>
            <a:r>
              <a:rPr lang="en-US" dirty="0"/>
              <a:t>What was your biggest challenge in working with this data? How did you overcome it?</a:t>
            </a:r>
          </a:p>
          <a:p>
            <a:r>
              <a:rPr lang="en-US" dirty="0"/>
              <a:t>What was the easiest part of the project for you (downloading the data from Moodle doesn’t count!)? What made it easy?</a:t>
            </a:r>
          </a:p>
          <a:p>
            <a:r>
              <a:rPr lang="en-US" dirty="0"/>
              <a:t>Was there anything that surprised you about the data?</a:t>
            </a:r>
          </a:p>
          <a:p>
            <a:r>
              <a:rPr lang="en-US" dirty="0"/>
              <a:t>Is there anything you wonder about how Yelp’s real data might look, how their database systems are designed, or what they do with this kind of data?</a:t>
            </a:r>
          </a:p>
          <a:p>
            <a:r>
              <a:rPr lang="en-US" dirty="0"/>
              <a:t>Are there any changes you would recommend to Yelp to make this data easier </a:t>
            </a:r>
            <a:r>
              <a:rPr lang="en-US"/>
              <a:t>to work with?</a:t>
            </a:r>
            <a:endParaRPr lang="en-US" dirty="0"/>
          </a:p>
        </p:txBody>
      </p:sp>
    </p:spTree>
    <p:extLst>
      <p:ext uri="{BB962C8B-B14F-4D97-AF65-F5344CB8AC3E}">
        <p14:creationId xmlns:p14="http://schemas.microsoft.com/office/powerpoint/2010/main" val="157767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850</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MSIT 3860</vt:lpstr>
      <vt:lpstr>Part 1: Business Presentation</vt:lpstr>
      <vt:lpstr>Instructions</vt:lpstr>
      <vt:lpstr>Yelp users since 2010</vt:lpstr>
      <vt:lpstr>Business questions</vt:lpstr>
      <vt:lpstr>Extra credit</vt:lpstr>
      <vt:lpstr>Part 2: Personal Presentation</vt:lpstr>
      <vt:lpstr>Instructions</vt:lpstr>
      <vt:lpstr>Personal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Jason Augustyn</cp:lastModifiedBy>
  <cp:revision>1</cp:revision>
  <dcterms:created xsi:type="dcterms:W3CDTF">2022-11-15T19:51:12Z</dcterms:created>
  <dcterms:modified xsi:type="dcterms:W3CDTF">2022-12-14T00:21:05Z</dcterms:modified>
</cp:coreProperties>
</file>