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3.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9.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19.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presentation.xml" ContentType="application/vnd.openxmlformats-officedocument.presentationml.presentation.main+xml"/>
  <Override PartName="/ppt/_rels/presentation.xml.rels" ContentType="application/vnd.openxmlformats-package.relationships+xml"/>
  <Override PartName="/ppt/media/image9.png" ContentType="image/png"/>
  <Override PartName="/ppt/media/image10.png" ContentType="image/png"/>
  <Override PartName="/ppt/media/image8.png" ContentType="image/png"/>
  <Override PartName="/ppt/media/image7.png" ContentType="image/png"/>
  <Override PartName="/ppt/media/image11.png" ContentType="image/png"/>
  <Override PartName="/ppt/media/image6.png" ContentType="image/png"/>
  <Override PartName="/ppt/media/image2.png" ContentType="image/png"/>
  <Override PartName="/ppt/media/image1.png" ContentType="image/png"/>
  <Override PartName="/ppt/media/image3.png" ContentType="image/png"/>
  <Override PartName="/ppt/media/image16.png" ContentType="image/png"/>
  <Override PartName="/ppt/media/image18.png" ContentType="image/png"/>
  <Override PartName="/ppt/media/image17.png" ContentType="image/png"/>
  <Override PartName="/ppt/media/image20.png" ContentType="image/png"/>
  <Override PartName="/ppt/media/image14.png" ContentType="image/png"/>
  <Override PartName="/ppt/media/image19.png" ContentType="image/png"/>
  <Override PartName="/ppt/media/image15.png" ContentType="image/png"/>
  <Override PartName="/ppt/media/image13.png" ContentType="image/png"/>
  <Override PartName="/ppt/media/image12.png" ContentType="image/png"/>
  <Override PartName="/ppt/media/image5.png" ContentType="image/png"/>
  <Override PartName="/ppt/media/image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slideLayouts/slideLayout23.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31" name="PlaceHolder 2"/>
          <p:cNvSpPr>
            <a:spLocks noGrp="1"/>
          </p:cNvSpPr>
          <p:nvPr>
            <p:ph type="body"/>
          </p:nvPr>
        </p:nvSpPr>
        <p:spPr>
          <a:xfrm>
            <a:off x="3869280" y="864000"/>
            <a:ext cx="731484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32" name="PlaceHolder 3"/>
          <p:cNvSpPr>
            <a:spLocks noGrp="1"/>
          </p:cNvSpPr>
          <p:nvPr>
            <p:ph type="body"/>
          </p:nvPr>
        </p:nvSpPr>
        <p:spPr>
          <a:xfrm>
            <a:off x="3869280" y="3538800"/>
            <a:ext cx="731484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34" name="PlaceHolder 2"/>
          <p:cNvSpPr>
            <a:spLocks noGrp="1"/>
          </p:cNvSpPr>
          <p:nvPr>
            <p:ph type="body"/>
          </p:nvPr>
        </p:nvSpPr>
        <p:spPr>
          <a:xfrm>
            <a:off x="386928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35" name="PlaceHolder 3"/>
          <p:cNvSpPr>
            <a:spLocks noGrp="1"/>
          </p:cNvSpPr>
          <p:nvPr>
            <p:ph type="body"/>
          </p:nvPr>
        </p:nvSpPr>
        <p:spPr>
          <a:xfrm>
            <a:off x="761760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36" name="PlaceHolder 4"/>
          <p:cNvSpPr>
            <a:spLocks noGrp="1"/>
          </p:cNvSpPr>
          <p:nvPr>
            <p:ph type="body"/>
          </p:nvPr>
        </p:nvSpPr>
        <p:spPr>
          <a:xfrm>
            <a:off x="3869280" y="35388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37" name="PlaceHolder 5"/>
          <p:cNvSpPr>
            <a:spLocks noGrp="1"/>
          </p:cNvSpPr>
          <p:nvPr>
            <p:ph type="body"/>
          </p:nvPr>
        </p:nvSpPr>
        <p:spPr>
          <a:xfrm>
            <a:off x="7617600" y="35388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39" name="PlaceHolder 2"/>
          <p:cNvSpPr>
            <a:spLocks noGrp="1"/>
          </p:cNvSpPr>
          <p:nvPr>
            <p:ph type="body"/>
          </p:nvPr>
        </p:nvSpPr>
        <p:spPr>
          <a:xfrm>
            <a:off x="3869280" y="8640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40" name="PlaceHolder 3"/>
          <p:cNvSpPr>
            <a:spLocks noGrp="1"/>
          </p:cNvSpPr>
          <p:nvPr>
            <p:ph type="body"/>
          </p:nvPr>
        </p:nvSpPr>
        <p:spPr>
          <a:xfrm>
            <a:off x="6342480" y="8640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41" name="PlaceHolder 4"/>
          <p:cNvSpPr>
            <a:spLocks noGrp="1"/>
          </p:cNvSpPr>
          <p:nvPr>
            <p:ph type="body"/>
          </p:nvPr>
        </p:nvSpPr>
        <p:spPr>
          <a:xfrm>
            <a:off x="8815680" y="8640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42" name="PlaceHolder 5"/>
          <p:cNvSpPr>
            <a:spLocks noGrp="1"/>
          </p:cNvSpPr>
          <p:nvPr>
            <p:ph type="body"/>
          </p:nvPr>
        </p:nvSpPr>
        <p:spPr>
          <a:xfrm>
            <a:off x="3869280" y="35388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43" name="PlaceHolder 6"/>
          <p:cNvSpPr>
            <a:spLocks noGrp="1"/>
          </p:cNvSpPr>
          <p:nvPr>
            <p:ph type="body"/>
          </p:nvPr>
        </p:nvSpPr>
        <p:spPr>
          <a:xfrm>
            <a:off x="6342480" y="35388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44" name="PlaceHolder 7"/>
          <p:cNvSpPr>
            <a:spLocks noGrp="1"/>
          </p:cNvSpPr>
          <p:nvPr>
            <p:ph type="body"/>
          </p:nvPr>
        </p:nvSpPr>
        <p:spPr>
          <a:xfrm>
            <a:off x="8815680" y="35388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53" name="PlaceHolder 2"/>
          <p:cNvSpPr>
            <a:spLocks noGrp="1"/>
          </p:cNvSpPr>
          <p:nvPr>
            <p:ph type="subTitle"/>
          </p:nvPr>
        </p:nvSpPr>
        <p:spPr>
          <a:xfrm>
            <a:off x="3869280" y="864000"/>
            <a:ext cx="7314840" cy="5120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55" name="PlaceHolder 2"/>
          <p:cNvSpPr>
            <a:spLocks noGrp="1"/>
          </p:cNvSpPr>
          <p:nvPr>
            <p:ph type="body"/>
          </p:nvPr>
        </p:nvSpPr>
        <p:spPr>
          <a:xfrm>
            <a:off x="3869280" y="864000"/>
            <a:ext cx="7314840" cy="512028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57" name="PlaceHolder 2"/>
          <p:cNvSpPr>
            <a:spLocks noGrp="1"/>
          </p:cNvSpPr>
          <p:nvPr>
            <p:ph type="body"/>
          </p:nvPr>
        </p:nvSpPr>
        <p:spPr>
          <a:xfrm>
            <a:off x="3869280" y="86400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
        <p:nvSpPr>
          <p:cNvPr id="58" name="PlaceHolder 3"/>
          <p:cNvSpPr>
            <a:spLocks noGrp="1"/>
          </p:cNvSpPr>
          <p:nvPr>
            <p:ph type="body"/>
          </p:nvPr>
        </p:nvSpPr>
        <p:spPr>
          <a:xfrm>
            <a:off x="7617600" y="86400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253080" y="4929840"/>
            <a:ext cx="2946960" cy="137160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62" name="PlaceHolder 2"/>
          <p:cNvSpPr>
            <a:spLocks noGrp="1"/>
          </p:cNvSpPr>
          <p:nvPr>
            <p:ph type="body"/>
          </p:nvPr>
        </p:nvSpPr>
        <p:spPr>
          <a:xfrm>
            <a:off x="386928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63" name="PlaceHolder 3"/>
          <p:cNvSpPr>
            <a:spLocks noGrp="1"/>
          </p:cNvSpPr>
          <p:nvPr>
            <p:ph type="body"/>
          </p:nvPr>
        </p:nvSpPr>
        <p:spPr>
          <a:xfrm>
            <a:off x="7617600" y="86400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
        <p:nvSpPr>
          <p:cNvPr id="64" name="PlaceHolder 4"/>
          <p:cNvSpPr>
            <a:spLocks noGrp="1"/>
          </p:cNvSpPr>
          <p:nvPr>
            <p:ph type="body"/>
          </p:nvPr>
        </p:nvSpPr>
        <p:spPr>
          <a:xfrm>
            <a:off x="3869280" y="35388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0" name="PlaceHolder 2"/>
          <p:cNvSpPr>
            <a:spLocks noGrp="1"/>
          </p:cNvSpPr>
          <p:nvPr>
            <p:ph type="subTitle"/>
          </p:nvPr>
        </p:nvSpPr>
        <p:spPr>
          <a:xfrm>
            <a:off x="3869280" y="864000"/>
            <a:ext cx="7314840" cy="5120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66" name="PlaceHolder 2"/>
          <p:cNvSpPr>
            <a:spLocks noGrp="1"/>
          </p:cNvSpPr>
          <p:nvPr>
            <p:ph type="body"/>
          </p:nvPr>
        </p:nvSpPr>
        <p:spPr>
          <a:xfrm>
            <a:off x="3869280" y="86400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
        <p:nvSpPr>
          <p:cNvPr id="67" name="PlaceHolder 3"/>
          <p:cNvSpPr>
            <a:spLocks noGrp="1"/>
          </p:cNvSpPr>
          <p:nvPr>
            <p:ph type="body"/>
          </p:nvPr>
        </p:nvSpPr>
        <p:spPr>
          <a:xfrm>
            <a:off x="761760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68" name="PlaceHolder 4"/>
          <p:cNvSpPr>
            <a:spLocks noGrp="1"/>
          </p:cNvSpPr>
          <p:nvPr>
            <p:ph type="body"/>
          </p:nvPr>
        </p:nvSpPr>
        <p:spPr>
          <a:xfrm>
            <a:off x="7617600" y="35388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70" name="PlaceHolder 2"/>
          <p:cNvSpPr>
            <a:spLocks noGrp="1"/>
          </p:cNvSpPr>
          <p:nvPr>
            <p:ph type="body"/>
          </p:nvPr>
        </p:nvSpPr>
        <p:spPr>
          <a:xfrm>
            <a:off x="386928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71" name="PlaceHolder 3"/>
          <p:cNvSpPr>
            <a:spLocks noGrp="1"/>
          </p:cNvSpPr>
          <p:nvPr>
            <p:ph type="body"/>
          </p:nvPr>
        </p:nvSpPr>
        <p:spPr>
          <a:xfrm>
            <a:off x="761760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72" name="PlaceHolder 4"/>
          <p:cNvSpPr>
            <a:spLocks noGrp="1"/>
          </p:cNvSpPr>
          <p:nvPr>
            <p:ph type="body"/>
          </p:nvPr>
        </p:nvSpPr>
        <p:spPr>
          <a:xfrm>
            <a:off x="3869280" y="3538800"/>
            <a:ext cx="731484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74" name="PlaceHolder 2"/>
          <p:cNvSpPr>
            <a:spLocks noGrp="1"/>
          </p:cNvSpPr>
          <p:nvPr>
            <p:ph type="body"/>
          </p:nvPr>
        </p:nvSpPr>
        <p:spPr>
          <a:xfrm>
            <a:off x="3869280" y="864000"/>
            <a:ext cx="731484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75" name="PlaceHolder 3"/>
          <p:cNvSpPr>
            <a:spLocks noGrp="1"/>
          </p:cNvSpPr>
          <p:nvPr>
            <p:ph type="body"/>
          </p:nvPr>
        </p:nvSpPr>
        <p:spPr>
          <a:xfrm>
            <a:off x="3869280" y="3538800"/>
            <a:ext cx="731484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77" name="PlaceHolder 2"/>
          <p:cNvSpPr>
            <a:spLocks noGrp="1"/>
          </p:cNvSpPr>
          <p:nvPr>
            <p:ph type="body"/>
          </p:nvPr>
        </p:nvSpPr>
        <p:spPr>
          <a:xfrm>
            <a:off x="386928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78" name="PlaceHolder 3"/>
          <p:cNvSpPr>
            <a:spLocks noGrp="1"/>
          </p:cNvSpPr>
          <p:nvPr>
            <p:ph type="body"/>
          </p:nvPr>
        </p:nvSpPr>
        <p:spPr>
          <a:xfrm>
            <a:off x="761760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79" name="PlaceHolder 4"/>
          <p:cNvSpPr>
            <a:spLocks noGrp="1"/>
          </p:cNvSpPr>
          <p:nvPr>
            <p:ph type="body"/>
          </p:nvPr>
        </p:nvSpPr>
        <p:spPr>
          <a:xfrm>
            <a:off x="3869280" y="35388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80" name="PlaceHolder 5"/>
          <p:cNvSpPr>
            <a:spLocks noGrp="1"/>
          </p:cNvSpPr>
          <p:nvPr>
            <p:ph type="body"/>
          </p:nvPr>
        </p:nvSpPr>
        <p:spPr>
          <a:xfrm>
            <a:off x="7617600" y="35388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82" name="PlaceHolder 2"/>
          <p:cNvSpPr>
            <a:spLocks noGrp="1"/>
          </p:cNvSpPr>
          <p:nvPr>
            <p:ph type="body"/>
          </p:nvPr>
        </p:nvSpPr>
        <p:spPr>
          <a:xfrm>
            <a:off x="3869280" y="8640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83" name="PlaceHolder 3"/>
          <p:cNvSpPr>
            <a:spLocks noGrp="1"/>
          </p:cNvSpPr>
          <p:nvPr>
            <p:ph type="body"/>
          </p:nvPr>
        </p:nvSpPr>
        <p:spPr>
          <a:xfrm>
            <a:off x="6342480" y="8640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84" name="PlaceHolder 4"/>
          <p:cNvSpPr>
            <a:spLocks noGrp="1"/>
          </p:cNvSpPr>
          <p:nvPr>
            <p:ph type="body"/>
          </p:nvPr>
        </p:nvSpPr>
        <p:spPr>
          <a:xfrm>
            <a:off x="8815680" y="8640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85" name="PlaceHolder 5"/>
          <p:cNvSpPr>
            <a:spLocks noGrp="1"/>
          </p:cNvSpPr>
          <p:nvPr>
            <p:ph type="body"/>
          </p:nvPr>
        </p:nvSpPr>
        <p:spPr>
          <a:xfrm>
            <a:off x="3869280" y="35388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86" name="PlaceHolder 6"/>
          <p:cNvSpPr>
            <a:spLocks noGrp="1"/>
          </p:cNvSpPr>
          <p:nvPr>
            <p:ph type="body"/>
          </p:nvPr>
        </p:nvSpPr>
        <p:spPr>
          <a:xfrm>
            <a:off x="6342480" y="35388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87" name="PlaceHolder 7"/>
          <p:cNvSpPr>
            <a:spLocks noGrp="1"/>
          </p:cNvSpPr>
          <p:nvPr>
            <p:ph type="body"/>
          </p:nvPr>
        </p:nvSpPr>
        <p:spPr>
          <a:xfrm>
            <a:off x="8815680" y="35388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2" name="PlaceHolder 2"/>
          <p:cNvSpPr>
            <a:spLocks noGrp="1"/>
          </p:cNvSpPr>
          <p:nvPr>
            <p:ph type="body"/>
          </p:nvPr>
        </p:nvSpPr>
        <p:spPr>
          <a:xfrm>
            <a:off x="3869280" y="864000"/>
            <a:ext cx="7314840" cy="512028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4" name="PlaceHolder 2"/>
          <p:cNvSpPr>
            <a:spLocks noGrp="1"/>
          </p:cNvSpPr>
          <p:nvPr>
            <p:ph type="body"/>
          </p:nvPr>
        </p:nvSpPr>
        <p:spPr>
          <a:xfrm>
            <a:off x="3869280" y="86400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
        <p:nvSpPr>
          <p:cNvPr id="15" name="PlaceHolder 3"/>
          <p:cNvSpPr>
            <a:spLocks noGrp="1"/>
          </p:cNvSpPr>
          <p:nvPr>
            <p:ph type="body"/>
          </p:nvPr>
        </p:nvSpPr>
        <p:spPr>
          <a:xfrm>
            <a:off x="7617600" y="86400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253080" y="4929840"/>
            <a:ext cx="2946960" cy="137160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9" name="PlaceHolder 2"/>
          <p:cNvSpPr>
            <a:spLocks noGrp="1"/>
          </p:cNvSpPr>
          <p:nvPr>
            <p:ph type="body"/>
          </p:nvPr>
        </p:nvSpPr>
        <p:spPr>
          <a:xfrm>
            <a:off x="386928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20" name="PlaceHolder 3"/>
          <p:cNvSpPr>
            <a:spLocks noGrp="1"/>
          </p:cNvSpPr>
          <p:nvPr>
            <p:ph type="body"/>
          </p:nvPr>
        </p:nvSpPr>
        <p:spPr>
          <a:xfrm>
            <a:off x="7617600" y="86400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
        <p:nvSpPr>
          <p:cNvPr id="21" name="PlaceHolder 4"/>
          <p:cNvSpPr>
            <a:spLocks noGrp="1"/>
          </p:cNvSpPr>
          <p:nvPr>
            <p:ph type="body"/>
          </p:nvPr>
        </p:nvSpPr>
        <p:spPr>
          <a:xfrm>
            <a:off x="3869280" y="35388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23" name="PlaceHolder 2"/>
          <p:cNvSpPr>
            <a:spLocks noGrp="1"/>
          </p:cNvSpPr>
          <p:nvPr>
            <p:ph type="body"/>
          </p:nvPr>
        </p:nvSpPr>
        <p:spPr>
          <a:xfrm>
            <a:off x="3869280" y="86400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
        <p:nvSpPr>
          <p:cNvPr id="24" name="PlaceHolder 3"/>
          <p:cNvSpPr>
            <a:spLocks noGrp="1"/>
          </p:cNvSpPr>
          <p:nvPr>
            <p:ph type="body"/>
          </p:nvPr>
        </p:nvSpPr>
        <p:spPr>
          <a:xfrm>
            <a:off x="761760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25" name="PlaceHolder 4"/>
          <p:cNvSpPr>
            <a:spLocks noGrp="1"/>
          </p:cNvSpPr>
          <p:nvPr>
            <p:ph type="body"/>
          </p:nvPr>
        </p:nvSpPr>
        <p:spPr>
          <a:xfrm>
            <a:off x="7617600" y="35388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27" name="PlaceHolder 2"/>
          <p:cNvSpPr>
            <a:spLocks noGrp="1"/>
          </p:cNvSpPr>
          <p:nvPr>
            <p:ph type="body"/>
          </p:nvPr>
        </p:nvSpPr>
        <p:spPr>
          <a:xfrm>
            <a:off x="386928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28" name="PlaceHolder 3"/>
          <p:cNvSpPr>
            <a:spLocks noGrp="1"/>
          </p:cNvSpPr>
          <p:nvPr>
            <p:ph type="body"/>
          </p:nvPr>
        </p:nvSpPr>
        <p:spPr>
          <a:xfrm>
            <a:off x="761760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29" name="PlaceHolder 4"/>
          <p:cNvSpPr>
            <a:spLocks noGrp="1"/>
          </p:cNvSpPr>
          <p:nvPr>
            <p:ph type="body"/>
          </p:nvPr>
        </p:nvSpPr>
        <p:spPr>
          <a:xfrm>
            <a:off x="3869280" y="3538800"/>
            <a:ext cx="731484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758880"/>
            <a:ext cx="3443400" cy="533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11815920" y="758880"/>
            <a:ext cx="383760" cy="533052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0" y="762120"/>
            <a:ext cx="9141120" cy="5333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9270360" y="762120"/>
            <a:ext cx="2925000" cy="533376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sp>
      <p:sp>
        <p:nvSpPr>
          <p:cNvPr id="4" name="PlaceHolder 5"/>
          <p:cNvSpPr>
            <a:spLocks noGrp="1"/>
          </p:cNvSpPr>
          <p:nvPr>
            <p:ph type="title"/>
          </p:nvPr>
        </p:nvSpPr>
        <p:spPr>
          <a:xfrm>
            <a:off x="1069920" y="1298520"/>
            <a:ext cx="7314840" cy="3254760"/>
          </a:xfrm>
          <a:prstGeom prst="rect">
            <a:avLst/>
          </a:prstGeom>
        </p:spPr>
        <p:txBody>
          <a:bodyPr anchor="b">
            <a:normAutofit/>
          </a:bodyPr>
          <a:p>
            <a:pPr>
              <a:lnSpc>
                <a:spcPct val="90000"/>
              </a:lnSpc>
            </a:pPr>
            <a:r>
              <a:rPr b="0" lang="en-US" sz="5900" spc="-100" strike="noStrike">
                <a:solidFill>
                  <a:srgbClr val="ffffff"/>
                </a:solidFill>
                <a:latin typeface="Corbel"/>
              </a:rPr>
              <a:t>Click to edit Master title style</a:t>
            </a:r>
            <a:endParaRPr b="0" lang="en-US" sz="5900" spc="-1" strike="noStrike">
              <a:solidFill>
                <a:srgbClr val="000000"/>
              </a:solidFill>
              <a:latin typeface="Corbel"/>
            </a:endParaRPr>
          </a:p>
        </p:txBody>
      </p:sp>
      <p:sp>
        <p:nvSpPr>
          <p:cNvPr id="5" name="PlaceHolder 6"/>
          <p:cNvSpPr>
            <a:spLocks noGrp="1"/>
          </p:cNvSpPr>
          <p:nvPr>
            <p:ph type="dt"/>
          </p:nvPr>
        </p:nvSpPr>
        <p:spPr>
          <a:xfrm>
            <a:off x="262440" y="6356520"/>
            <a:ext cx="2742840" cy="364680"/>
          </a:xfrm>
          <a:prstGeom prst="rect">
            <a:avLst/>
          </a:prstGeom>
        </p:spPr>
        <p:txBody>
          <a:bodyPr anchor="ctr">
            <a:noAutofit/>
          </a:bodyPr>
          <a:p>
            <a:pPr>
              <a:lnSpc>
                <a:spcPct val="100000"/>
              </a:lnSpc>
            </a:pPr>
            <a:fld id="{6687188F-50F3-4621-9D9A-98A00E4C2585}" type="datetime">
              <a:rPr b="0" lang="en-IN" sz="1100" spc="-1" strike="noStrike">
                <a:solidFill>
                  <a:srgbClr val="808080"/>
                </a:solidFill>
                <a:latin typeface="Corbel"/>
              </a:rPr>
              <a:t>25/11/19</a:t>
            </a:fld>
            <a:endParaRPr b="0" lang="en-IN" sz="1100" spc="-1" strike="noStrike">
              <a:latin typeface="Times New Roman"/>
            </a:endParaRPr>
          </a:p>
        </p:txBody>
      </p:sp>
      <p:sp>
        <p:nvSpPr>
          <p:cNvPr id="6" name="PlaceHolder 7"/>
          <p:cNvSpPr>
            <a:spLocks noGrp="1"/>
          </p:cNvSpPr>
          <p:nvPr>
            <p:ph type="ftr"/>
          </p:nvPr>
        </p:nvSpPr>
        <p:spPr>
          <a:xfrm>
            <a:off x="3869280" y="6356520"/>
            <a:ext cx="5911200" cy="364680"/>
          </a:xfrm>
          <a:prstGeom prst="rect">
            <a:avLst/>
          </a:prstGeom>
        </p:spPr>
        <p:txBody>
          <a:bodyPr anchor="ctr">
            <a:noAutofit/>
          </a:bodyPr>
          <a:p>
            <a:endParaRPr b="0" lang="en-IN" sz="2400" spc="-1" strike="noStrike">
              <a:latin typeface="Times New Roman"/>
            </a:endParaRPr>
          </a:p>
        </p:txBody>
      </p:sp>
      <p:sp>
        <p:nvSpPr>
          <p:cNvPr id="7" name="PlaceHolder 8"/>
          <p:cNvSpPr>
            <a:spLocks noGrp="1"/>
          </p:cNvSpPr>
          <p:nvPr>
            <p:ph type="sldNum"/>
          </p:nvPr>
        </p:nvSpPr>
        <p:spPr>
          <a:xfrm>
            <a:off x="10634040" y="6356520"/>
            <a:ext cx="1530720" cy="364680"/>
          </a:xfrm>
          <a:prstGeom prst="rect">
            <a:avLst/>
          </a:prstGeom>
        </p:spPr>
        <p:txBody>
          <a:bodyPr anchor="ctr">
            <a:noAutofit/>
          </a:bodyPr>
          <a:p>
            <a:pPr algn="r">
              <a:lnSpc>
                <a:spcPct val="100000"/>
              </a:lnSpc>
            </a:pPr>
            <a:fld id="{79A57F60-E160-468C-AF4C-89E187735104}" type="slidenum">
              <a:rPr b="1" lang="en-IN" sz="1200" spc="-1" strike="noStrike">
                <a:solidFill>
                  <a:srgbClr val="40bad2"/>
                </a:solidFill>
                <a:latin typeface="Corbel"/>
              </a:rPr>
              <a:t>&lt;number&gt;</a:t>
            </a:fld>
            <a:endParaRPr b="0" lang="en-IN" sz="1200" spc="-1" strike="noStrike">
              <a:latin typeface="Times New Roman"/>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595959"/>
                </a:solidFill>
                <a:latin typeface="Corbel"/>
              </a:rPr>
              <a:t>Click to edit the outline text format</a:t>
            </a:r>
            <a:endParaRPr b="0" lang="en-US" sz="2000" spc="-1" strike="noStrike">
              <a:solidFill>
                <a:srgbClr val="595959"/>
              </a:solidFill>
              <a:latin typeface="Corbel"/>
            </a:endParaRPr>
          </a:p>
          <a:p>
            <a:pPr lvl="1" marL="864000" indent="-324000">
              <a:spcBef>
                <a:spcPts val="1134"/>
              </a:spcBef>
              <a:buClr>
                <a:srgbClr val="000000"/>
              </a:buClr>
              <a:buSzPct val="75000"/>
              <a:buFont typeface="Symbol" charset="2"/>
              <a:buChar char=""/>
            </a:pPr>
            <a:r>
              <a:rPr b="0" lang="en-US" sz="1600" spc="-1" strike="noStrike">
                <a:solidFill>
                  <a:srgbClr val="595959"/>
                </a:solidFill>
                <a:latin typeface="Corbel"/>
              </a:rPr>
              <a:t>Second Outline Level</a:t>
            </a:r>
            <a:endParaRPr b="0" lang="en-US" sz="1600" spc="-1" strike="noStrike">
              <a:solidFill>
                <a:srgbClr val="595959"/>
              </a:solidFill>
              <a:latin typeface="Corbel"/>
            </a:endParaRPr>
          </a:p>
          <a:p>
            <a:pPr lvl="2" marL="1296000" indent="-288000">
              <a:spcBef>
                <a:spcPts val="850"/>
              </a:spcBef>
              <a:buClr>
                <a:srgbClr val="000000"/>
              </a:buClr>
              <a:buSzPct val="45000"/>
              <a:buFont typeface="Wingdings" charset="2"/>
              <a:buChar char=""/>
            </a:pPr>
            <a:r>
              <a:rPr b="0" lang="en-US" sz="1400" spc="-1" strike="noStrike">
                <a:solidFill>
                  <a:srgbClr val="595959"/>
                </a:solidFill>
                <a:latin typeface="Corbel"/>
              </a:rPr>
              <a:t>Third Outline Level</a:t>
            </a:r>
            <a:endParaRPr b="0" lang="en-US" sz="1400" spc="-1" strike="noStrike">
              <a:solidFill>
                <a:srgbClr val="595959"/>
              </a:solidFill>
              <a:latin typeface="Corbel"/>
            </a:endParaRPr>
          </a:p>
          <a:p>
            <a:pPr lvl="3" marL="1728000" indent="-216000">
              <a:spcBef>
                <a:spcPts val="567"/>
              </a:spcBef>
              <a:buClr>
                <a:srgbClr val="000000"/>
              </a:buClr>
              <a:buSzPct val="75000"/>
              <a:buFont typeface="Symbol" charset="2"/>
              <a:buChar char=""/>
            </a:pPr>
            <a:r>
              <a:rPr b="0" lang="en-US" sz="1400" spc="-1" strike="noStrike">
                <a:solidFill>
                  <a:srgbClr val="595959"/>
                </a:solidFill>
                <a:latin typeface="Corbel"/>
              </a:rPr>
              <a:t>Fourth Outline Level</a:t>
            </a:r>
            <a:endParaRPr b="0" lang="en-US" sz="1400" spc="-1" strike="noStrike">
              <a:solidFill>
                <a:srgbClr val="595959"/>
              </a:solidFill>
              <a:latin typeface="Corbel"/>
            </a:endParaRPr>
          </a:p>
          <a:p>
            <a:pPr lvl="4" marL="2160000" indent="-216000">
              <a:spcBef>
                <a:spcPts val="283"/>
              </a:spcBef>
              <a:buClr>
                <a:srgbClr val="000000"/>
              </a:buClr>
              <a:buSzPct val="45000"/>
              <a:buFont typeface="Wingdings" charset="2"/>
              <a:buChar char=""/>
            </a:pPr>
            <a:r>
              <a:rPr b="0" lang="en-US" sz="2000" spc="-1" strike="noStrike">
                <a:solidFill>
                  <a:srgbClr val="595959"/>
                </a:solidFill>
                <a:latin typeface="Corbel"/>
              </a:rPr>
              <a:t>Fifth Outline Level</a:t>
            </a:r>
            <a:endParaRPr b="0" lang="en-US" sz="2000" spc="-1" strike="noStrike">
              <a:solidFill>
                <a:srgbClr val="595959"/>
              </a:solidFill>
              <a:latin typeface="Corbel"/>
            </a:endParaRPr>
          </a:p>
          <a:p>
            <a:pPr lvl="5" marL="2592000" indent="-216000">
              <a:spcBef>
                <a:spcPts val="283"/>
              </a:spcBef>
              <a:buClr>
                <a:srgbClr val="000000"/>
              </a:buClr>
              <a:buSzPct val="45000"/>
              <a:buFont typeface="Wingdings" charset="2"/>
              <a:buChar char=""/>
            </a:pPr>
            <a:r>
              <a:rPr b="0" lang="en-US" sz="2000" spc="-1" strike="noStrike">
                <a:solidFill>
                  <a:srgbClr val="595959"/>
                </a:solidFill>
                <a:latin typeface="Corbel"/>
              </a:rPr>
              <a:t>Sixth Outline Level</a:t>
            </a:r>
            <a:endParaRPr b="0" lang="en-US" sz="2000" spc="-1" strike="noStrike">
              <a:solidFill>
                <a:srgbClr val="595959"/>
              </a:solidFill>
              <a:latin typeface="Corbel"/>
            </a:endParaRPr>
          </a:p>
          <a:p>
            <a:pPr lvl="6" marL="3024000" indent="-216000">
              <a:spcBef>
                <a:spcPts val="283"/>
              </a:spcBef>
              <a:buClr>
                <a:srgbClr val="000000"/>
              </a:buClr>
              <a:buSzPct val="45000"/>
              <a:buFont typeface="Wingdings" charset="2"/>
              <a:buChar char=""/>
            </a:pPr>
            <a:r>
              <a:rPr b="0" lang="en-US" sz="2000" spc="-1" strike="noStrike">
                <a:solidFill>
                  <a:srgbClr val="595959"/>
                </a:solidFill>
                <a:latin typeface="Corbel"/>
              </a:rPr>
              <a:t>Seventh Outline Level</a:t>
            </a:r>
            <a:endParaRPr b="0" lang="en-US" sz="2000" spc="-1" strike="noStrike">
              <a:solidFill>
                <a:srgbClr val="595959"/>
              </a:solidFill>
              <a:latin typeface="Corbe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0" y="758880"/>
            <a:ext cx="3443400" cy="533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6" name="CustomShape 2"/>
          <p:cNvSpPr/>
          <p:nvPr/>
        </p:nvSpPr>
        <p:spPr>
          <a:xfrm>
            <a:off x="11815920" y="758880"/>
            <a:ext cx="383760" cy="533052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sp>
      <p:sp>
        <p:nvSpPr>
          <p:cNvPr id="47" name="PlaceHolder 3"/>
          <p:cNvSpPr>
            <a:spLocks noGrp="1"/>
          </p:cNvSpPr>
          <p:nvPr>
            <p:ph type="title"/>
          </p:nvPr>
        </p:nvSpPr>
        <p:spPr>
          <a:xfrm>
            <a:off x="253080" y="1123920"/>
            <a:ext cx="2946960" cy="4600800"/>
          </a:xfrm>
          <a:prstGeom prst="rect">
            <a:avLst/>
          </a:prstGeom>
        </p:spPr>
        <p:txBody>
          <a:bodyPr anchor="ctr">
            <a:noAutofit/>
          </a:bodyPr>
          <a:p>
            <a:pPr>
              <a:lnSpc>
                <a:spcPct val="90000"/>
              </a:lnSpc>
            </a:pPr>
            <a:r>
              <a:rPr b="0" lang="en-US" sz="3600" spc="-60" strike="noStrike">
                <a:solidFill>
                  <a:srgbClr val="ffffff"/>
                </a:solidFill>
                <a:latin typeface="Corbel"/>
              </a:rPr>
              <a:t>Click to edit Master title style</a:t>
            </a:r>
            <a:endParaRPr b="0" lang="en-US" sz="3600" spc="-1" strike="noStrike">
              <a:solidFill>
                <a:srgbClr val="000000"/>
              </a:solidFill>
              <a:latin typeface="Corbel"/>
            </a:endParaRPr>
          </a:p>
        </p:txBody>
      </p:sp>
      <p:sp>
        <p:nvSpPr>
          <p:cNvPr id="48" name="PlaceHolder 4"/>
          <p:cNvSpPr>
            <a:spLocks noGrp="1"/>
          </p:cNvSpPr>
          <p:nvPr>
            <p:ph type="body"/>
          </p:nvPr>
        </p:nvSpPr>
        <p:spPr>
          <a:xfrm>
            <a:off x="3869280" y="864000"/>
            <a:ext cx="7314840" cy="5120280"/>
          </a:xfrm>
          <a:prstGeom prst="rect">
            <a:avLst/>
          </a:prstGeom>
        </p:spPr>
        <p:txBody>
          <a:bodyPr anchor="ctr">
            <a:noAutofit/>
          </a:bodyPr>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Click to edit Master text styles</a:t>
            </a:r>
            <a:endParaRPr b="0" lang="en-US" sz="2000" spc="-1" strike="noStrike">
              <a:solidFill>
                <a:srgbClr val="595959"/>
              </a:solidFill>
              <a:latin typeface="Corbel"/>
            </a:endParaRPr>
          </a:p>
          <a:p>
            <a:pPr lvl="1" marL="685800" indent="-182520">
              <a:lnSpc>
                <a:spcPct val="90000"/>
              </a:lnSpc>
              <a:spcBef>
                <a:spcPts val="249"/>
              </a:spcBef>
              <a:spcAft>
                <a:spcPts val="249"/>
              </a:spcAft>
              <a:buClr>
                <a:srgbClr val="40bad2"/>
              </a:buClr>
              <a:buFont typeface="Wingdings 2" charset="2"/>
              <a:buChar char=""/>
            </a:pPr>
            <a:r>
              <a:rPr b="0" lang="en-US" sz="1800" spc="-1" strike="noStrike">
                <a:solidFill>
                  <a:srgbClr val="595959"/>
                </a:solidFill>
                <a:latin typeface="Corbel"/>
              </a:rPr>
              <a:t>Second level</a:t>
            </a:r>
            <a:endParaRPr b="0" lang="en-US" sz="1800" spc="-1" strike="noStrike">
              <a:solidFill>
                <a:srgbClr val="595959"/>
              </a:solidFill>
              <a:latin typeface="Corbel"/>
            </a:endParaRPr>
          </a:p>
          <a:p>
            <a:pPr lvl="2" marL="1143000" indent="-182520">
              <a:lnSpc>
                <a:spcPct val="90000"/>
              </a:lnSpc>
              <a:spcBef>
                <a:spcPts val="249"/>
              </a:spcBef>
              <a:spcAft>
                <a:spcPts val="249"/>
              </a:spcAft>
              <a:buClr>
                <a:srgbClr val="40bad2"/>
              </a:buClr>
              <a:buFont typeface="Wingdings 2" charset="2"/>
              <a:buChar char=""/>
            </a:pPr>
            <a:r>
              <a:rPr b="0" lang="en-US" sz="1600" spc="-1" strike="noStrike">
                <a:solidFill>
                  <a:srgbClr val="595959"/>
                </a:solidFill>
                <a:latin typeface="Corbel"/>
              </a:rPr>
              <a:t>Third level</a:t>
            </a:r>
            <a:endParaRPr b="0" lang="en-US" sz="1600" spc="-1" strike="noStrike">
              <a:solidFill>
                <a:srgbClr val="595959"/>
              </a:solidFill>
              <a:latin typeface="Corbel"/>
            </a:endParaRPr>
          </a:p>
          <a:p>
            <a:pPr lvl="3" marL="1600200" indent="-182520">
              <a:lnSpc>
                <a:spcPct val="90000"/>
              </a:lnSpc>
              <a:spcBef>
                <a:spcPts val="249"/>
              </a:spcBef>
              <a:spcAft>
                <a:spcPts val="249"/>
              </a:spcAft>
              <a:buClr>
                <a:srgbClr val="40bad2"/>
              </a:buClr>
              <a:buFont typeface="Wingdings 2" charset="2"/>
              <a:buChar char=""/>
            </a:pPr>
            <a:r>
              <a:rPr b="0" lang="en-US" sz="1400" spc="-1" strike="noStrike">
                <a:solidFill>
                  <a:srgbClr val="595959"/>
                </a:solidFill>
                <a:latin typeface="Corbel"/>
              </a:rPr>
              <a:t>Fourth level</a:t>
            </a:r>
            <a:endParaRPr b="0" lang="en-US" sz="1400" spc="-1" strike="noStrike">
              <a:solidFill>
                <a:srgbClr val="595959"/>
              </a:solidFill>
              <a:latin typeface="Corbel"/>
            </a:endParaRPr>
          </a:p>
          <a:p>
            <a:pPr lvl="4" marL="2057400" indent="-182520">
              <a:lnSpc>
                <a:spcPct val="90000"/>
              </a:lnSpc>
              <a:spcBef>
                <a:spcPts val="249"/>
              </a:spcBef>
              <a:spcAft>
                <a:spcPts val="249"/>
              </a:spcAft>
              <a:buClr>
                <a:srgbClr val="40bad2"/>
              </a:buClr>
              <a:buFont typeface="Wingdings 2" charset="2"/>
              <a:buChar char=""/>
            </a:pPr>
            <a:r>
              <a:rPr b="0" lang="en-US" sz="1400" spc="-1" strike="noStrike">
                <a:solidFill>
                  <a:srgbClr val="595959"/>
                </a:solidFill>
                <a:latin typeface="Corbel"/>
              </a:rPr>
              <a:t>Fifth level</a:t>
            </a:r>
            <a:endParaRPr b="0" lang="en-US" sz="1400" spc="-1" strike="noStrike">
              <a:solidFill>
                <a:srgbClr val="595959"/>
              </a:solidFill>
              <a:latin typeface="Corbel"/>
            </a:endParaRPr>
          </a:p>
        </p:txBody>
      </p:sp>
      <p:sp>
        <p:nvSpPr>
          <p:cNvPr id="49" name="PlaceHolder 5"/>
          <p:cNvSpPr>
            <a:spLocks noGrp="1"/>
          </p:cNvSpPr>
          <p:nvPr>
            <p:ph type="dt"/>
          </p:nvPr>
        </p:nvSpPr>
        <p:spPr>
          <a:xfrm>
            <a:off x="262440" y="6356520"/>
            <a:ext cx="2742840" cy="364680"/>
          </a:xfrm>
          <a:prstGeom prst="rect">
            <a:avLst/>
          </a:prstGeom>
        </p:spPr>
        <p:txBody>
          <a:bodyPr anchor="ctr">
            <a:noAutofit/>
          </a:bodyPr>
          <a:p>
            <a:pPr>
              <a:lnSpc>
                <a:spcPct val="100000"/>
              </a:lnSpc>
            </a:pPr>
            <a:fld id="{40D8684A-BD46-4B04-AD1C-D2A862B7B8AD}" type="datetime">
              <a:rPr b="0" lang="en-IN" sz="1100" spc="-1" strike="noStrike">
                <a:solidFill>
                  <a:srgbClr val="808080"/>
                </a:solidFill>
                <a:latin typeface="Corbel"/>
              </a:rPr>
              <a:t>25/11/19</a:t>
            </a:fld>
            <a:endParaRPr b="0" lang="en-IN" sz="1100" spc="-1" strike="noStrike">
              <a:latin typeface="Times New Roman"/>
            </a:endParaRPr>
          </a:p>
        </p:txBody>
      </p:sp>
      <p:sp>
        <p:nvSpPr>
          <p:cNvPr id="50" name="PlaceHolder 6"/>
          <p:cNvSpPr>
            <a:spLocks noGrp="1"/>
          </p:cNvSpPr>
          <p:nvPr>
            <p:ph type="ftr"/>
          </p:nvPr>
        </p:nvSpPr>
        <p:spPr>
          <a:xfrm>
            <a:off x="3869280" y="6356520"/>
            <a:ext cx="5911200" cy="364680"/>
          </a:xfrm>
          <a:prstGeom prst="rect">
            <a:avLst/>
          </a:prstGeom>
        </p:spPr>
        <p:txBody>
          <a:bodyPr anchor="ctr">
            <a:noAutofit/>
          </a:bodyPr>
          <a:p>
            <a:endParaRPr b="0" lang="en-IN" sz="2400" spc="-1" strike="noStrike">
              <a:latin typeface="Times New Roman"/>
            </a:endParaRPr>
          </a:p>
        </p:txBody>
      </p:sp>
      <p:sp>
        <p:nvSpPr>
          <p:cNvPr id="51" name="PlaceHolder 7"/>
          <p:cNvSpPr>
            <a:spLocks noGrp="1"/>
          </p:cNvSpPr>
          <p:nvPr>
            <p:ph type="sldNum"/>
          </p:nvPr>
        </p:nvSpPr>
        <p:spPr>
          <a:xfrm>
            <a:off x="10634040" y="6356520"/>
            <a:ext cx="1530720" cy="364680"/>
          </a:xfrm>
          <a:prstGeom prst="rect">
            <a:avLst/>
          </a:prstGeom>
        </p:spPr>
        <p:txBody>
          <a:bodyPr anchor="ctr">
            <a:noAutofit/>
          </a:bodyPr>
          <a:p>
            <a:pPr algn="r">
              <a:lnSpc>
                <a:spcPct val="100000"/>
              </a:lnSpc>
            </a:pPr>
            <a:fld id="{795A629A-C6E8-43E9-ACF6-54D3BD3C1DA9}" type="slidenum">
              <a:rPr b="1" lang="en-IN" sz="1200" spc="-1" strike="noStrike">
                <a:solidFill>
                  <a:srgbClr val="40bad2"/>
                </a:solidFill>
                <a:latin typeface="Corbel"/>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github.com/ornicar/lila" TargetMode="External"/><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1069920" y="1298520"/>
            <a:ext cx="7314840" cy="3254760"/>
          </a:xfrm>
          <a:prstGeom prst="rect">
            <a:avLst/>
          </a:prstGeom>
          <a:noFill/>
          <a:ln>
            <a:noFill/>
          </a:ln>
        </p:spPr>
        <p:txBody>
          <a:bodyPr anchor="b">
            <a:noAutofit/>
          </a:bodyPr>
          <a:p>
            <a:pPr>
              <a:lnSpc>
                <a:spcPct val="90000"/>
              </a:lnSpc>
            </a:pPr>
            <a:r>
              <a:rPr b="0" lang="en-US" sz="5900" spc="-100" strike="noStrike">
                <a:solidFill>
                  <a:srgbClr val="ffffff"/>
                </a:solidFill>
                <a:latin typeface="Corbel"/>
              </a:rPr>
              <a:t>R Programming project</a:t>
            </a:r>
            <a:endParaRPr b="0" lang="en-US" sz="5900" spc="-1" strike="noStrike">
              <a:solidFill>
                <a:srgbClr val="000000"/>
              </a:solidFill>
              <a:latin typeface="Corbel"/>
            </a:endParaRPr>
          </a:p>
        </p:txBody>
      </p:sp>
      <p:sp>
        <p:nvSpPr>
          <p:cNvPr id="89" name="TextShape 2"/>
          <p:cNvSpPr txBox="1"/>
          <p:nvPr/>
        </p:nvSpPr>
        <p:spPr>
          <a:xfrm>
            <a:off x="1100160" y="4670280"/>
            <a:ext cx="7314840" cy="914040"/>
          </a:xfrm>
          <a:prstGeom prst="rect">
            <a:avLst/>
          </a:prstGeom>
          <a:noFill/>
          <a:ln>
            <a:noFill/>
          </a:ln>
        </p:spPr>
        <p:txBody>
          <a:bodyPr>
            <a:noAutofit/>
          </a:bodyPr>
          <a:p>
            <a:pPr>
              <a:lnSpc>
                <a:spcPct val="90000"/>
              </a:lnSpc>
              <a:spcBef>
                <a:spcPts val="1199"/>
              </a:spcBef>
            </a:pPr>
            <a:r>
              <a:rPr b="0" lang="en-IN" sz="2200" spc="-1" strike="noStrike">
                <a:solidFill>
                  <a:srgbClr val="d9f1f6"/>
                </a:solidFill>
                <a:latin typeface="Corbel"/>
              </a:rPr>
              <a:t>Chess data Analysis</a:t>
            </a:r>
            <a:endParaRPr b="0" lang="en-IN" sz="2200" spc="-1" strike="noStrike">
              <a:latin typeface="Arial"/>
            </a:endParaRPr>
          </a:p>
        </p:txBody>
      </p:sp>
      <p:sp>
        <p:nvSpPr>
          <p:cNvPr id="90" name="CustomShape 3"/>
          <p:cNvSpPr/>
          <p:nvPr/>
        </p:nvSpPr>
        <p:spPr>
          <a:xfrm>
            <a:off x="5472000" y="5400000"/>
            <a:ext cx="554760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ffffff"/>
                </a:solidFill>
                <a:latin typeface="Corbel"/>
              </a:rPr>
              <a:t>- Nithin S  [PES2201800654]</a:t>
            </a:r>
            <a:endParaRPr b="0" lang="en-IN" sz="1800" spc="-1" strike="noStrike">
              <a:latin typeface="Arial"/>
            </a:endParaRPr>
          </a:p>
          <a:p>
            <a:pPr>
              <a:lnSpc>
                <a:spcPct val="100000"/>
              </a:lnSpc>
            </a:pPr>
            <a:r>
              <a:rPr b="0" lang="en-IN" sz="1800" spc="-1" strike="noStrike">
                <a:solidFill>
                  <a:srgbClr val="ffffff"/>
                </a:solidFill>
                <a:latin typeface="Corbel"/>
              </a:rPr>
              <a:t>- Pavan Sai  [PES2201800484</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7" name="CustomShape 1"/>
          <p:cNvSpPr/>
          <p:nvPr/>
        </p:nvSpPr>
        <p:spPr>
          <a:xfrm>
            <a:off x="0" y="753840"/>
            <a:ext cx="5607720" cy="533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28" name="TextShape 2"/>
          <p:cNvSpPr txBox="1"/>
          <p:nvPr/>
        </p:nvSpPr>
        <p:spPr>
          <a:xfrm>
            <a:off x="289080" y="1123920"/>
            <a:ext cx="4998600" cy="1254960"/>
          </a:xfrm>
          <a:prstGeom prst="rect">
            <a:avLst/>
          </a:prstGeom>
          <a:noFill/>
          <a:ln>
            <a:noFill/>
          </a:ln>
        </p:spPr>
        <p:txBody>
          <a:bodyPr anchor="ctr">
            <a:normAutofit/>
          </a:bodyPr>
          <a:p>
            <a:pPr>
              <a:lnSpc>
                <a:spcPct val="90000"/>
              </a:lnSpc>
            </a:pPr>
            <a:r>
              <a:rPr b="0" lang="en-US" sz="3600" spc="-60" strike="noStrike">
                <a:solidFill>
                  <a:srgbClr val="ffff00"/>
                </a:solidFill>
                <a:latin typeface="Corbel"/>
              </a:rPr>
              <a:t>Frequency of game endings</a:t>
            </a:r>
            <a:endParaRPr b="0" lang="en-US" sz="3600" spc="-1" strike="noStrike">
              <a:solidFill>
                <a:srgbClr val="000000"/>
              </a:solidFill>
              <a:latin typeface="Corbel"/>
            </a:endParaRPr>
          </a:p>
        </p:txBody>
      </p:sp>
      <p:sp>
        <p:nvSpPr>
          <p:cNvPr id="129" name="TextShape 3"/>
          <p:cNvSpPr txBox="1"/>
          <p:nvPr/>
        </p:nvSpPr>
        <p:spPr>
          <a:xfrm>
            <a:off x="289080" y="2510280"/>
            <a:ext cx="4998600" cy="3274200"/>
          </a:xfrm>
          <a:prstGeom prst="rect">
            <a:avLst/>
          </a:prstGeom>
          <a:noFill/>
          <a:ln>
            <a:noFill/>
          </a:ln>
        </p:spPr>
        <p:txBody>
          <a:bodyPr>
            <a:normAutofit/>
          </a:bodyPr>
          <a:p>
            <a:pPr marL="182880" indent="-182520">
              <a:lnSpc>
                <a:spcPct val="90000"/>
              </a:lnSpc>
              <a:spcBef>
                <a:spcPts val="1199"/>
              </a:spcBef>
              <a:buClr>
                <a:srgbClr val="40bad2"/>
              </a:buClr>
              <a:buFont typeface="Wingdings 2" charset="2"/>
              <a:buChar char=""/>
            </a:pPr>
            <a:r>
              <a:rPr b="0" lang="en-US" sz="2000" spc="-1" strike="noStrike">
                <a:solidFill>
                  <a:srgbClr val="ffffff"/>
                </a:solidFill>
                <a:latin typeface="Corbel"/>
              </a:rPr>
              <a:t>chess  %&gt;% count(victory_status) %&gt;%     ggplot(aes(reorder(victory_status,n),n, fill = victory_status))+    geom_col(show.legend = FALSE)+    scale_fill_viridis_d()+    theme_minimal()+    coord_flip()+    labs(x = "Victory Status", y = "Frequency")</a:t>
            </a:r>
            <a:endParaRPr b="0" lang="en-US" sz="2000" spc="-1" strike="noStrike">
              <a:solidFill>
                <a:srgbClr val="595959"/>
              </a:solidFill>
              <a:latin typeface="Corbel"/>
            </a:endParaRPr>
          </a:p>
        </p:txBody>
      </p:sp>
      <p:pic>
        <p:nvPicPr>
          <p:cNvPr id="130" name="Picture 3" descr="A close up of text on a white background&#10;&#10;Description automatically generated"/>
          <p:cNvPicPr/>
          <p:nvPr/>
        </p:nvPicPr>
        <p:blipFill>
          <a:blip r:embed="rId1"/>
          <a:stretch/>
        </p:blipFill>
        <p:spPr>
          <a:xfrm>
            <a:off x="6166440" y="838800"/>
            <a:ext cx="5160600" cy="51606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 name="CustomShape 1"/>
          <p:cNvSpPr/>
          <p:nvPr/>
        </p:nvSpPr>
        <p:spPr>
          <a:xfrm>
            <a:off x="0" y="753840"/>
            <a:ext cx="5607720" cy="533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32" name="TextShape 2"/>
          <p:cNvSpPr txBox="1"/>
          <p:nvPr/>
        </p:nvSpPr>
        <p:spPr>
          <a:xfrm>
            <a:off x="289080" y="1123920"/>
            <a:ext cx="4998600" cy="1254960"/>
          </a:xfrm>
          <a:prstGeom prst="rect">
            <a:avLst/>
          </a:prstGeom>
          <a:noFill/>
          <a:ln>
            <a:noFill/>
          </a:ln>
        </p:spPr>
        <p:txBody>
          <a:bodyPr anchor="ctr">
            <a:normAutofit/>
          </a:bodyPr>
          <a:p>
            <a:pPr>
              <a:lnSpc>
                <a:spcPct val="90000"/>
              </a:lnSpc>
            </a:pPr>
            <a:r>
              <a:rPr b="0" lang="en-US" sz="3600" spc="-60" strike="noStrike">
                <a:solidFill>
                  <a:srgbClr val="ffff00"/>
                </a:solidFill>
                <a:latin typeface="Corbel"/>
              </a:rPr>
              <a:t>Frequency of game endings w.r.t color</a:t>
            </a:r>
            <a:endParaRPr b="0" lang="en-US" sz="3600" spc="-1" strike="noStrike">
              <a:solidFill>
                <a:srgbClr val="000000"/>
              </a:solidFill>
              <a:latin typeface="Corbel"/>
            </a:endParaRPr>
          </a:p>
        </p:txBody>
      </p:sp>
      <p:sp>
        <p:nvSpPr>
          <p:cNvPr id="133" name="TextShape 3"/>
          <p:cNvSpPr txBox="1"/>
          <p:nvPr/>
        </p:nvSpPr>
        <p:spPr>
          <a:xfrm>
            <a:off x="289080" y="2510280"/>
            <a:ext cx="4998600" cy="3274200"/>
          </a:xfrm>
          <a:prstGeom prst="rect">
            <a:avLst/>
          </a:prstGeom>
          <a:noFill/>
          <a:ln>
            <a:noFill/>
          </a:ln>
        </p:spPr>
        <p:txBody>
          <a:bodyPr>
            <a:normAutofit/>
          </a:bodyPr>
          <a:p>
            <a:pPr marL="182880" indent="-182520">
              <a:lnSpc>
                <a:spcPct val="90000"/>
              </a:lnSpc>
              <a:spcBef>
                <a:spcPts val="1199"/>
              </a:spcBef>
              <a:buClr>
                <a:srgbClr val="40bad2"/>
              </a:buClr>
              <a:buFont typeface="Wingdings 2" charset="2"/>
              <a:buChar char=""/>
            </a:pPr>
            <a:r>
              <a:rPr b="0" lang="en-US" sz="2000" spc="-1" strike="noStrike">
                <a:solidFill>
                  <a:srgbClr val="ffffff"/>
                </a:solidFill>
                <a:latin typeface="Corbel"/>
              </a:rPr>
              <a:t>ggplot(chess, aes(victory_status, fill = winner))+    geom_bar(position = "dodge")+    scale_fill_viridis_d()+    theme_minimal()+    theme(legend.position = "bottom")+    coord_flip()+    labs(x = "Victory Status", y = "Frequency", fill = "Winner")</a:t>
            </a:r>
            <a:endParaRPr b="0" lang="en-US" sz="2000" spc="-1" strike="noStrike">
              <a:solidFill>
                <a:srgbClr val="595959"/>
              </a:solidFill>
              <a:latin typeface="Corbel"/>
            </a:endParaRPr>
          </a:p>
        </p:txBody>
      </p:sp>
      <p:pic>
        <p:nvPicPr>
          <p:cNvPr id="134" name="Picture 3" descr="A screenshot of text&#10;&#10;Description automatically generated"/>
          <p:cNvPicPr/>
          <p:nvPr/>
        </p:nvPicPr>
        <p:blipFill>
          <a:blip r:embed="rId1"/>
          <a:stretch/>
        </p:blipFill>
        <p:spPr>
          <a:xfrm>
            <a:off x="5954400" y="476640"/>
            <a:ext cx="5607720" cy="560772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bg>
      <p:bgPr>
        <a:solidFill>
          <a:srgbClr val="ffffff"/>
        </a:solidFill>
      </p:bgPr>
    </p:bg>
    <p:spTree>
      <p:nvGrpSpPr>
        <p:cNvPr id="1" name=""/>
        <p:cNvGrpSpPr/>
        <p:nvPr/>
      </p:nvGrpSpPr>
      <p:grpSpPr>
        <a:xfrm>
          <a:off x="0" y="0"/>
          <a:ext cx="0" cy="0"/>
          <a:chOff x="0" y="0"/>
          <a:chExt cx="0" cy="0"/>
        </a:xfrm>
      </p:grpSpPr>
      <p:sp>
        <p:nvSpPr>
          <p:cNvPr id="135" name="CustomShape 1"/>
          <p:cNvSpPr/>
          <p:nvPr/>
        </p:nvSpPr>
        <p:spPr>
          <a:xfrm>
            <a:off x="0" y="753840"/>
            <a:ext cx="5607720" cy="533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36" name="TextShape 2"/>
          <p:cNvSpPr txBox="1"/>
          <p:nvPr/>
        </p:nvSpPr>
        <p:spPr>
          <a:xfrm>
            <a:off x="289080" y="1123920"/>
            <a:ext cx="4998600" cy="1254960"/>
          </a:xfrm>
          <a:prstGeom prst="rect">
            <a:avLst/>
          </a:prstGeom>
          <a:noFill/>
          <a:ln>
            <a:noFill/>
          </a:ln>
        </p:spPr>
        <p:txBody>
          <a:bodyPr anchor="ctr">
            <a:normAutofit/>
          </a:bodyPr>
          <a:p>
            <a:pPr>
              <a:lnSpc>
                <a:spcPct val="90000"/>
              </a:lnSpc>
            </a:pPr>
            <a:r>
              <a:rPr b="0" lang="en-US" sz="3600" spc="-60" strike="noStrike">
                <a:solidFill>
                  <a:srgbClr val="ffff00"/>
                </a:solidFill>
                <a:latin typeface="Corbel"/>
              </a:rPr>
              <a:t>Frequency of game endings w.r.t color</a:t>
            </a:r>
            <a:endParaRPr b="0" lang="en-US" sz="3600" spc="-1" strike="noStrike">
              <a:solidFill>
                <a:srgbClr val="000000"/>
              </a:solidFill>
              <a:latin typeface="Corbel"/>
            </a:endParaRPr>
          </a:p>
        </p:txBody>
      </p:sp>
      <p:sp>
        <p:nvSpPr>
          <p:cNvPr id="137" name="TextShape 3"/>
          <p:cNvSpPr txBox="1"/>
          <p:nvPr/>
        </p:nvSpPr>
        <p:spPr>
          <a:xfrm>
            <a:off x="289080" y="2510280"/>
            <a:ext cx="4998600" cy="3274200"/>
          </a:xfrm>
          <a:prstGeom prst="rect">
            <a:avLst/>
          </a:prstGeom>
          <a:noFill/>
          <a:ln>
            <a:noFill/>
          </a:ln>
        </p:spPr>
        <p:txBody>
          <a:bodyPr>
            <a:normAutofit/>
          </a:bodyPr>
          <a:p>
            <a:pPr marL="182880" indent="-182520">
              <a:lnSpc>
                <a:spcPct val="90000"/>
              </a:lnSpc>
              <a:spcBef>
                <a:spcPts val="1199"/>
              </a:spcBef>
              <a:buClr>
                <a:srgbClr val="40bad2"/>
              </a:buClr>
              <a:buFont typeface="Wingdings 2" charset="2"/>
              <a:buChar char=""/>
            </a:pPr>
            <a:r>
              <a:rPr b="0" lang="en-US" sz="2000" spc="-1" strike="noStrike">
                <a:solidFill>
                  <a:srgbClr val="ffffff"/>
                </a:solidFill>
                <a:latin typeface="Corbel"/>
              </a:rPr>
              <a:t>ggplot(chess, aes(victory_status, fill = toupper(rated)))+    geom_bar(position = "fill")+    scale_fill_viridis_d()+    theme_minimal()+    theme(legend.position = "bottom")+    coord_flip()+    labs(x = "Victory Status", y = "Frequency", fill = "Rated")</a:t>
            </a:r>
            <a:endParaRPr b="0" lang="en-US" sz="2000" spc="-1" strike="noStrike">
              <a:solidFill>
                <a:srgbClr val="595959"/>
              </a:solidFill>
              <a:latin typeface="Corbel"/>
            </a:endParaRPr>
          </a:p>
        </p:txBody>
      </p:sp>
      <p:pic>
        <p:nvPicPr>
          <p:cNvPr id="138" name="Picture 3" descr="A screenshot of a cell phone&#10;&#10;Description automatically generated"/>
          <p:cNvPicPr/>
          <p:nvPr/>
        </p:nvPicPr>
        <p:blipFill>
          <a:blip r:embed="rId1"/>
          <a:stretch/>
        </p:blipFill>
        <p:spPr>
          <a:xfrm>
            <a:off x="5897520" y="728280"/>
            <a:ext cx="5401080" cy="54010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9" name="CustomShape 1"/>
          <p:cNvSpPr/>
          <p:nvPr/>
        </p:nvSpPr>
        <p:spPr>
          <a:xfrm>
            <a:off x="0" y="753840"/>
            <a:ext cx="5607720" cy="533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40" name="TextShape 2"/>
          <p:cNvSpPr txBox="1"/>
          <p:nvPr/>
        </p:nvSpPr>
        <p:spPr>
          <a:xfrm>
            <a:off x="289080" y="1123920"/>
            <a:ext cx="4998600" cy="1254960"/>
          </a:xfrm>
          <a:prstGeom prst="rect">
            <a:avLst/>
          </a:prstGeom>
          <a:noFill/>
          <a:ln>
            <a:noFill/>
          </a:ln>
        </p:spPr>
        <p:txBody>
          <a:bodyPr anchor="ctr">
            <a:normAutofit/>
          </a:bodyPr>
          <a:p>
            <a:pPr>
              <a:lnSpc>
                <a:spcPct val="90000"/>
              </a:lnSpc>
            </a:pPr>
            <a:r>
              <a:rPr b="0" lang="en-US" sz="3600" spc="-60" strike="noStrike">
                <a:solidFill>
                  <a:srgbClr val="ffff00"/>
                </a:solidFill>
                <a:latin typeface="Corbel"/>
              </a:rPr>
              <a:t>Game opening moves</a:t>
            </a:r>
            <a:endParaRPr b="0" lang="en-US" sz="3600" spc="-1" strike="noStrike">
              <a:solidFill>
                <a:srgbClr val="000000"/>
              </a:solidFill>
              <a:latin typeface="Corbel"/>
            </a:endParaRPr>
          </a:p>
        </p:txBody>
      </p:sp>
      <p:sp>
        <p:nvSpPr>
          <p:cNvPr id="141" name="TextShape 3"/>
          <p:cNvSpPr txBox="1"/>
          <p:nvPr/>
        </p:nvSpPr>
        <p:spPr>
          <a:xfrm>
            <a:off x="289080" y="2510280"/>
            <a:ext cx="4998600" cy="3274200"/>
          </a:xfrm>
          <a:prstGeom prst="rect">
            <a:avLst/>
          </a:prstGeom>
          <a:noFill/>
          <a:ln>
            <a:noFill/>
          </a:ln>
        </p:spPr>
        <p:txBody>
          <a:bodyPr>
            <a:normAutofit/>
          </a:bodyPr>
          <a:p>
            <a:pPr marL="182880" indent="-182520">
              <a:lnSpc>
                <a:spcPct val="90000"/>
              </a:lnSpc>
              <a:spcBef>
                <a:spcPts val="1199"/>
              </a:spcBef>
              <a:buClr>
                <a:srgbClr val="40bad2"/>
              </a:buClr>
              <a:buFont typeface="Wingdings 2" charset="2"/>
              <a:buChar char=""/>
            </a:pPr>
            <a:r>
              <a:rPr b="0" lang="en-US" sz="2000" spc="-1" strike="noStrike">
                <a:solidFill>
                  <a:srgbClr val="ffffff"/>
                </a:solidFill>
                <a:latin typeface="Corbel"/>
              </a:rPr>
              <a:t>chess  %&gt;% count(opening_name, sort = TRUE) %&gt;% head(30) %&gt;%     ggplot(aes(reorder(opening_name,n), n))+    geom_col(fill = "royalblue")+    coord_flip()+    theme_minimal()+    labs(y = "Frequency", x = "Opening Name")</a:t>
            </a:r>
            <a:endParaRPr b="0" lang="en-US" sz="2000" spc="-1" strike="noStrike">
              <a:solidFill>
                <a:srgbClr val="595959"/>
              </a:solidFill>
              <a:latin typeface="Corbel"/>
            </a:endParaRPr>
          </a:p>
        </p:txBody>
      </p:sp>
      <p:pic>
        <p:nvPicPr>
          <p:cNvPr id="142" name="Picture 3" descr="A picture containing bird&#10;&#10;Description automatically generated"/>
          <p:cNvPicPr/>
          <p:nvPr/>
        </p:nvPicPr>
        <p:blipFill>
          <a:blip r:embed="rId1"/>
          <a:stretch/>
        </p:blipFill>
        <p:spPr>
          <a:xfrm>
            <a:off x="5789520" y="753840"/>
            <a:ext cx="5607720" cy="560772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3" name="CustomShape 1"/>
          <p:cNvSpPr/>
          <p:nvPr/>
        </p:nvSpPr>
        <p:spPr>
          <a:xfrm>
            <a:off x="0" y="753840"/>
            <a:ext cx="5607720" cy="533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44" name="TextShape 2"/>
          <p:cNvSpPr txBox="1"/>
          <p:nvPr/>
        </p:nvSpPr>
        <p:spPr>
          <a:xfrm>
            <a:off x="289080" y="1123920"/>
            <a:ext cx="4998600" cy="1254960"/>
          </a:xfrm>
          <a:prstGeom prst="rect">
            <a:avLst/>
          </a:prstGeom>
          <a:noFill/>
          <a:ln>
            <a:noFill/>
          </a:ln>
        </p:spPr>
        <p:txBody>
          <a:bodyPr anchor="ctr">
            <a:normAutofit fontScale="72000"/>
          </a:bodyPr>
          <a:p>
            <a:pPr>
              <a:lnSpc>
                <a:spcPct val="90000"/>
              </a:lnSpc>
            </a:pPr>
            <a:r>
              <a:rPr b="0" lang="en-US" sz="3600" spc="-60" strike="noStrike">
                <a:solidFill>
                  <a:srgbClr val="ffff00"/>
                </a:solidFill>
                <a:latin typeface="Corbel"/>
              </a:rPr>
              <a:t>Opening moves winning probability w.r.t colour</a:t>
            </a:r>
            <a:endParaRPr b="0" lang="en-US" sz="3600" spc="-1" strike="noStrike">
              <a:solidFill>
                <a:srgbClr val="000000"/>
              </a:solidFill>
              <a:latin typeface="Corbel"/>
            </a:endParaRPr>
          </a:p>
        </p:txBody>
      </p:sp>
      <p:sp>
        <p:nvSpPr>
          <p:cNvPr id="145" name="TextShape 3"/>
          <p:cNvSpPr txBox="1"/>
          <p:nvPr/>
        </p:nvSpPr>
        <p:spPr>
          <a:xfrm>
            <a:off x="289080" y="2510280"/>
            <a:ext cx="4998600" cy="3274200"/>
          </a:xfrm>
          <a:prstGeom prst="rect">
            <a:avLst/>
          </a:prstGeom>
          <a:noFill/>
          <a:ln>
            <a:noFill/>
          </a:ln>
        </p:spPr>
        <p:txBody>
          <a:bodyPr>
            <a:normAutofit fontScale="70000"/>
          </a:bodyPr>
          <a:p>
            <a:pPr marL="182880" indent="-182520">
              <a:lnSpc>
                <a:spcPct val="90000"/>
              </a:lnSpc>
              <a:spcBef>
                <a:spcPts val="1199"/>
              </a:spcBef>
              <a:buClr>
                <a:srgbClr val="40bad2"/>
              </a:buClr>
              <a:buFont typeface="Wingdings 2" charset="2"/>
              <a:buChar char=""/>
            </a:pPr>
            <a:r>
              <a:rPr b="0" lang="en-US" sz="2000" spc="-1" strike="noStrike">
                <a:solidFill>
                  <a:srgbClr val="ffffff"/>
                </a:solidFill>
                <a:latin typeface="Corbel"/>
              </a:rPr>
              <a:t>chess  %&gt;% group_by(winner) %&gt;% count(opening_name, sort = TRUE) %&gt;% head(30) %&gt;%     ggplot(aes(reorder(opening_name,n), n, fill = winner, color = winner))+    geom_col(position = "fill")+    coord_flip()+    theme_minimal()+    scale_fill_manual(values = c("black", "cornsilk"))+    scale_color_manual(values = c("cornsilk", "black"))+    labs(y = "Winning Ratio", x = "Opening Name", fill = "Winner")+    guides(color = FALSE)+    theme(legend.position = "bottom")</a:t>
            </a:r>
            <a:endParaRPr b="0" lang="en-US" sz="2000" spc="-1" strike="noStrike">
              <a:solidFill>
                <a:srgbClr val="595959"/>
              </a:solidFill>
              <a:latin typeface="Corbel"/>
            </a:endParaRPr>
          </a:p>
        </p:txBody>
      </p:sp>
      <p:pic>
        <p:nvPicPr>
          <p:cNvPr id="146" name="Picture 3" descr="A screenshot of a cell phone&#10;&#10;Description automatically generated"/>
          <p:cNvPicPr/>
          <p:nvPr/>
        </p:nvPicPr>
        <p:blipFill>
          <a:blip r:embed="rId1"/>
          <a:stretch/>
        </p:blipFill>
        <p:spPr>
          <a:xfrm>
            <a:off x="5715000" y="753840"/>
            <a:ext cx="5691240" cy="56912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bg>
      <p:bgPr>
        <a:solidFill>
          <a:srgbClr val="ffffff"/>
        </a:solidFill>
      </p:bgPr>
    </p:bg>
    <p:spTree>
      <p:nvGrpSpPr>
        <p:cNvPr id="1" name=""/>
        <p:cNvGrpSpPr/>
        <p:nvPr/>
      </p:nvGrpSpPr>
      <p:grpSpPr>
        <a:xfrm>
          <a:off x="0" y="0"/>
          <a:ext cx="0" cy="0"/>
          <a:chOff x="0" y="0"/>
          <a:chExt cx="0" cy="0"/>
        </a:xfrm>
      </p:grpSpPr>
      <p:sp>
        <p:nvSpPr>
          <p:cNvPr id="147" name="CustomShape 1"/>
          <p:cNvSpPr/>
          <p:nvPr/>
        </p:nvSpPr>
        <p:spPr>
          <a:xfrm>
            <a:off x="0" y="753840"/>
            <a:ext cx="5607720" cy="533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48" name="TextShape 2"/>
          <p:cNvSpPr txBox="1"/>
          <p:nvPr/>
        </p:nvSpPr>
        <p:spPr>
          <a:xfrm>
            <a:off x="289080" y="1123920"/>
            <a:ext cx="4998600" cy="1254960"/>
          </a:xfrm>
          <a:prstGeom prst="rect">
            <a:avLst/>
          </a:prstGeom>
          <a:noFill/>
          <a:ln>
            <a:noFill/>
          </a:ln>
        </p:spPr>
        <p:txBody>
          <a:bodyPr anchor="ctr">
            <a:normAutofit/>
          </a:bodyPr>
          <a:p>
            <a:pPr>
              <a:lnSpc>
                <a:spcPct val="90000"/>
              </a:lnSpc>
            </a:pPr>
            <a:r>
              <a:rPr b="0" lang="en-US" sz="3600" spc="-60" strike="noStrike">
                <a:solidFill>
                  <a:srgbClr val="ffff00"/>
                </a:solidFill>
                <a:latin typeface="Corbel"/>
              </a:rPr>
              <a:t>Opening moves w.r.t victory status</a:t>
            </a:r>
            <a:endParaRPr b="0" lang="en-US" sz="3600" spc="-1" strike="noStrike">
              <a:solidFill>
                <a:srgbClr val="000000"/>
              </a:solidFill>
              <a:latin typeface="Corbel"/>
            </a:endParaRPr>
          </a:p>
        </p:txBody>
      </p:sp>
      <p:sp>
        <p:nvSpPr>
          <p:cNvPr id="149" name="TextShape 3"/>
          <p:cNvSpPr txBox="1"/>
          <p:nvPr/>
        </p:nvSpPr>
        <p:spPr>
          <a:xfrm>
            <a:off x="289080" y="2510280"/>
            <a:ext cx="4998600" cy="3274200"/>
          </a:xfrm>
          <a:prstGeom prst="rect">
            <a:avLst/>
          </a:prstGeom>
          <a:noFill/>
          <a:ln>
            <a:noFill/>
          </a:ln>
        </p:spPr>
        <p:txBody>
          <a:bodyPr>
            <a:normAutofit fontScale="97000"/>
          </a:bodyPr>
          <a:p>
            <a:pPr marL="182880" indent="-182520">
              <a:lnSpc>
                <a:spcPct val="90000"/>
              </a:lnSpc>
              <a:spcBef>
                <a:spcPts val="1199"/>
              </a:spcBef>
              <a:buClr>
                <a:srgbClr val="40bad2"/>
              </a:buClr>
              <a:buFont typeface="Wingdings 2" charset="2"/>
              <a:buChar char=""/>
            </a:pPr>
            <a:r>
              <a:rPr b="0" lang="en-US" sz="2000" spc="-1" strike="noStrike">
                <a:solidFill>
                  <a:srgbClr val="ffffff"/>
                </a:solidFill>
                <a:latin typeface="Corbel"/>
              </a:rPr>
              <a:t>chess  %&gt;% group_by(victory_status ) %&gt;% count(opening_name, sort = TRUE) %&gt;% head(30) %&gt;%     ggplot(aes(reorder(opening_name,n), n, fill = victory_status ))+    geom_col(position = "fill")+    coord_flip()+    theme_minimal()+    labs(y = "Victory Status Ratio", x = "Opening Name", fill = "Victory Status")+    theme(legend.position = "bottom")</a:t>
            </a:r>
            <a:endParaRPr b="0" lang="en-US" sz="2000" spc="-1" strike="noStrike">
              <a:solidFill>
                <a:srgbClr val="595959"/>
              </a:solidFill>
              <a:latin typeface="Corbel"/>
            </a:endParaRPr>
          </a:p>
        </p:txBody>
      </p:sp>
      <p:pic>
        <p:nvPicPr>
          <p:cNvPr id="150" name="Picture 3" descr="A screenshot of a cell phone&#10;&#10;Description automatically generated"/>
          <p:cNvPicPr/>
          <p:nvPr/>
        </p:nvPicPr>
        <p:blipFill>
          <a:blip r:embed="rId1"/>
          <a:stretch/>
        </p:blipFill>
        <p:spPr>
          <a:xfrm>
            <a:off x="5961240" y="657000"/>
            <a:ext cx="5524200" cy="55242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bg>
      <p:bgPr>
        <a:solidFill>
          <a:srgbClr val="ffffff"/>
        </a:solidFill>
      </p:bgPr>
    </p:bg>
    <p:spTree>
      <p:nvGrpSpPr>
        <p:cNvPr id="1" name=""/>
        <p:cNvGrpSpPr/>
        <p:nvPr/>
      </p:nvGrpSpPr>
      <p:grpSpPr>
        <a:xfrm>
          <a:off x="0" y="0"/>
          <a:ext cx="0" cy="0"/>
          <a:chOff x="0" y="0"/>
          <a:chExt cx="0" cy="0"/>
        </a:xfrm>
      </p:grpSpPr>
      <p:sp>
        <p:nvSpPr>
          <p:cNvPr id="151" name="CustomShape 1"/>
          <p:cNvSpPr/>
          <p:nvPr/>
        </p:nvSpPr>
        <p:spPr>
          <a:xfrm>
            <a:off x="0" y="753840"/>
            <a:ext cx="5607720" cy="533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2" name="TextShape 2"/>
          <p:cNvSpPr txBox="1"/>
          <p:nvPr/>
        </p:nvSpPr>
        <p:spPr>
          <a:xfrm>
            <a:off x="289080" y="1123920"/>
            <a:ext cx="4998600" cy="1254960"/>
          </a:xfrm>
          <a:prstGeom prst="rect">
            <a:avLst/>
          </a:prstGeom>
          <a:noFill/>
          <a:ln>
            <a:noFill/>
          </a:ln>
        </p:spPr>
        <p:txBody>
          <a:bodyPr anchor="ctr">
            <a:normAutofit/>
          </a:bodyPr>
          <a:p>
            <a:pPr>
              <a:lnSpc>
                <a:spcPct val="90000"/>
              </a:lnSpc>
            </a:pPr>
            <a:r>
              <a:rPr b="0" lang="en-US" sz="3600" spc="-60" strike="noStrike">
                <a:solidFill>
                  <a:srgbClr val="ffff00"/>
                </a:solidFill>
                <a:latin typeface="Corbel"/>
              </a:rPr>
              <a:t>Mean of opening moves</a:t>
            </a:r>
            <a:endParaRPr b="0" lang="en-US" sz="3600" spc="-1" strike="noStrike">
              <a:solidFill>
                <a:srgbClr val="000000"/>
              </a:solidFill>
              <a:latin typeface="Corbel"/>
            </a:endParaRPr>
          </a:p>
        </p:txBody>
      </p:sp>
      <p:sp>
        <p:nvSpPr>
          <p:cNvPr id="153" name="TextShape 3"/>
          <p:cNvSpPr txBox="1"/>
          <p:nvPr/>
        </p:nvSpPr>
        <p:spPr>
          <a:xfrm>
            <a:off x="289080" y="2510280"/>
            <a:ext cx="4998600" cy="3274200"/>
          </a:xfrm>
          <a:prstGeom prst="rect">
            <a:avLst/>
          </a:prstGeom>
          <a:noFill/>
          <a:ln>
            <a:noFill/>
          </a:ln>
        </p:spPr>
        <p:txBody>
          <a:bodyPr>
            <a:normAutofit fontScale="97000"/>
          </a:bodyPr>
          <a:p>
            <a:pPr marL="182880" indent="-182520">
              <a:lnSpc>
                <a:spcPct val="90000"/>
              </a:lnSpc>
              <a:spcBef>
                <a:spcPts val="1199"/>
              </a:spcBef>
              <a:buClr>
                <a:srgbClr val="40bad2"/>
              </a:buClr>
              <a:buFont typeface="Wingdings 2" charset="2"/>
              <a:buChar char=""/>
            </a:pPr>
            <a:r>
              <a:rPr b="0" lang="en-US" sz="2000" spc="-1" strike="noStrike">
                <a:solidFill>
                  <a:srgbClr val="ffffff"/>
                </a:solidFill>
                <a:latin typeface="Corbel"/>
              </a:rPr>
              <a:t>chess  %&gt;% group_by(opening_name) %&gt;%     summarise(mean_moves = mean(moves_length)) %&gt;%     arrange(-mean_moves) %&gt;%     head(30) %&gt;%     ggplot(aes(reorder(opening_name,mean_moves), mean_moves))+    geom_col(fill = "khaki")+    theme_minimal()+    coord_flip()+    labs(x = "Opening Name", y = "Mean Moves")</a:t>
            </a:r>
            <a:endParaRPr b="0" lang="en-US" sz="2000" spc="-1" strike="noStrike">
              <a:solidFill>
                <a:srgbClr val="595959"/>
              </a:solidFill>
              <a:latin typeface="Corbel"/>
            </a:endParaRPr>
          </a:p>
        </p:txBody>
      </p:sp>
      <p:pic>
        <p:nvPicPr>
          <p:cNvPr id="154" name="Picture 3" descr=""/>
          <p:cNvPicPr/>
          <p:nvPr/>
        </p:nvPicPr>
        <p:blipFill>
          <a:blip r:embed="rId1"/>
          <a:stretch/>
        </p:blipFill>
        <p:spPr>
          <a:xfrm>
            <a:off x="5692680" y="753840"/>
            <a:ext cx="5607720" cy="56077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5" name="CustomShape 1"/>
          <p:cNvSpPr/>
          <p:nvPr/>
        </p:nvSpPr>
        <p:spPr>
          <a:xfrm>
            <a:off x="0" y="753840"/>
            <a:ext cx="5607720" cy="533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6" name="TextShape 2"/>
          <p:cNvSpPr txBox="1"/>
          <p:nvPr/>
        </p:nvSpPr>
        <p:spPr>
          <a:xfrm>
            <a:off x="289080" y="1123920"/>
            <a:ext cx="4998600" cy="1254960"/>
          </a:xfrm>
          <a:prstGeom prst="rect">
            <a:avLst/>
          </a:prstGeom>
          <a:noFill/>
          <a:ln>
            <a:noFill/>
          </a:ln>
        </p:spPr>
        <p:txBody>
          <a:bodyPr anchor="ctr">
            <a:normAutofit fontScale="72000"/>
          </a:bodyPr>
          <a:p>
            <a:pPr>
              <a:lnSpc>
                <a:spcPct val="90000"/>
              </a:lnSpc>
            </a:pPr>
            <a:r>
              <a:rPr b="0" lang="en-US" sz="3600" spc="-60" strike="noStrike">
                <a:solidFill>
                  <a:srgbClr val="ffff00"/>
                </a:solidFill>
                <a:latin typeface="Corbel"/>
              </a:rPr>
              <a:t>Opening moves winning probability w.r.t colour</a:t>
            </a:r>
            <a:endParaRPr b="0" lang="en-US" sz="3600" spc="-1" strike="noStrike">
              <a:solidFill>
                <a:srgbClr val="000000"/>
              </a:solidFill>
              <a:latin typeface="Corbel"/>
            </a:endParaRPr>
          </a:p>
        </p:txBody>
      </p:sp>
      <p:sp>
        <p:nvSpPr>
          <p:cNvPr id="157" name="TextShape 3"/>
          <p:cNvSpPr txBox="1"/>
          <p:nvPr/>
        </p:nvSpPr>
        <p:spPr>
          <a:xfrm>
            <a:off x="289080" y="2510280"/>
            <a:ext cx="4998600" cy="3274200"/>
          </a:xfrm>
          <a:prstGeom prst="rect">
            <a:avLst/>
          </a:prstGeom>
          <a:noFill/>
          <a:ln>
            <a:noFill/>
          </a:ln>
        </p:spPr>
        <p:txBody>
          <a:bodyPr>
            <a:normAutofit fontScale="36000"/>
          </a:bodyPr>
          <a:p>
            <a:pPr marL="182880" indent="-182520">
              <a:lnSpc>
                <a:spcPct val="90000"/>
              </a:lnSpc>
              <a:spcBef>
                <a:spcPts val="1199"/>
              </a:spcBef>
              <a:buClr>
                <a:srgbClr val="40bad2"/>
              </a:buClr>
              <a:buFont typeface="Wingdings 2" charset="2"/>
              <a:buChar char=""/>
            </a:pPr>
            <a:r>
              <a:rPr b="0" lang="en-US" sz="2000" spc="-1" strike="noStrike">
                <a:solidFill>
                  <a:srgbClr val="ffffff"/>
                </a:solidFill>
                <a:latin typeface="Corbel"/>
              </a:rPr>
              <a:t>chess  %&gt;% group_by(opening_name, winner) %&gt;%     summarise(mean_moves = mean(moves_length)) %&gt;%     arrange(-mean_moves) %&gt;%     ungroup() %&gt;%     group_by(winner) %&gt;%    top_n(10)  %&gt;%     ggplot(aes(reorder(opening_name, mean_moves), mean_moves, fill = winner)) +    geom_col(show.legend = FALSE)+    coord_flip()+    facet_wrap(~winner, scales = "free_y", ncol = 1) +    theme_minimal()+    theme(strip.background =element_rect(fill="gray"),          strip.text.x = element_text(size = 10, colour = "white",face = "bold.italic"))+    labs(x = "Opening Name", y = "Mean Moves")+    scale_fill_manual(values = c("black", "steelblue", "cornsilk2"))</a:t>
            </a:r>
            <a:endParaRPr b="0" lang="en-US" sz="2000" spc="-1" strike="noStrike">
              <a:solidFill>
                <a:srgbClr val="595959"/>
              </a:solidFill>
              <a:latin typeface="Corbel"/>
            </a:endParaRPr>
          </a:p>
        </p:txBody>
      </p:sp>
      <p:pic>
        <p:nvPicPr>
          <p:cNvPr id="158" name="Picture 3" descr=""/>
          <p:cNvPicPr/>
          <p:nvPr/>
        </p:nvPicPr>
        <p:blipFill>
          <a:blip r:embed="rId1"/>
          <a:stretch/>
        </p:blipFill>
        <p:spPr>
          <a:xfrm>
            <a:off x="5442480" y="753840"/>
            <a:ext cx="5937480" cy="593748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bg>
      <p:bgPr>
        <a:solidFill>
          <a:srgbClr val="ffffff"/>
        </a:solidFill>
      </p:bgPr>
    </p:bg>
    <p:spTree>
      <p:nvGrpSpPr>
        <p:cNvPr id="1" name=""/>
        <p:cNvGrpSpPr/>
        <p:nvPr/>
      </p:nvGrpSpPr>
      <p:grpSpPr>
        <a:xfrm>
          <a:off x="0" y="0"/>
          <a:ext cx="0" cy="0"/>
          <a:chOff x="0" y="0"/>
          <a:chExt cx="0" cy="0"/>
        </a:xfrm>
      </p:grpSpPr>
      <p:sp>
        <p:nvSpPr>
          <p:cNvPr id="159" name="CustomShape 1"/>
          <p:cNvSpPr/>
          <p:nvPr/>
        </p:nvSpPr>
        <p:spPr>
          <a:xfrm>
            <a:off x="0" y="753840"/>
            <a:ext cx="5607720" cy="533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0" name="TextShape 2"/>
          <p:cNvSpPr txBox="1"/>
          <p:nvPr/>
        </p:nvSpPr>
        <p:spPr>
          <a:xfrm>
            <a:off x="289080" y="1123920"/>
            <a:ext cx="4998600" cy="1254960"/>
          </a:xfrm>
          <a:prstGeom prst="rect">
            <a:avLst/>
          </a:prstGeom>
          <a:noFill/>
          <a:ln>
            <a:noFill/>
          </a:ln>
        </p:spPr>
        <p:txBody>
          <a:bodyPr anchor="ctr">
            <a:normAutofit fontScale="72000"/>
          </a:bodyPr>
          <a:p>
            <a:pPr>
              <a:lnSpc>
                <a:spcPct val="90000"/>
              </a:lnSpc>
            </a:pPr>
            <a:r>
              <a:rPr b="0" lang="en-US" sz="3600" spc="-60" strike="noStrike">
                <a:solidFill>
                  <a:srgbClr val="ffff00"/>
                </a:solidFill>
                <a:latin typeface="Corbel"/>
              </a:rPr>
              <a:t>Top 10 players in each category w.r.t colour </a:t>
            </a:r>
            <a:endParaRPr b="0" lang="en-US" sz="3600" spc="-1" strike="noStrike">
              <a:solidFill>
                <a:srgbClr val="000000"/>
              </a:solidFill>
              <a:latin typeface="Corbel"/>
            </a:endParaRPr>
          </a:p>
        </p:txBody>
      </p:sp>
      <p:sp>
        <p:nvSpPr>
          <p:cNvPr id="161" name="TextShape 3"/>
          <p:cNvSpPr txBox="1"/>
          <p:nvPr/>
        </p:nvSpPr>
        <p:spPr>
          <a:xfrm>
            <a:off x="289080" y="2510280"/>
            <a:ext cx="4998600" cy="3274200"/>
          </a:xfrm>
          <a:prstGeom prst="rect">
            <a:avLst/>
          </a:prstGeom>
          <a:noFill/>
          <a:ln>
            <a:noFill/>
          </a:ln>
        </p:spPr>
        <p:txBody>
          <a:bodyPr>
            <a:normAutofit fontScale="49000"/>
          </a:bodyPr>
          <a:p>
            <a:pPr marL="182880" indent="-182520">
              <a:lnSpc>
                <a:spcPct val="90000"/>
              </a:lnSpc>
              <a:spcBef>
                <a:spcPts val="1199"/>
              </a:spcBef>
              <a:buClr>
                <a:srgbClr val="40bad2"/>
              </a:buClr>
              <a:buFont typeface="Wingdings 2" charset="2"/>
              <a:buChar char=""/>
            </a:pPr>
            <a:r>
              <a:rPr b="0" lang="en-US" sz="2000" spc="-1" strike="noStrike">
                <a:solidFill>
                  <a:srgbClr val="ffffff"/>
                </a:solidFill>
                <a:latin typeface="Corbel"/>
              </a:rPr>
              <a:t>bind_rows(        chess  %&gt;% group_by(white_id) %&gt;%         summarise(max = max(white_rating)) %&gt;%         top_n(10)  %&gt;%         ungroup() %&gt;% mutate(color = "White") %&gt;% rename(id = white_id),        chess  %&gt;% group_by(black_id) %&gt;%         summarise(max = max(black_rating)) %&gt;%         top_n(10) %&gt;%         ungroup() %&gt;% mutate(color = "Black") %&gt;% rename(id = black_id)    ) %&gt;%     ggplot(aes(id, max, fill = color))+    geom_col(show.legend = FALSE)+    coord_flip()+    facet_wrap(color~., scales = "free")+    scale_fill_manual(values = c("black", "cornsilk"))</a:t>
            </a:r>
            <a:endParaRPr b="0" lang="en-US" sz="2000" spc="-1" strike="noStrike">
              <a:solidFill>
                <a:srgbClr val="595959"/>
              </a:solidFill>
              <a:latin typeface="Corbel"/>
            </a:endParaRPr>
          </a:p>
        </p:txBody>
      </p:sp>
      <p:pic>
        <p:nvPicPr>
          <p:cNvPr id="162" name="Picture 3" descr=""/>
          <p:cNvPicPr/>
          <p:nvPr/>
        </p:nvPicPr>
        <p:blipFill>
          <a:blip r:embed="rId1"/>
          <a:stretch/>
        </p:blipFill>
        <p:spPr>
          <a:xfrm>
            <a:off x="5903640" y="568440"/>
            <a:ext cx="5999040" cy="599904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3" name="CustomShape 1"/>
          <p:cNvSpPr/>
          <p:nvPr/>
        </p:nvSpPr>
        <p:spPr>
          <a:xfrm>
            <a:off x="0" y="753840"/>
            <a:ext cx="5607720" cy="533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4" name="TextShape 2"/>
          <p:cNvSpPr txBox="1"/>
          <p:nvPr/>
        </p:nvSpPr>
        <p:spPr>
          <a:xfrm>
            <a:off x="289080" y="1123920"/>
            <a:ext cx="4998600" cy="1254960"/>
          </a:xfrm>
          <a:prstGeom prst="rect">
            <a:avLst/>
          </a:prstGeom>
          <a:noFill/>
          <a:ln>
            <a:noFill/>
          </a:ln>
        </p:spPr>
        <p:txBody>
          <a:bodyPr anchor="ctr">
            <a:normAutofit fontScale="72000"/>
          </a:bodyPr>
          <a:p>
            <a:pPr>
              <a:lnSpc>
                <a:spcPct val="90000"/>
              </a:lnSpc>
            </a:pPr>
            <a:r>
              <a:rPr b="0" lang="en-US" sz="3600" spc="-60" strike="noStrike">
                <a:solidFill>
                  <a:srgbClr val="ffff00"/>
                </a:solidFill>
                <a:latin typeface="Corbel"/>
              </a:rPr>
              <a:t>Histogram to analyse distribution of player ratings</a:t>
            </a:r>
            <a:endParaRPr b="0" lang="en-US" sz="3600" spc="-1" strike="noStrike">
              <a:solidFill>
                <a:srgbClr val="000000"/>
              </a:solidFill>
              <a:latin typeface="Corbel"/>
            </a:endParaRPr>
          </a:p>
        </p:txBody>
      </p:sp>
      <p:sp>
        <p:nvSpPr>
          <p:cNvPr id="165" name="TextShape 3"/>
          <p:cNvSpPr txBox="1"/>
          <p:nvPr/>
        </p:nvSpPr>
        <p:spPr>
          <a:xfrm>
            <a:off x="289080" y="2510280"/>
            <a:ext cx="4998600" cy="3274200"/>
          </a:xfrm>
          <a:prstGeom prst="rect">
            <a:avLst/>
          </a:prstGeom>
          <a:noFill/>
          <a:ln>
            <a:noFill/>
          </a:ln>
        </p:spPr>
        <p:txBody>
          <a:bodyPr>
            <a:normAutofit fontScale="70000"/>
          </a:bodyPr>
          <a:p>
            <a:pPr marL="182880" indent="-182520">
              <a:lnSpc>
                <a:spcPct val="90000"/>
              </a:lnSpc>
              <a:spcBef>
                <a:spcPts val="1199"/>
              </a:spcBef>
              <a:buClr>
                <a:srgbClr val="40bad2"/>
              </a:buClr>
              <a:buFont typeface="Wingdings 2" charset="2"/>
              <a:buChar char=""/>
            </a:pPr>
            <a:r>
              <a:rPr b="0" lang="en-US" sz="2000" spc="-1" strike="noStrike">
                <a:solidFill>
                  <a:srgbClr val="ffffff"/>
                </a:solidFill>
                <a:latin typeface="Corbel"/>
              </a:rPr>
              <a:t>grid.arrange(        ggplot(chess,aes(black_rating))+        geom_histogram(fill = "black")+        theme_minimal()+        labs(x= "Black Rating"),    ggplot(chess,aes(white_rating))+        geom_histogram(fill = "cornsilk")+        theme_minimal()+        labs(x= "White Rating"),        ggplot(data.frame(rating = c(chess$white_rating, chess$black_rating)),aes(rating))+        geom_histogram(fill = "steelblue")+        theme_minimal()+        labs(x= "Rating"))</a:t>
            </a:r>
            <a:endParaRPr b="0" lang="en-US" sz="2000" spc="-1" strike="noStrike">
              <a:solidFill>
                <a:srgbClr val="595959"/>
              </a:solidFill>
              <a:latin typeface="Corbel"/>
            </a:endParaRPr>
          </a:p>
        </p:txBody>
      </p:sp>
      <p:pic>
        <p:nvPicPr>
          <p:cNvPr id="166" name="Picture 3" descr="A close up of a map&#10;&#10;Description automatically generated"/>
          <p:cNvPicPr/>
          <p:nvPr/>
        </p:nvPicPr>
        <p:blipFill>
          <a:blip r:embed="rId1"/>
          <a:stretch/>
        </p:blipFill>
        <p:spPr>
          <a:xfrm>
            <a:off x="5785200" y="753840"/>
            <a:ext cx="5304240" cy="53042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54545"/>
        </a:solidFill>
      </p:bgPr>
    </p:bg>
    <p:spTree>
      <p:nvGrpSpPr>
        <p:cNvPr id="1" name=""/>
        <p:cNvGrpSpPr/>
        <p:nvPr/>
      </p:nvGrpSpPr>
      <p:grpSpPr>
        <a:xfrm>
          <a:off x="0" y="0"/>
          <a:ext cx="0" cy="0"/>
          <a:chOff x="0" y="0"/>
          <a:chExt cx="0" cy="0"/>
        </a:xfrm>
      </p:grpSpPr>
      <p:sp>
        <p:nvSpPr>
          <p:cNvPr id="91" name="CustomShape 1"/>
          <p:cNvSpPr/>
          <p:nvPr/>
        </p:nvSpPr>
        <p:spPr>
          <a:xfrm>
            <a:off x="0" y="0"/>
            <a:ext cx="12191760" cy="6857640"/>
          </a:xfrm>
          <a:prstGeom prst="rect">
            <a:avLst/>
          </a:prstGeom>
          <a:solidFill>
            <a:schemeClr val="bg1">
              <a:tint val="95000"/>
              <a:satMod val="170000"/>
            </a:schemeClr>
          </a:solidFill>
          <a:ln>
            <a:noFill/>
          </a:ln>
        </p:spPr>
        <p:style>
          <a:lnRef idx="2">
            <a:schemeClr val="accent1">
              <a:shade val="50000"/>
            </a:schemeClr>
          </a:lnRef>
          <a:fillRef idx="1">
            <a:schemeClr val="accent1"/>
          </a:fillRef>
          <a:effectRef idx="0">
            <a:schemeClr val="accent1"/>
          </a:effectRef>
          <a:fontRef idx="minor"/>
        </p:style>
      </p:sp>
      <p:sp>
        <p:nvSpPr>
          <p:cNvPr id="92" name="CustomShape 2"/>
          <p:cNvSpPr/>
          <p:nvPr/>
        </p:nvSpPr>
        <p:spPr>
          <a:xfrm flipH="1" flipV="1">
            <a:off x="-720" y="762120"/>
            <a:ext cx="4208040" cy="5333760"/>
          </a:xfrm>
          <a:custGeom>
            <a:avLst/>
            <a:gdLst/>
            <a:ah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3" name="TextShape 3"/>
          <p:cNvSpPr txBox="1"/>
          <p:nvPr/>
        </p:nvSpPr>
        <p:spPr>
          <a:xfrm>
            <a:off x="494280" y="1683000"/>
            <a:ext cx="2774520" cy="3491280"/>
          </a:xfrm>
          <a:prstGeom prst="rect">
            <a:avLst/>
          </a:prstGeom>
          <a:noFill/>
          <a:ln>
            <a:noFill/>
          </a:ln>
        </p:spPr>
        <p:txBody>
          <a:bodyPr anchor="ctr">
            <a:normAutofit/>
          </a:bodyPr>
          <a:p>
            <a:pPr>
              <a:lnSpc>
                <a:spcPct val="90000"/>
              </a:lnSpc>
            </a:pPr>
            <a:r>
              <a:rPr b="0" lang="en-US" sz="3600" spc="-60" strike="noStrike">
                <a:solidFill>
                  <a:srgbClr val="ffffff"/>
                </a:solidFill>
                <a:latin typeface="Corbel"/>
              </a:rPr>
              <a:t>About the Dataset</a:t>
            </a:r>
            <a:endParaRPr b="0" lang="en-US" sz="3600" spc="-1" strike="noStrike">
              <a:solidFill>
                <a:srgbClr val="000000"/>
              </a:solidFill>
              <a:latin typeface="Corbel"/>
            </a:endParaRPr>
          </a:p>
        </p:txBody>
      </p:sp>
      <p:sp>
        <p:nvSpPr>
          <p:cNvPr id="94" name="TextShape 4"/>
          <p:cNvSpPr txBox="1"/>
          <p:nvPr/>
        </p:nvSpPr>
        <p:spPr>
          <a:xfrm>
            <a:off x="4213080" y="484560"/>
            <a:ext cx="6896520" cy="6074640"/>
          </a:xfrm>
          <a:prstGeom prst="rect">
            <a:avLst/>
          </a:prstGeom>
          <a:noFill/>
          <a:ln>
            <a:noFill/>
          </a:ln>
        </p:spPr>
        <p:txBody>
          <a:bodyPr anchor="ctr">
            <a:noAutofit/>
          </a:bodyPr>
          <a:p>
            <a:pPr marL="182880" indent="-182520">
              <a:lnSpc>
                <a:spcPct val="90000"/>
              </a:lnSpc>
              <a:spcBef>
                <a:spcPts val="201"/>
              </a:spcBef>
              <a:buClr>
                <a:srgbClr val="40bad2"/>
              </a:buClr>
              <a:buFont typeface="Arial"/>
              <a:buChar char="•"/>
            </a:pPr>
            <a:r>
              <a:rPr b="0" lang="en-US" sz="1400" spc="-1" strike="noStrike">
                <a:solidFill>
                  <a:srgbClr val="ffffff"/>
                </a:solidFill>
                <a:latin typeface="Corbel"/>
                <a:ea typeface="Corbel"/>
              </a:rPr>
              <a:t>General Info</a:t>
            </a:r>
            <a:endParaRPr b="0" lang="en-US" sz="1400" spc="-1" strike="noStrike">
              <a:solidFill>
                <a:srgbClr val="595959"/>
              </a:solidFill>
              <a:latin typeface="Corbel"/>
            </a:endParaRPr>
          </a:p>
          <a:p>
            <a:pPr marL="182880" indent="-182520">
              <a:lnSpc>
                <a:spcPct val="90000"/>
              </a:lnSpc>
              <a:spcBef>
                <a:spcPts val="201"/>
              </a:spcBef>
              <a:buClr>
                <a:srgbClr val="40bad2"/>
              </a:buClr>
              <a:buFont typeface="Arial"/>
              <a:buChar char="•"/>
            </a:pPr>
            <a:r>
              <a:rPr b="0" lang="en-US" sz="1400" spc="-1" strike="noStrike">
                <a:solidFill>
                  <a:srgbClr val="ffffff"/>
                </a:solidFill>
                <a:latin typeface="Corbel"/>
                <a:ea typeface="Corbel"/>
              </a:rPr>
              <a:t>This is a set of just over 20,000 games collected from a selection of users on the site Lichess.org, and how to collect more. I will also upload more games in the future as I collect them. This set contains the:</a:t>
            </a:r>
            <a:endParaRPr b="0" lang="en-US" sz="1400" spc="-1" strike="noStrike">
              <a:solidFill>
                <a:srgbClr val="595959"/>
              </a:solidFill>
              <a:latin typeface="Corbel"/>
            </a:endParaRPr>
          </a:p>
          <a:p>
            <a:pPr marL="182880" indent="-182520">
              <a:lnSpc>
                <a:spcPct val="90000"/>
              </a:lnSpc>
              <a:spcBef>
                <a:spcPts val="201"/>
              </a:spcBef>
              <a:buClr>
                <a:srgbClr val="40bad2"/>
              </a:buClr>
              <a:buFont typeface="Arial"/>
              <a:buChar char="•"/>
            </a:pPr>
            <a:r>
              <a:rPr b="0" lang="en-US" sz="1400" spc="-1" strike="noStrike">
                <a:solidFill>
                  <a:srgbClr val="ffffff"/>
                </a:solidFill>
                <a:latin typeface="Corbel"/>
                <a:ea typeface="Corbel"/>
              </a:rPr>
              <a:t>Game ID;</a:t>
            </a:r>
            <a:endParaRPr b="0" lang="en-US" sz="1400" spc="-1" strike="noStrike">
              <a:solidFill>
                <a:srgbClr val="595959"/>
              </a:solidFill>
              <a:latin typeface="Corbel"/>
            </a:endParaRPr>
          </a:p>
          <a:p>
            <a:pPr marL="182880" indent="-182520">
              <a:lnSpc>
                <a:spcPct val="90000"/>
              </a:lnSpc>
              <a:spcBef>
                <a:spcPts val="201"/>
              </a:spcBef>
              <a:buClr>
                <a:srgbClr val="40bad2"/>
              </a:buClr>
              <a:buFont typeface="Arial"/>
              <a:buChar char="•"/>
            </a:pPr>
            <a:r>
              <a:rPr b="0" lang="en-US" sz="1400" spc="-1" strike="noStrike">
                <a:solidFill>
                  <a:srgbClr val="ffffff"/>
                </a:solidFill>
                <a:latin typeface="Corbel"/>
                <a:ea typeface="Corbel"/>
              </a:rPr>
              <a:t>Rated (T/F);</a:t>
            </a:r>
            <a:endParaRPr b="0" lang="en-US" sz="1400" spc="-1" strike="noStrike">
              <a:solidFill>
                <a:srgbClr val="595959"/>
              </a:solidFill>
              <a:latin typeface="Corbel"/>
            </a:endParaRPr>
          </a:p>
          <a:p>
            <a:pPr marL="182880" indent="-182520">
              <a:lnSpc>
                <a:spcPct val="90000"/>
              </a:lnSpc>
              <a:spcBef>
                <a:spcPts val="201"/>
              </a:spcBef>
              <a:buClr>
                <a:srgbClr val="40bad2"/>
              </a:buClr>
              <a:buFont typeface="Arial"/>
              <a:buChar char="•"/>
            </a:pPr>
            <a:r>
              <a:rPr b="0" lang="en-US" sz="1400" spc="-1" strike="noStrike">
                <a:solidFill>
                  <a:srgbClr val="ffffff"/>
                </a:solidFill>
                <a:latin typeface="Corbel"/>
                <a:ea typeface="Corbel"/>
              </a:rPr>
              <a:t>Start Time;</a:t>
            </a:r>
            <a:endParaRPr b="0" lang="en-US" sz="1400" spc="-1" strike="noStrike">
              <a:solidFill>
                <a:srgbClr val="595959"/>
              </a:solidFill>
              <a:latin typeface="Corbel"/>
            </a:endParaRPr>
          </a:p>
          <a:p>
            <a:pPr marL="182880" indent="-182520">
              <a:lnSpc>
                <a:spcPct val="90000"/>
              </a:lnSpc>
              <a:spcBef>
                <a:spcPts val="201"/>
              </a:spcBef>
              <a:buClr>
                <a:srgbClr val="40bad2"/>
              </a:buClr>
              <a:buFont typeface="Arial"/>
              <a:buChar char="•"/>
            </a:pPr>
            <a:r>
              <a:rPr b="0" lang="en-US" sz="1400" spc="-1" strike="noStrike">
                <a:solidFill>
                  <a:srgbClr val="ffffff"/>
                </a:solidFill>
                <a:latin typeface="Corbel"/>
                <a:ea typeface="Corbel"/>
              </a:rPr>
              <a:t>End Time;</a:t>
            </a:r>
            <a:endParaRPr b="0" lang="en-US" sz="1400" spc="-1" strike="noStrike">
              <a:solidFill>
                <a:srgbClr val="595959"/>
              </a:solidFill>
              <a:latin typeface="Corbel"/>
            </a:endParaRPr>
          </a:p>
          <a:p>
            <a:pPr marL="182880" indent="-182520">
              <a:lnSpc>
                <a:spcPct val="90000"/>
              </a:lnSpc>
              <a:spcBef>
                <a:spcPts val="201"/>
              </a:spcBef>
              <a:buClr>
                <a:srgbClr val="40bad2"/>
              </a:buClr>
              <a:buFont typeface="Arial"/>
              <a:buChar char="•"/>
            </a:pPr>
            <a:r>
              <a:rPr b="0" lang="en-US" sz="1400" spc="-1" strike="noStrike">
                <a:solidFill>
                  <a:srgbClr val="ffffff"/>
                </a:solidFill>
                <a:latin typeface="Corbel"/>
                <a:ea typeface="Corbel"/>
              </a:rPr>
              <a:t>Number of Turns;</a:t>
            </a:r>
            <a:endParaRPr b="0" lang="en-US" sz="1400" spc="-1" strike="noStrike">
              <a:solidFill>
                <a:srgbClr val="595959"/>
              </a:solidFill>
              <a:latin typeface="Corbel"/>
            </a:endParaRPr>
          </a:p>
          <a:p>
            <a:pPr marL="182880" indent="-182520">
              <a:lnSpc>
                <a:spcPct val="90000"/>
              </a:lnSpc>
              <a:spcBef>
                <a:spcPts val="201"/>
              </a:spcBef>
              <a:buClr>
                <a:srgbClr val="40bad2"/>
              </a:buClr>
              <a:buFont typeface="Arial"/>
              <a:buChar char="•"/>
            </a:pPr>
            <a:r>
              <a:rPr b="0" lang="en-US" sz="1400" spc="-1" strike="noStrike">
                <a:solidFill>
                  <a:srgbClr val="ffffff"/>
                </a:solidFill>
                <a:latin typeface="Corbel"/>
                <a:ea typeface="Corbel"/>
              </a:rPr>
              <a:t>Game Status;</a:t>
            </a:r>
            <a:endParaRPr b="0" lang="en-US" sz="1400" spc="-1" strike="noStrike">
              <a:solidFill>
                <a:srgbClr val="595959"/>
              </a:solidFill>
              <a:latin typeface="Corbel"/>
            </a:endParaRPr>
          </a:p>
          <a:p>
            <a:pPr marL="182880" indent="-182520">
              <a:lnSpc>
                <a:spcPct val="90000"/>
              </a:lnSpc>
              <a:spcBef>
                <a:spcPts val="201"/>
              </a:spcBef>
              <a:buClr>
                <a:srgbClr val="40bad2"/>
              </a:buClr>
              <a:buFont typeface="Arial"/>
              <a:buChar char="•"/>
            </a:pPr>
            <a:r>
              <a:rPr b="0" lang="en-US" sz="1400" spc="-1" strike="noStrike">
                <a:solidFill>
                  <a:srgbClr val="ffffff"/>
                </a:solidFill>
                <a:latin typeface="Corbel"/>
                <a:ea typeface="Corbel"/>
              </a:rPr>
              <a:t>Winner;</a:t>
            </a:r>
            <a:endParaRPr b="0" lang="en-US" sz="1400" spc="-1" strike="noStrike">
              <a:solidFill>
                <a:srgbClr val="595959"/>
              </a:solidFill>
              <a:latin typeface="Corbel"/>
            </a:endParaRPr>
          </a:p>
          <a:p>
            <a:pPr marL="182880" indent="-182520">
              <a:lnSpc>
                <a:spcPct val="90000"/>
              </a:lnSpc>
              <a:spcBef>
                <a:spcPts val="201"/>
              </a:spcBef>
              <a:buClr>
                <a:srgbClr val="40bad2"/>
              </a:buClr>
              <a:buFont typeface="Arial"/>
              <a:buChar char="•"/>
            </a:pPr>
            <a:r>
              <a:rPr b="0" lang="en-US" sz="1400" spc="-1" strike="noStrike">
                <a:solidFill>
                  <a:srgbClr val="ffffff"/>
                </a:solidFill>
                <a:latin typeface="Corbel"/>
                <a:ea typeface="Corbel"/>
              </a:rPr>
              <a:t>Time Increment;</a:t>
            </a:r>
            <a:endParaRPr b="0" lang="en-US" sz="1400" spc="-1" strike="noStrike">
              <a:solidFill>
                <a:srgbClr val="595959"/>
              </a:solidFill>
              <a:latin typeface="Corbel"/>
            </a:endParaRPr>
          </a:p>
          <a:p>
            <a:pPr marL="182880" indent="-182520">
              <a:lnSpc>
                <a:spcPct val="90000"/>
              </a:lnSpc>
              <a:spcBef>
                <a:spcPts val="201"/>
              </a:spcBef>
              <a:buClr>
                <a:srgbClr val="40bad2"/>
              </a:buClr>
              <a:buFont typeface="Arial"/>
              <a:buChar char="•"/>
            </a:pPr>
            <a:r>
              <a:rPr b="0" lang="en-US" sz="1400" spc="-1" strike="noStrike">
                <a:solidFill>
                  <a:srgbClr val="ffffff"/>
                </a:solidFill>
                <a:latin typeface="Corbel"/>
                <a:ea typeface="Corbel"/>
              </a:rPr>
              <a:t>White Player ID;</a:t>
            </a:r>
            <a:endParaRPr b="0" lang="en-US" sz="1400" spc="-1" strike="noStrike">
              <a:solidFill>
                <a:srgbClr val="595959"/>
              </a:solidFill>
              <a:latin typeface="Corbel"/>
            </a:endParaRPr>
          </a:p>
          <a:p>
            <a:pPr marL="182880" indent="-182520">
              <a:lnSpc>
                <a:spcPct val="90000"/>
              </a:lnSpc>
              <a:spcBef>
                <a:spcPts val="201"/>
              </a:spcBef>
              <a:buClr>
                <a:srgbClr val="40bad2"/>
              </a:buClr>
              <a:buFont typeface="Arial"/>
              <a:buChar char="•"/>
            </a:pPr>
            <a:r>
              <a:rPr b="0" lang="en-US" sz="1400" spc="-1" strike="noStrike">
                <a:solidFill>
                  <a:srgbClr val="ffffff"/>
                </a:solidFill>
                <a:latin typeface="Corbel"/>
                <a:ea typeface="Corbel"/>
              </a:rPr>
              <a:t>White Player Rating;</a:t>
            </a:r>
            <a:endParaRPr b="0" lang="en-US" sz="1400" spc="-1" strike="noStrike">
              <a:solidFill>
                <a:srgbClr val="595959"/>
              </a:solidFill>
              <a:latin typeface="Corbel"/>
            </a:endParaRPr>
          </a:p>
          <a:p>
            <a:pPr marL="182880" indent="-182520">
              <a:lnSpc>
                <a:spcPct val="90000"/>
              </a:lnSpc>
              <a:spcBef>
                <a:spcPts val="201"/>
              </a:spcBef>
              <a:buClr>
                <a:srgbClr val="40bad2"/>
              </a:buClr>
              <a:buFont typeface="Arial"/>
              <a:buChar char="•"/>
            </a:pPr>
            <a:r>
              <a:rPr b="0" lang="en-US" sz="1400" spc="-1" strike="noStrike">
                <a:solidFill>
                  <a:srgbClr val="ffffff"/>
                </a:solidFill>
                <a:latin typeface="Corbel"/>
                <a:ea typeface="Corbel"/>
              </a:rPr>
              <a:t>Black Player ID;</a:t>
            </a:r>
            <a:endParaRPr b="0" lang="en-US" sz="1400" spc="-1" strike="noStrike">
              <a:solidFill>
                <a:srgbClr val="595959"/>
              </a:solidFill>
              <a:latin typeface="Corbel"/>
            </a:endParaRPr>
          </a:p>
          <a:p>
            <a:pPr marL="182880" indent="-182520">
              <a:lnSpc>
                <a:spcPct val="90000"/>
              </a:lnSpc>
              <a:spcBef>
                <a:spcPts val="201"/>
              </a:spcBef>
              <a:buClr>
                <a:srgbClr val="40bad2"/>
              </a:buClr>
              <a:buFont typeface="Arial"/>
              <a:buChar char="•"/>
            </a:pPr>
            <a:r>
              <a:rPr b="0" lang="en-US" sz="1400" spc="-1" strike="noStrike">
                <a:solidFill>
                  <a:srgbClr val="ffffff"/>
                </a:solidFill>
                <a:latin typeface="Corbel"/>
                <a:ea typeface="Corbel"/>
              </a:rPr>
              <a:t>Black Player Rating;</a:t>
            </a:r>
            <a:endParaRPr b="0" lang="en-US" sz="1400" spc="-1" strike="noStrike">
              <a:solidFill>
                <a:srgbClr val="595959"/>
              </a:solidFill>
              <a:latin typeface="Corbel"/>
            </a:endParaRPr>
          </a:p>
          <a:p>
            <a:pPr marL="182880" indent="-182520">
              <a:lnSpc>
                <a:spcPct val="90000"/>
              </a:lnSpc>
              <a:spcBef>
                <a:spcPts val="201"/>
              </a:spcBef>
              <a:buClr>
                <a:srgbClr val="40bad2"/>
              </a:buClr>
              <a:buFont typeface="Arial"/>
              <a:buChar char="•"/>
            </a:pPr>
            <a:r>
              <a:rPr b="0" lang="en-US" sz="1400" spc="-1" strike="noStrike">
                <a:solidFill>
                  <a:srgbClr val="ffffff"/>
                </a:solidFill>
                <a:latin typeface="Corbel"/>
                <a:ea typeface="Corbel"/>
              </a:rPr>
              <a:t>All Moves in Standard Chess Notation;</a:t>
            </a:r>
            <a:endParaRPr b="0" lang="en-US" sz="1400" spc="-1" strike="noStrike">
              <a:solidFill>
                <a:srgbClr val="595959"/>
              </a:solidFill>
              <a:latin typeface="Corbel"/>
            </a:endParaRPr>
          </a:p>
          <a:p>
            <a:pPr marL="182880" indent="-182520">
              <a:lnSpc>
                <a:spcPct val="90000"/>
              </a:lnSpc>
              <a:spcBef>
                <a:spcPts val="201"/>
              </a:spcBef>
              <a:buClr>
                <a:srgbClr val="40bad2"/>
              </a:buClr>
              <a:buFont typeface="Arial"/>
              <a:buChar char="•"/>
            </a:pPr>
            <a:r>
              <a:rPr b="0" lang="en-US" sz="1400" spc="-1" strike="noStrike">
                <a:solidFill>
                  <a:srgbClr val="ffffff"/>
                </a:solidFill>
                <a:latin typeface="Corbel"/>
                <a:ea typeface="Corbel"/>
              </a:rPr>
              <a:t>Opening Eco </a:t>
            </a:r>
            <a:endParaRPr b="0" lang="en-US" sz="1400" spc="-1" strike="noStrike">
              <a:solidFill>
                <a:srgbClr val="595959"/>
              </a:solidFill>
              <a:latin typeface="Corbel"/>
            </a:endParaRPr>
          </a:p>
          <a:p>
            <a:pPr marL="182880" indent="-182520">
              <a:lnSpc>
                <a:spcPct val="90000"/>
              </a:lnSpc>
              <a:spcBef>
                <a:spcPts val="201"/>
              </a:spcBef>
              <a:buClr>
                <a:srgbClr val="40bad2"/>
              </a:buClr>
              <a:buFont typeface="Arial"/>
              <a:buChar char="•"/>
            </a:pPr>
            <a:r>
              <a:rPr b="0" lang="en-US" sz="1400" spc="-1" strike="noStrike">
                <a:solidFill>
                  <a:srgbClr val="ffffff"/>
                </a:solidFill>
                <a:latin typeface="Corbel"/>
                <a:ea typeface="Corbel"/>
              </a:rPr>
              <a:t>Opening Name;</a:t>
            </a:r>
            <a:endParaRPr b="0" lang="en-US" sz="1400" spc="-1" strike="noStrike">
              <a:solidFill>
                <a:srgbClr val="595959"/>
              </a:solidFill>
              <a:latin typeface="Corbel"/>
            </a:endParaRPr>
          </a:p>
          <a:p>
            <a:pPr marL="182880" indent="-182520">
              <a:lnSpc>
                <a:spcPct val="90000"/>
              </a:lnSpc>
              <a:spcBef>
                <a:spcPts val="201"/>
              </a:spcBef>
              <a:buClr>
                <a:srgbClr val="40bad2"/>
              </a:buClr>
              <a:buFont typeface="Arial"/>
              <a:buChar char="•"/>
            </a:pPr>
            <a:r>
              <a:rPr b="0" lang="en-US" sz="1400" spc="-1" strike="noStrike">
                <a:solidFill>
                  <a:srgbClr val="ffffff"/>
                </a:solidFill>
                <a:latin typeface="Corbel"/>
                <a:ea typeface="Corbel"/>
              </a:rPr>
              <a:t>Opening Ply (Number of moves in the opening phase)</a:t>
            </a:r>
            <a:endParaRPr b="0" lang="en-US" sz="1400" spc="-1" strike="noStrike">
              <a:solidFill>
                <a:srgbClr val="595959"/>
              </a:solidFill>
              <a:latin typeface="Corbel"/>
            </a:endParaRPr>
          </a:p>
          <a:p>
            <a:pPr marL="182880" indent="-182520">
              <a:lnSpc>
                <a:spcPct val="90000"/>
              </a:lnSpc>
              <a:spcBef>
                <a:spcPts val="201"/>
              </a:spcBef>
              <a:buClr>
                <a:srgbClr val="40bad2"/>
              </a:buClr>
              <a:buFont typeface="Arial"/>
              <a:buChar char="•"/>
            </a:pPr>
            <a:r>
              <a:rPr b="0" lang="en-US" sz="1400" spc="-1" strike="noStrike">
                <a:solidFill>
                  <a:srgbClr val="ffffff"/>
                </a:solidFill>
                <a:latin typeface="Corbel"/>
                <a:ea typeface="Corbel"/>
              </a:rPr>
              <a:t>For each of these separate games from Lichess. I collected this data using the </a:t>
            </a:r>
            <a:r>
              <a:rPr b="0" lang="en-US" sz="1400" spc="-1" strike="noStrike" u="sng">
                <a:solidFill>
                  <a:srgbClr val="bde161"/>
                </a:solidFill>
                <a:uFillTx/>
                <a:latin typeface="Corbel"/>
                <a:ea typeface="Corbel"/>
                <a:hlinkClick r:id="rId1"/>
              </a:rPr>
              <a:t>Lichess API</a:t>
            </a:r>
            <a:r>
              <a:rPr b="0" lang="en-US" sz="1400" spc="-1" strike="noStrike">
                <a:solidFill>
                  <a:srgbClr val="ffffff"/>
                </a:solidFill>
                <a:latin typeface="Corbel"/>
                <a:ea typeface="Corbel"/>
              </a:rPr>
              <a:t>, which enables collection of any given users game history. The difficult part was collecting usernames to use, however the API also enables dumping of all users in a Lichess team. There are several teams on Lichess with over 1,500 players, so this proved an effective way to get users to collect games from.</a:t>
            </a:r>
            <a:endParaRPr b="0" lang="en-US" sz="1400" spc="-1" strike="noStrike">
              <a:solidFill>
                <a:srgbClr val="595959"/>
              </a:solidFill>
              <a:latin typeface="Corbel"/>
            </a:endParaRPr>
          </a:p>
          <a:p>
            <a:pPr>
              <a:lnSpc>
                <a:spcPct val="90000"/>
              </a:lnSpc>
              <a:spcBef>
                <a:spcPts val="201"/>
              </a:spcBef>
            </a:pPr>
            <a:endParaRPr b="0" lang="en-US" sz="1400" spc="-1" strike="noStrike">
              <a:solidFill>
                <a:srgbClr val="595959"/>
              </a:solidFill>
              <a:latin typeface="Corbel"/>
            </a:endParaRPr>
          </a:p>
        </p:txBody>
      </p:sp>
      <p:sp>
        <p:nvSpPr>
          <p:cNvPr id="95" name="CustomShape 5"/>
          <p:cNvSpPr/>
          <p:nvPr/>
        </p:nvSpPr>
        <p:spPr>
          <a:xfrm flipH="1" flipV="1">
            <a:off x="11189520" y="1056240"/>
            <a:ext cx="1001160" cy="4743720"/>
          </a:xfrm>
          <a:custGeom>
            <a:avLst/>
            <a:gdLst/>
            <a:ah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7"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8" name="TextShape 2"/>
          <p:cNvSpPr txBox="1"/>
          <p:nvPr/>
        </p:nvSpPr>
        <p:spPr>
          <a:xfrm>
            <a:off x="8280720" y="1405440"/>
            <a:ext cx="3242160" cy="4690080"/>
          </a:xfrm>
          <a:prstGeom prst="rect">
            <a:avLst/>
          </a:prstGeom>
          <a:noFill/>
          <a:ln>
            <a:noFill/>
          </a:ln>
        </p:spPr>
        <p:txBody>
          <a:bodyPr anchor="b">
            <a:normAutofit/>
          </a:bodyPr>
          <a:p>
            <a:pPr algn="r">
              <a:lnSpc>
                <a:spcPct val="90000"/>
              </a:lnSpc>
            </a:pPr>
            <a:r>
              <a:rPr b="0" lang="en-US" sz="3600" spc="-60" strike="noStrike">
                <a:solidFill>
                  <a:srgbClr val="40bad2"/>
                </a:solidFill>
                <a:latin typeface="Corbel"/>
                <a:ea typeface="Corbel"/>
              </a:rPr>
              <a:t>5. Hypothesis testing</a:t>
            </a:r>
            <a:endParaRPr b="0" lang="en-US" sz="3600" spc="-1" strike="noStrike">
              <a:solidFill>
                <a:srgbClr val="000000"/>
              </a:solidFill>
              <a:latin typeface="Corbel"/>
            </a:endParaRPr>
          </a:p>
        </p:txBody>
      </p:sp>
      <p:sp>
        <p:nvSpPr>
          <p:cNvPr id="169" name="CustomShape 3"/>
          <p:cNvSpPr/>
          <p:nvPr/>
        </p:nvSpPr>
        <p:spPr>
          <a:xfrm>
            <a:off x="0" y="762120"/>
            <a:ext cx="1286640" cy="533376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sp>
      <p:sp>
        <p:nvSpPr>
          <p:cNvPr id="170" name="TextShape 4"/>
          <p:cNvSpPr txBox="1"/>
          <p:nvPr/>
        </p:nvSpPr>
        <p:spPr>
          <a:xfrm>
            <a:off x="1447920" y="1405440"/>
            <a:ext cx="6681600" cy="4690080"/>
          </a:xfrm>
          <a:prstGeom prst="rect">
            <a:avLst/>
          </a:prstGeom>
          <a:noFill/>
          <a:ln>
            <a:noFill/>
          </a:ln>
        </p:spPr>
        <p:txBody>
          <a:bodyPr>
            <a:normAutofit/>
          </a:bodyPr>
          <a:p>
            <a:pPr marL="182880" indent="-182520">
              <a:lnSpc>
                <a:spcPct val="90000"/>
              </a:lnSpc>
              <a:spcBef>
                <a:spcPts val="1199"/>
              </a:spcBef>
              <a:buClr>
                <a:srgbClr val="40bad2"/>
              </a:buClr>
              <a:buFont typeface="Arial"/>
              <a:buChar char="•"/>
            </a:pPr>
            <a:r>
              <a:rPr b="0" lang="en-US" sz="2000" spc="-1" strike="noStrike">
                <a:solidFill>
                  <a:srgbClr val="595959"/>
                </a:solidFill>
                <a:latin typeface="Corbel"/>
                <a:ea typeface="Corbel"/>
              </a:rPr>
              <a:t>Hypothesis testing is a statistical procedure that uses sample data to determine, whether a statement about the value of a population parameter should or should not be rejected.</a:t>
            </a:r>
            <a:endParaRPr b="0" lang="en-US" sz="2000" spc="-1" strike="noStrike">
              <a:solidFill>
                <a:srgbClr val="595959"/>
              </a:solidFill>
              <a:latin typeface="Corbel"/>
            </a:endParaRPr>
          </a:p>
          <a:p>
            <a:pPr marL="182880" indent="-182520">
              <a:lnSpc>
                <a:spcPct val="90000"/>
              </a:lnSpc>
              <a:spcBef>
                <a:spcPts val="1199"/>
              </a:spcBef>
              <a:buClr>
                <a:srgbClr val="40bad2"/>
              </a:buClr>
              <a:buFont typeface="Arial"/>
              <a:buChar char="•"/>
            </a:pPr>
            <a:r>
              <a:rPr b="0" lang="en-US" sz="2000" spc="-1" strike="noStrike">
                <a:solidFill>
                  <a:srgbClr val="595959"/>
                </a:solidFill>
                <a:latin typeface="Corbel"/>
                <a:ea typeface="Corbel"/>
              </a:rPr>
              <a:t>Here we do hypothesis testing for the column turns.</a:t>
            </a:r>
            <a:endParaRPr b="0" lang="en-US" sz="2000" spc="-1" strike="noStrike">
              <a:solidFill>
                <a:srgbClr val="595959"/>
              </a:solidFill>
              <a:latin typeface="Corbel"/>
            </a:endParaRPr>
          </a:p>
          <a:p>
            <a:pPr marL="182880" indent="-182520">
              <a:lnSpc>
                <a:spcPct val="90000"/>
              </a:lnSpc>
              <a:spcBef>
                <a:spcPts val="1199"/>
              </a:spcBef>
              <a:buClr>
                <a:srgbClr val="40bad2"/>
              </a:buClr>
              <a:buFont typeface="Arial"/>
              <a:buChar char="•"/>
            </a:pPr>
            <a:r>
              <a:rPr b="0" lang="en-US" sz="2000" spc="-1" strike="noStrike">
                <a:solidFill>
                  <a:srgbClr val="595959"/>
                </a:solidFill>
                <a:latin typeface="Corbel"/>
                <a:ea typeface="Corbel"/>
              </a:rPr>
              <a:t>Our population mean was 60.466 so we assume that the sample mean is same as population mean.</a:t>
            </a:r>
            <a:endParaRPr b="0" lang="en-US" sz="2000" spc="-1" strike="noStrike">
              <a:solidFill>
                <a:srgbClr val="595959"/>
              </a:solidFill>
              <a:latin typeface="Corbel"/>
            </a:endParaRPr>
          </a:p>
          <a:p>
            <a:pPr>
              <a:lnSpc>
                <a:spcPct val="90000"/>
              </a:lnSpc>
              <a:spcBef>
                <a:spcPts val="1199"/>
              </a:spcBef>
            </a:pPr>
            <a:endParaRPr b="0" lang="en-US" sz="2000" spc="-1" strike="noStrike">
              <a:solidFill>
                <a:srgbClr val="595959"/>
              </a:solidFill>
              <a:latin typeface="Corbel"/>
            </a:endParaRPr>
          </a:p>
          <a:p>
            <a:pPr marL="182880" indent="-182520">
              <a:lnSpc>
                <a:spcPct val="90000"/>
              </a:lnSpc>
              <a:spcBef>
                <a:spcPts val="1199"/>
              </a:spcBef>
              <a:buClr>
                <a:srgbClr val="40bad2"/>
              </a:buClr>
              <a:buFont typeface="Arial"/>
              <a:buChar char="•"/>
            </a:pPr>
            <a:r>
              <a:rPr b="0" lang="en-US" sz="2000" spc="-1" strike="noStrike">
                <a:solidFill>
                  <a:srgbClr val="595959"/>
                </a:solidFill>
                <a:latin typeface="Corbel"/>
                <a:ea typeface="Corbel"/>
              </a:rPr>
              <a:t>Thus our Null Hypothesis will be that </a:t>
            </a:r>
            <a:endParaRPr b="0" lang="en-US" sz="2000" spc="-1" strike="noStrike">
              <a:solidFill>
                <a:srgbClr val="595959"/>
              </a:solidFill>
              <a:latin typeface="Corbel"/>
            </a:endParaRPr>
          </a:p>
          <a:p>
            <a:pPr marL="182880" indent="-182520">
              <a:lnSpc>
                <a:spcPct val="90000"/>
              </a:lnSpc>
              <a:spcBef>
                <a:spcPts val="1199"/>
              </a:spcBef>
              <a:buClr>
                <a:srgbClr val="40bad2"/>
              </a:buClr>
              <a:buFont typeface="Arial"/>
              <a:buChar char="•"/>
            </a:pPr>
            <a:r>
              <a:rPr b="0" lang="en-US" sz="2000" spc="-1" strike="noStrike">
                <a:solidFill>
                  <a:srgbClr val="595959"/>
                </a:solidFill>
                <a:latin typeface="Corbel"/>
                <a:ea typeface="Corbel"/>
              </a:rPr>
              <a:t>H0 : µ =  60.466</a:t>
            </a:r>
            <a:endParaRPr b="0" lang="en-US" sz="2000" spc="-1" strike="noStrike">
              <a:solidFill>
                <a:srgbClr val="595959"/>
              </a:solidFill>
              <a:latin typeface="Corbel"/>
            </a:endParaRPr>
          </a:p>
          <a:p>
            <a:pPr marL="182880" indent="-182520">
              <a:lnSpc>
                <a:spcPct val="90000"/>
              </a:lnSpc>
              <a:spcBef>
                <a:spcPts val="1199"/>
              </a:spcBef>
              <a:buClr>
                <a:srgbClr val="40bad2"/>
              </a:buClr>
              <a:buFont typeface="Arial"/>
              <a:buChar char="•"/>
            </a:pPr>
            <a:r>
              <a:rPr b="0" lang="en-US" sz="2000" spc="-1" strike="noStrike">
                <a:solidFill>
                  <a:srgbClr val="595959"/>
                </a:solidFill>
                <a:latin typeface="Corbel"/>
                <a:ea typeface="Corbel"/>
              </a:rPr>
              <a:t>H1 : µ!= 60.466</a:t>
            </a:r>
            <a:endParaRPr b="0" lang="en-US" sz="2000" spc="-1" strike="noStrike">
              <a:solidFill>
                <a:srgbClr val="595959"/>
              </a:solidFill>
              <a:latin typeface="Corbel"/>
            </a:endParaRPr>
          </a:p>
          <a:p>
            <a:pPr>
              <a:lnSpc>
                <a:spcPct val="90000"/>
              </a:lnSpc>
              <a:spcBef>
                <a:spcPts val="1199"/>
              </a:spcBef>
            </a:pPr>
            <a:endParaRPr b="0" lang="en-US" sz="2000" spc="-1" strike="noStrike">
              <a:solidFill>
                <a:srgbClr val="595959"/>
              </a:solidFill>
              <a:latin typeface="Corbel"/>
            </a:endParaRPr>
          </a:p>
          <a:p>
            <a:pPr>
              <a:lnSpc>
                <a:spcPct val="90000"/>
              </a:lnSpc>
              <a:spcBef>
                <a:spcPts val="1199"/>
              </a:spcBef>
            </a:pPr>
            <a:endParaRPr b="0" lang="en-US" sz="2000" spc="-1" strike="noStrike">
              <a:solidFill>
                <a:srgbClr val="595959"/>
              </a:solidFill>
              <a:latin typeface="Corbel"/>
            </a:endParaRPr>
          </a:p>
          <a:p>
            <a:pPr>
              <a:lnSpc>
                <a:spcPct val="90000"/>
              </a:lnSpc>
              <a:spcBef>
                <a:spcPts val="1199"/>
              </a:spcBef>
            </a:pPr>
            <a:endParaRPr b="0" lang="en-US" sz="2000" spc="-1" strike="noStrike">
              <a:solidFill>
                <a:srgbClr val="595959"/>
              </a:solidFill>
              <a:latin typeface="Corbel"/>
            </a:endParaRPr>
          </a:p>
          <a:p>
            <a:pPr>
              <a:lnSpc>
                <a:spcPct val="90000"/>
              </a:lnSpc>
              <a:spcBef>
                <a:spcPts val="1199"/>
              </a:spcBef>
            </a:pPr>
            <a:endParaRPr b="0" lang="en-US" sz="2000" spc="-1" strike="noStrike">
              <a:solidFill>
                <a:srgbClr val="595959"/>
              </a:solidFill>
              <a:latin typeface="Corbel"/>
            </a:endParaRPr>
          </a:p>
        </p:txBody>
      </p:sp>
      <p:sp>
        <p:nvSpPr>
          <p:cNvPr id="171" name="CustomShape 5"/>
          <p:cNvSpPr/>
          <p:nvPr/>
        </p:nvSpPr>
        <p:spPr>
          <a:xfrm>
            <a:off x="11684160" y="767880"/>
            <a:ext cx="507600" cy="532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2"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3" name="TextShape 2"/>
          <p:cNvSpPr txBox="1"/>
          <p:nvPr/>
        </p:nvSpPr>
        <p:spPr>
          <a:xfrm>
            <a:off x="8280720" y="1405440"/>
            <a:ext cx="3242160" cy="4690080"/>
          </a:xfrm>
          <a:prstGeom prst="rect">
            <a:avLst/>
          </a:prstGeom>
          <a:noFill/>
          <a:ln>
            <a:noFill/>
          </a:ln>
        </p:spPr>
        <p:txBody>
          <a:bodyPr anchor="b">
            <a:normAutofit/>
          </a:bodyPr>
          <a:p>
            <a:pPr algn="r">
              <a:lnSpc>
                <a:spcPct val="90000"/>
              </a:lnSpc>
            </a:pPr>
            <a:r>
              <a:rPr b="0" lang="en-US" sz="3600" spc="-60" strike="noStrike">
                <a:solidFill>
                  <a:srgbClr val="40bad2"/>
                </a:solidFill>
                <a:latin typeface="Corbel"/>
                <a:ea typeface="Corbel"/>
              </a:rPr>
              <a:t>5. Hypothesis testing</a:t>
            </a:r>
            <a:endParaRPr b="0" lang="en-US" sz="3600" spc="-1" strike="noStrike">
              <a:solidFill>
                <a:srgbClr val="000000"/>
              </a:solidFill>
              <a:latin typeface="Corbel"/>
            </a:endParaRPr>
          </a:p>
        </p:txBody>
      </p:sp>
      <p:sp>
        <p:nvSpPr>
          <p:cNvPr id="174" name="CustomShape 3"/>
          <p:cNvSpPr/>
          <p:nvPr/>
        </p:nvSpPr>
        <p:spPr>
          <a:xfrm>
            <a:off x="0" y="762120"/>
            <a:ext cx="1286640" cy="533376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sp>
      <p:sp>
        <p:nvSpPr>
          <p:cNvPr id="175" name="TextShape 4"/>
          <p:cNvSpPr txBox="1"/>
          <p:nvPr/>
        </p:nvSpPr>
        <p:spPr>
          <a:xfrm>
            <a:off x="1447920" y="1002960"/>
            <a:ext cx="6438240" cy="5337000"/>
          </a:xfrm>
          <a:prstGeom prst="rect">
            <a:avLst/>
          </a:prstGeom>
          <a:noFill/>
          <a:ln>
            <a:noFill/>
          </a:ln>
        </p:spPr>
        <p:txBody>
          <a:bodyPr>
            <a:normAutofit/>
          </a:bodyPr>
          <a:p>
            <a:pPr marL="182880" indent="-182520">
              <a:lnSpc>
                <a:spcPct val="90000"/>
              </a:lnSpc>
              <a:spcBef>
                <a:spcPts val="1199"/>
              </a:spcBef>
              <a:buClr>
                <a:srgbClr val="40bad2"/>
              </a:buClr>
              <a:buFont typeface="Arial"/>
              <a:buChar char="•"/>
            </a:pPr>
            <a:r>
              <a:rPr b="0" lang="en-US" sz="2000" spc="-1" strike="noStrike">
                <a:solidFill>
                  <a:srgbClr val="595959"/>
                </a:solidFill>
                <a:latin typeface="Corbel"/>
                <a:ea typeface="Corbel"/>
              </a:rPr>
              <a:t>&gt;xbar=mean(df$turns)</a:t>
            </a:r>
            <a:endParaRPr b="0" lang="en-US" sz="2000" spc="-1" strike="noStrike">
              <a:solidFill>
                <a:srgbClr val="595959"/>
              </a:solidFill>
              <a:latin typeface="Corbel"/>
            </a:endParaRPr>
          </a:p>
          <a:p>
            <a:pPr marL="182880" indent="-182520">
              <a:lnSpc>
                <a:spcPct val="90000"/>
              </a:lnSpc>
              <a:spcBef>
                <a:spcPts val="1199"/>
              </a:spcBef>
              <a:buClr>
                <a:srgbClr val="40bad2"/>
              </a:buClr>
              <a:buFont typeface="Arial"/>
              <a:buChar char="•"/>
            </a:pPr>
            <a:r>
              <a:rPr b="0" lang="en-US" sz="2000" spc="-1" strike="noStrike">
                <a:solidFill>
                  <a:srgbClr val="595959"/>
                </a:solidFill>
                <a:latin typeface="Corbel"/>
                <a:ea typeface="Corbel"/>
              </a:rPr>
              <a:t>&gt;sigm=sd(df$turns)</a:t>
            </a:r>
            <a:endParaRPr b="0" lang="en-US" sz="2000" spc="-1" strike="noStrike">
              <a:solidFill>
                <a:srgbClr val="595959"/>
              </a:solidFill>
              <a:latin typeface="Corbel"/>
            </a:endParaRPr>
          </a:p>
          <a:p>
            <a:pPr marL="182880" indent="-182520">
              <a:lnSpc>
                <a:spcPct val="90000"/>
              </a:lnSpc>
              <a:spcBef>
                <a:spcPts val="1199"/>
              </a:spcBef>
              <a:buClr>
                <a:srgbClr val="40bad2"/>
              </a:buClr>
              <a:buFont typeface="Arial"/>
              <a:buChar char="•"/>
            </a:pPr>
            <a:r>
              <a:rPr b="0" lang="en-US" sz="2000" spc="-1" strike="noStrike">
                <a:solidFill>
                  <a:srgbClr val="595959"/>
                </a:solidFill>
                <a:latin typeface="Corbel"/>
                <a:ea typeface="Corbel"/>
              </a:rPr>
              <a:t>&gt; sigm</a:t>
            </a:r>
            <a:endParaRPr b="0" lang="en-US" sz="2000" spc="-1" strike="noStrike">
              <a:solidFill>
                <a:srgbClr val="595959"/>
              </a:solidFill>
              <a:latin typeface="Corbel"/>
            </a:endParaRPr>
          </a:p>
          <a:p>
            <a:pPr marL="182880" indent="-182520">
              <a:lnSpc>
                <a:spcPct val="90000"/>
              </a:lnSpc>
              <a:spcBef>
                <a:spcPts val="1199"/>
              </a:spcBef>
              <a:buClr>
                <a:srgbClr val="40bad2"/>
              </a:buClr>
              <a:buFont typeface="Arial"/>
              <a:buChar char="•"/>
            </a:pPr>
            <a:r>
              <a:rPr b="0" lang="en-US" sz="2000" spc="-1" strike="noStrike">
                <a:solidFill>
                  <a:srgbClr val="595959"/>
                </a:solidFill>
                <a:latin typeface="Corbel"/>
                <a:ea typeface="Corbel"/>
              </a:rPr>
              <a:t>[1] 33.57058</a:t>
            </a:r>
            <a:endParaRPr b="0" lang="en-US" sz="2000" spc="-1" strike="noStrike">
              <a:solidFill>
                <a:srgbClr val="595959"/>
              </a:solidFill>
              <a:latin typeface="Corbel"/>
            </a:endParaRPr>
          </a:p>
          <a:p>
            <a:pPr marL="182880" indent="-182520">
              <a:lnSpc>
                <a:spcPct val="90000"/>
              </a:lnSpc>
              <a:spcBef>
                <a:spcPts val="1199"/>
              </a:spcBef>
              <a:buClr>
                <a:srgbClr val="40bad2"/>
              </a:buClr>
              <a:buFont typeface="Arial"/>
              <a:buChar char="•"/>
            </a:pPr>
            <a:r>
              <a:rPr b="0" lang="en-US" sz="2000" spc="-1" strike="noStrike">
                <a:solidFill>
                  <a:srgbClr val="595959"/>
                </a:solidFill>
                <a:latin typeface="Corbel"/>
                <a:ea typeface="Corbel"/>
              </a:rPr>
              <a:t>&gt; n=600</a:t>
            </a:r>
            <a:endParaRPr b="0" lang="en-US" sz="2000" spc="-1" strike="noStrike">
              <a:solidFill>
                <a:srgbClr val="595959"/>
              </a:solidFill>
              <a:latin typeface="Corbel"/>
            </a:endParaRPr>
          </a:p>
          <a:p>
            <a:pPr marL="182880" indent="-182520">
              <a:lnSpc>
                <a:spcPct val="90000"/>
              </a:lnSpc>
              <a:spcBef>
                <a:spcPts val="1199"/>
              </a:spcBef>
              <a:buClr>
                <a:srgbClr val="40bad2"/>
              </a:buClr>
              <a:buFont typeface="Arial"/>
              <a:buChar char="•"/>
            </a:pPr>
            <a:r>
              <a:rPr b="0" lang="en-US" sz="2000" spc="-1" strike="noStrike">
                <a:solidFill>
                  <a:srgbClr val="595959"/>
                </a:solidFill>
                <a:latin typeface="Corbel"/>
                <a:ea typeface="Corbel"/>
              </a:rPr>
              <a:t>&gt; mu=mean(df$turns[1:600])</a:t>
            </a:r>
            <a:endParaRPr b="0" lang="en-US" sz="2000" spc="-1" strike="noStrike">
              <a:solidFill>
                <a:srgbClr val="595959"/>
              </a:solidFill>
              <a:latin typeface="Corbel"/>
            </a:endParaRPr>
          </a:p>
          <a:p>
            <a:pPr marL="182880" indent="-182520">
              <a:lnSpc>
                <a:spcPct val="90000"/>
              </a:lnSpc>
              <a:spcBef>
                <a:spcPts val="1199"/>
              </a:spcBef>
              <a:buClr>
                <a:srgbClr val="40bad2"/>
              </a:buClr>
              <a:buFont typeface="Arial"/>
              <a:buChar char="•"/>
            </a:pPr>
            <a:r>
              <a:rPr b="0" lang="en-US" sz="2000" spc="-1" strike="noStrike">
                <a:solidFill>
                  <a:srgbClr val="595959"/>
                </a:solidFill>
                <a:latin typeface="Corbel"/>
                <a:ea typeface="Corbel"/>
              </a:rPr>
              <a:t>&gt;z = (xbar - mu)/(sigm/sqrt(n))</a:t>
            </a:r>
            <a:endParaRPr b="0" lang="en-US" sz="2000" spc="-1" strike="noStrike">
              <a:solidFill>
                <a:srgbClr val="595959"/>
              </a:solidFill>
              <a:latin typeface="Corbel"/>
            </a:endParaRPr>
          </a:p>
          <a:p>
            <a:pPr marL="182880" indent="-182520">
              <a:lnSpc>
                <a:spcPct val="90000"/>
              </a:lnSpc>
              <a:spcBef>
                <a:spcPts val="1199"/>
              </a:spcBef>
              <a:buClr>
                <a:srgbClr val="40bad2"/>
              </a:buClr>
              <a:buFont typeface="Arial"/>
              <a:buChar char="•"/>
            </a:pPr>
            <a:r>
              <a:rPr b="0" lang="en-US" sz="2000" spc="-1" strike="noStrike">
                <a:solidFill>
                  <a:srgbClr val="595959"/>
                </a:solidFill>
                <a:latin typeface="Corbel"/>
                <a:ea typeface="Corbel"/>
              </a:rPr>
              <a:t>&gt; z</a:t>
            </a:r>
            <a:endParaRPr b="0" lang="en-US" sz="2000" spc="-1" strike="noStrike">
              <a:solidFill>
                <a:srgbClr val="595959"/>
              </a:solidFill>
              <a:latin typeface="Corbel"/>
            </a:endParaRPr>
          </a:p>
          <a:p>
            <a:pPr marL="182880" indent="-182520">
              <a:lnSpc>
                <a:spcPct val="90000"/>
              </a:lnSpc>
              <a:spcBef>
                <a:spcPts val="1199"/>
              </a:spcBef>
              <a:buClr>
                <a:srgbClr val="40bad2"/>
              </a:buClr>
              <a:buFont typeface="Arial"/>
              <a:buChar char="•"/>
            </a:pPr>
            <a:r>
              <a:rPr b="0" lang="en-US" sz="2000" spc="-1" strike="noStrike">
                <a:solidFill>
                  <a:srgbClr val="595959"/>
                </a:solidFill>
                <a:latin typeface="Corbel"/>
                <a:ea typeface="Corbel"/>
              </a:rPr>
              <a:t>[1] 1.068455</a:t>
            </a:r>
            <a:endParaRPr b="0" lang="en-US" sz="2000" spc="-1" strike="noStrike">
              <a:solidFill>
                <a:srgbClr val="595959"/>
              </a:solidFill>
              <a:latin typeface="Corbel"/>
            </a:endParaRPr>
          </a:p>
          <a:p>
            <a:pPr marL="182880" indent="-182520">
              <a:lnSpc>
                <a:spcPct val="90000"/>
              </a:lnSpc>
              <a:spcBef>
                <a:spcPts val="1199"/>
              </a:spcBef>
              <a:buClr>
                <a:srgbClr val="40bad2"/>
              </a:buClr>
              <a:buFont typeface="Arial"/>
              <a:buChar char="•"/>
            </a:pPr>
            <a:r>
              <a:rPr b="0" lang="en-US" sz="2000" spc="-1" strike="noStrike">
                <a:solidFill>
                  <a:srgbClr val="595959"/>
                </a:solidFill>
                <a:latin typeface="Corbel"/>
                <a:ea typeface="Corbel"/>
              </a:rPr>
              <a:t>The test statistic 1.068455 lies between the critical values -1.9600 and 1.9600. Hence, at .05 significance level, we do </a:t>
            </a:r>
            <a:r>
              <a:rPr b="0" i="1" lang="en-US" sz="2000" spc="-1" strike="noStrike">
                <a:solidFill>
                  <a:srgbClr val="595959"/>
                </a:solidFill>
                <a:latin typeface="Corbel"/>
                <a:ea typeface="Corbel"/>
              </a:rPr>
              <a:t>not </a:t>
            </a:r>
            <a:r>
              <a:rPr b="0" lang="en-US" sz="2000" spc="-1" strike="noStrike">
                <a:solidFill>
                  <a:srgbClr val="595959"/>
                </a:solidFill>
                <a:latin typeface="Corbel"/>
                <a:ea typeface="Corbel"/>
              </a:rPr>
              <a:t>reject the null hypothesis that the sample mean is almost same as population mean</a:t>
            </a:r>
            <a:endParaRPr b="0" lang="en-US" sz="2000" spc="-1" strike="noStrike">
              <a:solidFill>
                <a:srgbClr val="595959"/>
              </a:solidFill>
              <a:latin typeface="Corbel"/>
            </a:endParaRPr>
          </a:p>
        </p:txBody>
      </p:sp>
      <p:sp>
        <p:nvSpPr>
          <p:cNvPr id="176" name="CustomShape 5"/>
          <p:cNvSpPr/>
          <p:nvPr/>
        </p:nvSpPr>
        <p:spPr>
          <a:xfrm>
            <a:off x="11684160" y="767880"/>
            <a:ext cx="507600" cy="532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7"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8" name="CustomShape 2"/>
          <p:cNvSpPr/>
          <p:nvPr/>
        </p:nvSpPr>
        <p:spPr>
          <a:xfrm>
            <a:off x="864360" y="4212720"/>
            <a:ext cx="10764720" cy="1873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79" name="TextShape 3"/>
          <p:cNvSpPr txBox="1"/>
          <p:nvPr/>
        </p:nvSpPr>
        <p:spPr>
          <a:xfrm>
            <a:off x="1030320" y="4385880"/>
            <a:ext cx="4066560" cy="1526760"/>
          </a:xfrm>
          <a:prstGeom prst="rect">
            <a:avLst/>
          </a:prstGeom>
          <a:noFill/>
          <a:ln>
            <a:noFill/>
          </a:ln>
        </p:spPr>
        <p:txBody>
          <a:bodyPr anchor="ctr">
            <a:normAutofit/>
          </a:bodyPr>
          <a:p>
            <a:pPr algn="r">
              <a:lnSpc>
                <a:spcPct val="90000"/>
              </a:lnSpc>
            </a:pPr>
            <a:r>
              <a:rPr b="0" lang="en-US" sz="3200" spc="-60" strike="noStrike">
                <a:solidFill>
                  <a:srgbClr val="ffffff"/>
                </a:solidFill>
                <a:latin typeface="Corbel"/>
              </a:rPr>
              <a:t>Scatter plot</a:t>
            </a:r>
            <a:endParaRPr b="0" lang="en-US" sz="3200" spc="-1" strike="noStrike">
              <a:solidFill>
                <a:srgbClr val="000000"/>
              </a:solidFill>
              <a:latin typeface="Corbel"/>
            </a:endParaRPr>
          </a:p>
        </p:txBody>
      </p:sp>
      <p:sp>
        <p:nvSpPr>
          <p:cNvPr id="180" name="CustomShape 4"/>
          <p:cNvSpPr/>
          <p:nvPr/>
        </p:nvSpPr>
        <p:spPr>
          <a:xfrm>
            <a:off x="0" y="758880"/>
            <a:ext cx="383760" cy="533052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sp>
      <p:pic>
        <p:nvPicPr>
          <p:cNvPr id="181" name="Picture 8" descr="A screenshot of a cell phone&#10;&#10;Description generated with very high confidence"/>
          <p:cNvPicPr/>
          <p:nvPr/>
        </p:nvPicPr>
        <p:blipFill>
          <a:blip r:embed="rId1"/>
          <a:stretch/>
        </p:blipFill>
        <p:spPr>
          <a:xfrm>
            <a:off x="3075480" y="46440"/>
            <a:ext cx="6139800" cy="3824640"/>
          </a:xfrm>
          <a:prstGeom prst="rect">
            <a:avLst/>
          </a:prstGeom>
          <a:ln>
            <a:noFill/>
          </a:ln>
        </p:spPr>
      </p:pic>
      <p:sp>
        <p:nvSpPr>
          <p:cNvPr id="182" name="TextShape 5"/>
          <p:cNvSpPr txBox="1"/>
          <p:nvPr/>
        </p:nvSpPr>
        <p:spPr>
          <a:xfrm>
            <a:off x="5437440" y="4386600"/>
            <a:ext cx="5992200" cy="1526400"/>
          </a:xfrm>
          <a:prstGeom prst="rect">
            <a:avLst/>
          </a:prstGeom>
          <a:noFill/>
          <a:ln>
            <a:noFill/>
          </a:ln>
        </p:spPr>
        <p:txBody>
          <a:bodyPr anchor="ctr">
            <a:normAutofit/>
          </a:bodyPr>
          <a:p>
            <a:pPr>
              <a:lnSpc>
                <a:spcPct val="90000"/>
              </a:lnSpc>
              <a:spcBef>
                <a:spcPts val="1199"/>
              </a:spcBef>
            </a:pPr>
            <a:endParaRPr b="0" lang="en-US" sz="2000" spc="-1" strike="noStrike">
              <a:solidFill>
                <a:srgbClr val="595959"/>
              </a:solidFill>
              <a:latin typeface="Corbel"/>
            </a:endParaRPr>
          </a:p>
          <a:p>
            <a:pPr>
              <a:lnSpc>
                <a:spcPct val="90000"/>
              </a:lnSpc>
              <a:spcBef>
                <a:spcPts val="1199"/>
              </a:spcBef>
            </a:pPr>
            <a:endParaRPr b="0" lang="en-US" sz="2000" spc="-1" strike="noStrike">
              <a:solidFill>
                <a:srgbClr val="595959"/>
              </a:solidFill>
              <a:latin typeface="Corbel"/>
            </a:endParaRPr>
          </a:p>
        </p:txBody>
      </p:sp>
      <p:sp>
        <p:nvSpPr>
          <p:cNvPr id="183" name="CustomShape 6"/>
          <p:cNvSpPr/>
          <p:nvPr/>
        </p:nvSpPr>
        <p:spPr>
          <a:xfrm>
            <a:off x="1030320" y="3425040"/>
            <a:ext cx="10722960" cy="1341000"/>
          </a:xfrm>
          <a:prstGeom prst="rect">
            <a:avLst/>
          </a:prstGeom>
          <a:noFill/>
          <a:ln>
            <a:noFill/>
          </a:ln>
        </p:spPr>
        <p:style>
          <a:lnRef idx="0"/>
          <a:fillRef idx="0"/>
          <a:effectRef idx="0"/>
          <a:fontRef idx="minor"/>
        </p:style>
        <p:txBody>
          <a:bodyPr>
            <a:spAutoFit/>
          </a:bodyPr>
          <a:p>
            <a:pPr>
              <a:lnSpc>
                <a:spcPct val="100000"/>
              </a:lnSpc>
              <a:spcAft>
                <a:spcPts val="601"/>
              </a:spcAft>
            </a:pPr>
            <a:r>
              <a:rPr b="0" lang="en-IN" sz="1800" spc="-1" strike="noStrike">
                <a:solidFill>
                  <a:srgbClr val="000000"/>
                </a:solidFill>
                <a:latin typeface="Corbel"/>
                <a:ea typeface="Corbel"/>
              </a:rPr>
              <a:t>&gt; df=df[1:500,]</a:t>
            </a:r>
            <a:endParaRPr b="0" lang="en-IN" sz="1800" spc="-1" strike="noStrike">
              <a:latin typeface="Arial"/>
            </a:endParaRPr>
          </a:p>
          <a:p>
            <a:pPr>
              <a:lnSpc>
                <a:spcPct val="100000"/>
              </a:lnSpc>
              <a:spcAft>
                <a:spcPts val="601"/>
              </a:spcAft>
            </a:pPr>
            <a:r>
              <a:rPr b="0" lang="en-IN" sz="1800" spc="-1" strike="noStrike">
                <a:solidFill>
                  <a:srgbClr val="000000"/>
                </a:solidFill>
                <a:latin typeface="Corbel"/>
                <a:ea typeface="Corbel"/>
              </a:rPr>
              <a:t>&gt; scatter.smooth(x=df$white_rating, y=df$black_rating, main="White_Rating ~ Black_Rating")</a:t>
            </a:r>
            <a:endParaRPr b="0" lang="en-IN" sz="1800" spc="-1" strike="noStrike">
              <a:latin typeface="Arial"/>
            </a:endParaRPr>
          </a:p>
          <a:p>
            <a:pPr>
              <a:lnSpc>
                <a:spcPct val="100000"/>
              </a:lnSpc>
              <a:spcAft>
                <a:spcPts val="601"/>
              </a:spcAf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4" name="CustomShape 1"/>
          <p:cNvSpPr/>
          <p:nvPr/>
        </p:nvSpPr>
        <p:spPr>
          <a:xfrm>
            <a:off x="0" y="765360"/>
            <a:ext cx="4641840" cy="5330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85" name="TextShape 2"/>
          <p:cNvSpPr txBox="1"/>
          <p:nvPr/>
        </p:nvSpPr>
        <p:spPr>
          <a:xfrm>
            <a:off x="289080" y="1123920"/>
            <a:ext cx="4015800" cy="1254960"/>
          </a:xfrm>
          <a:prstGeom prst="rect">
            <a:avLst/>
          </a:prstGeom>
          <a:noFill/>
          <a:ln>
            <a:noFill/>
          </a:ln>
        </p:spPr>
        <p:txBody>
          <a:bodyPr anchor="ctr">
            <a:normAutofit/>
          </a:bodyPr>
          <a:p>
            <a:pPr>
              <a:lnSpc>
                <a:spcPct val="90000"/>
              </a:lnSpc>
            </a:pPr>
            <a:r>
              <a:rPr b="0" lang="en-US" sz="3600" spc="-60" strike="noStrike">
                <a:solidFill>
                  <a:srgbClr val="ffffff"/>
                </a:solidFill>
                <a:latin typeface="Corbel"/>
              </a:rPr>
              <a:t>Boxplot</a:t>
            </a:r>
            <a:endParaRPr b="0" lang="en-US" sz="3600" spc="-1" strike="noStrike">
              <a:solidFill>
                <a:srgbClr val="000000"/>
              </a:solidFill>
              <a:latin typeface="Corbel"/>
            </a:endParaRPr>
          </a:p>
        </p:txBody>
      </p:sp>
      <p:sp>
        <p:nvSpPr>
          <p:cNvPr id="186" name="TextShape 3"/>
          <p:cNvSpPr txBox="1"/>
          <p:nvPr/>
        </p:nvSpPr>
        <p:spPr>
          <a:xfrm>
            <a:off x="289080" y="2510280"/>
            <a:ext cx="4015800" cy="3274200"/>
          </a:xfrm>
          <a:prstGeom prst="rect">
            <a:avLst/>
          </a:prstGeom>
          <a:noFill/>
          <a:ln>
            <a:noFill/>
          </a:ln>
        </p:spPr>
        <p:txBody>
          <a:bodyPr>
            <a:normAutofit/>
          </a:bodyPr>
          <a:p>
            <a:pPr>
              <a:lnSpc>
                <a:spcPct val="90000"/>
              </a:lnSpc>
              <a:spcBef>
                <a:spcPts val="1199"/>
              </a:spcBef>
            </a:pPr>
            <a:r>
              <a:rPr b="0" lang="en-US" sz="2000" spc="-1" strike="noStrike">
                <a:solidFill>
                  <a:srgbClr val="ffffff"/>
                </a:solidFill>
                <a:latin typeface="Corbel"/>
                <a:ea typeface="Corbel"/>
              </a:rPr>
              <a:t>&gt; boxplot(df$black_rating, main="Black Rating")</a:t>
            </a:r>
            <a:endParaRPr b="0" lang="en-US" sz="2000" spc="-1" strike="noStrike">
              <a:solidFill>
                <a:srgbClr val="595959"/>
              </a:solidFill>
              <a:latin typeface="Corbel"/>
            </a:endParaRPr>
          </a:p>
          <a:p>
            <a:pPr>
              <a:lnSpc>
                <a:spcPct val="90000"/>
              </a:lnSpc>
              <a:spcBef>
                <a:spcPts val="1199"/>
              </a:spcBef>
            </a:pPr>
            <a:r>
              <a:rPr b="0" lang="en-US" sz="2000" spc="-1" strike="noStrike">
                <a:solidFill>
                  <a:srgbClr val="ffffff"/>
                </a:solidFill>
                <a:latin typeface="Corbel"/>
                <a:ea typeface="Corbel"/>
              </a:rPr>
              <a:t>&gt; boxplot(df$white_rating, main="White Rating")</a:t>
            </a:r>
            <a:endParaRPr b="0" lang="en-US" sz="2000" spc="-1" strike="noStrike">
              <a:solidFill>
                <a:srgbClr val="595959"/>
              </a:solidFill>
              <a:latin typeface="Corbel"/>
            </a:endParaRPr>
          </a:p>
        </p:txBody>
      </p:sp>
      <p:pic>
        <p:nvPicPr>
          <p:cNvPr id="187" name="Picture 4" descr="A screenshot of a cell phone&#10;&#10;Description generated with very high confidence"/>
          <p:cNvPicPr/>
          <p:nvPr/>
        </p:nvPicPr>
        <p:blipFill>
          <a:blip r:embed="rId1"/>
          <a:srcRect l="2378" t="0" r="2194" b="-374"/>
          <a:stretch/>
        </p:blipFill>
        <p:spPr>
          <a:xfrm>
            <a:off x="4687920" y="1553040"/>
            <a:ext cx="7121520" cy="369180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8"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9" name="TextShape 2"/>
          <p:cNvSpPr txBox="1"/>
          <p:nvPr/>
        </p:nvSpPr>
        <p:spPr>
          <a:xfrm>
            <a:off x="1539000" y="864000"/>
            <a:ext cx="3073680" cy="5120280"/>
          </a:xfrm>
          <a:prstGeom prst="rect">
            <a:avLst/>
          </a:prstGeom>
          <a:noFill/>
          <a:ln>
            <a:noFill/>
          </a:ln>
        </p:spPr>
        <p:txBody>
          <a:bodyPr anchor="ctr">
            <a:normAutofit/>
          </a:bodyPr>
          <a:p>
            <a:pPr algn="r">
              <a:lnSpc>
                <a:spcPct val="90000"/>
              </a:lnSpc>
            </a:pPr>
            <a:r>
              <a:rPr b="0" lang="en-US" sz="3600" spc="-60" strike="noStrike">
                <a:solidFill>
                  <a:srgbClr val="262626"/>
                </a:solidFill>
                <a:latin typeface="Corbel"/>
              </a:rPr>
              <a:t>Correlation</a:t>
            </a:r>
            <a:endParaRPr b="0" lang="en-US" sz="3600" spc="-1" strike="noStrike">
              <a:solidFill>
                <a:srgbClr val="000000"/>
              </a:solidFill>
              <a:latin typeface="Corbel"/>
            </a:endParaRPr>
          </a:p>
        </p:txBody>
      </p:sp>
      <p:sp>
        <p:nvSpPr>
          <p:cNvPr id="190" name="CustomShape 3"/>
          <p:cNvSpPr/>
          <p:nvPr/>
        </p:nvSpPr>
        <p:spPr>
          <a:xfrm>
            <a:off x="0" y="762120"/>
            <a:ext cx="1286640" cy="5333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91" name="Line 4"/>
          <p:cNvSpPr/>
          <p:nvPr/>
        </p:nvSpPr>
        <p:spPr>
          <a:xfrm>
            <a:off x="4951080" y="2085480"/>
            <a:ext cx="0" cy="2686680"/>
          </a:xfrm>
          <a:prstGeom prst="line">
            <a:avLst/>
          </a:prstGeom>
          <a:ln w="1260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92" name="TextShape 5"/>
          <p:cNvSpPr txBox="1"/>
          <p:nvPr/>
        </p:nvSpPr>
        <p:spPr>
          <a:xfrm>
            <a:off x="5289120" y="864000"/>
            <a:ext cx="5910480" cy="5120280"/>
          </a:xfrm>
          <a:prstGeom prst="rect">
            <a:avLst/>
          </a:prstGeom>
          <a:noFill/>
          <a:ln>
            <a:noFill/>
          </a:ln>
        </p:spPr>
        <p:txBody>
          <a:bodyPr anchor="ctr">
            <a:normAutofit fontScale="89000"/>
          </a:bodyPr>
          <a:p>
            <a:pPr marL="182880" indent="-182520">
              <a:lnSpc>
                <a:spcPct val="90000"/>
              </a:lnSpc>
              <a:spcBef>
                <a:spcPts val="499"/>
              </a:spcBef>
            </a:pPr>
            <a:r>
              <a:rPr b="0" lang="en-US" sz="1900" spc="-1" strike="noStrike">
                <a:solidFill>
                  <a:srgbClr val="595959"/>
                </a:solidFill>
                <a:latin typeface="Corbel"/>
                <a:ea typeface="Corbel"/>
              </a:rPr>
              <a:t>&gt; cor(df$white_rating,df$black_rating)</a:t>
            </a:r>
            <a:endParaRPr b="0" lang="en-US" sz="1900" spc="-1" strike="noStrike">
              <a:solidFill>
                <a:srgbClr val="595959"/>
              </a:solidFill>
              <a:latin typeface="Corbel"/>
            </a:endParaRPr>
          </a:p>
          <a:p>
            <a:pPr marL="182880" indent="-182520">
              <a:lnSpc>
                <a:spcPct val="90000"/>
              </a:lnSpc>
              <a:spcBef>
                <a:spcPts val="499"/>
              </a:spcBef>
            </a:pPr>
            <a:r>
              <a:rPr b="1" lang="en-US" sz="1900" spc="-1" strike="noStrike">
                <a:solidFill>
                  <a:srgbClr val="595959"/>
                </a:solidFill>
                <a:latin typeface="Corbel"/>
                <a:ea typeface="Corbel"/>
              </a:rPr>
              <a:t>[1] 0.4773239</a:t>
            </a:r>
            <a:endParaRPr b="0" lang="en-US" sz="1900" spc="-1" strike="noStrike">
              <a:solidFill>
                <a:srgbClr val="595959"/>
              </a:solidFill>
              <a:latin typeface="Corbel"/>
            </a:endParaRPr>
          </a:p>
          <a:p>
            <a:pPr marL="182880" indent="-182520">
              <a:lnSpc>
                <a:spcPct val="90000"/>
              </a:lnSpc>
              <a:spcBef>
                <a:spcPts val="499"/>
              </a:spcBef>
            </a:pPr>
            <a:r>
              <a:rPr b="0" lang="en-US" sz="1900" spc="-1" strike="noStrike">
                <a:solidFill>
                  <a:srgbClr val="595959"/>
                </a:solidFill>
                <a:latin typeface="Corbel"/>
                <a:ea typeface="Corbel"/>
              </a:rPr>
              <a:t>//Before removing outliers</a:t>
            </a:r>
            <a:endParaRPr b="0" lang="en-US" sz="1900" spc="-1" strike="noStrike">
              <a:solidFill>
                <a:srgbClr val="595959"/>
              </a:solidFill>
              <a:latin typeface="Corbel"/>
            </a:endParaRPr>
          </a:p>
          <a:p>
            <a:pPr marL="182880" indent="-182520">
              <a:lnSpc>
                <a:spcPct val="90000"/>
              </a:lnSpc>
              <a:spcBef>
                <a:spcPts val="499"/>
              </a:spcBef>
            </a:pPr>
            <a:r>
              <a:rPr b="0" lang="en-US" sz="1900" spc="-1" strike="noStrike">
                <a:solidFill>
                  <a:srgbClr val="595959"/>
                </a:solidFill>
                <a:latin typeface="Corbel"/>
                <a:ea typeface="Corbel"/>
              </a:rPr>
              <a:t>&gt; black_outliers=boxplot(df$black_rating, main="Black Rating")$out</a:t>
            </a:r>
            <a:endParaRPr b="0" lang="en-US" sz="1900" spc="-1" strike="noStrike">
              <a:solidFill>
                <a:srgbClr val="595959"/>
              </a:solidFill>
              <a:latin typeface="Corbel"/>
            </a:endParaRPr>
          </a:p>
          <a:p>
            <a:pPr marL="182880" indent="-182520">
              <a:lnSpc>
                <a:spcPct val="90000"/>
              </a:lnSpc>
              <a:spcBef>
                <a:spcPts val="499"/>
              </a:spcBef>
            </a:pPr>
            <a:r>
              <a:rPr b="0" lang="en-US" sz="1900" spc="-1" strike="noStrike">
                <a:solidFill>
                  <a:srgbClr val="595959"/>
                </a:solidFill>
                <a:latin typeface="Corbel"/>
                <a:ea typeface="Corbel"/>
              </a:rPr>
              <a:t>&gt; black_outliers</a:t>
            </a:r>
            <a:endParaRPr b="0" lang="en-US" sz="1900" spc="-1" strike="noStrike">
              <a:solidFill>
                <a:srgbClr val="595959"/>
              </a:solidFill>
              <a:latin typeface="Corbel"/>
            </a:endParaRPr>
          </a:p>
          <a:p>
            <a:pPr marL="182880" indent="-182520">
              <a:lnSpc>
                <a:spcPct val="90000"/>
              </a:lnSpc>
              <a:spcBef>
                <a:spcPts val="499"/>
              </a:spcBef>
            </a:pPr>
            <a:r>
              <a:rPr b="0" lang="en-US" sz="1900" spc="-1" strike="noStrike">
                <a:solidFill>
                  <a:srgbClr val="595959"/>
                </a:solidFill>
                <a:latin typeface="Corbel"/>
                <a:ea typeface="Corbel"/>
              </a:rPr>
              <a:t>numeric(0)</a:t>
            </a:r>
            <a:endParaRPr b="0" lang="en-US" sz="1900" spc="-1" strike="noStrike">
              <a:solidFill>
                <a:srgbClr val="595959"/>
              </a:solidFill>
              <a:latin typeface="Corbel"/>
            </a:endParaRPr>
          </a:p>
          <a:p>
            <a:pPr marL="182880" indent="-182520">
              <a:lnSpc>
                <a:spcPct val="90000"/>
              </a:lnSpc>
              <a:spcBef>
                <a:spcPts val="499"/>
              </a:spcBef>
            </a:pPr>
            <a:r>
              <a:rPr b="0" lang="en-US" sz="1900" spc="-1" strike="noStrike">
                <a:solidFill>
                  <a:srgbClr val="595959"/>
                </a:solidFill>
                <a:latin typeface="Corbel"/>
                <a:ea typeface="Corbel"/>
              </a:rPr>
              <a:t>&gt; white_outliers=boxplot(df$white_rating, main="White Rating")$out</a:t>
            </a:r>
            <a:endParaRPr b="0" lang="en-US" sz="1900" spc="-1" strike="noStrike">
              <a:solidFill>
                <a:srgbClr val="595959"/>
              </a:solidFill>
              <a:latin typeface="Corbel"/>
            </a:endParaRPr>
          </a:p>
          <a:p>
            <a:pPr marL="182880" indent="-182520">
              <a:lnSpc>
                <a:spcPct val="90000"/>
              </a:lnSpc>
              <a:spcBef>
                <a:spcPts val="499"/>
              </a:spcBef>
            </a:pPr>
            <a:r>
              <a:rPr b="0" lang="en-US" sz="1900" spc="-1" strike="noStrike">
                <a:solidFill>
                  <a:srgbClr val="595959"/>
                </a:solidFill>
                <a:latin typeface="Corbel"/>
                <a:ea typeface="Corbel"/>
              </a:rPr>
              <a:t>&gt; white_outliers</a:t>
            </a:r>
            <a:endParaRPr b="0" lang="en-US" sz="1900" spc="-1" strike="noStrike">
              <a:solidFill>
                <a:srgbClr val="595959"/>
              </a:solidFill>
              <a:latin typeface="Corbel"/>
            </a:endParaRPr>
          </a:p>
          <a:p>
            <a:pPr marL="182880" indent="-182520">
              <a:lnSpc>
                <a:spcPct val="90000"/>
              </a:lnSpc>
              <a:spcBef>
                <a:spcPts val="499"/>
              </a:spcBef>
            </a:pPr>
            <a:r>
              <a:rPr b="0" lang="en-US" sz="1900" spc="-1" strike="noStrike">
                <a:solidFill>
                  <a:srgbClr val="595959"/>
                </a:solidFill>
                <a:latin typeface="Corbel"/>
                <a:ea typeface="Corbel"/>
              </a:rPr>
              <a:t>[1] 2449 2443 2436 2436</a:t>
            </a:r>
            <a:endParaRPr b="0" lang="en-US" sz="1900" spc="-1" strike="noStrike">
              <a:solidFill>
                <a:srgbClr val="595959"/>
              </a:solidFill>
              <a:latin typeface="Corbel"/>
            </a:endParaRPr>
          </a:p>
          <a:p>
            <a:pPr marL="182880" indent="-182520">
              <a:lnSpc>
                <a:spcPct val="90000"/>
              </a:lnSpc>
              <a:spcBef>
                <a:spcPts val="499"/>
              </a:spcBef>
            </a:pPr>
            <a:r>
              <a:rPr b="0" lang="en-US" sz="1900" spc="-1" strike="noStrike">
                <a:solidFill>
                  <a:srgbClr val="595959"/>
                </a:solidFill>
                <a:latin typeface="Corbel"/>
                <a:ea typeface="Corbel"/>
              </a:rPr>
              <a:t>&gt; df &lt;- df[-which(df$white_rating %in% white_outliers),]</a:t>
            </a:r>
            <a:endParaRPr b="0" lang="en-US" sz="1900" spc="-1" strike="noStrike">
              <a:solidFill>
                <a:srgbClr val="595959"/>
              </a:solidFill>
              <a:latin typeface="Corbel"/>
            </a:endParaRPr>
          </a:p>
          <a:p>
            <a:pPr marL="182880" indent="-182520">
              <a:lnSpc>
                <a:spcPct val="90000"/>
              </a:lnSpc>
              <a:spcBef>
                <a:spcPts val="499"/>
              </a:spcBef>
            </a:pPr>
            <a:r>
              <a:rPr b="0" lang="en-US" sz="1900" spc="-1" strike="noStrike">
                <a:solidFill>
                  <a:srgbClr val="595959"/>
                </a:solidFill>
                <a:latin typeface="Corbel"/>
                <a:ea typeface="Corbel"/>
              </a:rPr>
              <a:t>&gt; boxplot(df$white_rating, main="White Rating")</a:t>
            </a:r>
            <a:endParaRPr b="0" lang="en-US" sz="1900" spc="-1" strike="noStrike">
              <a:solidFill>
                <a:srgbClr val="595959"/>
              </a:solidFill>
              <a:latin typeface="Corbel"/>
            </a:endParaRPr>
          </a:p>
          <a:p>
            <a:pPr marL="182880" indent="-182520">
              <a:lnSpc>
                <a:spcPct val="90000"/>
              </a:lnSpc>
              <a:spcBef>
                <a:spcPts val="499"/>
              </a:spcBef>
            </a:pPr>
            <a:r>
              <a:rPr b="0" lang="en-US" sz="1900" spc="-1" strike="noStrike">
                <a:solidFill>
                  <a:srgbClr val="595959"/>
                </a:solidFill>
                <a:latin typeface="Corbel"/>
                <a:ea typeface="Corbel"/>
              </a:rPr>
              <a:t>&gt; cor(df$white_rating,df$black_rating)</a:t>
            </a:r>
            <a:endParaRPr b="0" lang="en-US" sz="1900" spc="-1" strike="noStrike">
              <a:solidFill>
                <a:srgbClr val="595959"/>
              </a:solidFill>
              <a:latin typeface="Corbel"/>
            </a:endParaRPr>
          </a:p>
          <a:p>
            <a:pPr marL="182880" indent="-182520">
              <a:lnSpc>
                <a:spcPct val="90000"/>
              </a:lnSpc>
              <a:spcBef>
                <a:spcPts val="499"/>
              </a:spcBef>
            </a:pPr>
            <a:r>
              <a:rPr b="1" lang="en-US" sz="1900" spc="-1" strike="noStrike">
                <a:solidFill>
                  <a:srgbClr val="595959"/>
                </a:solidFill>
                <a:latin typeface="Corbel"/>
                <a:ea typeface="Corbel"/>
              </a:rPr>
              <a:t>[1] 0.5822306</a:t>
            </a:r>
            <a:endParaRPr b="0" lang="en-US" sz="1900" spc="-1" strike="noStrike">
              <a:solidFill>
                <a:srgbClr val="595959"/>
              </a:solidFill>
              <a:latin typeface="Corbel"/>
            </a:endParaRPr>
          </a:p>
          <a:p>
            <a:pPr>
              <a:lnSpc>
                <a:spcPct val="90000"/>
              </a:lnSpc>
              <a:spcBef>
                <a:spcPts val="499"/>
              </a:spcBef>
            </a:pPr>
            <a:r>
              <a:rPr b="0" lang="en-US" sz="1900" spc="-1" strike="noStrike">
                <a:solidFill>
                  <a:srgbClr val="595959"/>
                </a:solidFill>
                <a:latin typeface="Corbel"/>
                <a:ea typeface="Corbel"/>
              </a:rPr>
              <a:t>//After removing outliers</a:t>
            </a:r>
            <a:endParaRPr b="0" lang="en-US" sz="1900" spc="-1" strike="noStrike">
              <a:solidFill>
                <a:srgbClr val="595959"/>
              </a:solidFill>
              <a:latin typeface="Corbel"/>
            </a:endParaRPr>
          </a:p>
        </p:txBody>
      </p:sp>
      <p:sp>
        <p:nvSpPr>
          <p:cNvPr id="193" name="CustomShape 6"/>
          <p:cNvSpPr/>
          <p:nvPr/>
        </p:nvSpPr>
        <p:spPr>
          <a:xfrm>
            <a:off x="11684160" y="767880"/>
            <a:ext cx="507600" cy="532764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4"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95" name="TextShape 2"/>
          <p:cNvSpPr txBox="1"/>
          <p:nvPr/>
        </p:nvSpPr>
        <p:spPr>
          <a:xfrm>
            <a:off x="935280" y="864000"/>
            <a:ext cx="2599200" cy="5120280"/>
          </a:xfrm>
          <a:prstGeom prst="rect">
            <a:avLst/>
          </a:prstGeom>
          <a:noFill/>
          <a:ln>
            <a:noFill/>
          </a:ln>
        </p:spPr>
        <p:txBody>
          <a:bodyPr anchor="ctr">
            <a:normAutofit/>
          </a:bodyPr>
          <a:p>
            <a:pPr algn="r">
              <a:lnSpc>
                <a:spcPct val="90000"/>
              </a:lnSpc>
            </a:pPr>
            <a:r>
              <a:rPr b="0" lang="en-US" sz="3600" spc="-60" strike="noStrike">
                <a:solidFill>
                  <a:srgbClr val="262626"/>
                </a:solidFill>
                <a:latin typeface="Corbel"/>
              </a:rPr>
              <a:t>Correlation</a:t>
            </a:r>
            <a:endParaRPr b="0" lang="en-US" sz="3600" spc="-1" strike="noStrike">
              <a:solidFill>
                <a:srgbClr val="000000"/>
              </a:solidFill>
              <a:latin typeface="Corbel"/>
            </a:endParaRPr>
          </a:p>
        </p:txBody>
      </p:sp>
      <p:sp>
        <p:nvSpPr>
          <p:cNvPr id="196" name="CustomShape 3"/>
          <p:cNvSpPr/>
          <p:nvPr/>
        </p:nvSpPr>
        <p:spPr>
          <a:xfrm>
            <a:off x="0" y="762120"/>
            <a:ext cx="1286640" cy="5333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97" name="Line 4"/>
          <p:cNvSpPr/>
          <p:nvPr/>
        </p:nvSpPr>
        <p:spPr>
          <a:xfrm>
            <a:off x="4951080" y="2085480"/>
            <a:ext cx="0" cy="2686680"/>
          </a:xfrm>
          <a:prstGeom prst="line">
            <a:avLst/>
          </a:prstGeom>
          <a:ln w="1260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98" name="CustomShape 5"/>
          <p:cNvSpPr/>
          <p:nvPr/>
        </p:nvSpPr>
        <p:spPr>
          <a:xfrm>
            <a:off x="11684160" y="767880"/>
            <a:ext cx="507600" cy="532764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sp>
      <p:sp>
        <p:nvSpPr>
          <p:cNvPr id="199" name="CustomShape 6"/>
          <p:cNvSpPr/>
          <p:nvPr/>
        </p:nvSpPr>
        <p:spPr>
          <a:xfrm>
            <a:off x="4416840" y="1778400"/>
            <a:ext cx="905400" cy="324900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00" name="TextShape 7"/>
          <p:cNvSpPr txBox="1"/>
          <p:nvPr/>
        </p:nvSpPr>
        <p:spPr>
          <a:xfrm>
            <a:off x="3477600" y="173880"/>
            <a:ext cx="8095680" cy="6471720"/>
          </a:xfrm>
          <a:prstGeom prst="rect">
            <a:avLst/>
          </a:prstGeom>
          <a:noFill/>
          <a:ln>
            <a:noFill/>
          </a:ln>
        </p:spPr>
        <p:txBody>
          <a:bodyPr anchor="ctr">
            <a:normAutofit fontScale="54000"/>
          </a:bodyPr>
          <a:p>
            <a:pPr marL="182880" indent="-182520">
              <a:lnSpc>
                <a:spcPct val="90000"/>
              </a:lnSpc>
              <a:spcBef>
                <a:spcPts val="499"/>
              </a:spcBef>
            </a:pPr>
            <a:r>
              <a:rPr b="0" lang="en-US" sz="1900" spc="-1" strike="noStrike">
                <a:solidFill>
                  <a:srgbClr val="595959"/>
                </a:solidFill>
                <a:latin typeface="Corbel"/>
                <a:ea typeface="Corbel"/>
              </a:rPr>
              <a:t>&gt; linearmod = lm(white_rating ~ black_rating,data=df)</a:t>
            </a:r>
            <a:endParaRPr b="0" lang="en-US" sz="1900" spc="-1" strike="noStrike">
              <a:solidFill>
                <a:srgbClr val="595959"/>
              </a:solidFill>
              <a:latin typeface="Corbel"/>
            </a:endParaRPr>
          </a:p>
          <a:p>
            <a:pPr marL="182880" indent="-182520">
              <a:lnSpc>
                <a:spcPct val="90000"/>
              </a:lnSpc>
              <a:spcBef>
                <a:spcPts val="499"/>
              </a:spcBef>
            </a:pPr>
            <a:r>
              <a:rPr b="0" lang="en-US" sz="1900" spc="-1" strike="noStrike">
                <a:solidFill>
                  <a:srgbClr val="595959"/>
                </a:solidFill>
                <a:latin typeface="Corbel"/>
                <a:ea typeface="Corbel"/>
              </a:rPr>
              <a:t>&gt; linearmod</a:t>
            </a:r>
            <a:endParaRPr b="0" lang="en-US" sz="1900" spc="-1" strike="noStrike">
              <a:solidFill>
                <a:srgbClr val="595959"/>
              </a:solidFill>
              <a:latin typeface="Corbel"/>
            </a:endParaRPr>
          </a:p>
          <a:p>
            <a:pPr marL="182880" indent="-182520">
              <a:lnSpc>
                <a:spcPct val="90000"/>
              </a:lnSpc>
              <a:spcBef>
                <a:spcPts val="499"/>
              </a:spcBef>
            </a:pPr>
            <a:endParaRPr b="0" lang="en-US" sz="1900" spc="-1" strike="noStrike">
              <a:solidFill>
                <a:srgbClr val="595959"/>
              </a:solidFill>
              <a:latin typeface="Corbel"/>
            </a:endParaRPr>
          </a:p>
          <a:p>
            <a:pPr marL="182880" indent="-182520">
              <a:lnSpc>
                <a:spcPct val="90000"/>
              </a:lnSpc>
              <a:spcBef>
                <a:spcPts val="499"/>
              </a:spcBef>
            </a:pPr>
            <a:r>
              <a:rPr b="0" lang="en-US" sz="1900" spc="-1" strike="noStrike">
                <a:solidFill>
                  <a:srgbClr val="595959"/>
                </a:solidFill>
                <a:latin typeface="Corbel"/>
                <a:ea typeface="Corbel"/>
              </a:rPr>
              <a:t>Call:</a:t>
            </a:r>
            <a:endParaRPr b="0" lang="en-US" sz="1900" spc="-1" strike="noStrike">
              <a:solidFill>
                <a:srgbClr val="595959"/>
              </a:solidFill>
              <a:latin typeface="Corbel"/>
            </a:endParaRPr>
          </a:p>
          <a:p>
            <a:pPr marL="182880" indent="-182520">
              <a:lnSpc>
                <a:spcPct val="90000"/>
              </a:lnSpc>
              <a:spcBef>
                <a:spcPts val="499"/>
              </a:spcBef>
            </a:pPr>
            <a:r>
              <a:rPr b="0" lang="en-US" sz="1900" spc="-1" strike="noStrike">
                <a:solidFill>
                  <a:srgbClr val="595959"/>
                </a:solidFill>
                <a:latin typeface="Corbel"/>
                <a:ea typeface="Corbel"/>
              </a:rPr>
              <a:t>lm(formula = white_rating ~ black_rating, data = df)</a:t>
            </a:r>
            <a:endParaRPr b="0" lang="en-US" sz="1900" spc="-1" strike="noStrike">
              <a:solidFill>
                <a:srgbClr val="595959"/>
              </a:solidFill>
              <a:latin typeface="Corbel"/>
            </a:endParaRPr>
          </a:p>
          <a:p>
            <a:pPr marL="182880" indent="-182520">
              <a:lnSpc>
                <a:spcPct val="90000"/>
              </a:lnSpc>
              <a:spcBef>
                <a:spcPts val="499"/>
              </a:spcBef>
            </a:pPr>
            <a:endParaRPr b="0" lang="en-US" sz="1900" spc="-1" strike="noStrike">
              <a:solidFill>
                <a:srgbClr val="595959"/>
              </a:solidFill>
              <a:latin typeface="Corbel"/>
            </a:endParaRPr>
          </a:p>
          <a:p>
            <a:pPr marL="182880" indent="-182520">
              <a:lnSpc>
                <a:spcPct val="90000"/>
              </a:lnSpc>
              <a:spcBef>
                <a:spcPts val="499"/>
              </a:spcBef>
            </a:pPr>
            <a:r>
              <a:rPr b="0" lang="en-US" sz="1900" spc="-1" strike="noStrike">
                <a:solidFill>
                  <a:srgbClr val="595959"/>
                </a:solidFill>
                <a:latin typeface="Corbel"/>
                <a:ea typeface="Corbel"/>
              </a:rPr>
              <a:t>Coefficients:</a:t>
            </a:r>
            <a:endParaRPr b="0" lang="en-US" sz="1900" spc="-1" strike="noStrike">
              <a:solidFill>
                <a:srgbClr val="595959"/>
              </a:solidFill>
              <a:latin typeface="Corbel"/>
            </a:endParaRPr>
          </a:p>
          <a:p>
            <a:pPr marL="182880" indent="-182520">
              <a:lnSpc>
                <a:spcPct val="90000"/>
              </a:lnSpc>
              <a:spcBef>
                <a:spcPts val="499"/>
              </a:spcBef>
            </a:pPr>
            <a:r>
              <a:rPr b="0" lang="en-US" sz="1900" spc="-1" strike="noStrike">
                <a:solidFill>
                  <a:srgbClr val="595959"/>
                </a:solidFill>
                <a:latin typeface="Corbel"/>
                <a:ea typeface="Corbel"/>
              </a:rPr>
              <a:t>(Intercept)  black_rating  </a:t>
            </a:r>
            <a:endParaRPr b="0" lang="en-US" sz="1900" spc="-1" strike="noStrike">
              <a:solidFill>
                <a:srgbClr val="595959"/>
              </a:solidFill>
              <a:latin typeface="Corbel"/>
            </a:endParaRPr>
          </a:p>
          <a:p>
            <a:pPr marL="182880" indent="-182520">
              <a:lnSpc>
                <a:spcPct val="90000"/>
              </a:lnSpc>
              <a:spcBef>
                <a:spcPts val="499"/>
              </a:spcBef>
            </a:pPr>
            <a:r>
              <a:rPr b="0" lang="en-US" sz="1900" spc="-1" strike="noStrike">
                <a:solidFill>
                  <a:srgbClr val="595959"/>
                </a:solidFill>
                <a:latin typeface="Corbel"/>
                <a:ea typeface="Corbel"/>
              </a:rPr>
              <a:t>    </a:t>
            </a:r>
            <a:r>
              <a:rPr b="0" lang="en-US" sz="1900" spc="-1" strike="noStrike">
                <a:solidFill>
                  <a:srgbClr val="595959"/>
                </a:solidFill>
                <a:latin typeface="Corbel"/>
                <a:ea typeface="Corbel"/>
              </a:rPr>
              <a:t>689.5165        0.5419  </a:t>
            </a:r>
            <a:endParaRPr b="0" lang="en-US" sz="1900" spc="-1" strike="noStrike">
              <a:solidFill>
                <a:srgbClr val="595959"/>
              </a:solidFill>
              <a:latin typeface="Corbel"/>
            </a:endParaRPr>
          </a:p>
          <a:p>
            <a:pPr marL="182880" indent="-182520">
              <a:lnSpc>
                <a:spcPct val="90000"/>
              </a:lnSpc>
              <a:spcBef>
                <a:spcPts val="499"/>
              </a:spcBef>
            </a:pPr>
            <a:endParaRPr b="0" lang="en-US" sz="1900" spc="-1" strike="noStrike">
              <a:solidFill>
                <a:srgbClr val="595959"/>
              </a:solidFill>
              <a:latin typeface="Corbel"/>
            </a:endParaRPr>
          </a:p>
          <a:p>
            <a:pPr marL="182880" indent="-182520">
              <a:lnSpc>
                <a:spcPct val="90000"/>
              </a:lnSpc>
              <a:spcBef>
                <a:spcPts val="499"/>
              </a:spcBef>
            </a:pPr>
            <a:endParaRPr b="0" lang="en-US" sz="1900" spc="-1" strike="noStrike">
              <a:solidFill>
                <a:srgbClr val="595959"/>
              </a:solidFill>
              <a:latin typeface="Corbel"/>
            </a:endParaRPr>
          </a:p>
          <a:p>
            <a:pPr marL="182880" indent="-182520">
              <a:lnSpc>
                <a:spcPct val="90000"/>
              </a:lnSpc>
              <a:spcBef>
                <a:spcPts val="499"/>
              </a:spcBef>
            </a:pPr>
            <a:r>
              <a:rPr b="0" lang="en-US" sz="1900" spc="-1" strike="noStrike">
                <a:solidFill>
                  <a:srgbClr val="595959"/>
                </a:solidFill>
                <a:latin typeface="Corbel"/>
                <a:ea typeface="Corbel"/>
              </a:rPr>
              <a:t>&gt; summary(linearmod)</a:t>
            </a:r>
            <a:endParaRPr b="0" lang="en-US" sz="1900" spc="-1" strike="noStrike">
              <a:solidFill>
                <a:srgbClr val="595959"/>
              </a:solidFill>
              <a:latin typeface="Corbel"/>
            </a:endParaRPr>
          </a:p>
          <a:p>
            <a:pPr marL="182880" indent="-182520">
              <a:lnSpc>
                <a:spcPct val="90000"/>
              </a:lnSpc>
              <a:spcBef>
                <a:spcPts val="499"/>
              </a:spcBef>
            </a:pPr>
            <a:endParaRPr b="0" lang="en-US" sz="1900" spc="-1" strike="noStrike">
              <a:solidFill>
                <a:srgbClr val="595959"/>
              </a:solidFill>
              <a:latin typeface="Corbel"/>
            </a:endParaRPr>
          </a:p>
          <a:p>
            <a:pPr marL="182880" indent="-182520">
              <a:lnSpc>
                <a:spcPct val="90000"/>
              </a:lnSpc>
              <a:spcBef>
                <a:spcPts val="499"/>
              </a:spcBef>
            </a:pPr>
            <a:r>
              <a:rPr b="0" lang="en-US" sz="1900" spc="-1" strike="noStrike">
                <a:solidFill>
                  <a:srgbClr val="595959"/>
                </a:solidFill>
                <a:latin typeface="Corbel"/>
                <a:ea typeface="Corbel"/>
              </a:rPr>
              <a:t>Call:</a:t>
            </a:r>
            <a:endParaRPr b="0" lang="en-US" sz="1900" spc="-1" strike="noStrike">
              <a:solidFill>
                <a:srgbClr val="595959"/>
              </a:solidFill>
              <a:latin typeface="Corbel"/>
            </a:endParaRPr>
          </a:p>
          <a:p>
            <a:pPr marL="182880" indent="-182520">
              <a:lnSpc>
                <a:spcPct val="90000"/>
              </a:lnSpc>
              <a:spcBef>
                <a:spcPts val="499"/>
              </a:spcBef>
            </a:pPr>
            <a:r>
              <a:rPr b="0" lang="en-US" sz="1900" spc="-1" strike="noStrike">
                <a:solidFill>
                  <a:srgbClr val="595959"/>
                </a:solidFill>
                <a:latin typeface="Corbel"/>
                <a:ea typeface="Corbel"/>
              </a:rPr>
              <a:t>lm(formula = white_rating ~ black_rating, data = df)</a:t>
            </a:r>
            <a:endParaRPr b="0" lang="en-US" sz="1900" spc="-1" strike="noStrike">
              <a:solidFill>
                <a:srgbClr val="595959"/>
              </a:solidFill>
              <a:latin typeface="Corbel"/>
            </a:endParaRPr>
          </a:p>
          <a:p>
            <a:pPr marL="182880" indent="-182520">
              <a:lnSpc>
                <a:spcPct val="90000"/>
              </a:lnSpc>
              <a:spcBef>
                <a:spcPts val="499"/>
              </a:spcBef>
            </a:pPr>
            <a:endParaRPr b="0" lang="en-US" sz="1900" spc="-1" strike="noStrike">
              <a:solidFill>
                <a:srgbClr val="595959"/>
              </a:solidFill>
              <a:latin typeface="Corbel"/>
            </a:endParaRPr>
          </a:p>
          <a:p>
            <a:pPr marL="182880" indent="-182520">
              <a:lnSpc>
                <a:spcPct val="90000"/>
              </a:lnSpc>
              <a:spcBef>
                <a:spcPts val="499"/>
              </a:spcBef>
            </a:pPr>
            <a:r>
              <a:rPr b="0" lang="en-US" sz="1900" spc="-1" strike="noStrike">
                <a:solidFill>
                  <a:srgbClr val="595959"/>
                </a:solidFill>
                <a:latin typeface="Corbel"/>
                <a:ea typeface="Corbel"/>
              </a:rPr>
              <a:t>Residuals:</a:t>
            </a:r>
            <a:endParaRPr b="0" lang="en-US" sz="1900" spc="-1" strike="noStrike">
              <a:solidFill>
                <a:srgbClr val="595959"/>
              </a:solidFill>
              <a:latin typeface="Corbel"/>
            </a:endParaRPr>
          </a:p>
          <a:p>
            <a:pPr marL="182880" indent="-182520">
              <a:lnSpc>
                <a:spcPct val="90000"/>
              </a:lnSpc>
              <a:spcBef>
                <a:spcPts val="499"/>
              </a:spcBef>
            </a:pPr>
            <a:r>
              <a:rPr b="0" lang="en-US" sz="1900" spc="-1" strike="noStrike">
                <a:solidFill>
                  <a:srgbClr val="595959"/>
                </a:solidFill>
                <a:latin typeface="Corbel"/>
                <a:ea typeface="Corbel"/>
              </a:rPr>
              <a:t>    </a:t>
            </a:r>
            <a:r>
              <a:rPr b="0" lang="en-US" sz="1900" spc="-1" strike="noStrike">
                <a:solidFill>
                  <a:srgbClr val="595959"/>
                </a:solidFill>
                <a:latin typeface="Corbel"/>
                <a:ea typeface="Corbel"/>
              </a:rPr>
              <a:t>Min      1Q  Median      3Q     Max </a:t>
            </a:r>
            <a:endParaRPr b="0" lang="en-US" sz="1900" spc="-1" strike="noStrike">
              <a:solidFill>
                <a:srgbClr val="595959"/>
              </a:solidFill>
              <a:latin typeface="Corbel"/>
            </a:endParaRPr>
          </a:p>
          <a:p>
            <a:pPr marL="182880" indent="-182520">
              <a:lnSpc>
                <a:spcPct val="90000"/>
              </a:lnSpc>
              <a:spcBef>
                <a:spcPts val="499"/>
              </a:spcBef>
            </a:pPr>
            <a:r>
              <a:rPr b="0" lang="en-US" sz="1900" spc="-1" strike="noStrike">
                <a:solidFill>
                  <a:srgbClr val="595959"/>
                </a:solidFill>
                <a:latin typeface="Corbel"/>
                <a:ea typeface="Corbel"/>
              </a:rPr>
              <a:t>-706.24 -106.58   17.84  120.87  550.79 </a:t>
            </a:r>
            <a:endParaRPr b="0" lang="en-US" sz="1900" spc="-1" strike="noStrike">
              <a:solidFill>
                <a:srgbClr val="595959"/>
              </a:solidFill>
              <a:latin typeface="Corbel"/>
            </a:endParaRPr>
          </a:p>
          <a:p>
            <a:pPr marL="182880" indent="-182520">
              <a:lnSpc>
                <a:spcPct val="90000"/>
              </a:lnSpc>
              <a:spcBef>
                <a:spcPts val="499"/>
              </a:spcBef>
            </a:pPr>
            <a:endParaRPr b="0" lang="en-US" sz="1900" spc="-1" strike="noStrike">
              <a:solidFill>
                <a:srgbClr val="595959"/>
              </a:solidFill>
              <a:latin typeface="Corbel"/>
            </a:endParaRPr>
          </a:p>
          <a:p>
            <a:pPr marL="182880" indent="-182520">
              <a:lnSpc>
                <a:spcPct val="90000"/>
              </a:lnSpc>
              <a:spcBef>
                <a:spcPts val="499"/>
              </a:spcBef>
            </a:pPr>
            <a:r>
              <a:rPr b="0" lang="en-US" sz="1900" spc="-1" strike="noStrike">
                <a:solidFill>
                  <a:srgbClr val="595959"/>
                </a:solidFill>
                <a:latin typeface="Corbel"/>
                <a:ea typeface="Corbel"/>
              </a:rPr>
              <a:t>Coefficients:</a:t>
            </a:r>
            <a:endParaRPr b="0" lang="en-US" sz="1900" spc="-1" strike="noStrike">
              <a:solidFill>
                <a:srgbClr val="595959"/>
              </a:solidFill>
              <a:latin typeface="Corbel"/>
            </a:endParaRPr>
          </a:p>
          <a:p>
            <a:pPr marL="182880" indent="-182520">
              <a:lnSpc>
                <a:spcPct val="90000"/>
              </a:lnSpc>
              <a:spcBef>
                <a:spcPts val="499"/>
              </a:spcBef>
            </a:pPr>
            <a:r>
              <a:rPr b="0" lang="en-US" sz="1900" spc="-1" strike="noStrike">
                <a:solidFill>
                  <a:srgbClr val="595959"/>
                </a:solidFill>
                <a:latin typeface="Corbel"/>
                <a:ea typeface="Corbel"/>
              </a:rPr>
              <a:t>              </a:t>
            </a:r>
            <a:r>
              <a:rPr b="0" lang="en-US" sz="1900" spc="-1" strike="noStrike">
                <a:solidFill>
                  <a:srgbClr val="595959"/>
                </a:solidFill>
                <a:latin typeface="Corbel"/>
                <a:ea typeface="Corbel"/>
              </a:rPr>
              <a:t>Estimate Std. Error t value Pr(&gt;|t|)    </a:t>
            </a:r>
            <a:endParaRPr b="0" lang="en-US" sz="1900" spc="-1" strike="noStrike">
              <a:solidFill>
                <a:srgbClr val="595959"/>
              </a:solidFill>
              <a:latin typeface="Corbel"/>
            </a:endParaRPr>
          </a:p>
          <a:p>
            <a:pPr marL="182880" indent="-182520">
              <a:lnSpc>
                <a:spcPct val="90000"/>
              </a:lnSpc>
              <a:spcBef>
                <a:spcPts val="499"/>
              </a:spcBef>
            </a:pPr>
            <a:r>
              <a:rPr b="0" lang="en-US" sz="1900" spc="-1" strike="noStrike">
                <a:solidFill>
                  <a:srgbClr val="595959"/>
                </a:solidFill>
                <a:latin typeface="Corbel"/>
                <a:ea typeface="Corbel"/>
              </a:rPr>
              <a:t>(Intercept)  689.51646   51.95645   13.27   &lt;2e-16 ***</a:t>
            </a:r>
            <a:endParaRPr b="0" lang="en-US" sz="1900" spc="-1" strike="noStrike">
              <a:solidFill>
                <a:srgbClr val="595959"/>
              </a:solidFill>
              <a:latin typeface="Corbel"/>
            </a:endParaRPr>
          </a:p>
          <a:p>
            <a:pPr marL="182880" indent="-182520">
              <a:lnSpc>
                <a:spcPct val="90000"/>
              </a:lnSpc>
              <a:spcBef>
                <a:spcPts val="499"/>
              </a:spcBef>
            </a:pPr>
            <a:r>
              <a:rPr b="0" lang="en-US" sz="1900" spc="-1" strike="noStrike">
                <a:solidFill>
                  <a:srgbClr val="595959"/>
                </a:solidFill>
                <a:latin typeface="Corbel"/>
                <a:ea typeface="Corbel"/>
              </a:rPr>
              <a:t>black_rating   0.54188    0.03404   15.92   &lt;2e-16 ***</a:t>
            </a:r>
            <a:endParaRPr b="0" lang="en-US" sz="1900" spc="-1" strike="noStrike">
              <a:solidFill>
                <a:srgbClr val="595959"/>
              </a:solidFill>
              <a:latin typeface="Corbel"/>
            </a:endParaRPr>
          </a:p>
          <a:p>
            <a:pPr marL="182880" indent="-182520">
              <a:lnSpc>
                <a:spcPct val="90000"/>
              </a:lnSpc>
              <a:spcBef>
                <a:spcPts val="499"/>
              </a:spcBef>
            </a:pPr>
            <a:r>
              <a:rPr b="0" lang="en-US" sz="1900" spc="-1" strike="noStrike">
                <a:solidFill>
                  <a:srgbClr val="595959"/>
                </a:solidFill>
                <a:latin typeface="Corbel"/>
                <a:ea typeface="Corbel"/>
              </a:rPr>
              <a:t>---</a:t>
            </a:r>
            <a:endParaRPr b="0" lang="en-US" sz="1900" spc="-1" strike="noStrike">
              <a:solidFill>
                <a:srgbClr val="595959"/>
              </a:solidFill>
              <a:latin typeface="Corbel"/>
            </a:endParaRPr>
          </a:p>
          <a:p>
            <a:pPr marL="182880" indent="-182520">
              <a:lnSpc>
                <a:spcPct val="90000"/>
              </a:lnSpc>
              <a:spcBef>
                <a:spcPts val="499"/>
              </a:spcBef>
            </a:pPr>
            <a:r>
              <a:rPr b="0" lang="en-US" sz="1900" spc="-1" strike="noStrike">
                <a:solidFill>
                  <a:srgbClr val="595959"/>
                </a:solidFill>
                <a:latin typeface="Corbel"/>
                <a:ea typeface="Corbel"/>
              </a:rPr>
              <a:t>Signif. codes:  0 ‘***’ 0.001 ‘**’ 0.01 ‘*’ 0.05 ‘.’ 0.1 ‘ ’ 1</a:t>
            </a:r>
            <a:endParaRPr b="0" lang="en-US" sz="1900" spc="-1" strike="noStrike">
              <a:solidFill>
                <a:srgbClr val="595959"/>
              </a:solidFill>
              <a:latin typeface="Corbel"/>
            </a:endParaRPr>
          </a:p>
          <a:p>
            <a:pPr marL="182880" indent="-182520">
              <a:lnSpc>
                <a:spcPct val="90000"/>
              </a:lnSpc>
              <a:spcBef>
                <a:spcPts val="499"/>
              </a:spcBef>
            </a:pPr>
            <a:endParaRPr b="0" lang="en-US" sz="1900" spc="-1" strike="noStrike">
              <a:solidFill>
                <a:srgbClr val="595959"/>
              </a:solidFill>
              <a:latin typeface="Corbel"/>
            </a:endParaRPr>
          </a:p>
          <a:p>
            <a:pPr marL="182880" indent="-182520">
              <a:lnSpc>
                <a:spcPct val="90000"/>
              </a:lnSpc>
              <a:spcBef>
                <a:spcPts val="499"/>
              </a:spcBef>
            </a:pPr>
            <a:r>
              <a:rPr b="0" lang="en-US" sz="1900" spc="-1" strike="noStrike">
                <a:solidFill>
                  <a:srgbClr val="595959"/>
                </a:solidFill>
                <a:latin typeface="Corbel"/>
                <a:ea typeface="Corbel"/>
              </a:rPr>
              <a:t>Residual standard error: 191.2 on 494 degrees of freedom</a:t>
            </a:r>
            <a:endParaRPr b="0" lang="en-US" sz="1900" spc="-1" strike="noStrike">
              <a:solidFill>
                <a:srgbClr val="595959"/>
              </a:solidFill>
              <a:latin typeface="Corbel"/>
            </a:endParaRPr>
          </a:p>
          <a:p>
            <a:pPr marL="182880" indent="-182520">
              <a:lnSpc>
                <a:spcPct val="90000"/>
              </a:lnSpc>
              <a:spcBef>
                <a:spcPts val="499"/>
              </a:spcBef>
            </a:pPr>
            <a:r>
              <a:rPr b="0" lang="en-US" sz="1900" spc="-1" strike="noStrike">
                <a:solidFill>
                  <a:srgbClr val="595959"/>
                </a:solidFill>
                <a:latin typeface="Corbel"/>
                <a:ea typeface="Corbel"/>
              </a:rPr>
              <a:t>Multiple R-squared:  0.339,    Adjusted R-squared:  0.3377 </a:t>
            </a:r>
            <a:endParaRPr b="0" lang="en-US" sz="1900" spc="-1" strike="noStrike">
              <a:solidFill>
                <a:srgbClr val="595959"/>
              </a:solidFill>
              <a:latin typeface="Corbel"/>
            </a:endParaRPr>
          </a:p>
          <a:p>
            <a:pPr marL="182880" indent="-182520">
              <a:lnSpc>
                <a:spcPct val="90000"/>
              </a:lnSpc>
              <a:spcBef>
                <a:spcPts val="499"/>
              </a:spcBef>
            </a:pPr>
            <a:r>
              <a:rPr b="0" lang="en-US" sz="1900" spc="-1" strike="noStrike">
                <a:solidFill>
                  <a:srgbClr val="595959"/>
                </a:solidFill>
                <a:latin typeface="Corbel"/>
                <a:ea typeface="Corbel"/>
              </a:rPr>
              <a:t>F-statistic: 253.3 on 1 and 494 DF,  p-value: &lt; 2.2e-16</a:t>
            </a:r>
            <a:endParaRPr b="0" lang="en-US" sz="1900" spc="-1" strike="noStrike">
              <a:solidFill>
                <a:srgbClr val="595959"/>
              </a:solidFill>
              <a:latin typeface="Corbe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1"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02" name="TextShape 2"/>
          <p:cNvSpPr txBox="1"/>
          <p:nvPr/>
        </p:nvSpPr>
        <p:spPr>
          <a:xfrm>
            <a:off x="935280" y="864000"/>
            <a:ext cx="2599200" cy="5120280"/>
          </a:xfrm>
          <a:prstGeom prst="rect">
            <a:avLst/>
          </a:prstGeom>
          <a:noFill/>
          <a:ln>
            <a:noFill/>
          </a:ln>
        </p:spPr>
        <p:txBody>
          <a:bodyPr anchor="ctr">
            <a:normAutofit/>
          </a:bodyPr>
          <a:p>
            <a:pPr algn="r">
              <a:lnSpc>
                <a:spcPct val="90000"/>
              </a:lnSpc>
            </a:pPr>
            <a:r>
              <a:rPr b="0" lang="en-US" sz="3600" spc="-60" strike="noStrike">
                <a:solidFill>
                  <a:srgbClr val="262626"/>
                </a:solidFill>
                <a:latin typeface="Corbel"/>
              </a:rPr>
              <a:t>Linear Regression Model</a:t>
            </a:r>
            <a:endParaRPr b="0" lang="en-US" sz="3600" spc="-1" strike="noStrike">
              <a:solidFill>
                <a:srgbClr val="000000"/>
              </a:solidFill>
              <a:latin typeface="Corbel"/>
            </a:endParaRPr>
          </a:p>
        </p:txBody>
      </p:sp>
      <p:sp>
        <p:nvSpPr>
          <p:cNvPr id="203" name="CustomShape 3"/>
          <p:cNvSpPr/>
          <p:nvPr/>
        </p:nvSpPr>
        <p:spPr>
          <a:xfrm>
            <a:off x="0" y="762120"/>
            <a:ext cx="1286640" cy="5333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04" name="Line 4"/>
          <p:cNvSpPr/>
          <p:nvPr/>
        </p:nvSpPr>
        <p:spPr>
          <a:xfrm>
            <a:off x="4951080" y="2085480"/>
            <a:ext cx="0" cy="2686680"/>
          </a:xfrm>
          <a:prstGeom prst="line">
            <a:avLst/>
          </a:prstGeom>
          <a:ln w="1260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205" name="CustomShape 5"/>
          <p:cNvSpPr/>
          <p:nvPr/>
        </p:nvSpPr>
        <p:spPr>
          <a:xfrm>
            <a:off x="11684160" y="767880"/>
            <a:ext cx="507600" cy="532764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sp>
      <p:sp>
        <p:nvSpPr>
          <p:cNvPr id="206" name="CustomShape 6"/>
          <p:cNvSpPr/>
          <p:nvPr/>
        </p:nvSpPr>
        <p:spPr>
          <a:xfrm>
            <a:off x="4416840" y="1778400"/>
            <a:ext cx="905400" cy="324900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07" name="TextShape 7"/>
          <p:cNvSpPr txBox="1"/>
          <p:nvPr/>
        </p:nvSpPr>
        <p:spPr>
          <a:xfrm>
            <a:off x="3893400" y="173880"/>
            <a:ext cx="7679880" cy="6471720"/>
          </a:xfrm>
          <a:prstGeom prst="rect">
            <a:avLst/>
          </a:prstGeom>
          <a:noFill/>
          <a:ln>
            <a:noFill/>
          </a:ln>
        </p:spPr>
        <p:txBody>
          <a:bodyPr anchor="ctr">
            <a:normAutofit/>
          </a:bodyPr>
          <a:p>
            <a:pPr marL="182880" indent="-182520">
              <a:lnSpc>
                <a:spcPct val="90000"/>
              </a:lnSpc>
              <a:spcBef>
                <a:spcPts val="1199"/>
              </a:spcBef>
            </a:pPr>
            <a:r>
              <a:rPr b="0" lang="en-US" sz="1900" spc="-1" strike="noStrike">
                <a:solidFill>
                  <a:srgbClr val="595959"/>
                </a:solidFill>
                <a:latin typeface="Corbel"/>
                <a:ea typeface="Corbel"/>
              </a:rPr>
              <a:t>&gt; trainingRowIndex = sample(1:nrow(df),0.8*nrow(df))</a:t>
            </a:r>
            <a:endParaRPr b="0" lang="en-US" sz="1900" spc="-1" strike="noStrike">
              <a:solidFill>
                <a:srgbClr val="595959"/>
              </a:solidFill>
              <a:latin typeface="Corbel"/>
            </a:endParaRPr>
          </a:p>
          <a:p>
            <a:pPr marL="182880" indent="-182520">
              <a:lnSpc>
                <a:spcPct val="90000"/>
              </a:lnSpc>
              <a:spcBef>
                <a:spcPts val="1199"/>
              </a:spcBef>
            </a:pPr>
            <a:r>
              <a:rPr b="0" lang="en-US" sz="1900" spc="-1" strike="noStrike">
                <a:solidFill>
                  <a:srgbClr val="595959"/>
                </a:solidFill>
                <a:latin typeface="Corbel"/>
                <a:ea typeface="Corbel"/>
              </a:rPr>
              <a:t>&gt; trainingData = df[trainingRowIndex, ]</a:t>
            </a:r>
            <a:endParaRPr b="0" lang="en-US" sz="1900" spc="-1" strike="noStrike">
              <a:solidFill>
                <a:srgbClr val="595959"/>
              </a:solidFill>
              <a:latin typeface="Corbel"/>
            </a:endParaRPr>
          </a:p>
          <a:p>
            <a:pPr marL="182880" indent="-182520">
              <a:lnSpc>
                <a:spcPct val="90000"/>
              </a:lnSpc>
              <a:spcBef>
                <a:spcPts val="1199"/>
              </a:spcBef>
            </a:pPr>
            <a:r>
              <a:rPr b="0" lang="en-US" sz="1900" spc="-1" strike="noStrike">
                <a:solidFill>
                  <a:srgbClr val="595959"/>
                </a:solidFill>
                <a:latin typeface="Corbel"/>
                <a:ea typeface="Corbel"/>
              </a:rPr>
              <a:t>&gt; testData = df[-trainingRowIndex, ]</a:t>
            </a:r>
            <a:endParaRPr b="0" lang="en-US" sz="1900" spc="-1" strike="noStrike">
              <a:solidFill>
                <a:srgbClr val="595959"/>
              </a:solidFill>
              <a:latin typeface="Corbel"/>
            </a:endParaRPr>
          </a:p>
          <a:p>
            <a:pPr marL="182880" indent="-182520">
              <a:lnSpc>
                <a:spcPct val="90000"/>
              </a:lnSpc>
              <a:spcBef>
                <a:spcPts val="1199"/>
              </a:spcBef>
            </a:pPr>
            <a:endParaRPr b="0" lang="en-US" sz="1900" spc="-1" strike="noStrike">
              <a:solidFill>
                <a:srgbClr val="595959"/>
              </a:solidFill>
              <a:latin typeface="Corbel"/>
            </a:endParaRPr>
          </a:p>
          <a:p>
            <a:pPr marL="182880" indent="-182520">
              <a:lnSpc>
                <a:spcPct val="90000"/>
              </a:lnSpc>
              <a:spcBef>
                <a:spcPts val="1199"/>
              </a:spcBef>
            </a:pPr>
            <a:r>
              <a:rPr b="0" lang="en-US" sz="1900" spc="-1" strike="noStrike">
                <a:solidFill>
                  <a:srgbClr val="595959"/>
                </a:solidFill>
                <a:latin typeface="Corbel"/>
                <a:ea typeface="Corbel"/>
              </a:rPr>
              <a:t>&gt; lmMod = lm(white_rating ~ black_rating,data=trainingData)</a:t>
            </a:r>
            <a:endParaRPr b="0" lang="en-US" sz="1900" spc="-1" strike="noStrike">
              <a:solidFill>
                <a:srgbClr val="595959"/>
              </a:solidFill>
              <a:latin typeface="Corbel"/>
            </a:endParaRPr>
          </a:p>
          <a:p>
            <a:pPr marL="182880" indent="-182520">
              <a:lnSpc>
                <a:spcPct val="90000"/>
              </a:lnSpc>
              <a:spcBef>
                <a:spcPts val="1199"/>
              </a:spcBef>
            </a:pPr>
            <a:r>
              <a:rPr b="0" lang="en-US" sz="1900" spc="-1" strike="noStrike">
                <a:solidFill>
                  <a:srgbClr val="595959"/>
                </a:solidFill>
                <a:latin typeface="Corbel"/>
                <a:ea typeface="Corbel"/>
              </a:rPr>
              <a:t>&gt; ratingPred = predict(lmMod,testData)</a:t>
            </a:r>
            <a:endParaRPr b="0" lang="en-US" sz="1900" spc="-1" strike="noStrike">
              <a:solidFill>
                <a:srgbClr val="595959"/>
              </a:solidFill>
              <a:latin typeface="Corbel"/>
            </a:endParaRPr>
          </a:p>
          <a:p>
            <a:pPr marL="182880" indent="-182520">
              <a:lnSpc>
                <a:spcPct val="90000"/>
              </a:lnSpc>
              <a:spcBef>
                <a:spcPts val="1199"/>
              </a:spcBef>
            </a:pPr>
            <a:endParaRPr b="0" lang="en-US" sz="1900" spc="-1" strike="noStrike">
              <a:solidFill>
                <a:srgbClr val="595959"/>
              </a:solidFill>
              <a:latin typeface="Corbel"/>
            </a:endParaRPr>
          </a:p>
          <a:p>
            <a:pPr marL="182880" indent="-182520">
              <a:lnSpc>
                <a:spcPct val="90000"/>
              </a:lnSpc>
              <a:spcBef>
                <a:spcPts val="1199"/>
              </a:spcBef>
            </a:pPr>
            <a:r>
              <a:rPr b="0" lang="en-US" sz="1900" spc="-1" strike="noStrike">
                <a:solidFill>
                  <a:srgbClr val="595959"/>
                </a:solidFill>
                <a:latin typeface="Corbel"/>
                <a:ea typeface="Corbel"/>
              </a:rPr>
              <a:t>&gt; actualPreds = data.frame(cbind(actuals=testData$black_rating,predicteds=ratingPred))</a:t>
            </a:r>
            <a:endParaRPr b="0" lang="en-US" sz="1900" spc="-1" strike="noStrike">
              <a:solidFill>
                <a:srgbClr val="595959"/>
              </a:solidFill>
              <a:latin typeface="Corbel"/>
            </a:endParaRPr>
          </a:p>
          <a:p>
            <a:pPr marL="182880" indent="-182520">
              <a:lnSpc>
                <a:spcPct val="90000"/>
              </a:lnSpc>
              <a:spcBef>
                <a:spcPts val="499"/>
              </a:spcBef>
            </a:pPr>
            <a:r>
              <a:rPr b="0" lang="en-US" sz="1900" spc="-1" strike="noStrike">
                <a:solidFill>
                  <a:srgbClr val="595959"/>
                </a:solidFill>
                <a:latin typeface="Corbel"/>
                <a:ea typeface="Corbel"/>
              </a:rPr>
              <a:t>&gt; correlation_accuracy &lt;- cor(actualPreds)</a:t>
            </a:r>
            <a:endParaRPr b="0" lang="en-US" sz="1900" spc="-1" strike="noStrike">
              <a:solidFill>
                <a:srgbClr val="595959"/>
              </a:solidFill>
              <a:latin typeface="Corbe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8"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09" name="TextShape 2"/>
          <p:cNvSpPr txBox="1"/>
          <p:nvPr/>
        </p:nvSpPr>
        <p:spPr>
          <a:xfrm>
            <a:off x="1539000" y="864000"/>
            <a:ext cx="3073680" cy="5120280"/>
          </a:xfrm>
          <a:prstGeom prst="rect">
            <a:avLst/>
          </a:prstGeom>
          <a:noFill/>
          <a:ln>
            <a:noFill/>
          </a:ln>
        </p:spPr>
        <p:txBody>
          <a:bodyPr anchor="ctr">
            <a:normAutofit/>
          </a:bodyPr>
          <a:p>
            <a:pPr algn="r">
              <a:lnSpc>
                <a:spcPct val="90000"/>
              </a:lnSpc>
            </a:pPr>
            <a:r>
              <a:rPr b="0" lang="en-US" sz="3600" spc="-60" strike="noStrike">
                <a:solidFill>
                  <a:srgbClr val="262626"/>
                </a:solidFill>
                <a:latin typeface="Corbel"/>
              </a:rPr>
              <a:t>Linear Regression Model</a:t>
            </a:r>
            <a:br/>
            <a:endParaRPr b="0" lang="en-US" sz="3600" spc="-1" strike="noStrike">
              <a:solidFill>
                <a:srgbClr val="000000"/>
              </a:solidFill>
              <a:latin typeface="Corbel"/>
            </a:endParaRPr>
          </a:p>
        </p:txBody>
      </p:sp>
      <p:sp>
        <p:nvSpPr>
          <p:cNvPr id="210" name="CustomShape 3"/>
          <p:cNvSpPr/>
          <p:nvPr/>
        </p:nvSpPr>
        <p:spPr>
          <a:xfrm>
            <a:off x="0" y="762120"/>
            <a:ext cx="1286640" cy="5333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11" name="Line 4"/>
          <p:cNvSpPr/>
          <p:nvPr/>
        </p:nvSpPr>
        <p:spPr>
          <a:xfrm>
            <a:off x="4951080" y="2085480"/>
            <a:ext cx="0" cy="2686680"/>
          </a:xfrm>
          <a:prstGeom prst="line">
            <a:avLst/>
          </a:prstGeom>
          <a:ln w="1260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212" name="TextShape 5"/>
          <p:cNvSpPr txBox="1"/>
          <p:nvPr/>
        </p:nvSpPr>
        <p:spPr>
          <a:xfrm>
            <a:off x="5289120" y="864000"/>
            <a:ext cx="5910480" cy="5120280"/>
          </a:xfrm>
          <a:prstGeom prst="rect">
            <a:avLst/>
          </a:prstGeom>
          <a:noFill/>
          <a:ln>
            <a:noFill/>
          </a:ln>
        </p:spPr>
        <p:txBody>
          <a:bodyPr anchor="ctr">
            <a:noAutofit/>
          </a:bodyPr>
          <a:p>
            <a:pPr>
              <a:lnSpc>
                <a:spcPct val="90000"/>
              </a:lnSpc>
              <a:spcBef>
                <a:spcPts val="499"/>
              </a:spcBef>
              <a:spcAft>
                <a:spcPts val="601"/>
              </a:spcAft>
            </a:pPr>
            <a:r>
              <a:rPr b="0" lang="en-US" sz="1600" spc="-1" strike="noStrike">
                <a:solidFill>
                  <a:srgbClr val="595959"/>
                </a:solidFill>
                <a:latin typeface="Corbel"/>
              </a:rPr>
              <a:t>&gt; head(actualPreds)</a:t>
            </a:r>
            <a:endParaRPr b="0" lang="en-US" sz="1600" spc="-1" strike="noStrike">
              <a:solidFill>
                <a:srgbClr val="595959"/>
              </a:solidFill>
              <a:latin typeface="Corbel"/>
            </a:endParaRPr>
          </a:p>
          <a:p>
            <a:pPr>
              <a:lnSpc>
                <a:spcPct val="90000"/>
              </a:lnSpc>
              <a:spcBef>
                <a:spcPts val="499"/>
              </a:spcBef>
              <a:spcAft>
                <a:spcPts val="601"/>
              </a:spcAft>
            </a:pPr>
            <a:r>
              <a:rPr b="0" lang="en-US" sz="1600" spc="-1" strike="noStrike">
                <a:solidFill>
                  <a:srgbClr val="595959"/>
                </a:solidFill>
                <a:latin typeface="Corbel"/>
              </a:rPr>
              <a:t>   </a:t>
            </a:r>
            <a:r>
              <a:rPr b="0" lang="en-US" sz="1600" spc="-1" strike="noStrike">
                <a:solidFill>
                  <a:srgbClr val="595959"/>
                </a:solidFill>
                <a:latin typeface="Corbel"/>
              </a:rPr>
              <a:t>actuals predicteds</a:t>
            </a:r>
            <a:endParaRPr b="0" lang="en-US" sz="1600" spc="-1" strike="noStrike">
              <a:solidFill>
                <a:srgbClr val="595959"/>
              </a:solidFill>
              <a:latin typeface="Corbel"/>
            </a:endParaRPr>
          </a:p>
          <a:p>
            <a:pPr>
              <a:lnSpc>
                <a:spcPct val="90000"/>
              </a:lnSpc>
              <a:spcBef>
                <a:spcPts val="499"/>
              </a:spcBef>
              <a:spcAft>
                <a:spcPts val="601"/>
              </a:spcAft>
            </a:pPr>
            <a:r>
              <a:rPr b="0" lang="en-US" sz="1600" spc="-1" strike="noStrike">
                <a:solidFill>
                  <a:srgbClr val="595959"/>
                </a:solidFill>
                <a:latin typeface="Corbel"/>
              </a:rPr>
              <a:t>6     1002   1228.613</a:t>
            </a:r>
            <a:endParaRPr b="0" lang="en-US" sz="1600" spc="-1" strike="noStrike">
              <a:solidFill>
                <a:srgbClr val="595959"/>
              </a:solidFill>
              <a:latin typeface="Corbel"/>
            </a:endParaRPr>
          </a:p>
          <a:p>
            <a:pPr>
              <a:lnSpc>
                <a:spcPct val="90000"/>
              </a:lnSpc>
              <a:spcBef>
                <a:spcPts val="499"/>
              </a:spcBef>
              <a:spcAft>
                <a:spcPts val="601"/>
              </a:spcAft>
            </a:pPr>
            <a:r>
              <a:rPr b="0" lang="en-US" sz="1600" spc="-1" strike="noStrike">
                <a:solidFill>
                  <a:srgbClr val="595959"/>
                </a:solidFill>
                <a:latin typeface="Corbel"/>
              </a:rPr>
              <a:t>12    1867   1772.890</a:t>
            </a:r>
            <a:endParaRPr b="0" lang="en-US" sz="1600" spc="-1" strike="noStrike">
              <a:solidFill>
                <a:srgbClr val="595959"/>
              </a:solidFill>
              <a:latin typeface="Corbel"/>
            </a:endParaRPr>
          </a:p>
          <a:p>
            <a:pPr>
              <a:lnSpc>
                <a:spcPct val="90000"/>
              </a:lnSpc>
              <a:spcBef>
                <a:spcPts val="499"/>
              </a:spcBef>
              <a:spcAft>
                <a:spcPts val="601"/>
              </a:spcAft>
            </a:pPr>
            <a:r>
              <a:rPr b="0" lang="en-US" sz="1600" spc="-1" strike="noStrike">
                <a:solidFill>
                  <a:srgbClr val="595959"/>
                </a:solidFill>
                <a:latin typeface="Corbel"/>
              </a:rPr>
              <a:t>21    1676   1652.709</a:t>
            </a:r>
            <a:endParaRPr b="0" lang="en-US" sz="1600" spc="-1" strike="noStrike">
              <a:solidFill>
                <a:srgbClr val="595959"/>
              </a:solidFill>
              <a:latin typeface="Corbel"/>
            </a:endParaRPr>
          </a:p>
          <a:p>
            <a:pPr>
              <a:lnSpc>
                <a:spcPct val="90000"/>
              </a:lnSpc>
              <a:spcBef>
                <a:spcPts val="499"/>
              </a:spcBef>
              <a:spcAft>
                <a:spcPts val="601"/>
              </a:spcAft>
            </a:pPr>
            <a:r>
              <a:rPr b="0" lang="en-US" sz="1600" spc="-1" strike="noStrike">
                <a:solidFill>
                  <a:srgbClr val="595959"/>
                </a:solidFill>
                <a:latin typeface="Corbel"/>
              </a:rPr>
              <a:t>39     978   1213.511</a:t>
            </a:r>
            <a:endParaRPr b="0" lang="en-US" sz="1600" spc="-1" strike="noStrike">
              <a:solidFill>
                <a:srgbClr val="595959"/>
              </a:solidFill>
              <a:latin typeface="Corbel"/>
            </a:endParaRPr>
          </a:p>
          <a:p>
            <a:pPr>
              <a:lnSpc>
                <a:spcPct val="90000"/>
              </a:lnSpc>
              <a:spcBef>
                <a:spcPts val="499"/>
              </a:spcBef>
              <a:spcAft>
                <a:spcPts val="601"/>
              </a:spcAft>
            </a:pPr>
            <a:r>
              <a:rPr b="0" lang="en-US" sz="1600" spc="-1" strike="noStrike">
                <a:solidFill>
                  <a:srgbClr val="595959"/>
                </a:solidFill>
                <a:latin typeface="Corbel"/>
              </a:rPr>
              <a:t>40     978   1213.511</a:t>
            </a:r>
            <a:endParaRPr b="0" lang="en-US" sz="1600" spc="-1" strike="noStrike">
              <a:solidFill>
                <a:srgbClr val="595959"/>
              </a:solidFill>
              <a:latin typeface="Corbel"/>
            </a:endParaRPr>
          </a:p>
          <a:p>
            <a:pPr>
              <a:lnSpc>
                <a:spcPct val="90000"/>
              </a:lnSpc>
              <a:spcBef>
                <a:spcPts val="499"/>
              </a:spcBef>
              <a:spcAft>
                <a:spcPts val="601"/>
              </a:spcAft>
            </a:pPr>
            <a:r>
              <a:rPr b="0" lang="en-US" sz="1600" spc="-1" strike="noStrike">
                <a:solidFill>
                  <a:srgbClr val="595959"/>
                </a:solidFill>
                <a:latin typeface="Corbel"/>
              </a:rPr>
              <a:t>45     978   1213.511</a:t>
            </a:r>
            <a:endParaRPr b="0" lang="en-US" sz="1600" spc="-1" strike="noStrike">
              <a:solidFill>
                <a:srgbClr val="595959"/>
              </a:solidFill>
              <a:latin typeface="Corbel"/>
            </a:endParaRPr>
          </a:p>
          <a:p>
            <a:pPr>
              <a:lnSpc>
                <a:spcPct val="90000"/>
              </a:lnSpc>
              <a:spcBef>
                <a:spcPts val="499"/>
              </a:spcBef>
              <a:spcAft>
                <a:spcPts val="601"/>
              </a:spcAft>
            </a:pPr>
            <a:endParaRPr b="0" lang="en-US" sz="1600" spc="-1" strike="noStrike">
              <a:solidFill>
                <a:srgbClr val="595959"/>
              </a:solidFill>
              <a:latin typeface="Corbel"/>
            </a:endParaRPr>
          </a:p>
          <a:p>
            <a:pPr>
              <a:lnSpc>
                <a:spcPct val="90000"/>
              </a:lnSpc>
              <a:spcBef>
                <a:spcPts val="499"/>
              </a:spcBef>
              <a:spcAft>
                <a:spcPts val="601"/>
              </a:spcAft>
            </a:pPr>
            <a:r>
              <a:rPr b="0" lang="en-US" sz="1600" spc="-1" strike="noStrike">
                <a:solidFill>
                  <a:srgbClr val="595959"/>
                </a:solidFill>
                <a:latin typeface="Corbel"/>
              </a:rPr>
              <a:t>&gt; min_max_accuracy &lt;- mean(apply(actualPreds, 1, min) / apply(actualPreds, 1, max))</a:t>
            </a:r>
            <a:endParaRPr b="0" lang="en-US" sz="1600" spc="-1" strike="noStrike">
              <a:solidFill>
                <a:srgbClr val="595959"/>
              </a:solidFill>
              <a:latin typeface="Corbel"/>
            </a:endParaRPr>
          </a:p>
          <a:p>
            <a:pPr>
              <a:lnSpc>
                <a:spcPct val="90000"/>
              </a:lnSpc>
              <a:spcBef>
                <a:spcPts val="499"/>
              </a:spcBef>
              <a:spcAft>
                <a:spcPts val="601"/>
              </a:spcAft>
            </a:pPr>
            <a:r>
              <a:rPr b="0" lang="en-US" sz="1600" spc="-1" strike="noStrike">
                <a:solidFill>
                  <a:srgbClr val="595959"/>
                </a:solidFill>
                <a:latin typeface="Corbel"/>
              </a:rPr>
              <a:t>&gt; min_max_accuracy</a:t>
            </a:r>
            <a:endParaRPr b="0" lang="en-US" sz="1600" spc="-1" strike="noStrike">
              <a:solidFill>
                <a:srgbClr val="595959"/>
              </a:solidFill>
              <a:latin typeface="Corbel"/>
            </a:endParaRPr>
          </a:p>
          <a:p>
            <a:pPr>
              <a:lnSpc>
                <a:spcPct val="90000"/>
              </a:lnSpc>
              <a:spcBef>
                <a:spcPts val="499"/>
              </a:spcBef>
              <a:spcAft>
                <a:spcPts val="601"/>
              </a:spcAft>
            </a:pPr>
            <a:r>
              <a:rPr b="0" lang="en-US" sz="1600" spc="-1" strike="noStrike">
                <a:solidFill>
                  <a:srgbClr val="595959"/>
                </a:solidFill>
                <a:latin typeface="Corbel"/>
              </a:rPr>
              <a:t>[1] 0.9455716</a:t>
            </a:r>
            <a:endParaRPr b="0" lang="en-US" sz="1600" spc="-1" strike="noStrike">
              <a:solidFill>
                <a:srgbClr val="595959"/>
              </a:solidFill>
              <a:latin typeface="Corbel"/>
            </a:endParaRPr>
          </a:p>
          <a:p>
            <a:pPr>
              <a:lnSpc>
                <a:spcPct val="90000"/>
              </a:lnSpc>
              <a:spcBef>
                <a:spcPts val="499"/>
              </a:spcBef>
              <a:spcAft>
                <a:spcPts val="601"/>
              </a:spcAft>
            </a:pPr>
            <a:endParaRPr b="0" lang="en-US" sz="1600" spc="-1" strike="noStrike">
              <a:solidFill>
                <a:srgbClr val="595959"/>
              </a:solidFill>
              <a:latin typeface="Corbel"/>
            </a:endParaRPr>
          </a:p>
          <a:p>
            <a:pPr>
              <a:lnSpc>
                <a:spcPct val="90000"/>
              </a:lnSpc>
              <a:spcBef>
                <a:spcPts val="499"/>
              </a:spcBef>
              <a:spcAft>
                <a:spcPts val="601"/>
              </a:spcAft>
            </a:pPr>
            <a:endParaRPr b="0" lang="en-US" sz="1600" spc="-1" strike="noStrike">
              <a:solidFill>
                <a:srgbClr val="595959"/>
              </a:solidFill>
              <a:latin typeface="Corbel"/>
            </a:endParaRPr>
          </a:p>
          <a:p>
            <a:pPr>
              <a:lnSpc>
                <a:spcPct val="90000"/>
              </a:lnSpc>
              <a:spcBef>
                <a:spcPts val="499"/>
              </a:spcBef>
              <a:spcAft>
                <a:spcPts val="601"/>
              </a:spcAft>
            </a:pPr>
            <a:r>
              <a:rPr b="0" lang="en-US" sz="1600" spc="-1" strike="noStrike">
                <a:solidFill>
                  <a:srgbClr val="595959"/>
                </a:solidFill>
                <a:latin typeface="Corbel"/>
              </a:rPr>
              <a:t>&gt; cvResults &lt;- suppressWarnings(CVlm(data=df,form.lm=black_rating ~ white_rating, m=5, dots=FALSE, seed=29, legend.pos="topleft"));</a:t>
            </a:r>
            <a:endParaRPr b="0" lang="en-US" sz="1600" spc="-1" strike="noStrike">
              <a:solidFill>
                <a:srgbClr val="595959"/>
              </a:solidFill>
              <a:latin typeface="Corbel"/>
            </a:endParaRPr>
          </a:p>
        </p:txBody>
      </p:sp>
      <p:sp>
        <p:nvSpPr>
          <p:cNvPr id="213" name="CustomShape 6"/>
          <p:cNvSpPr/>
          <p:nvPr/>
        </p:nvSpPr>
        <p:spPr>
          <a:xfrm>
            <a:off x="11684160" y="767880"/>
            <a:ext cx="507600" cy="532764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bg>
      <p:bgPr>
        <a:solidFill>
          <a:srgbClr val="ffffff"/>
        </a:solidFill>
      </p:bgPr>
    </p:bg>
    <p:spTree>
      <p:nvGrpSpPr>
        <p:cNvPr id="1" name=""/>
        <p:cNvGrpSpPr/>
        <p:nvPr/>
      </p:nvGrpSpPr>
      <p:grpSpPr>
        <a:xfrm>
          <a:off x="0" y="0"/>
          <a:ext cx="0" cy="0"/>
          <a:chOff x="0" y="0"/>
          <a:chExt cx="0" cy="0"/>
        </a:xfrm>
      </p:grpSpPr>
      <p:sp>
        <p:nvSpPr>
          <p:cNvPr id="214"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15" name="CustomShape 2"/>
          <p:cNvSpPr/>
          <p:nvPr/>
        </p:nvSpPr>
        <p:spPr>
          <a:xfrm>
            <a:off x="864360" y="4212720"/>
            <a:ext cx="10764720" cy="1873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16" name="TextShape 3"/>
          <p:cNvSpPr txBox="1"/>
          <p:nvPr/>
        </p:nvSpPr>
        <p:spPr>
          <a:xfrm>
            <a:off x="1030320" y="4385880"/>
            <a:ext cx="4066560" cy="1526760"/>
          </a:xfrm>
          <a:prstGeom prst="rect">
            <a:avLst/>
          </a:prstGeom>
          <a:noFill/>
          <a:ln>
            <a:noFill/>
          </a:ln>
        </p:spPr>
        <p:txBody>
          <a:bodyPr anchor="ctr">
            <a:normAutofit/>
          </a:bodyPr>
          <a:p>
            <a:pPr algn="r">
              <a:lnSpc>
                <a:spcPct val="90000"/>
              </a:lnSpc>
            </a:pPr>
            <a:r>
              <a:rPr b="0" lang="en-US" sz="3200" spc="-60" strike="noStrike">
                <a:solidFill>
                  <a:srgbClr val="ffffff"/>
                </a:solidFill>
                <a:latin typeface="Corbel"/>
              </a:rPr>
              <a:t>Linear Regression Model</a:t>
            </a:r>
            <a:br/>
            <a:endParaRPr b="0" lang="en-US" sz="3200" spc="-1" strike="noStrike">
              <a:solidFill>
                <a:srgbClr val="000000"/>
              </a:solidFill>
              <a:latin typeface="Corbel"/>
            </a:endParaRPr>
          </a:p>
        </p:txBody>
      </p:sp>
      <p:sp>
        <p:nvSpPr>
          <p:cNvPr id="217" name="CustomShape 4"/>
          <p:cNvSpPr/>
          <p:nvPr/>
        </p:nvSpPr>
        <p:spPr>
          <a:xfrm>
            <a:off x="0" y="758880"/>
            <a:ext cx="383760" cy="533052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sp>
      <p:pic>
        <p:nvPicPr>
          <p:cNvPr id="218" name="Picture 4" descr="A screenshot of a cell phone&#10;&#10;Description generated with very high confidence"/>
          <p:cNvPicPr/>
          <p:nvPr/>
        </p:nvPicPr>
        <p:blipFill>
          <a:blip r:embed="rId1"/>
          <a:stretch/>
        </p:blipFill>
        <p:spPr>
          <a:xfrm>
            <a:off x="3077280" y="757440"/>
            <a:ext cx="6339240" cy="3185280"/>
          </a:xfrm>
          <a:prstGeom prst="rect">
            <a:avLst/>
          </a:prstGeom>
          <a:ln>
            <a:noFill/>
          </a:ln>
        </p:spPr>
      </p:pic>
      <p:sp>
        <p:nvSpPr>
          <p:cNvPr id="219" name="TextShape 5"/>
          <p:cNvSpPr txBox="1"/>
          <p:nvPr/>
        </p:nvSpPr>
        <p:spPr>
          <a:xfrm>
            <a:off x="5437440" y="4386600"/>
            <a:ext cx="5992200" cy="1526400"/>
          </a:xfrm>
          <a:prstGeom prst="rect">
            <a:avLst/>
          </a:prstGeom>
          <a:noFill/>
          <a:ln>
            <a:noFill/>
          </a:ln>
        </p:spPr>
        <p:txBody>
          <a:bodyPr anchor="ctr">
            <a:normAutofit/>
          </a:bodyPr>
          <a:p>
            <a:endParaRPr b="0" lang="en-US" sz="2000" spc="-1" strike="noStrike">
              <a:solidFill>
                <a:srgbClr val="595959"/>
              </a:solidFill>
              <a:latin typeface="Corbe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0" name="CustomShape 1"/>
          <p:cNvSpPr/>
          <p:nvPr/>
        </p:nvSpPr>
        <p:spPr>
          <a:xfrm>
            <a:off x="0" y="762120"/>
            <a:ext cx="9141120" cy="5333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21" name="CustomShape 2"/>
          <p:cNvSpPr/>
          <p:nvPr/>
        </p:nvSpPr>
        <p:spPr>
          <a:xfrm>
            <a:off x="9270360" y="762120"/>
            <a:ext cx="2925000" cy="533376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sp>
      <p:sp>
        <p:nvSpPr>
          <p:cNvPr id="222" name="CustomShape 3"/>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23" name="TextShape 4"/>
          <p:cNvSpPr txBox="1"/>
          <p:nvPr/>
        </p:nvSpPr>
        <p:spPr>
          <a:xfrm>
            <a:off x="1516320" y="772920"/>
            <a:ext cx="6597360" cy="3840120"/>
          </a:xfrm>
          <a:prstGeom prst="rect">
            <a:avLst/>
          </a:prstGeom>
          <a:noFill/>
          <a:ln>
            <a:noFill/>
          </a:ln>
        </p:spPr>
        <p:txBody>
          <a:bodyPr anchor="b">
            <a:normAutofit/>
          </a:bodyPr>
          <a:p>
            <a:pPr>
              <a:lnSpc>
                <a:spcPct val="90000"/>
              </a:lnSpc>
            </a:pPr>
            <a:r>
              <a:rPr b="0" lang="en-US" sz="6000" spc="-100" strike="noStrike">
                <a:solidFill>
                  <a:srgbClr val="000000"/>
                </a:solidFill>
                <a:latin typeface="Corbel"/>
              </a:rPr>
              <a:t>Final Prediction equation</a:t>
            </a:r>
            <a:endParaRPr b="0" lang="en-US" sz="6000" spc="-1" strike="noStrike">
              <a:solidFill>
                <a:srgbClr val="000000"/>
              </a:solidFill>
              <a:latin typeface="Corbel"/>
            </a:endParaRPr>
          </a:p>
        </p:txBody>
      </p:sp>
      <p:sp>
        <p:nvSpPr>
          <p:cNvPr id="224" name="TextShape 5"/>
          <p:cNvSpPr txBox="1"/>
          <p:nvPr/>
        </p:nvSpPr>
        <p:spPr>
          <a:xfrm>
            <a:off x="1385640" y="4945680"/>
            <a:ext cx="9637560" cy="1490040"/>
          </a:xfrm>
          <a:prstGeom prst="rect">
            <a:avLst/>
          </a:prstGeom>
          <a:noFill/>
          <a:ln>
            <a:noFill/>
          </a:ln>
        </p:spPr>
        <p:txBody>
          <a:bodyPr>
            <a:normAutofit/>
          </a:bodyPr>
          <a:p>
            <a:pPr>
              <a:lnSpc>
                <a:spcPct val="90000"/>
              </a:lnSpc>
              <a:spcBef>
                <a:spcPts val="1199"/>
              </a:spcBef>
            </a:pPr>
            <a:r>
              <a:rPr b="0" lang="en-US" sz="3200" spc="-1" strike="noStrike">
                <a:solidFill>
                  <a:srgbClr val="40bad2"/>
                </a:solidFill>
                <a:latin typeface="Corbel"/>
              </a:rPr>
              <a:t>Black_rating = 689.5165 + 0.5419(White_rating)</a:t>
            </a:r>
            <a:endParaRPr b="0" lang="en-US" sz="3200" spc="-1" strike="noStrike">
              <a:solidFill>
                <a:srgbClr val="595959"/>
              </a:solidFill>
              <a:latin typeface="Corbel"/>
            </a:endParaRPr>
          </a:p>
        </p:txBody>
      </p:sp>
      <p:sp>
        <p:nvSpPr>
          <p:cNvPr id="225" name="CustomShape 6"/>
          <p:cNvSpPr/>
          <p:nvPr/>
        </p:nvSpPr>
        <p:spPr>
          <a:xfrm>
            <a:off x="0" y="772920"/>
            <a:ext cx="1194120" cy="533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26" name="CustomShape 7"/>
          <p:cNvSpPr/>
          <p:nvPr/>
        </p:nvSpPr>
        <p:spPr>
          <a:xfrm>
            <a:off x="9416880" y="758880"/>
            <a:ext cx="2782800" cy="533052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54545"/>
        </a:solidFill>
      </p:bgPr>
    </p:bg>
    <p:spTree>
      <p:nvGrpSpPr>
        <p:cNvPr id="1" name=""/>
        <p:cNvGrpSpPr/>
        <p:nvPr/>
      </p:nvGrpSpPr>
      <p:grpSpPr>
        <a:xfrm>
          <a:off x="0" y="0"/>
          <a:ext cx="0" cy="0"/>
          <a:chOff x="0" y="0"/>
          <a:chExt cx="0" cy="0"/>
        </a:xfrm>
      </p:grpSpPr>
      <p:sp>
        <p:nvSpPr>
          <p:cNvPr id="96" name="CustomShape 1"/>
          <p:cNvSpPr/>
          <p:nvPr/>
        </p:nvSpPr>
        <p:spPr>
          <a:xfrm>
            <a:off x="0" y="0"/>
            <a:ext cx="12191760" cy="6857640"/>
          </a:xfrm>
          <a:prstGeom prst="rect">
            <a:avLst/>
          </a:prstGeom>
          <a:solidFill>
            <a:schemeClr val="bg1">
              <a:tint val="95000"/>
              <a:satMod val="170000"/>
            </a:schemeClr>
          </a:solidFill>
          <a:ln>
            <a:noFill/>
          </a:ln>
        </p:spPr>
        <p:style>
          <a:lnRef idx="2">
            <a:schemeClr val="accent1">
              <a:shade val="50000"/>
            </a:schemeClr>
          </a:lnRef>
          <a:fillRef idx="1">
            <a:schemeClr val="accent1"/>
          </a:fillRef>
          <a:effectRef idx="0">
            <a:schemeClr val="accent1"/>
          </a:effectRef>
          <a:fontRef idx="minor"/>
        </p:style>
      </p:sp>
      <p:sp>
        <p:nvSpPr>
          <p:cNvPr id="97" name="CustomShape 2"/>
          <p:cNvSpPr/>
          <p:nvPr/>
        </p:nvSpPr>
        <p:spPr>
          <a:xfrm flipH="1" flipV="1">
            <a:off x="-720" y="762120"/>
            <a:ext cx="4208040" cy="5333760"/>
          </a:xfrm>
          <a:custGeom>
            <a:avLst/>
            <a:gdLst/>
            <a:ah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8" name="TextShape 3"/>
          <p:cNvSpPr txBox="1"/>
          <p:nvPr/>
        </p:nvSpPr>
        <p:spPr>
          <a:xfrm>
            <a:off x="494280" y="1683000"/>
            <a:ext cx="2774520" cy="3491280"/>
          </a:xfrm>
          <a:prstGeom prst="rect">
            <a:avLst/>
          </a:prstGeom>
          <a:noFill/>
          <a:ln>
            <a:noFill/>
          </a:ln>
        </p:spPr>
        <p:txBody>
          <a:bodyPr anchor="ctr">
            <a:normAutofit/>
          </a:bodyPr>
          <a:p>
            <a:pPr>
              <a:lnSpc>
                <a:spcPct val="90000"/>
              </a:lnSpc>
            </a:pPr>
            <a:r>
              <a:rPr b="0" lang="en-US" sz="3600" spc="-60" strike="noStrike">
                <a:solidFill>
                  <a:srgbClr val="ffffff"/>
                </a:solidFill>
                <a:latin typeface="Corbel"/>
              </a:rPr>
              <a:t>Objectives</a:t>
            </a:r>
            <a:br/>
            <a:endParaRPr b="0" lang="en-US" sz="3600" spc="-1" strike="noStrike">
              <a:solidFill>
                <a:srgbClr val="000000"/>
              </a:solidFill>
              <a:latin typeface="Corbel"/>
            </a:endParaRPr>
          </a:p>
        </p:txBody>
      </p:sp>
      <p:sp>
        <p:nvSpPr>
          <p:cNvPr id="99" name="TextShape 4"/>
          <p:cNvSpPr txBox="1"/>
          <p:nvPr/>
        </p:nvSpPr>
        <p:spPr>
          <a:xfrm>
            <a:off x="4392000" y="-504000"/>
            <a:ext cx="6896520" cy="8064000"/>
          </a:xfrm>
          <a:prstGeom prst="rect">
            <a:avLst/>
          </a:prstGeom>
          <a:noFill/>
          <a:ln>
            <a:noFill/>
          </a:ln>
        </p:spPr>
        <p:txBody>
          <a:bodyPr anchor="ctr">
            <a:noAutofit/>
          </a:bodyPr>
          <a:p>
            <a:pPr>
              <a:lnSpc>
                <a:spcPct val="90000"/>
              </a:lnSpc>
              <a:spcBef>
                <a:spcPts val="201"/>
              </a:spcBef>
            </a:pPr>
            <a:endParaRPr b="0" lang="en-US" sz="2000" spc="-1" strike="noStrike">
              <a:solidFill>
                <a:srgbClr val="595959"/>
              </a:solidFill>
              <a:latin typeface="Corbel"/>
            </a:endParaRPr>
          </a:p>
          <a:p>
            <a:pPr marL="182880" indent="-182520">
              <a:lnSpc>
                <a:spcPct val="90000"/>
              </a:lnSpc>
              <a:spcBef>
                <a:spcPts val="201"/>
              </a:spcBef>
              <a:buClr>
                <a:srgbClr val="40bad2"/>
              </a:buClr>
              <a:buFont typeface="Arial,Sans-Serif"/>
              <a:buChar char="•"/>
            </a:pPr>
            <a:r>
              <a:rPr b="0" lang="en-US" sz="1400" spc="-1" strike="noStrike">
                <a:solidFill>
                  <a:srgbClr val="ffffff"/>
                </a:solidFill>
                <a:latin typeface="Corbel"/>
                <a:ea typeface="Corbel"/>
              </a:rPr>
              <a:t>Lots of information is contained within a single chess game, let alone a full dataset of multiple games.</a:t>
            </a:r>
            <a:endParaRPr b="0" lang="en-US" sz="1400" spc="-1" strike="noStrike">
              <a:solidFill>
                <a:srgbClr val="595959"/>
              </a:solidFill>
              <a:latin typeface="Corbel"/>
            </a:endParaRPr>
          </a:p>
          <a:p>
            <a:pPr marL="182880" indent="-182520">
              <a:lnSpc>
                <a:spcPct val="90000"/>
              </a:lnSpc>
              <a:spcBef>
                <a:spcPts val="201"/>
              </a:spcBef>
              <a:buClr>
                <a:srgbClr val="40bad2"/>
              </a:buClr>
              <a:buFont typeface="Arial,Sans-Serif"/>
              <a:buChar char="•"/>
            </a:pPr>
            <a:r>
              <a:rPr b="0" lang="en-US" sz="1400" spc="-1" strike="noStrike">
                <a:solidFill>
                  <a:srgbClr val="ffffff"/>
                </a:solidFill>
                <a:latin typeface="Corbel"/>
                <a:ea typeface="Corbel"/>
              </a:rPr>
              <a:t> </a:t>
            </a:r>
            <a:r>
              <a:rPr b="0" lang="en-US" sz="1400" spc="-1" strike="noStrike">
                <a:solidFill>
                  <a:srgbClr val="ffffff"/>
                </a:solidFill>
                <a:latin typeface="Corbel"/>
                <a:ea typeface="Corbel"/>
              </a:rPr>
              <a:t>It is primarily a game of patterns, and data science is all about detecting patterns in data, which is why chess has been one of the most invested in areas of AI in the past.</a:t>
            </a:r>
            <a:endParaRPr b="0" lang="en-US" sz="1400" spc="-1" strike="noStrike">
              <a:solidFill>
                <a:srgbClr val="595959"/>
              </a:solidFill>
              <a:latin typeface="Corbel"/>
            </a:endParaRPr>
          </a:p>
          <a:p>
            <a:pPr marL="182880" indent="-182520">
              <a:lnSpc>
                <a:spcPct val="90000"/>
              </a:lnSpc>
              <a:spcBef>
                <a:spcPts val="201"/>
              </a:spcBef>
              <a:buClr>
                <a:srgbClr val="40bad2"/>
              </a:buClr>
              <a:buFont typeface="Arial,Sans-Serif"/>
              <a:buChar char="•"/>
            </a:pPr>
            <a:r>
              <a:rPr b="0" lang="en-US" sz="1400" spc="-1" strike="noStrike">
                <a:solidFill>
                  <a:srgbClr val="ffffff"/>
                </a:solidFill>
                <a:latin typeface="Corbel"/>
                <a:ea typeface="Corbel"/>
              </a:rPr>
              <a:t>This dataset collects all of the information available from 20,000 games and presents it in a format that is easy to process for analysis of, for example, what allows a player to win as black or white, how much meta (out-of-game) factors affect a game, the relationship between openings and victory for black and white and more.</a:t>
            </a:r>
            <a:endParaRPr b="0" lang="en-US" sz="1400" spc="-1" strike="noStrike">
              <a:solidFill>
                <a:srgbClr val="595959"/>
              </a:solidFill>
              <a:latin typeface="Corbel"/>
            </a:endParaRPr>
          </a:p>
          <a:p>
            <a:pPr marL="182880" indent="-182520">
              <a:lnSpc>
                <a:spcPct val="200000"/>
              </a:lnSpc>
              <a:buClr>
                <a:srgbClr val="40bad2"/>
              </a:buClr>
              <a:buFont typeface="Arial"/>
              <a:buChar char="•"/>
            </a:pPr>
            <a:r>
              <a:rPr b="0" lang="en-US" sz="1400" spc="-1" strike="noStrike">
                <a:solidFill>
                  <a:srgbClr val="ffffff"/>
                </a:solidFill>
                <a:latin typeface="Corbel"/>
                <a:ea typeface="Corbel"/>
              </a:rPr>
              <a:t>Complete in-depth analysis of 20000 chess games played worldwide.</a:t>
            </a:r>
            <a:endParaRPr b="0" lang="en-US" sz="1400" spc="-1" strike="noStrike">
              <a:solidFill>
                <a:srgbClr val="595959"/>
              </a:solidFill>
              <a:latin typeface="Corbel"/>
            </a:endParaRPr>
          </a:p>
          <a:p>
            <a:pPr marL="182880" indent="-182520">
              <a:lnSpc>
                <a:spcPct val="200000"/>
              </a:lnSpc>
              <a:buClr>
                <a:srgbClr val="40bad2"/>
              </a:buClr>
              <a:buFont typeface="Arial"/>
              <a:buChar char="•"/>
            </a:pPr>
            <a:r>
              <a:rPr b="0" lang="en-US" sz="1400" spc="-1" strike="noStrike">
                <a:solidFill>
                  <a:srgbClr val="ffffff"/>
                </a:solidFill>
                <a:latin typeface="Corbel"/>
                <a:ea typeface="Corbel"/>
              </a:rPr>
              <a:t>Analysing which opening move could lead you to a high win probability will surely help chess players all around the world.</a:t>
            </a:r>
            <a:endParaRPr b="0" lang="en-US" sz="1400" spc="-1" strike="noStrike">
              <a:solidFill>
                <a:srgbClr val="595959"/>
              </a:solidFill>
              <a:latin typeface="Corbel"/>
            </a:endParaRPr>
          </a:p>
          <a:p>
            <a:pPr marL="182880" indent="-182520">
              <a:lnSpc>
                <a:spcPct val="200000"/>
              </a:lnSpc>
              <a:buClr>
                <a:srgbClr val="40bad2"/>
              </a:buClr>
              <a:buFont typeface="Arial"/>
              <a:buChar char="•"/>
            </a:pPr>
            <a:r>
              <a:rPr b="0" lang="en-US" sz="1400" spc="-1" strike="noStrike">
                <a:solidFill>
                  <a:srgbClr val="ffffff"/>
                </a:solidFill>
                <a:latin typeface="Corbel"/>
                <a:ea typeface="Corbel"/>
              </a:rPr>
              <a:t>Calculating how time increments of a chess game can change the result of the game.</a:t>
            </a:r>
            <a:endParaRPr b="0" lang="en-US" sz="1400" spc="-1" strike="noStrike">
              <a:solidFill>
                <a:srgbClr val="595959"/>
              </a:solidFill>
              <a:latin typeface="Corbel"/>
            </a:endParaRPr>
          </a:p>
          <a:p>
            <a:pPr marL="182880" indent="-182520">
              <a:lnSpc>
                <a:spcPct val="200000"/>
              </a:lnSpc>
              <a:buClr>
                <a:srgbClr val="40bad2"/>
              </a:buClr>
              <a:buFont typeface="Arial"/>
              <a:buChar char="•"/>
            </a:pPr>
            <a:r>
              <a:rPr b="0" lang="en-US" sz="1400" spc="-1" strike="noStrike">
                <a:solidFill>
                  <a:srgbClr val="ffffff"/>
                </a:solidFill>
                <a:latin typeface="Corbel"/>
                <a:ea typeface="Corbel"/>
              </a:rPr>
              <a:t>Applying these pre-known tactics can help chess players choose their move.</a:t>
            </a:r>
            <a:endParaRPr b="0" lang="en-US" sz="1400" spc="-1" strike="noStrike">
              <a:solidFill>
                <a:srgbClr val="595959"/>
              </a:solidFill>
              <a:latin typeface="Corbel"/>
            </a:endParaRPr>
          </a:p>
          <a:p>
            <a:pPr marL="182880" indent="-182520">
              <a:lnSpc>
                <a:spcPct val="200000"/>
              </a:lnSpc>
              <a:buClr>
                <a:srgbClr val="40bad2"/>
              </a:buClr>
              <a:buFont typeface="Arial"/>
              <a:buChar char="•"/>
            </a:pPr>
            <a:r>
              <a:rPr b="0" lang="en-US" sz="1400" spc="-1" strike="noStrike">
                <a:solidFill>
                  <a:srgbClr val="ffffff"/>
                </a:solidFill>
                <a:latin typeface="Corbel"/>
                <a:ea typeface="Corbel"/>
              </a:rPr>
              <a:t>Analysing this processed data will give a clear view of the result of the game soon after the first move.</a:t>
            </a:r>
            <a:endParaRPr b="0" lang="en-US" sz="1400" spc="-1" strike="noStrike">
              <a:solidFill>
                <a:srgbClr val="595959"/>
              </a:solidFill>
              <a:latin typeface="Corbel"/>
            </a:endParaRPr>
          </a:p>
          <a:p>
            <a:pPr>
              <a:lnSpc>
                <a:spcPct val="90000"/>
              </a:lnSpc>
              <a:spcBef>
                <a:spcPts val="201"/>
              </a:spcBef>
            </a:pPr>
            <a:endParaRPr b="0" lang="en-US" sz="1400" spc="-1" strike="noStrike">
              <a:solidFill>
                <a:srgbClr val="595959"/>
              </a:solidFill>
              <a:latin typeface="Corbel"/>
            </a:endParaRPr>
          </a:p>
          <a:p>
            <a:pPr>
              <a:lnSpc>
                <a:spcPct val="90000"/>
              </a:lnSpc>
              <a:spcBef>
                <a:spcPts val="201"/>
              </a:spcBef>
            </a:pPr>
            <a:endParaRPr b="0" lang="en-US" sz="1400" spc="-1" strike="noStrike">
              <a:solidFill>
                <a:srgbClr val="595959"/>
              </a:solidFill>
              <a:latin typeface="Corbel"/>
            </a:endParaRPr>
          </a:p>
          <a:p>
            <a:pPr>
              <a:lnSpc>
                <a:spcPct val="90000"/>
              </a:lnSpc>
              <a:spcBef>
                <a:spcPts val="201"/>
              </a:spcBef>
            </a:pPr>
            <a:endParaRPr b="0" lang="en-US" sz="1400" spc="-1" strike="noStrike">
              <a:solidFill>
                <a:srgbClr val="595959"/>
              </a:solidFill>
              <a:latin typeface="Corbel"/>
            </a:endParaRPr>
          </a:p>
        </p:txBody>
      </p:sp>
      <p:sp>
        <p:nvSpPr>
          <p:cNvPr id="100" name="CustomShape 5"/>
          <p:cNvSpPr/>
          <p:nvPr/>
        </p:nvSpPr>
        <p:spPr>
          <a:xfrm flipH="1" flipV="1">
            <a:off x="11189520" y="1056240"/>
            <a:ext cx="1001160" cy="4743720"/>
          </a:xfrm>
          <a:custGeom>
            <a:avLst/>
            <a:gdLst/>
            <a:ah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3869280" y="864000"/>
            <a:ext cx="7314840" cy="5120280"/>
          </a:xfrm>
          <a:prstGeom prst="rect">
            <a:avLst/>
          </a:prstGeom>
          <a:noFill/>
          <a:ln>
            <a:noFill/>
          </a:ln>
        </p:spPr>
        <p:txBody>
          <a:bodyPr anchor="ctr">
            <a:normAutofit/>
          </a:bodyPr>
          <a:p>
            <a:pPr>
              <a:lnSpc>
                <a:spcPct val="90000"/>
              </a:lnSpc>
              <a:spcBef>
                <a:spcPts val="1199"/>
              </a:spcBef>
            </a:pPr>
            <a:r>
              <a:rPr b="0" lang="en-US" sz="8800" spc="-1" strike="noStrike">
                <a:solidFill>
                  <a:srgbClr val="595959"/>
                </a:solidFill>
                <a:latin typeface="Corbel"/>
              </a:rPr>
              <a:t>Thank You</a:t>
            </a:r>
            <a:endParaRPr b="0" lang="en-US" sz="8800" spc="-1" strike="noStrike">
              <a:solidFill>
                <a:srgbClr val="595959"/>
              </a:solidFill>
              <a:latin typeface="Corbe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1" name="CustomShape 1"/>
          <p:cNvSpPr/>
          <p:nvPr/>
        </p:nvSpPr>
        <p:spPr>
          <a:xfrm>
            <a:off x="0" y="753840"/>
            <a:ext cx="5607720" cy="533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02" name="TextShape 2"/>
          <p:cNvSpPr txBox="1"/>
          <p:nvPr/>
        </p:nvSpPr>
        <p:spPr>
          <a:xfrm>
            <a:off x="289080" y="1123920"/>
            <a:ext cx="4998600" cy="1254960"/>
          </a:xfrm>
          <a:prstGeom prst="rect">
            <a:avLst/>
          </a:prstGeom>
          <a:noFill/>
          <a:ln>
            <a:noFill/>
          </a:ln>
        </p:spPr>
        <p:txBody>
          <a:bodyPr anchor="ctr">
            <a:normAutofit/>
          </a:bodyPr>
          <a:p>
            <a:pPr>
              <a:lnSpc>
                <a:spcPct val="90000"/>
              </a:lnSpc>
            </a:pPr>
            <a:r>
              <a:rPr b="0" lang="en-US" sz="3600" spc="-60" strike="noStrike">
                <a:solidFill>
                  <a:srgbClr val="ffff00"/>
                </a:solidFill>
                <a:latin typeface="Corbel"/>
              </a:rPr>
              <a:t>Libraries used</a:t>
            </a:r>
            <a:endParaRPr b="0" lang="en-US" sz="3600" spc="-1" strike="noStrike">
              <a:solidFill>
                <a:srgbClr val="000000"/>
              </a:solidFill>
              <a:latin typeface="Corbel"/>
            </a:endParaRPr>
          </a:p>
        </p:txBody>
      </p:sp>
      <p:sp>
        <p:nvSpPr>
          <p:cNvPr id="103" name="TextShape 3"/>
          <p:cNvSpPr txBox="1"/>
          <p:nvPr/>
        </p:nvSpPr>
        <p:spPr>
          <a:xfrm>
            <a:off x="289080" y="2510280"/>
            <a:ext cx="4998600" cy="3274200"/>
          </a:xfrm>
          <a:prstGeom prst="rect">
            <a:avLst/>
          </a:prstGeom>
          <a:noFill/>
          <a:ln>
            <a:noFill/>
          </a:ln>
        </p:spPr>
        <p:txBody>
          <a:bodyPr>
            <a:normAutofit fontScale="84000"/>
          </a:bodyPr>
          <a:p>
            <a:pPr marL="182880" indent="-182520">
              <a:lnSpc>
                <a:spcPct val="90000"/>
              </a:lnSpc>
              <a:spcBef>
                <a:spcPts val="1199"/>
              </a:spcBef>
              <a:buClr>
                <a:srgbClr val="40bad2"/>
              </a:buClr>
              <a:buFont typeface="Wingdings 2" charset="2"/>
              <a:buChar char=""/>
            </a:pPr>
            <a:r>
              <a:rPr b="0" lang="en-US" sz="2000" spc="-1" strike="noStrike">
                <a:solidFill>
                  <a:srgbClr val="ffffff"/>
                </a:solidFill>
                <a:latin typeface="Corbel"/>
                <a:ea typeface="Corbel"/>
              </a:rPr>
              <a:t>library(ggplot2)  // Used to plot different graphs.</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ffffff"/>
                </a:solidFill>
                <a:latin typeface="Corbel"/>
                <a:ea typeface="Corbel"/>
              </a:rPr>
              <a:t>library(dplyr)  //Used for data manipulation.</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ffffff"/>
                </a:solidFill>
                <a:latin typeface="Corbel"/>
                <a:ea typeface="Corbel"/>
              </a:rPr>
              <a:t>library(statsr) //Used for sampling distributions , hypothesis testing etc.,</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ffffff"/>
                </a:solidFill>
                <a:latin typeface="Corbel"/>
                <a:ea typeface="Corbel"/>
              </a:rPr>
              <a:t>library(gridExtra) //Merge two graphs</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ffffff"/>
                </a:solidFill>
                <a:latin typeface="Corbel"/>
                <a:ea typeface="Corbel"/>
              </a:rPr>
              <a:t>library(corrplot) //Used to plot the graph for correlation matrix.</a:t>
            </a:r>
            <a:endParaRPr b="0" lang="en-US" sz="2000" spc="-1" strike="noStrike">
              <a:solidFill>
                <a:srgbClr val="595959"/>
              </a:solidFill>
              <a:latin typeface="Corbel"/>
            </a:endParaRPr>
          </a:p>
        </p:txBody>
      </p:sp>
      <p:pic>
        <p:nvPicPr>
          <p:cNvPr id="104" name="Picture 3" descr="A picture containing flower&#10;&#10;Description generated with very high confidence"/>
          <p:cNvPicPr/>
          <p:nvPr/>
        </p:nvPicPr>
        <p:blipFill>
          <a:blip r:embed="rId1"/>
          <a:stretch/>
        </p:blipFill>
        <p:spPr>
          <a:xfrm>
            <a:off x="6174360" y="753120"/>
            <a:ext cx="5623560" cy="53312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6" name="CustomShape 2"/>
          <p:cNvSpPr/>
          <p:nvPr/>
        </p:nvSpPr>
        <p:spPr>
          <a:xfrm>
            <a:off x="0" y="762120"/>
            <a:ext cx="4053240" cy="5333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07" name="TextShape 3"/>
          <p:cNvSpPr txBox="1"/>
          <p:nvPr/>
        </p:nvSpPr>
        <p:spPr>
          <a:xfrm>
            <a:off x="253080" y="1123920"/>
            <a:ext cx="3615840" cy="1322280"/>
          </a:xfrm>
          <a:prstGeom prst="rect">
            <a:avLst/>
          </a:prstGeom>
          <a:noFill/>
          <a:ln>
            <a:noFill/>
          </a:ln>
        </p:spPr>
        <p:txBody>
          <a:bodyPr anchor="ctr">
            <a:normAutofit/>
          </a:bodyPr>
          <a:p>
            <a:pPr>
              <a:lnSpc>
                <a:spcPct val="90000"/>
              </a:lnSpc>
            </a:pPr>
            <a:r>
              <a:rPr b="0" lang="en-US" sz="3600" spc="-60" strike="noStrike">
                <a:solidFill>
                  <a:srgbClr val="ffffff"/>
                </a:solidFill>
                <a:latin typeface="Corbel"/>
              </a:rPr>
              <a:t>Removing NA values</a:t>
            </a:r>
            <a:endParaRPr b="0" lang="en-US" sz="3600" spc="-1" strike="noStrike">
              <a:solidFill>
                <a:srgbClr val="000000"/>
              </a:solidFill>
              <a:latin typeface="Corbel"/>
            </a:endParaRPr>
          </a:p>
        </p:txBody>
      </p:sp>
      <p:sp>
        <p:nvSpPr>
          <p:cNvPr id="108" name="TextShape 4"/>
          <p:cNvSpPr txBox="1"/>
          <p:nvPr/>
        </p:nvSpPr>
        <p:spPr>
          <a:xfrm>
            <a:off x="253080" y="2597760"/>
            <a:ext cx="3615840" cy="3386520"/>
          </a:xfrm>
          <a:prstGeom prst="rect">
            <a:avLst/>
          </a:prstGeom>
          <a:noFill/>
          <a:ln>
            <a:noFill/>
          </a:ln>
        </p:spPr>
        <p:txBody>
          <a:bodyPr>
            <a:normAutofit/>
          </a:bodyPr>
          <a:p>
            <a:r>
              <a:rPr b="0" lang="en-US" sz="2000" spc="-1" strike="noStrike">
                <a:solidFill>
                  <a:srgbClr val="ffffff"/>
                </a:solidFill>
                <a:latin typeface="Corbel"/>
                <a:ea typeface="Corbel"/>
              </a:rPr>
              <a:t>&gt; sum(is.na(df[]))</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ffffff"/>
                </a:solidFill>
                <a:latin typeface="Corbel"/>
                <a:ea typeface="Corbel"/>
              </a:rPr>
              <a:t>[1] 16732</a:t>
            </a:r>
            <a:endParaRPr b="0" lang="en-US" sz="2000" spc="-1" strike="noStrike">
              <a:solidFill>
                <a:srgbClr val="595959"/>
              </a:solidFill>
              <a:latin typeface="Corbel"/>
            </a:endParaRPr>
          </a:p>
          <a:p>
            <a:pPr>
              <a:lnSpc>
                <a:spcPct val="90000"/>
              </a:lnSpc>
              <a:spcBef>
                <a:spcPts val="1199"/>
              </a:spcBef>
            </a:pP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ffffff"/>
                </a:solidFill>
                <a:latin typeface="Corbel"/>
                <a:ea typeface="Corbel"/>
              </a:rPr>
              <a:t>&gt; for(i in length(df[])){if(is.na(df[][i])) df[][i]=df[][i-1]}</a:t>
            </a:r>
            <a:endParaRPr b="0" lang="en-US" sz="2000" spc="-1" strike="noStrike">
              <a:solidFill>
                <a:srgbClr val="595959"/>
              </a:solidFill>
              <a:latin typeface="Corbel"/>
            </a:endParaRPr>
          </a:p>
          <a:p>
            <a:pPr>
              <a:lnSpc>
                <a:spcPct val="90000"/>
              </a:lnSpc>
              <a:spcBef>
                <a:spcPts val="1199"/>
              </a:spcBef>
            </a:pP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ffffff"/>
                </a:solidFill>
                <a:latin typeface="Corbel"/>
                <a:ea typeface="Corbel"/>
              </a:rPr>
              <a:t>&gt; sum(is.na(df[]))</a:t>
            </a:r>
            <a:br/>
            <a:r>
              <a:rPr b="0" lang="en-US" sz="2000" spc="-1" strike="noStrike">
                <a:solidFill>
                  <a:srgbClr val="ffffff"/>
                </a:solidFill>
                <a:latin typeface="Corbel"/>
                <a:ea typeface="Corbel"/>
              </a:rPr>
              <a:t>[1] 0</a:t>
            </a:r>
            <a:endParaRPr b="0" lang="en-US" sz="2000" spc="-1" strike="noStrike">
              <a:solidFill>
                <a:srgbClr val="595959"/>
              </a:solidFill>
              <a:latin typeface="Corbel"/>
            </a:endParaRPr>
          </a:p>
          <a:p>
            <a:pPr>
              <a:lnSpc>
                <a:spcPct val="90000"/>
              </a:lnSpc>
              <a:spcBef>
                <a:spcPts val="1199"/>
              </a:spcBef>
            </a:pPr>
            <a:endParaRPr b="0" lang="en-US" sz="2000" spc="-1" strike="noStrike">
              <a:solidFill>
                <a:srgbClr val="595959"/>
              </a:solidFill>
              <a:latin typeface="Corbel"/>
            </a:endParaRPr>
          </a:p>
        </p:txBody>
      </p:sp>
      <p:pic>
        <p:nvPicPr>
          <p:cNvPr id="109" name="Picture 6" descr="A screenshot of a computer&#10;&#10;Description generated with very high confidence"/>
          <p:cNvPicPr/>
          <p:nvPr/>
        </p:nvPicPr>
        <p:blipFill>
          <a:blip r:embed="rId1"/>
          <a:srcRect l="994" t="15545" r="9144" b="19080"/>
          <a:stretch/>
        </p:blipFill>
        <p:spPr>
          <a:xfrm>
            <a:off x="4192560" y="245160"/>
            <a:ext cx="7860600" cy="3214080"/>
          </a:xfrm>
          <a:prstGeom prst="rect">
            <a:avLst/>
          </a:prstGeom>
          <a:ln>
            <a:noFill/>
          </a:ln>
        </p:spPr>
      </p:pic>
      <p:pic>
        <p:nvPicPr>
          <p:cNvPr id="110" name="Picture 9" descr="A screenshot of a computer&#10;&#10;Description generated with very high confidence"/>
          <p:cNvPicPr/>
          <p:nvPr/>
        </p:nvPicPr>
        <p:blipFill>
          <a:blip r:embed="rId2"/>
          <a:srcRect l="0" t="15545" r="9343" b="19080"/>
          <a:stretch/>
        </p:blipFill>
        <p:spPr>
          <a:xfrm>
            <a:off x="4196160" y="3561840"/>
            <a:ext cx="7860600" cy="31928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1" name="CustomShape 1"/>
          <p:cNvSpPr/>
          <p:nvPr/>
        </p:nvSpPr>
        <p:spPr>
          <a:xfrm>
            <a:off x="0" y="753840"/>
            <a:ext cx="5607720" cy="533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2" name="TextShape 2"/>
          <p:cNvSpPr txBox="1"/>
          <p:nvPr/>
        </p:nvSpPr>
        <p:spPr>
          <a:xfrm>
            <a:off x="289080" y="1123920"/>
            <a:ext cx="4998600" cy="1254960"/>
          </a:xfrm>
          <a:prstGeom prst="rect">
            <a:avLst/>
          </a:prstGeom>
          <a:noFill/>
          <a:ln>
            <a:noFill/>
          </a:ln>
        </p:spPr>
        <p:txBody>
          <a:bodyPr anchor="ctr">
            <a:normAutofit/>
          </a:bodyPr>
          <a:p>
            <a:pPr>
              <a:lnSpc>
                <a:spcPct val="90000"/>
              </a:lnSpc>
            </a:pPr>
            <a:r>
              <a:rPr b="0" lang="en-US" sz="3600" spc="-60" strike="noStrike">
                <a:solidFill>
                  <a:srgbClr val="ffff00"/>
                </a:solidFill>
                <a:latin typeface="Corbel"/>
              </a:rPr>
              <a:t>Player Ratings</a:t>
            </a:r>
            <a:endParaRPr b="0" lang="en-US" sz="3600" spc="-1" strike="noStrike">
              <a:solidFill>
                <a:srgbClr val="000000"/>
              </a:solidFill>
              <a:latin typeface="Corbel"/>
            </a:endParaRPr>
          </a:p>
        </p:txBody>
      </p:sp>
      <p:sp>
        <p:nvSpPr>
          <p:cNvPr id="113" name="TextShape 3"/>
          <p:cNvSpPr txBox="1"/>
          <p:nvPr/>
        </p:nvSpPr>
        <p:spPr>
          <a:xfrm>
            <a:off x="289080" y="2510280"/>
            <a:ext cx="4998600" cy="3274200"/>
          </a:xfrm>
          <a:prstGeom prst="rect">
            <a:avLst/>
          </a:prstGeom>
          <a:noFill/>
          <a:ln>
            <a:noFill/>
          </a:ln>
        </p:spPr>
        <p:txBody>
          <a:bodyPr>
            <a:normAutofit/>
          </a:bodyPr>
          <a:p>
            <a:pPr marL="182880" indent="-182520">
              <a:lnSpc>
                <a:spcPct val="90000"/>
              </a:lnSpc>
              <a:spcBef>
                <a:spcPts val="1199"/>
              </a:spcBef>
              <a:buClr>
                <a:srgbClr val="40bad2"/>
              </a:buClr>
              <a:buFont typeface="Wingdings 2" charset="2"/>
              <a:buChar char=""/>
            </a:pPr>
            <a:r>
              <a:rPr b="0" lang="en-US" sz="2000" spc="-1" strike="noStrike">
                <a:solidFill>
                  <a:srgbClr val="ffffff"/>
                </a:solidFill>
                <a:latin typeface="Corbel"/>
              </a:rPr>
              <a:t>ggplot(chess, aes(x = white_rating, y = black_rating, color = winner, shape = winner))+    geom_point(alpha = 0.5)+    theme_minimal()+    theme(legend.position = "bottom")+    scale_color_brewer(palette = 16)+    labs(y = "Black Rating", x = "White Rating", color = "Winner", shape = "Winner")</a:t>
            </a:r>
            <a:endParaRPr b="0" lang="en-US" sz="2000" spc="-1" strike="noStrike">
              <a:solidFill>
                <a:srgbClr val="595959"/>
              </a:solidFill>
              <a:latin typeface="Corbel"/>
            </a:endParaRPr>
          </a:p>
        </p:txBody>
      </p:sp>
      <p:pic>
        <p:nvPicPr>
          <p:cNvPr id="114" name="Content Placeholder 4" descr="A close up of a map&#10;&#10;Description automatically generated"/>
          <p:cNvPicPr/>
          <p:nvPr/>
        </p:nvPicPr>
        <p:blipFill>
          <a:blip r:embed="rId1"/>
          <a:stretch/>
        </p:blipFill>
        <p:spPr>
          <a:xfrm>
            <a:off x="6093000" y="799920"/>
            <a:ext cx="5238000" cy="52380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5" name="CustomShape 1"/>
          <p:cNvSpPr/>
          <p:nvPr/>
        </p:nvSpPr>
        <p:spPr>
          <a:xfrm>
            <a:off x="0" y="753840"/>
            <a:ext cx="5607720" cy="533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6" name="TextShape 2"/>
          <p:cNvSpPr txBox="1"/>
          <p:nvPr/>
        </p:nvSpPr>
        <p:spPr>
          <a:xfrm>
            <a:off x="289080" y="1123920"/>
            <a:ext cx="4998600" cy="1254960"/>
          </a:xfrm>
          <a:prstGeom prst="rect">
            <a:avLst/>
          </a:prstGeom>
          <a:noFill/>
          <a:ln>
            <a:noFill/>
          </a:ln>
        </p:spPr>
        <p:txBody>
          <a:bodyPr anchor="ctr">
            <a:normAutofit/>
          </a:bodyPr>
          <a:p>
            <a:pPr>
              <a:lnSpc>
                <a:spcPct val="90000"/>
              </a:lnSpc>
            </a:pPr>
            <a:r>
              <a:rPr b="0" lang="en-US" sz="3600" spc="-60" strike="noStrike">
                <a:solidFill>
                  <a:srgbClr val="ffff00"/>
                </a:solidFill>
                <a:latin typeface="Corbel"/>
              </a:rPr>
              <a:t>Player Ratings v/s Game Result</a:t>
            </a:r>
            <a:endParaRPr b="0" lang="en-US" sz="3600" spc="-1" strike="noStrike">
              <a:solidFill>
                <a:srgbClr val="000000"/>
              </a:solidFill>
              <a:latin typeface="Corbel"/>
            </a:endParaRPr>
          </a:p>
        </p:txBody>
      </p:sp>
      <p:sp>
        <p:nvSpPr>
          <p:cNvPr id="117" name="TextShape 3"/>
          <p:cNvSpPr txBox="1"/>
          <p:nvPr/>
        </p:nvSpPr>
        <p:spPr>
          <a:xfrm>
            <a:off x="289080" y="2510280"/>
            <a:ext cx="4998600" cy="3274200"/>
          </a:xfrm>
          <a:prstGeom prst="rect">
            <a:avLst/>
          </a:prstGeom>
          <a:noFill/>
          <a:ln>
            <a:noFill/>
          </a:ln>
        </p:spPr>
        <p:txBody>
          <a:bodyPr>
            <a:normAutofit fontScale="64000"/>
          </a:bodyPr>
          <a:p>
            <a:pPr marL="182880" indent="-182520">
              <a:lnSpc>
                <a:spcPct val="90000"/>
              </a:lnSpc>
              <a:spcBef>
                <a:spcPts val="1199"/>
              </a:spcBef>
              <a:buClr>
                <a:srgbClr val="40bad2"/>
              </a:buClr>
              <a:buFont typeface="Wingdings 2" charset="2"/>
              <a:buChar char=""/>
            </a:pPr>
            <a:r>
              <a:rPr b="0" lang="en-US" sz="2000" spc="-1" strike="noStrike">
                <a:solidFill>
                  <a:srgbClr val="ffffff"/>
                </a:solidFill>
                <a:latin typeface="Corbel"/>
              </a:rPr>
              <a:t>ggplot(chess, aes(x = white_rating, y = black_rating, color = winner, shape = winner))+    geom_point(alpha = 0.5)+    theme_minimal()+    theme(strip.background =element_rect(fill="gray"),          strip.text.x = element_text(size = 10, colour = "white",face = "bold.italic"),          legend.position = "bottom")+    scale_color_brewer(palette = 16)+    facet_wrap(winner~.)+    labs(y = "Black Rating", x = "White Rating", color = "Winner", shape = "Winner")</a:t>
            </a:r>
            <a:endParaRPr b="0" lang="en-US" sz="2000" spc="-1" strike="noStrike">
              <a:solidFill>
                <a:srgbClr val="595959"/>
              </a:solidFill>
              <a:latin typeface="Corbel"/>
            </a:endParaRPr>
          </a:p>
        </p:txBody>
      </p:sp>
      <p:pic>
        <p:nvPicPr>
          <p:cNvPr id="118" name="Picture 3" descr="A close up of a map&#10;&#10;Description automatically generated"/>
          <p:cNvPicPr/>
          <p:nvPr/>
        </p:nvPicPr>
        <p:blipFill>
          <a:blip r:embed="rId1"/>
          <a:stretch/>
        </p:blipFill>
        <p:spPr>
          <a:xfrm>
            <a:off x="6191280" y="1053720"/>
            <a:ext cx="5371920" cy="50306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CustomShape 1"/>
          <p:cNvSpPr/>
          <p:nvPr/>
        </p:nvSpPr>
        <p:spPr>
          <a:xfrm>
            <a:off x="0" y="753840"/>
            <a:ext cx="5607720" cy="533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20" name="TextShape 2"/>
          <p:cNvSpPr txBox="1"/>
          <p:nvPr/>
        </p:nvSpPr>
        <p:spPr>
          <a:xfrm>
            <a:off x="289080" y="1123920"/>
            <a:ext cx="4998600" cy="1254960"/>
          </a:xfrm>
          <a:prstGeom prst="rect">
            <a:avLst/>
          </a:prstGeom>
          <a:noFill/>
          <a:ln>
            <a:noFill/>
          </a:ln>
        </p:spPr>
        <p:txBody>
          <a:bodyPr anchor="ctr">
            <a:normAutofit/>
          </a:bodyPr>
          <a:p>
            <a:pPr>
              <a:lnSpc>
                <a:spcPct val="90000"/>
              </a:lnSpc>
            </a:pPr>
            <a:r>
              <a:rPr b="0" lang="en-US" sz="3600" spc="-60" strike="noStrike">
                <a:solidFill>
                  <a:srgbClr val="ffff00"/>
                </a:solidFill>
                <a:latin typeface="Corbel"/>
              </a:rPr>
              <a:t>Player Ratings v/s Game Result</a:t>
            </a:r>
            <a:endParaRPr b="0" lang="en-US" sz="3600" spc="-1" strike="noStrike">
              <a:solidFill>
                <a:srgbClr val="000000"/>
              </a:solidFill>
              <a:latin typeface="Corbel"/>
            </a:endParaRPr>
          </a:p>
        </p:txBody>
      </p:sp>
      <p:sp>
        <p:nvSpPr>
          <p:cNvPr id="121" name="TextShape 3"/>
          <p:cNvSpPr txBox="1"/>
          <p:nvPr/>
        </p:nvSpPr>
        <p:spPr>
          <a:xfrm>
            <a:off x="289080" y="2510280"/>
            <a:ext cx="4998600" cy="3274200"/>
          </a:xfrm>
          <a:prstGeom prst="rect">
            <a:avLst/>
          </a:prstGeom>
          <a:noFill/>
          <a:ln>
            <a:noFill/>
          </a:ln>
        </p:spPr>
        <p:txBody>
          <a:bodyPr>
            <a:normAutofit/>
          </a:bodyPr>
          <a:p>
            <a:pPr marL="182880" indent="-182520">
              <a:lnSpc>
                <a:spcPct val="90000"/>
              </a:lnSpc>
              <a:spcBef>
                <a:spcPts val="1199"/>
              </a:spcBef>
              <a:buClr>
                <a:srgbClr val="40bad2"/>
              </a:buClr>
              <a:buFont typeface="Wingdings 2" charset="2"/>
              <a:buChar char=""/>
            </a:pPr>
            <a:r>
              <a:rPr b="0" lang="en-US" sz="2000" spc="-1" strike="noStrike">
                <a:solidFill>
                  <a:srgbClr val="ffffff"/>
                </a:solidFill>
                <a:latin typeface="Corbel"/>
              </a:rPr>
              <a:t>ggplot(chess, aes(x = white_rating, y = black_rating, color = winner, shape = winner))+    geom_smooth()+    theme_minimal()+    labs(y = "Black Rating", x = "White Rating", color = "Winner")</a:t>
            </a:r>
            <a:endParaRPr b="0" lang="en-US" sz="2000" spc="-1" strike="noStrike">
              <a:solidFill>
                <a:srgbClr val="595959"/>
              </a:solidFill>
              <a:latin typeface="Corbel"/>
            </a:endParaRPr>
          </a:p>
        </p:txBody>
      </p:sp>
      <p:pic>
        <p:nvPicPr>
          <p:cNvPr id="122" name="Picture 3" descr="A close up of a map&#10;&#10;Description automatically generated"/>
          <p:cNvPicPr/>
          <p:nvPr/>
        </p:nvPicPr>
        <p:blipFill>
          <a:blip r:embed="rId1"/>
          <a:stretch/>
        </p:blipFill>
        <p:spPr>
          <a:xfrm>
            <a:off x="6008760" y="809640"/>
            <a:ext cx="5219280" cy="52192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bg>
      <p:bgPr>
        <a:solidFill>
          <a:srgbClr val="ffffff"/>
        </a:solidFill>
      </p:bgPr>
    </p:bg>
    <p:spTree>
      <p:nvGrpSpPr>
        <p:cNvPr id="1" name=""/>
        <p:cNvGrpSpPr/>
        <p:nvPr/>
      </p:nvGrpSpPr>
      <p:grpSpPr>
        <a:xfrm>
          <a:off x="0" y="0"/>
          <a:ext cx="0" cy="0"/>
          <a:chOff x="0" y="0"/>
          <a:chExt cx="0" cy="0"/>
        </a:xfrm>
      </p:grpSpPr>
      <p:sp>
        <p:nvSpPr>
          <p:cNvPr id="123" name="CustomShape 1"/>
          <p:cNvSpPr/>
          <p:nvPr/>
        </p:nvSpPr>
        <p:spPr>
          <a:xfrm>
            <a:off x="0" y="753840"/>
            <a:ext cx="5607720" cy="533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24" name="TextShape 2"/>
          <p:cNvSpPr txBox="1"/>
          <p:nvPr/>
        </p:nvSpPr>
        <p:spPr>
          <a:xfrm>
            <a:off x="289080" y="1123920"/>
            <a:ext cx="4998600" cy="1254960"/>
          </a:xfrm>
          <a:prstGeom prst="rect">
            <a:avLst/>
          </a:prstGeom>
          <a:noFill/>
          <a:ln>
            <a:noFill/>
          </a:ln>
        </p:spPr>
        <p:txBody>
          <a:bodyPr anchor="ctr">
            <a:normAutofit/>
          </a:bodyPr>
          <a:p>
            <a:pPr>
              <a:lnSpc>
                <a:spcPct val="90000"/>
              </a:lnSpc>
            </a:pPr>
            <a:r>
              <a:rPr b="0" lang="en-US" sz="3600" spc="-60" strike="noStrike">
                <a:solidFill>
                  <a:srgbClr val="ffff00"/>
                </a:solidFill>
                <a:latin typeface="Corbel"/>
              </a:rPr>
              <a:t>Game Ratings</a:t>
            </a:r>
            <a:endParaRPr b="0" lang="en-US" sz="3600" spc="-1" strike="noStrike">
              <a:solidFill>
                <a:srgbClr val="000000"/>
              </a:solidFill>
              <a:latin typeface="Corbel"/>
            </a:endParaRPr>
          </a:p>
        </p:txBody>
      </p:sp>
      <p:sp>
        <p:nvSpPr>
          <p:cNvPr id="125" name="TextShape 3"/>
          <p:cNvSpPr txBox="1"/>
          <p:nvPr/>
        </p:nvSpPr>
        <p:spPr>
          <a:xfrm>
            <a:off x="289080" y="2510280"/>
            <a:ext cx="4998600" cy="3274200"/>
          </a:xfrm>
          <a:prstGeom prst="rect">
            <a:avLst/>
          </a:prstGeom>
          <a:noFill/>
          <a:ln>
            <a:noFill/>
          </a:ln>
        </p:spPr>
        <p:txBody>
          <a:bodyPr>
            <a:normAutofit/>
          </a:bodyPr>
          <a:p>
            <a:pPr marL="182880" indent="-182520">
              <a:lnSpc>
                <a:spcPct val="90000"/>
              </a:lnSpc>
              <a:spcBef>
                <a:spcPts val="1199"/>
              </a:spcBef>
              <a:buClr>
                <a:srgbClr val="40bad2"/>
              </a:buClr>
              <a:buFont typeface="Wingdings 2" charset="2"/>
              <a:buChar char=""/>
            </a:pPr>
            <a:r>
              <a:rPr b="0" lang="en-US" sz="2000" spc="-1" strike="noStrike">
                <a:solidFill>
                  <a:srgbClr val="ffffff"/>
                </a:solidFill>
                <a:latin typeface="Corbel"/>
              </a:rPr>
              <a:t>ggplot(chess, aes(toupper(rated), fill = toupper(rated)))+    geom_bar()+    scale_fill_brewer(palette = 5)+    theme_minimal()+    coord_polar(theta = "y")+    labs(x = "Rated",         fill = "Rated",         y = "Count")</a:t>
            </a:r>
            <a:endParaRPr b="0" lang="en-US" sz="2000" spc="-1" strike="noStrike">
              <a:solidFill>
                <a:srgbClr val="595959"/>
              </a:solidFill>
              <a:latin typeface="Corbel"/>
            </a:endParaRPr>
          </a:p>
        </p:txBody>
      </p:sp>
      <p:pic>
        <p:nvPicPr>
          <p:cNvPr id="126" name="Picture 3" descr="A close up of a logo&#10;&#10;Description automatically generated"/>
          <p:cNvPicPr/>
          <p:nvPr/>
        </p:nvPicPr>
        <p:blipFill>
          <a:blip r:embed="rId1"/>
          <a:stretch/>
        </p:blipFill>
        <p:spPr>
          <a:xfrm>
            <a:off x="6095880" y="945000"/>
            <a:ext cx="4967280" cy="49672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80</TotalTime>
  <Application>LibreOffice/6.3.3.2.0$Linux_X86_64 LibreOffice_project/30$Build-2</Application>
  <Words>1448</Words>
  <Paragraphs>33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2019-11-09T08:23:15Z</dcterms:created>
  <dc:creator>Nithin S</dc:creator>
  <dc:description/>
  <dc:language>en-IN</dc:language>
  <cp:lastModifiedBy/>
  <dcterms:modified xsi:type="dcterms:W3CDTF">2019-11-25T08:10:51Z</dcterms:modified>
  <cp:revision>367</cp:revision>
  <dc:subject/>
  <dc:title>R Programming project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6</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30</vt:i4>
  </property>
</Properties>
</file>