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Gill Sans"/>
      <p:regular r:id="rId27"/>
      <p:bold r:id="rId28"/>
    </p:embeddedFont>
    <p:embeddedFont>
      <p:font typeface="Cambria Math"/>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0" roundtripDataSignature="AMtx7mj0Zizm99LcYLZCPG3ORCmg858f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GillSans-bold.fntdata"/><Relationship Id="rId27" Type="http://schemas.openxmlformats.org/officeDocument/2006/relationships/font" Target="fonts/Gill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mbriaMath-regular.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this paper they used these 4 objective methods 1)</a:t>
            </a:r>
            <a:endParaRPr/>
          </a:p>
        </p:txBody>
      </p:sp>
      <p:sp>
        <p:nvSpPr>
          <p:cNvPr id="244" name="Google Shape;24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data set is developed by CHB and is collected by MIT researchers and it is publicly aviable and accessible dataset it consists of 23 …….</a:t>
            </a:r>
            <a:endParaRPr/>
          </a:p>
        </p:txBody>
      </p:sp>
      <p:sp>
        <p:nvSpPr>
          <p:cNvPr id="253" name="Google Shape;25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7.pn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7.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 Id="rId4" Type="http://schemas.openxmlformats.org/officeDocument/2006/relationships/image" Target="../media/image25.png"/><Relationship Id="rId5"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2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9" name="Shape 99"/>
        <p:cNvGrpSpPr/>
        <p:nvPr/>
      </p:nvGrpSpPr>
      <p:grpSpPr>
        <a:xfrm>
          <a:off x="0" y="0"/>
          <a:ext cx="0" cy="0"/>
          <a:chOff x="0" y="0"/>
          <a:chExt cx="0" cy="0"/>
        </a:xfrm>
      </p:grpSpPr>
      <p:sp>
        <p:nvSpPr>
          <p:cNvPr id="100" name="Google Shape;100;p3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32"/>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02" name="Google Shape;102;p3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5" name="Google Shape;105;p32"/>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6" name="Shape 106"/>
        <p:cNvGrpSpPr/>
        <p:nvPr/>
      </p:nvGrpSpPr>
      <p:grpSpPr>
        <a:xfrm>
          <a:off x="0" y="0"/>
          <a:ext cx="0" cy="0"/>
          <a:chOff x="0" y="0"/>
          <a:chExt cx="0" cy="0"/>
        </a:xfrm>
      </p:grpSpPr>
      <p:sp>
        <p:nvSpPr>
          <p:cNvPr id="107" name="Google Shape;107;p33"/>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33"/>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09" name="Google Shape;109;p3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12" name="Google Shape;112;p33"/>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spTree>
      <p:nvGrpSpPr>
        <p:cNvPr id="113" name="Shape 113"/>
        <p:cNvGrpSpPr/>
        <p:nvPr/>
      </p:nvGrpSpPr>
      <p:grpSpPr>
        <a:xfrm>
          <a:off x="0" y="0"/>
          <a:ext cx="0" cy="0"/>
          <a:chOff x="0" y="0"/>
          <a:chExt cx="0" cy="0"/>
        </a:xfrm>
      </p:grpSpPr>
      <p:pic>
        <p:nvPicPr>
          <p:cNvPr descr="A picture containing fabric&#10;&#10;Description automatically generated" id="114" name="Google Shape;114;p34"/>
          <p:cNvPicPr preferRelativeResize="0"/>
          <p:nvPr/>
        </p:nvPicPr>
        <p:blipFill rotWithShape="1">
          <a:blip r:embed="rId2">
            <a:alphaModFix/>
          </a:blip>
          <a:srcRect b="0" l="0" r="0" t="0"/>
          <a:stretch/>
        </p:blipFill>
        <p:spPr>
          <a:xfrm>
            <a:off x="5667013" y="1162701"/>
            <a:ext cx="1562100" cy="4394200"/>
          </a:xfrm>
          <a:prstGeom prst="rect">
            <a:avLst/>
          </a:prstGeom>
          <a:noFill/>
          <a:ln>
            <a:noFill/>
          </a:ln>
        </p:spPr>
      </p:pic>
      <p:sp>
        <p:nvSpPr>
          <p:cNvPr id="115" name="Google Shape;115;p34"/>
          <p:cNvSpPr/>
          <p:nvPr/>
        </p:nvSpPr>
        <p:spPr>
          <a:xfrm>
            <a:off x="0" y="0"/>
            <a:ext cx="6096000" cy="686957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A picture containing flower, plant&#10;&#10;Description automatically generated" id="116" name="Google Shape;116;p34"/>
          <p:cNvPicPr preferRelativeResize="0"/>
          <p:nvPr/>
        </p:nvPicPr>
        <p:blipFill rotWithShape="1">
          <a:blip r:embed="rId3">
            <a:alphaModFix/>
          </a:blip>
          <a:srcRect b="0" l="0" r="0" t="0"/>
          <a:stretch/>
        </p:blipFill>
        <p:spPr>
          <a:xfrm>
            <a:off x="5777235" y="2476883"/>
            <a:ext cx="749300" cy="2755900"/>
          </a:xfrm>
          <a:prstGeom prst="rect">
            <a:avLst/>
          </a:prstGeom>
          <a:noFill/>
          <a:ln>
            <a:noFill/>
          </a:ln>
        </p:spPr>
      </p:pic>
      <p:pic>
        <p:nvPicPr>
          <p:cNvPr descr="A close-up of a flower&#10;&#10;Description automatically generated with low confidence" id="117" name="Google Shape;117;p34"/>
          <p:cNvPicPr preferRelativeResize="0"/>
          <p:nvPr/>
        </p:nvPicPr>
        <p:blipFill rotWithShape="1">
          <a:blip r:embed="rId4">
            <a:alphaModFix/>
          </a:blip>
          <a:srcRect b="0" l="0" r="0" t="0"/>
          <a:stretch/>
        </p:blipFill>
        <p:spPr>
          <a:xfrm>
            <a:off x="2319809" y="1695833"/>
            <a:ext cx="1155700" cy="4318000"/>
          </a:xfrm>
          <a:prstGeom prst="rect">
            <a:avLst/>
          </a:prstGeom>
          <a:noFill/>
          <a:ln>
            <a:noFill/>
          </a:ln>
        </p:spPr>
      </p:pic>
      <p:pic>
        <p:nvPicPr>
          <p:cNvPr descr="A close-up of a flower&#10;&#10;Description automatically generated with low confidence" id="118" name="Google Shape;118;p34"/>
          <p:cNvPicPr preferRelativeResize="0"/>
          <p:nvPr/>
        </p:nvPicPr>
        <p:blipFill rotWithShape="1">
          <a:blip r:embed="rId4">
            <a:alphaModFix/>
          </a:blip>
          <a:srcRect b="0" l="0" r="0" t="0"/>
          <a:stretch/>
        </p:blipFill>
        <p:spPr>
          <a:xfrm>
            <a:off x="2366749" y="381916"/>
            <a:ext cx="1155700" cy="4318000"/>
          </a:xfrm>
          <a:prstGeom prst="rect">
            <a:avLst/>
          </a:prstGeom>
          <a:noFill/>
          <a:ln>
            <a:noFill/>
          </a:ln>
        </p:spPr>
      </p:pic>
      <p:sp>
        <p:nvSpPr>
          <p:cNvPr id="119" name="Google Shape;119;p34"/>
          <p:cNvSpPr/>
          <p:nvPr/>
        </p:nvSpPr>
        <p:spPr>
          <a:xfrm>
            <a:off x="1024128" y="2162946"/>
            <a:ext cx="3794760" cy="253697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0" name="Google Shape;120;p34"/>
          <p:cNvSpPr/>
          <p:nvPr/>
        </p:nvSpPr>
        <p:spPr>
          <a:xfrm>
            <a:off x="1131655" y="2264499"/>
            <a:ext cx="3585549" cy="2335427"/>
          </a:xfrm>
          <a:prstGeom prst="rect">
            <a:avLst/>
          </a:prstGeom>
          <a:noFill/>
          <a:ln cap="flat"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1" name="Google Shape;121;p34"/>
          <p:cNvSpPr txBox="1"/>
          <p:nvPr>
            <p:ph type="title"/>
          </p:nvPr>
        </p:nvSpPr>
        <p:spPr>
          <a:xfrm>
            <a:off x="1472184" y="2889504"/>
            <a:ext cx="2852928" cy="1088136"/>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34"/>
          <p:cNvSpPr txBox="1"/>
          <p:nvPr>
            <p:ph idx="1" type="body"/>
          </p:nvPr>
        </p:nvSpPr>
        <p:spPr>
          <a:xfrm>
            <a:off x="8211312" y="2011680"/>
            <a:ext cx="2999232" cy="2843784"/>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1000"/>
              </a:spcBef>
              <a:spcAft>
                <a:spcPts val="0"/>
              </a:spcAft>
              <a:buSzPts val="2400"/>
              <a:buNone/>
              <a:defRPr sz="2400">
                <a:latin typeface="Gill Sans"/>
                <a:ea typeface="Gill Sans"/>
                <a:cs typeface="Gill Sans"/>
                <a:sym typeface="Gill Sans"/>
              </a:defRPr>
            </a:lvl1pPr>
            <a:lvl2pPr indent="-355600" lvl="1" marL="914400" algn="l">
              <a:lnSpc>
                <a:spcPct val="150000"/>
              </a:lnSpc>
              <a:spcBef>
                <a:spcPts val="500"/>
              </a:spcBef>
              <a:spcAft>
                <a:spcPts val="0"/>
              </a:spcAft>
              <a:buSzPts val="2000"/>
              <a:buChar char="•"/>
              <a:defRPr sz="2000">
                <a:latin typeface="Gill Sans"/>
                <a:ea typeface="Gill Sans"/>
                <a:cs typeface="Gill Sans"/>
                <a:sym typeface="Gill Sans"/>
              </a:defRPr>
            </a:lvl2pPr>
            <a:lvl3pPr indent="-330200" lvl="2" marL="1371600" algn="ctr">
              <a:lnSpc>
                <a:spcPct val="120000"/>
              </a:lnSpc>
              <a:spcBef>
                <a:spcPts val="500"/>
              </a:spcBef>
              <a:spcAft>
                <a:spcPts val="0"/>
              </a:spcAft>
              <a:buSzPts val="1600"/>
              <a:buChar char="•"/>
              <a:defRPr sz="1600">
                <a:latin typeface="Gill Sans"/>
                <a:ea typeface="Gill Sans"/>
                <a:cs typeface="Gill Sans"/>
                <a:sym typeface="Gill Sans"/>
              </a:defRPr>
            </a:lvl3pPr>
            <a:lvl4pPr indent="-317500" lvl="3" marL="1828800" algn="ctr">
              <a:lnSpc>
                <a:spcPct val="120000"/>
              </a:lnSpc>
              <a:spcBef>
                <a:spcPts val="500"/>
              </a:spcBef>
              <a:spcAft>
                <a:spcPts val="0"/>
              </a:spcAft>
              <a:buSzPts val="1400"/>
              <a:buChar char="•"/>
              <a:defRPr sz="1400">
                <a:latin typeface="Gill Sans"/>
                <a:ea typeface="Gill Sans"/>
                <a:cs typeface="Gill Sans"/>
                <a:sym typeface="Gill Sans"/>
              </a:defRPr>
            </a:lvl4pPr>
            <a:lvl5pPr indent="-317500" lvl="4" marL="2286000" algn="ctr">
              <a:lnSpc>
                <a:spcPct val="120000"/>
              </a:lnSpc>
              <a:spcBef>
                <a:spcPts val="500"/>
              </a:spcBef>
              <a:spcAft>
                <a:spcPts val="0"/>
              </a:spcAft>
              <a:buSzPts val="1400"/>
              <a:buChar char="•"/>
              <a:defRPr sz="1400">
                <a:latin typeface="Gill Sans"/>
                <a:ea typeface="Gill Sans"/>
                <a:cs typeface="Gill Sans"/>
                <a:sym typeface="Gill Sans"/>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Header">
  <p:cSld name="2_Section Header">
    <p:spTree>
      <p:nvGrpSpPr>
        <p:cNvPr id="123" name="Shape 123"/>
        <p:cNvGrpSpPr/>
        <p:nvPr/>
      </p:nvGrpSpPr>
      <p:grpSpPr>
        <a:xfrm>
          <a:off x="0" y="0"/>
          <a:ext cx="0" cy="0"/>
          <a:chOff x="0" y="0"/>
          <a:chExt cx="0" cy="0"/>
        </a:xfrm>
      </p:grpSpPr>
      <p:sp>
        <p:nvSpPr>
          <p:cNvPr id="124" name="Google Shape;124;p35"/>
          <p:cNvSpPr/>
          <p:nvPr/>
        </p:nvSpPr>
        <p:spPr>
          <a:xfrm>
            <a:off x="0" y="1533950"/>
            <a:ext cx="12192000" cy="3790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A picture containing fabric&#10;&#10;Description automatically generated" id="125" name="Google Shape;125;p35"/>
          <p:cNvPicPr preferRelativeResize="0"/>
          <p:nvPr/>
        </p:nvPicPr>
        <p:blipFill rotWithShape="1">
          <a:blip r:embed="rId2">
            <a:alphaModFix/>
          </a:blip>
          <a:srcRect b="0" l="0" r="0" t="0"/>
          <a:stretch/>
        </p:blipFill>
        <p:spPr>
          <a:xfrm rot="-5400000">
            <a:off x="5056236" y="-1772981"/>
            <a:ext cx="2147050" cy="6039669"/>
          </a:xfrm>
          <a:prstGeom prst="rect">
            <a:avLst/>
          </a:prstGeom>
          <a:noFill/>
          <a:ln>
            <a:noFill/>
          </a:ln>
        </p:spPr>
      </p:pic>
      <p:sp>
        <p:nvSpPr>
          <p:cNvPr id="126" name="Google Shape;126;p35"/>
          <p:cNvSpPr/>
          <p:nvPr/>
        </p:nvSpPr>
        <p:spPr>
          <a:xfrm>
            <a:off x="225552" y="1796143"/>
            <a:ext cx="11740896" cy="3265714"/>
          </a:xfrm>
          <a:prstGeom prst="rect">
            <a:avLst/>
          </a:prstGeom>
          <a:solidFill>
            <a:schemeClr val="lt1"/>
          </a:solidFill>
          <a:ln cap="flat"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A picture containing flower, plant&#10;&#10;Description automatically generated" id="127" name="Google Shape;127;p35"/>
          <p:cNvPicPr preferRelativeResize="0"/>
          <p:nvPr/>
        </p:nvPicPr>
        <p:blipFill rotWithShape="1">
          <a:blip r:embed="rId3">
            <a:alphaModFix/>
          </a:blip>
          <a:srcRect b="0" l="0" r="0" t="0"/>
          <a:stretch/>
        </p:blipFill>
        <p:spPr>
          <a:xfrm rot="-5400000">
            <a:off x="6307543" y="-287017"/>
            <a:ext cx="1051334" cy="3866771"/>
          </a:xfrm>
          <a:prstGeom prst="rect">
            <a:avLst/>
          </a:prstGeom>
          <a:noFill/>
          <a:ln>
            <a:noFill/>
          </a:ln>
        </p:spPr>
      </p:pic>
      <p:pic>
        <p:nvPicPr>
          <p:cNvPr descr="A picture containing mollusk, insect&#10;&#10;Description automatically generated" id="128" name="Google Shape;128;p35"/>
          <p:cNvPicPr preferRelativeResize="0"/>
          <p:nvPr/>
        </p:nvPicPr>
        <p:blipFill rotWithShape="1">
          <a:blip r:embed="rId4">
            <a:alphaModFix/>
          </a:blip>
          <a:srcRect b="0" l="0" r="0" t="0"/>
          <a:stretch/>
        </p:blipFill>
        <p:spPr>
          <a:xfrm>
            <a:off x="5492222" y="4923380"/>
            <a:ext cx="1207554" cy="354511"/>
          </a:xfrm>
          <a:prstGeom prst="rect">
            <a:avLst/>
          </a:prstGeom>
          <a:noFill/>
          <a:ln>
            <a:noFill/>
          </a:ln>
        </p:spPr>
      </p:pic>
      <p:sp>
        <p:nvSpPr>
          <p:cNvPr id="129" name="Google Shape;129;p35"/>
          <p:cNvSpPr txBox="1"/>
          <p:nvPr>
            <p:ph type="title"/>
          </p:nvPr>
        </p:nvSpPr>
        <p:spPr>
          <a:xfrm>
            <a:off x="1743456" y="2404872"/>
            <a:ext cx="8705088" cy="2002536"/>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dk1"/>
              </a:buClr>
              <a:buSzPts val="4400"/>
              <a:buFont typeface="Gill Sans"/>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35"/>
          <p:cNvSpPr txBox="1"/>
          <p:nvPr>
            <p:ph idx="1" type="body"/>
          </p:nvPr>
        </p:nvSpPr>
        <p:spPr>
          <a:xfrm>
            <a:off x="1743454" y="3964517"/>
            <a:ext cx="8705089" cy="45720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SzPts val="2400"/>
              <a:buNone/>
              <a:defRPr sz="2400">
                <a:solidFill>
                  <a:schemeClr val="accent3"/>
                </a:solidFill>
              </a:defRPr>
            </a:lvl1pPr>
            <a:lvl2pPr indent="-228600" lvl="1" marL="914400" algn="l">
              <a:lnSpc>
                <a:spcPct val="120000"/>
              </a:lnSpc>
              <a:spcBef>
                <a:spcPts val="500"/>
              </a:spcBef>
              <a:spcAft>
                <a:spcPts val="0"/>
              </a:spcAft>
              <a:buSzPts val="2000"/>
              <a:buNone/>
              <a:defRPr sz="20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131" name="Google Shape;131;p35"/>
          <p:cNvSpPr txBox="1"/>
          <p:nvPr>
            <p:ph idx="2" type="body"/>
          </p:nvPr>
        </p:nvSpPr>
        <p:spPr>
          <a:xfrm>
            <a:off x="10149667" y="3189069"/>
            <a:ext cx="945473" cy="1936750"/>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SzPts val="14000"/>
              <a:buNone/>
              <a:defRPr b="1" sz="14000">
                <a:solidFill>
                  <a:schemeClr val="dk2"/>
                </a:solidFill>
                <a:latin typeface="Gill Sans"/>
                <a:ea typeface="Gill Sans"/>
                <a:cs typeface="Gill Sans"/>
                <a:sym typeface="Gill Sans"/>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32" name="Google Shape;132;p35"/>
          <p:cNvSpPr txBox="1"/>
          <p:nvPr>
            <p:ph idx="3" type="body"/>
          </p:nvPr>
        </p:nvSpPr>
        <p:spPr>
          <a:xfrm>
            <a:off x="1033184" y="2136567"/>
            <a:ext cx="941832" cy="1936750"/>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SzPts val="14000"/>
              <a:buNone/>
              <a:defRPr b="1" sz="14000">
                <a:solidFill>
                  <a:schemeClr val="dk2"/>
                </a:solidFill>
                <a:latin typeface="Gill Sans"/>
                <a:ea typeface="Gill Sans"/>
                <a:cs typeface="Gill Sans"/>
                <a:sym typeface="Gill Sans"/>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33" name="Shape 133"/>
        <p:cNvGrpSpPr/>
        <p:nvPr/>
      </p:nvGrpSpPr>
      <p:grpSpPr>
        <a:xfrm>
          <a:off x="0" y="0"/>
          <a:ext cx="0" cy="0"/>
          <a:chOff x="0" y="0"/>
          <a:chExt cx="0" cy="0"/>
        </a:xfrm>
      </p:grpSpPr>
      <p:sp>
        <p:nvSpPr>
          <p:cNvPr id="134" name="Google Shape;134;p36"/>
          <p:cNvSpPr/>
          <p:nvPr/>
        </p:nvSpPr>
        <p:spPr>
          <a:xfrm>
            <a:off x="553443" y="0"/>
            <a:ext cx="11105522" cy="62446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5" name="Google Shape;135;p36"/>
          <p:cNvSpPr/>
          <p:nvPr/>
        </p:nvSpPr>
        <p:spPr>
          <a:xfrm>
            <a:off x="877579" y="0"/>
            <a:ext cx="10460969" cy="5872780"/>
          </a:xfrm>
          <a:prstGeom prst="rect">
            <a:avLst/>
          </a:prstGeom>
          <a:noFill/>
          <a:ln cap="flat"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A picture containing mollusk, insect&#10;&#10;Description automatically generated" id="136" name="Google Shape;136;p36"/>
          <p:cNvPicPr preferRelativeResize="0"/>
          <p:nvPr/>
        </p:nvPicPr>
        <p:blipFill rotWithShape="1">
          <a:blip r:embed="rId2">
            <a:alphaModFix/>
          </a:blip>
          <a:srcRect b="0" l="0" r="0" t="0"/>
          <a:stretch/>
        </p:blipFill>
        <p:spPr>
          <a:xfrm>
            <a:off x="5491275" y="5738220"/>
            <a:ext cx="1207554" cy="354511"/>
          </a:xfrm>
          <a:prstGeom prst="rect">
            <a:avLst/>
          </a:prstGeom>
          <a:noFill/>
          <a:ln>
            <a:noFill/>
          </a:ln>
        </p:spPr>
      </p:pic>
      <p:sp>
        <p:nvSpPr>
          <p:cNvPr id="137" name="Google Shape;137;p3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36"/>
          <p:cNvSpPr/>
          <p:nvPr>
            <p:ph idx="2" type="pic"/>
          </p:nvPr>
        </p:nvSpPr>
        <p:spPr>
          <a:xfrm>
            <a:off x="1375868" y="1797050"/>
            <a:ext cx="2057400" cy="2058988"/>
          </a:xfrm>
          <a:prstGeom prst="rect">
            <a:avLst/>
          </a:prstGeom>
          <a:noFill/>
          <a:ln>
            <a:noFill/>
          </a:ln>
        </p:spPr>
      </p:sp>
      <p:sp>
        <p:nvSpPr>
          <p:cNvPr id="139" name="Google Shape;139;p36"/>
          <p:cNvSpPr txBox="1"/>
          <p:nvPr>
            <p:ph idx="1" type="body"/>
          </p:nvPr>
        </p:nvSpPr>
        <p:spPr>
          <a:xfrm>
            <a:off x="1326173" y="3946525"/>
            <a:ext cx="2194560" cy="355600"/>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2000"/>
              <a:buNone/>
              <a:defRPr sz="2000">
                <a:latin typeface="Gill Sans"/>
                <a:ea typeface="Gill Sans"/>
                <a:cs typeface="Gill Sans"/>
                <a:sym typeface="Gill Sans"/>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40" name="Google Shape;140;p36"/>
          <p:cNvSpPr txBox="1"/>
          <p:nvPr>
            <p:ph idx="3" type="body"/>
          </p:nvPr>
        </p:nvSpPr>
        <p:spPr>
          <a:xfrm>
            <a:off x="1328309" y="4306415"/>
            <a:ext cx="2194560" cy="274320"/>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1600"/>
              <a:buNone/>
              <a:defRPr sz="1600">
                <a:latin typeface="Gill Sans"/>
                <a:ea typeface="Gill Sans"/>
                <a:cs typeface="Gill Sans"/>
                <a:sym typeface="Gill Sans"/>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41" name="Google Shape;141;p36"/>
          <p:cNvSpPr/>
          <p:nvPr>
            <p:ph idx="4" type="pic"/>
          </p:nvPr>
        </p:nvSpPr>
        <p:spPr>
          <a:xfrm>
            <a:off x="3828270" y="1797050"/>
            <a:ext cx="2057400" cy="2058988"/>
          </a:xfrm>
          <a:prstGeom prst="rect">
            <a:avLst/>
          </a:prstGeom>
          <a:noFill/>
          <a:ln>
            <a:noFill/>
          </a:ln>
        </p:spPr>
      </p:sp>
      <p:sp>
        <p:nvSpPr>
          <p:cNvPr id="142" name="Google Shape;142;p36"/>
          <p:cNvSpPr txBox="1"/>
          <p:nvPr>
            <p:ph idx="5" type="body"/>
          </p:nvPr>
        </p:nvSpPr>
        <p:spPr>
          <a:xfrm>
            <a:off x="3763663" y="3926721"/>
            <a:ext cx="2194560" cy="355600"/>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2000"/>
              <a:buNone/>
              <a:defRPr sz="2000">
                <a:latin typeface="Gill Sans"/>
                <a:ea typeface="Gill Sans"/>
                <a:cs typeface="Gill Sans"/>
                <a:sym typeface="Gill Sans"/>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43" name="Google Shape;143;p36"/>
          <p:cNvSpPr txBox="1"/>
          <p:nvPr>
            <p:ph idx="6" type="body"/>
          </p:nvPr>
        </p:nvSpPr>
        <p:spPr>
          <a:xfrm>
            <a:off x="3765799" y="4286611"/>
            <a:ext cx="2194560" cy="274320"/>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1600"/>
              <a:buNone/>
              <a:defRPr sz="1600">
                <a:latin typeface="Gill Sans"/>
                <a:ea typeface="Gill Sans"/>
                <a:cs typeface="Gill Sans"/>
                <a:sym typeface="Gill Sans"/>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44" name="Google Shape;144;p36"/>
          <p:cNvSpPr/>
          <p:nvPr>
            <p:ph idx="7" type="pic"/>
          </p:nvPr>
        </p:nvSpPr>
        <p:spPr>
          <a:xfrm>
            <a:off x="6280672" y="1797050"/>
            <a:ext cx="2057400" cy="2058988"/>
          </a:xfrm>
          <a:prstGeom prst="rect">
            <a:avLst/>
          </a:prstGeom>
          <a:noFill/>
          <a:ln>
            <a:noFill/>
          </a:ln>
        </p:spPr>
      </p:sp>
      <p:sp>
        <p:nvSpPr>
          <p:cNvPr id="145" name="Google Shape;145;p36"/>
          <p:cNvSpPr txBox="1"/>
          <p:nvPr>
            <p:ph idx="8" type="body"/>
          </p:nvPr>
        </p:nvSpPr>
        <p:spPr>
          <a:xfrm>
            <a:off x="6216065" y="3946525"/>
            <a:ext cx="2194560" cy="355600"/>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2000"/>
              <a:buNone/>
              <a:defRPr sz="2000">
                <a:latin typeface="Gill Sans"/>
                <a:ea typeface="Gill Sans"/>
                <a:cs typeface="Gill Sans"/>
                <a:sym typeface="Gill Sans"/>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46" name="Google Shape;146;p36"/>
          <p:cNvSpPr txBox="1"/>
          <p:nvPr>
            <p:ph idx="9" type="body"/>
          </p:nvPr>
        </p:nvSpPr>
        <p:spPr>
          <a:xfrm>
            <a:off x="6218201" y="4306415"/>
            <a:ext cx="2194560" cy="274320"/>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1600"/>
              <a:buNone/>
              <a:defRPr sz="1600">
                <a:latin typeface="Gill Sans"/>
                <a:ea typeface="Gill Sans"/>
                <a:cs typeface="Gill Sans"/>
                <a:sym typeface="Gill Sans"/>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47" name="Google Shape;147;p36"/>
          <p:cNvSpPr/>
          <p:nvPr>
            <p:ph idx="13" type="pic"/>
          </p:nvPr>
        </p:nvSpPr>
        <p:spPr>
          <a:xfrm>
            <a:off x="8733074" y="1797050"/>
            <a:ext cx="2057400" cy="2058988"/>
          </a:xfrm>
          <a:prstGeom prst="rect">
            <a:avLst/>
          </a:prstGeom>
          <a:noFill/>
          <a:ln>
            <a:noFill/>
          </a:ln>
        </p:spPr>
      </p:sp>
      <p:sp>
        <p:nvSpPr>
          <p:cNvPr id="148" name="Google Shape;148;p36"/>
          <p:cNvSpPr txBox="1"/>
          <p:nvPr>
            <p:ph idx="14" type="body"/>
          </p:nvPr>
        </p:nvSpPr>
        <p:spPr>
          <a:xfrm>
            <a:off x="8666331" y="3946525"/>
            <a:ext cx="2194560" cy="355600"/>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2000"/>
              <a:buNone/>
              <a:defRPr sz="2000">
                <a:latin typeface="Gill Sans"/>
                <a:ea typeface="Gill Sans"/>
                <a:cs typeface="Gill Sans"/>
                <a:sym typeface="Gill Sans"/>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49" name="Google Shape;149;p36"/>
          <p:cNvSpPr txBox="1"/>
          <p:nvPr>
            <p:ph idx="15" type="body"/>
          </p:nvPr>
        </p:nvSpPr>
        <p:spPr>
          <a:xfrm>
            <a:off x="8668467" y="4306415"/>
            <a:ext cx="2194560" cy="274320"/>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1600"/>
              <a:buNone/>
              <a:defRPr sz="1600">
                <a:latin typeface="Gill Sans"/>
                <a:ea typeface="Gill Sans"/>
                <a:cs typeface="Gill Sans"/>
                <a:sym typeface="Gill Sans"/>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50" name="Google Shape;150;p3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52" name="Shape 152"/>
        <p:cNvGrpSpPr/>
        <p:nvPr/>
      </p:nvGrpSpPr>
      <p:grpSpPr>
        <a:xfrm>
          <a:off x="0" y="0"/>
          <a:ext cx="0" cy="0"/>
          <a:chOff x="0" y="0"/>
          <a:chExt cx="0" cy="0"/>
        </a:xfrm>
      </p:grpSpPr>
      <p:sp>
        <p:nvSpPr>
          <p:cNvPr id="153" name="Google Shape;153;p37"/>
          <p:cNvSpPr/>
          <p:nvPr/>
        </p:nvSpPr>
        <p:spPr>
          <a:xfrm>
            <a:off x="553443" y="0"/>
            <a:ext cx="11105522" cy="62446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4" name="Google Shape;154;p37"/>
          <p:cNvSpPr/>
          <p:nvPr/>
        </p:nvSpPr>
        <p:spPr>
          <a:xfrm>
            <a:off x="877579" y="0"/>
            <a:ext cx="10460969" cy="5872780"/>
          </a:xfrm>
          <a:prstGeom prst="rect">
            <a:avLst/>
          </a:prstGeom>
          <a:noFill/>
          <a:ln cap="flat"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A picture containing mollusk, insect&#10;&#10;Description automatically generated" id="155" name="Google Shape;155;p37"/>
          <p:cNvPicPr preferRelativeResize="0"/>
          <p:nvPr/>
        </p:nvPicPr>
        <p:blipFill rotWithShape="1">
          <a:blip r:embed="rId2">
            <a:alphaModFix/>
          </a:blip>
          <a:srcRect b="0" l="0" r="0" t="0"/>
          <a:stretch/>
        </p:blipFill>
        <p:spPr>
          <a:xfrm>
            <a:off x="5491275" y="5738220"/>
            <a:ext cx="1207554" cy="354511"/>
          </a:xfrm>
          <a:prstGeom prst="rect">
            <a:avLst/>
          </a:prstGeom>
          <a:noFill/>
          <a:ln>
            <a:noFill/>
          </a:ln>
        </p:spPr>
      </p:pic>
      <p:sp>
        <p:nvSpPr>
          <p:cNvPr id="156" name="Google Shape;156;p3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37"/>
          <p:cNvSpPr/>
          <p:nvPr>
            <p:ph idx="2" type="pic"/>
          </p:nvPr>
        </p:nvSpPr>
        <p:spPr>
          <a:xfrm>
            <a:off x="1681364" y="1658061"/>
            <a:ext cx="1160392" cy="1161288"/>
          </a:xfrm>
          <a:prstGeom prst="rect">
            <a:avLst/>
          </a:prstGeom>
          <a:noFill/>
          <a:ln>
            <a:noFill/>
          </a:ln>
        </p:spPr>
      </p:sp>
      <p:sp>
        <p:nvSpPr>
          <p:cNvPr id="158" name="Google Shape;158;p37"/>
          <p:cNvSpPr txBox="1"/>
          <p:nvPr>
            <p:ph idx="1" type="body"/>
          </p:nvPr>
        </p:nvSpPr>
        <p:spPr>
          <a:xfrm>
            <a:off x="1106424" y="2926080"/>
            <a:ext cx="2322576"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600"/>
              <a:buNone/>
              <a:defRPr sz="1600">
                <a:latin typeface="Gill Sans"/>
                <a:ea typeface="Gill Sans"/>
                <a:cs typeface="Gill Sans"/>
                <a:sym typeface="Gill Sans"/>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59" name="Google Shape;159;p37"/>
          <p:cNvSpPr txBox="1"/>
          <p:nvPr>
            <p:ph idx="3" type="body"/>
          </p:nvPr>
        </p:nvSpPr>
        <p:spPr>
          <a:xfrm>
            <a:off x="1106424" y="3145536"/>
            <a:ext cx="2322576" cy="26517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400"/>
              <a:buNone/>
              <a:defRPr sz="1400">
                <a:latin typeface="Gill Sans"/>
                <a:ea typeface="Gill Sans"/>
                <a:cs typeface="Gill Sans"/>
                <a:sym typeface="Gill Sans"/>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60" name="Google Shape;160;p37"/>
          <p:cNvSpPr/>
          <p:nvPr>
            <p:ph idx="4" type="pic"/>
          </p:nvPr>
        </p:nvSpPr>
        <p:spPr>
          <a:xfrm>
            <a:off x="1681364" y="3818492"/>
            <a:ext cx="1160392" cy="1161288"/>
          </a:xfrm>
          <a:prstGeom prst="rect">
            <a:avLst/>
          </a:prstGeom>
          <a:noFill/>
          <a:ln>
            <a:noFill/>
          </a:ln>
        </p:spPr>
      </p:sp>
      <p:sp>
        <p:nvSpPr>
          <p:cNvPr id="161" name="Google Shape;161;p37"/>
          <p:cNvSpPr txBox="1"/>
          <p:nvPr>
            <p:ph idx="5" type="body"/>
          </p:nvPr>
        </p:nvSpPr>
        <p:spPr>
          <a:xfrm>
            <a:off x="1106424" y="5086511"/>
            <a:ext cx="2322576"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600"/>
              <a:buNone/>
              <a:defRPr sz="1600">
                <a:latin typeface="Gill Sans"/>
                <a:ea typeface="Gill Sans"/>
                <a:cs typeface="Gill Sans"/>
                <a:sym typeface="Gill Sans"/>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62" name="Google Shape;162;p37"/>
          <p:cNvSpPr txBox="1"/>
          <p:nvPr>
            <p:ph idx="6" type="body"/>
          </p:nvPr>
        </p:nvSpPr>
        <p:spPr>
          <a:xfrm>
            <a:off x="1106424" y="5305967"/>
            <a:ext cx="2322576" cy="26517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400"/>
              <a:buNone/>
              <a:defRPr sz="1400">
                <a:latin typeface="Gill Sans"/>
                <a:ea typeface="Gill Sans"/>
                <a:cs typeface="Gill Sans"/>
                <a:sym typeface="Gill Sans"/>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63" name="Google Shape;163;p37"/>
          <p:cNvSpPr/>
          <p:nvPr>
            <p:ph idx="7" type="pic"/>
          </p:nvPr>
        </p:nvSpPr>
        <p:spPr>
          <a:xfrm>
            <a:off x="4226754" y="1658061"/>
            <a:ext cx="1160392" cy="1161288"/>
          </a:xfrm>
          <a:prstGeom prst="rect">
            <a:avLst/>
          </a:prstGeom>
          <a:noFill/>
          <a:ln>
            <a:noFill/>
          </a:ln>
        </p:spPr>
      </p:sp>
      <p:sp>
        <p:nvSpPr>
          <p:cNvPr id="164" name="Google Shape;164;p37"/>
          <p:cNvSpPr txBox="1"/>
          <p:nvPr>
            <p:ph idx="8" type="body"/>
          </p:nvPr>
        </p:nvSpPr>
        <p:spPr>
          <a:xfrm>
            <a:off x="3639312" y="2926080"/>
            <a:ext cx="2322576"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600"/>
              <a:buNone/>
              <a:defRPr sz="1600">
                <a:latin typeface="Gill Sans"/>
                <a:ea typeface="Gill Sans"/>
                <a:cs typeface="Gill Sans"/>
                <a:sym typeface="Gill Sans"/>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65" name="Google Shape;165;p37"/>
          <p:cNvSpPr txBox="1"/>
          <p:nvPr>
            <p:ph idx="9" type="body"/>
          </p:nvPr>
        </p:nvSpPr>
        <p:spPr>
          <a:xfrm>
            <a:off x="3639312" y="3145536"/>
            <a:ext cx="2322576" cy="26517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400"/>
              <a:buNone/>
              <a:defRPr sz="1400">
                <a:latin typeface="Gill Sans"/>
                <a:ea typeface="Gill Sans"/>
                <a:cs typeface="Gill Sans"/>
                <a:sym typeface="Gill Sans"/>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66" name="Google Shape;166;p37"/>
          <p:cNvSpPr/>
          <p:nvPr>
            <p:ph idx="13" type="pic"/>
          </p:nvPr>
        </p:nvSpPr>
        <p:spPr>
          <a:xfrm>
            <a:off x="4226754" y="3818492"/>
            <a:ext cx="1160392" cy="1161288"/>
          </a:xfrm>
          <a:prstGeom prst="rect">
            <a:avLst/>
          </a:prstGeom>
          <a:noFill/>
          <a:ln>
            <a:noFill/>
          </a:ln>
        </p:spPr>
      </p:sp>
      <p:sp>
        <p:nvSpPr>
          <p:cNvPr id="167" name="Google Shape;167;p37"/>
          <p:cNvSpPr txBox="1"/>
          <p:nvPr>
            <p:ph idx="14" type="body"/>
          </p:nvPr>
        </p:nvSpPr>
        <p:spPr>
          <a:xfrm>
            <a:off x="3639312" y="5086511"/>
            <a:ext cx="2322576"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600"/>
              <a:buNone/>
              <a:defRPr sz="1600">
                <a:latin typeface="Gill Sans"/>
                <a:ea typeface="Gill Sans"/>
                <a:cs typeface="Gill Sans"/>
                <a:sym typeface="Gill Sans"/>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68" name="Google Shape;168;p37"/>
          <p:cNvSpPr txBox="1"/>
          <p:nvPr>
            <p:ph idx="15" type="body"/>
          </p:nvPr>
        </p:nvSpPr>
        <p:spPr>
          <a:xfrm>
            <a:off x="3639312" y="5305967"/>
            <a:ext cx="2322576" cy="26517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400"/>
              <a:buNone/>
              <a:defRPr sz="1400">
                <a:latin typeface="Gill Sans"/>
                <a:ea typeface="Gill Sans"/>
                <a:cs typeface="Gill Sans"/>
                <a:sym typeface="Gill Sans"/>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69" name="Google Shape;169;p37"/>
          <p:cNvSpPr/>
          <p:nvPr>
            <p:ph idx="16" type="pic"/>
          </p:nvPr>
        </p:nvSpPr>
        <p:spPr>
          <a:xfrm>
            <a:off x="6772144" y="1658061"/>
            <a:ext cx="1160392" cy="1161288"/>
          </a:xfrm>
          <a:prstGeom prst="rect">
            <a:avLst/>
          </a:prstGeom>
          <a:noFill/>
          <a:ln>
            <a:noFill/>
          </a:ln>
        </p:spPr>
      </p:sp>
      <p:sp>
        <p:nvSpPr>
          <p:cNvPr id="170" name="Google Shape;170;p37"/>
          <p:cNvSpPr txBox="1"/>
          <p:nvPr>
            <p:ph idx="17" type="body"/>
          </p:nvPr>
        </p:nvSpPr>
        <p:spPr>
          <a:xfrm>
            <a:off x="6172200" y="2926080"/>
            <a:ext cx="2322576"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600"/>
              <a:buNone/>
              <a:defRPr sz="1600">
                <a:latin typeface="Gill Sans"/>
                <a:ea typeface="Gill Sans"/>
                <a:cs typeface="Gill Sans"/>
                <a:sym typeface="Gill Sans"/>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71" name="Google Shape;171;p37"/>
          <p:cNvSpPr txBox="1"/>
          <p:nvPr>
            <p:ph idx="18" type="body"/>
          </p:nvPr>
        </p:nvSpPr>
        <p:spPr>
          <a:xfrm>
            <a:off x="6172200" y="3145536"/>
            <a:ext cx="2322576" cy="26517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400"/>
              <a:buNone/>
              <a:defRPr sz="1400">
                <a:latin typeface="Gill Sans"/>
                <a:ea typeface="Gill Sans"/>
                <a:cs typeface="Gill Sans"/>
                <a:sym typeface="Gill Sans"/>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72" name="Google Shape;172;p37"/>
          <p:cNvSpPr/>
          <p:nvPr>
            <p:ph idx="19" type="pic"/>
          </p:nvPr>
        </p:nvSpPr>
        <p:spPr>
          <a:xfrm>
            <a:off x="6772144" y="3818492"/>
            <a:ext cx="1160392" cy="1161288"/>
          </a:xfrm>
          <a:prstGeom prst="rect">
            <a:avLst/>
          </a:prstGeom>
          <a:noFill/>
          <a:ln>
            <a:noFill/>
          </a:ln>
        </p:spPr>
      </p:sp>
      <p:sp>
        <p:nvSpPr>
          <p:cNvPr id="173" name="Google Shape;173;p37"/>
          <p:cNvSpPr txBox="1"/>
          <p:nvPr>
            <p:ph idx="20" type="body"/>
          </p:nvPr>
        </p:nvSpPr>
        <p:spPr>
          <a:xfrm>
            <a:off x="6172200" y="5086511"/>
            <a:ext cx="2322576"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600"/>
              <a:buNone/>
              <a:defRPr sz="1600">
                <a:latin typeface="Gill Sans"/>
                <a:ea typeface="Gill Sans"/>
                <a:cs typeface="Gill Sans"/>
                <a:sym typeface="Gill Sans"/>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74" name="Google Shape;174;p37"/>
          <p:cNvSpPr txBox="1"/>
          <p:nvPr>
            <p:ph idx="21" type="body"/>
          </p:nvPr>
        </p:nvSpPr>
        <p:spPr>
          <a:xfrm>
            <a:off x="6172200" y="5305967"/>
            <a:ext cx="2322576" cy="26517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400"/>
              <a:buNone/>
              <a:defRPr sz="1400">
                <a:latin typeface="Gill Sans"/>
                <a:ea typeface="Gill Sans"/>
                <a:cs typeface="Gill Sans"/>
                <a:sym typeface="Gill Sans"/>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75" name="Google Shape;175;p37"/>
          <p:cNvSpPr/>
          <p:nvPr>
            <p:ph idx="22" type="pic"/>
          </p:nvPr>
        </p:nvSpPr>
        <p:spPr>
          <a:xfrm>
            <a:off x="9317533" y="1658061"/>
            <a:ext cx="1160392" cy="1161288"/>
          </a:xfrm>
          <a:prstGeom prst="rect">
            <a:avLst/>
          </a:prstGeom>
          <a:noFill/>
          <a:ln>
            <a:noFill/>
          </a:ln>
        </p:spPr>
      </p:sp>
      <p:sp>
        <p:nvSpPr>
          <p:cNvPr id="176" name="Google Shape;176;p37"/>
          <p:cNvSpPr txBox="1"/>
          <p:nvPr>
            <p:ph idx="23" type="body"/>
          </p:nvPr>
        </p:nvSpPr>
        <p:spPr>
          <a:xfrm>
            <a:off x="8705088" y="2926080"/>
            <a:ext cx="2322576"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600"/>
              <a:buNone/>
              <a:defRPr sz="1600">
                <a:latin typeface="Gill Sans"/>
                <a:ea typeface="Gill Sans"/>
                <a:cs typeface="Gill Sans"/>
                <a:sym typeface="Gill Sans"/>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77" name="Google Shape;177;p37"/>
          <p:cNvSpPr txBox="1"/>
          <p:nvPr>
            <p:ph idx="24" type="body"/>
          </p:nvPr>
        </p:nvSpPr>
        <p:spPr>
          <a:xfrm>
            <a:off x="8705088" y="3145536"/>
            <a:ext cx="2322576" cy="26517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400"/>
              <a:buNone/>
              <a:defRPr sz="1400">
                <a:latin typeface="Gill Sans"/>
                <a:ea typeface="Gill Sans"/>
                <a:cs typeface="Gill Sans"/>
                <a:sym typeface="Gill Sans"/>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78" name="Google Shape;178;p37"/>
          <p:cNvSpPr/>
          <p:nvPr>
            <p:ph idx="25" type="pic"/>
          </p:nvPr>
        </p:nvSpPr>
        <p:spPr>
          <a:xfrm>
            <a:off x="9317533" y="3818492"/>
            <a:ext cx="1160392" cy="1161288"/>
          </a:xfrm>
          <a:prstGeom prst="rect">
            <a:avLst/>
          </a:prstGeom>
          <a:noFill/>
          <a:ln>
            <a:noFill/>
          </a:ln>
        </p:spPr>
      </p:sp>
      <p:sp>
        <p:nvSpPr>
          <p:cNvPr id="179" name="Google Shape;179;p37"/>
          <p:cNvSpPr txBox="1"/>
          <p:nvPr>
            <p:ph idx="26" type="body"/>
          </p:nvPr>
        </p:nvSpPr>
        <p:spPr>
          <a:xfrm>
            <a:off x="8705088" y="5086511"/>
            <a:ext cx="2322576"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600"/>
              <a:buNone/>
              <a:defRPr sz="1600">
                <a:latin typeface="Gill Sans"/>
                <a:ea typeface="Gill Sans"/>
                <a:cs typeface="Gill Sans"/>
                <a:sym typeface="Gill Sans"/>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80" name="Google Shape;180;p37"/>
          <p:cNvSpPr txBox="1"/>
          <p:nvPr>
            <p:ph idx="27" type="body"/>
          </p:nvPr>
        </p:nvSpPr>
        <p:spPr>
          <a:xfrm>
            <a:off x="8705088" y="5305967"/>
            <a:ext cx="2322576" cy="26517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400"/>
              <a:buNone/>
              <a:defRPr sz="1400">
                <a:latin typeface="Gill Sans"/>
                <a:ea typeface="Gill Sans"/>
                <a:cs typeface="Gill Sans"/>
                <a:sym typeface="Gill Sans"/>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81" name="Google Shape;181;p3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3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83" name="Shape 183"/>
        <p:cNvGrpSpPr/>
        <p:nvPr/>
      </p:nvGrpSpPr>
      <p:grpSpPr>
        <a:xfrm>
          <a:off x="0" y="0"/>
          <a:ext cx="0" cy="0"/>
          <a:chOff x="0" y="0"/>
          <a:chExt cx="0" cy="0"/>
        </a:xfrm>
      </p:grpSpPr>
      <p:sp>
        <p:nvSpPr>
          <p:cNvPr id="184" name="Google Shape;184;p38"/>
          <p:cNvSpPr/>
          <p:nvPr/>
        </p:nvSpPr>
        <p:spPr>
          <a:xfrm>
            <a:off x="0" y="0"/>
            <a:ext cx="4873752" cy="686957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A close-up of a tree&#10;&#10;Description automatically generated with medium confidence" id="185" name="Google Shape;185;p38"/>
          <p:cNvPicPr preferRelativeResize="0"/>
          <p:nvPr/>
        </p:nvPicPr>
        <p:blipFill rotWithShape="1">
          <a:blip r:embed="rId2">
            <a:alphaModFix/>
          </a:blip>
          <a:srcRect b="0" l="0" r="0" t="0"/>
          <a:stretch/>
        </p:blipFill>
        <p:spPr>
          <a:xfrm flipH="1" rot="2866459">
            <a:off x="2282032" y="1589693"/>
            <a:ext cx="970220" cy="2236127"/>
          </a:xfrm>
          <a:prstGeom prst="rect">
            <a:avLst/>
          </a:prstGeom>
          <a:noFill/>
          <a:ln>
            <a:noFill/>
          </a:ln>
        </p:spPr>
      </p:pic>
      <p:sp>
        <p:nvSpPr>
          <p:cNvPr id="186" name="Google Shape;186;p38"/>
          <p:cNvSpPr txBox="1"/>
          <p:nvPr>
            <p:ph type="title"/>
          </p:nvPr>
        </p:nvSpPr>
        <p:spPr>
          <a:xfrm>
            <a:off x="6291072" y="978408"/>
            <a:ext cx="4974336" cy="132588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7" name="Google Shape;187;p3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3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9" name="Google Shape;189;p38"/>
          <p:cNvSpPr txBox="1"/>
          <p:nvPr>
            <p:ph idx="1" type="body"/>
          </p:nvPr>
        </p:nvSpPr>
        <p:spPr>
          <a:xfrm>
            <a:off x="6291072" y="2322576"/>
            <a:ext cx="5065776" cy="448056"/>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SzPts val="2000"/>
              <a:buFont typeface="Arial"/>
              <a:buNone/>
              <a:defRPr b="0" sz="2000">
                <a:latin typeface="Gill Sans"/>
                <a:ea typeface="Gill Sans"/>
                <a:cs typeface="Gill Sans"/>
                <a:sym typeface="Gill Sans"/>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90" name="Google Shape;190;p38"/>
          <p:cNvSpPr txBox="1"/>
          <p:nvPr>
            <p:ph idx="2" type="body"/>
          </p:nvPr>
        </p:nvSpPr>
        <p:spPr>
          <a:xfrm>
            <a:off x="6289612" y="2770632"/>
            <a:ext cx="5065776" cy="1554480"/>
          </a:xfrm>
          <a:prstGeom prst="rect">
            <a:avLst/>
          </a:prstGeom>
          <a:noFill/>
          <a:ln>
            <a:noFill/>
          </a:ln>
        </p:spPr>
        <p:txBody>
          <a:bodyPr anchorCtr="0" anchor="t" bIns="45700" lIns="91425" spcFirstLastPara="1" rIns="91425" wrap="square" tIns="45700">
            <a:normAutofit/>
          </a:bodyPr>
          <a:lstStyle>
            <a:lvl1pPr indent="-330200" lvl="0" marL="457200" algn="l">
              <a:lnSpc>
                <a:spcPct val="120000"/>
              </a:lnSpc>
              <a:spcBef>
                <a:spcPts val="1000"/>
              </a:spcBef>
              <a:spcAft>
                <a:spcPts val="0"/>
              </a:spcAft>
              <a:buClr>
                <a:srgbClr val="73292A"/>
              </a:buClr>
              <a:buSzPts val="1600"/>
              <a:buFont typeface="Arial"/>
              <a:buChar char="•"/>
              <a:defRPr sz="1600"/>
            </a:lvl1pPr>
            <a:lvl2pPr indent="-317500" lvl="1" marL="914400" algn="l">
              <a:lnSpc>
                <a:spcPct val="120000"/>
              </a:lnSpc>
              <a:spcBef>
                <a:spcPts val="500"/>
              </a:spcBef>
              <a:spcAft>
                <a:spcPts val="0"/>
              </a:spcAft>
              <a:buClr>
                <a:srgbClr val="73292A"/>
              </a:buClr>
              <a:buSzPts val="1400"/>
              <a:buFont typeface="Arial"/>
              <a:buChar char="•"/>
              <a:defRPr sz="1400"/>
            </a:lvl2pPr>
            <a:lvl3pPr indent="-304800" lvl="2" marL="1371600" algn="l">
              <a:lnSpc>
                <a:spcPct val="120000"/>
              </a:lnSpc>
              <a:spcBef>
                <a:spcPts val="500"/>
              </a:spcBef>
              <a:spcAft>
                <a:spcPts val="0"/>
              </a:spcAft>
              <a:buClr>
                <a:srgbClr val="73292A"/>
              </a:buClr>
              <a:buSzPts val="1200"/>
              <a:buFont typeface="Arial"/>
              <a:buChar char="•"/>
              <a:defRPr sz="1200"/>
            </a:lvl3pPr>
            <a:lvl4pPr indent="-298450" lvl="3" marL="1828800" algn="l">
              <a:lnSpc>
                <a:spcPct val="120000"/>
              </a:lnSpc>
              <a:spcBef>
                <a:spcPts val="500"/>
              </a:spcBef>
              <a:spcAft>
                <a:spcPts val="0"/>
              </a:spcAft>
              <a:buClr>
                <a:srgbClr val="73292A"/>
              </a:buClr>
              <a:buSzPts val="1100"/>
              <a:buFont typeface="Arial"/>
              <a:buChar char="•"/>
              <a:defRPr sz="1100"/>
            </a:lvl4pPr>
            <a:lvl5pPr indent="-298450" lvl="4" marL="2286000" algn="l">
              <a:lnSpc>
                <a:spcPct val="120000"/>
              </a:lnSpc>
              <a:spcBef>
                <a:spcPts val="500"/>
              </a:spcBef>
              <a:spcAft>
                <a:spcPts val="0"/>
              </a:spcAft>
              <a:buClr>
                <a:srgbClr val="73292A"/>
              </a:buClr>
              <a:buSzPts val="1100"/>
              <a:buFont typeface="Arial"/>
              <a:buChar char="•"/>
              <a:defRPr sz="1100"/>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91" name="Google Shape;191;p38"/>
          <p:cNvSpPr txBox="1"/>
          <p:nvPr>
            <p:ph idx="3" type="body"/>
          </p:nvPr>
        </p:nvSpPr>
        <p:spPr>
          <a:xfrm>
            <a:off x="6289612" y="4361688"/>
            <a:ext cx="5065776" cy="448056"/>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SzPts val="2000"/>
              <a:buFont typeface="Arial"/>
              <a:buNone/>
              <a:defRPr b="0" sz="2000">
                <a:latin typeface="Gill Sans"/>
                <a:ea typeface="Gill Sans"/>
                <a:cs typeface="Gill Sans"/>
                <a:sym typeface="Gill Sans"/>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92" name="Google Shape;192;p38"/>
          <p:cNvSpPr txBox="1"/>
          <p:nvPr>
            <p:ph idx="4" type="body"/>
          </p:nvPr>
        </p:nvSpPr>
        <p:spPr>
          <a:xfrm>
            <a:off x="6289612" y="4791456"/>
            <a:ext cx="5065776" cy="1408176"/>
          </a:xfrm>
          <a:prstGeom prst="rect">
            <a:avLst/>
          </a:prstGeom>
          <a:noFill/>
          <a:ln>
            <a:noFill/>
          </a:ln>
        </p:spPr>
        <p:txBody>
          <a:bodyPr anchorCtr="0" anchor="t" bIns="45700" lIns="91425" spcFirstLastPara="1" rIns="91425" wrap="square" tIns="45700">
            <a:normAutofit/>
          </a:bodyPr>
          <a:lstStyle>
            <a:lvl1pPr indent="-330200" lvl="0" marL="457200" algn="l">
              <a:lnSpc>
                <a:spcPct val="120000"/>
              </a:lnSpc>
              <a:spcBef>
                <a:spcPts val="1000"/>
              </a:spcBef>
              <a:spcAft>
                <a:spcPts val="0"/>
              </a:spcAft>
              <a:buClr>
                <a:srgbClr val="73292A"/>
              </a:buClr>
              <a:buSzPts val="1600"/>
              <a:buChar char="•"/>
              <a:defRPr sz="1600"/>
            </a:lvl1pPr>
            <a:lvl2pPr indent="-317500" lvl="1" marL="914400" algn="l">
              <a:lnSpc>
                <a:spcPct val="120000"/>
              </a:lnSpc>
              <a:spcBef>
                <a:spcPts val="500"/>
              </a:spcBef>
              <a:spcAft>
                <a:spcPts val="0"/>
              </a:spcAft>
              <a:buClr>
                <a:srgbClr val="73292A"/>
              </a:buClr>
              <a:buSzPts val="1400"/>
              <a:buChar char="•"/>
              <a:defRPr sz="1400"/>
            </a:lvl2pPr>
            <a:lvl3pPr indent="-304800" lvl="2" marL="1371600" algn="l">
              <a:lnSpc>
                <a:spcPct val="120000"/>
              </a:lnSpc>
              <a:spcBef>
                <a:spcPts val="500"/>
              </a:spcBef>
              <a:spcAft>
                <a:spcPts val="0"/>
              </a:spcAft>
              <a:buClr>
                <a:srgbClr val="73292A"/>
              </a:buClr>
              <a:buSzPts val="1200"/>
              <a:buChar char="•"/>
              <a:defRPr sz="1200"/>
            </a:lvl3pPr>
            <a:lvl4pPr indent="-298450" lvl="3" marL="1828800" algn="l">
              <a:lnSpc>
                <a:spcPct val="120000"/>
              </a:lnSpc>
              <a:spcBef>
                <a:spcPts val="500"/>
              </a:spcBef>
              <a:spcAft>
                <a:spcPts val="0"/>
              </a:spcAft>
              <a:buClr>
                <a:srgbClr val="73292A"/>
              </a:buClr>
              <a:buSzPts val="1100"/>
              <a:buChar char="•"/>
              <a:defRPr sz="1100"/>
            </a:lvl4pPr>
            <a:lvl5pPr indent="-298450" lvl="4" marL="2286000" algn="l">
              <a:lnSpc>
                <a:spcPct val="120000"/>
              </a:lnSpc>
              <a:spcBef>
                <a:spcPts val="500"/>
              </a:spcBef>
              <a:spcAft>
                <a:spcPts val="0"/>
              </a:spcAft>
              <a:buClr>
                <a:srgbClr val="73292A"/>
              </a:buClr>
              <a:buSzPts val="1100"/>
              <a:buChar char="•"/>
              <a:defRPr sz="1100"/>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pic>
        <p:nvPicPr>
          <p:cNvPr descr="A group of flowers&#10;&#10;Description automatically generated with low confidence" id="193" name="Google Shape;193;p38"/>
          <p:cNvPicPr preferRelativeResize="0"/>
          <p:nvPr/>
        </p:nvPicPr>
        <p:blipFill rotWithShape="1">
          <a:blip r:embed="rId3">
            <a:alphaModFix/>
          </a:blip>
          <a:srcRect b="0" l="0" r="0" t="0"/>
          <a:stretch/>
        </p:blipFill>
        <p:spPr>
          <a:xfrm flipH="1">
            <a:off x="1019083" y="2260473"/>
            <a:ext cx="1245309" cy="2314810"/>
          </a:xfrm>
          <a:prstGeom prst="rect">
            <a:avLst/>
          </a:prstGeom>
          <a:noFill/>
          <a:ln>
            <a:noFill/>
          </a:ln>
        </p:spPr>
      </p:pic>
      <p:sp>
        <p:nvSpPr>
          <p:cNvPr id="194" name="Google Shape;194;p38"/>
          <p:cNvSpPr txBox="1"/>
          <p:nvPr>
            <p:ph idx="5" type="body"/>
          </p:nvPr>
        </p:nvSpPr>
        <p:spPr>
          <a:xfrm>
            <a:off x="466344" y="1426464"/>
            <a:ext cx="3922776" cy="4242816"/>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0"/>
              </a:spcBef>
              <a:spcAft>
                <a:spcPts val="0"/>
              </a:spcAft>
              <a:buSzPts val="30000"/>
              <a:buNone/>
              <a:defRPr sz="30000">
                <a:solidFill>
                  <a:schemeClr val="lt1"/>
                </a:solidFill>
                <a:latin typeface="Gill Sans"/>
                <a:ea typeface="Gill Sans"/>
                <a:cs typeface="Gill Sans"/>
                <a:sym typeface="Gill Sans"/>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95" name="Shape 195"/>
        <p:cNvGrpSpPr/>
        <p:nvPr/>
      </p:nvGrpSpPr>
      <p:grpSpPr>
        <a:xfrm>
          <a:off x="0" y="0"/>
          <a:ext cx="0" cy="0"/>
          <a:chOff x="0" y="0"/>
          <a:chExt cx="0" cy="0"/>
        </a:xfrm>
      </p:grpSpPr>
      <p:sp>
        <p:nvSpPr>
          <p:cNvPr id="196" name="Google Shape;196;p39"/>
          <p:cNvSpPr/>
          <p:nvPr/>
        </p:nvSpPr>
        <p:spPr>
          <a:xfrm>
            <a:off x="4680" y="0"/>
            <a:ext cx="12191999" cy="2309247"/>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97" name="Google Shape;197;p39"/>
          <p:cNvSpPr/>
          <p:nvPr/>
        </p:nvSpPr>
        <p:spPr>
          <a:xfrm>
            <a:off x="1007819" y="319215"/>
            <a:ext cx="10185721" cy="1444625"/>
          </a:xfrm>
          <a:prstGeom prst="rect">
            <a:avLst/>
          </a:prstGeom>
          <a:solidFill>
            <a:schemeClr val="lt1"/>
          </a:solidFill>
          <a:ln cap="flat"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A picture containing mollusk, insect&#10;&#10;Description automatically generated" id="198" name="Google Shape;198;p39"/>
          <p:cNvPicPr preferRelativeResize="0"/>
          <p:nvPr/>
        </p:nvPicPr>
        <p:blipFill rotWithShape="1">
          <a:blip r:embed="rId2">
            <a:alphaModFix/>
          </a:blip>
          <a:srcRect b="0" l="0" r="0" t="0"/>
          <a:stretch/>
        </p:blipFill>
        <p:spPr>
          <a:xfrm>
            <a:off x="5496902" y="1631192"/>
            <a:ext cx="1207554" cy="354511"/>
          </a:xfrm>
          <a:prstGeom prst="rect">
            <a:avLst/>
          </a:prstGeom>
          <a:noFill/>
          <a:ln>
            <a:noFill/>
          </a:ln>
        </p:spPr>
      </p:pic>
      <p:sp>
        <p:nvSpPr>
          <p:cNvPr id="199" name="Google Shape;199;p39"/>
          <p:cNvSpPr txBox="1"/>
          <p:nvPr>
            <p:ph type="title"/>
          </p:nvPr>
        </p:nvSpPr>
        <p:spPr>
          <a:xfrm>
            <a:off x="381000" y="381000"/>
            <a:ext cx="11430000" cy="1325563"/>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0" name="Google Shape;200;p39"/>
          <p:cNvSpPr txBox="1"/>
          <p:nvPr>
            <p:ph idx="1" type="body"/>
          </p:nvPr>
        </p:nvSpPr>
        <p:spPr>
          <a:xfrm>
            <a:off x="838200" y="2628461"/>
            <a:ext cx="5181600" cy="354850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01" name="Google Shape;201;p39"/>
          <p:cNvSpPr txBox="1"/>
          <p:nvPr>
            <p:ph idx="2" type="body"/>
          </p:nvPr>
        </p:nvSpPr>
        <p:spPr>
          <a:xfrm>
            <a:off x="6172200" y="2628461"/>
            <a:ext cx="5181600" cy="354850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02" name="Google Shape;202;p3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3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204" name="Shape 204"/>
        <p:cNvGrpSpPr/>
        <p:nvPr/>
      </p:nvGrpSpPr>
      <p:grpSpPr>
        <a:xfrm>
          <a:off x="0" y="0"/>
          <a:ext cx="0" cy="0"/>
          <a:chOff x="0" y="0"/>
          <a:chExt cx="0" cy="0"/>
        </a:xfrm>
      </p:grpSpPr>
      <p:sp>
        <p:nvSpPr>
          <p:cNvPr id="205" name="Google Shape;205;p40"/>
          <p:cNvSpPr/>
          <p:nvPr/>
        </p:nvSpPr>
        <p:spPr>
          <a:xfrm>
            <a:off x="4680" y="0"/>
            <a:ext cx="12191999" cy="2309247"/>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06" name="Google Shape;206;p40"/>
          <p:cNvSpPr/>
          <p:nvPr/>
        </p:nvSpPr>
        <p:spPr>
          <a:xfrm>
            <a:off x="1007819" y="319215"/>
            <a:ext cx="10185721" cy="1444625"/>
          </a:xfrm>
          <a:prstGeom prst="rect">
            <a:avLst/>
          </a:prstGeom>
          <a:solidFill>
            <a:schemeClr val="lt1"/>
          </a:solidFill>
          <a:ln cap="flat"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A picture containing mollusk, insect&#10;&#10;Description automatically generated" id="207" name="Google Shape;207;p40"/>
          <p:cNvPicPr preferRelativeResize="0"/>
          <p:nvPr/>
        </p:nvPicPr>
        <p:blipFill rotWithShape="1">
          <a:blip r:embed="rId2">
            <a:alphaModFix/>
          </a:blip>
          <a:srcRect b="0" l="0" r="0" t="0"/>
          <a:stretch/>
        </p:blipFill>
        <p:spPr>
          <a:xfrm>
            <a:off x="5496902" y="1631192"/>
            <a:ext cx="1207554" cy="354511"/>
          </a:xfrm>
          <a:prstGeom prst="rect">
            <a:avLst/>
          </a:prstGeom>
          <a:noFill/>
          <a:ln>
            <a:noFill/>
          </a:ln>
        </p:spPr>
      </p:pic>
      <p:sp>
        <p:nvSpPr>
          <p:cNvPr id="208" name="Google Shape;208;p40"/>
          <p:cNvSpPr txBox="1"/>
          <p:nvPr>
            <p:ph type="title"/>
          </p:nvPr>
        </p:nvSpPr>
        <p:spPr>
          <a:xfrm>
            <a:off x="381000" y="381000"/>
            <a:ext cx="11430000" cy="1325563"/>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9" name="Google Shape;209;p4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4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2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5" name="Google Shape;25;p2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8" name="Google Shape;28;p24"/>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25"/>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5"/>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32" name="Google Shape;32;p2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5"/>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5"/>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5" name="Google Shape;35;p25"/>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pic>
        <p:nvPicPr>
          <p:cNvPr descr="A picture containing text, plant&#10;&#10;Description automatically generated" id="36" name="Google Shape;36;p25"/>
          <p:cNvPicPr preferRelativeResize="0"/>
          <p:nvPr/>
        </p:nvPicPr>
        <p:blipFill rotWithShape="1">
          <a:blip r:embed="rId2">
            <a:alphaModFix/>
          </a:blip>
          <a:srcRect b="0" l="0" r="0" t="0"/>
          <a:stretch/>
        </p:blipFill>
        <p:spPr>
          <a:xfrm>
            <a:off x="1517210" y="0"/>
            <a:ext cx="8392026" cy="6858000"/>
          </a:xfrm>
          <a:prstGeom prst="rect">
            <a:avLst/>
          </a:prstGeom>
          <a:noFill/>
          <a:ln>
            <a:noFill/>
          </a:ln>
        </p:spPr>
      </p:pic>
      <p:sp>
        <p:nvSpPr>
          <p:cNvPr id="37" name="Google Shape;37;p25"/>
          <p:cNvSpPr/>
          <p:nvPr/>
        </p:nvSpPr>
        <p:spPr>
          <a:xfrm>
            <a:off x="3300284" y="654912"/>
            <a:ext cx="5591432" cy="5591432"/>
          </a:xfrm>
          <a:prstGeom prst="ellipse">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38" name="Google Shape;38;p25"/>
          <p:cNvCxnSpPr/>
          <p:nvPr/>
        </p:nvCxnSpPr>
        <p:spPr>
          <a:xfrm>
            <a:off x="4359876" y="4300155"/>
            <a:ext cx="3472249" cy="0"/>
          </a:xfrm>
          <a:prstGeom prst="straightConnector1">
            <a:avLst/>
          </a:prstGeom>
          <a:noFill/>
          <a:ln cap="flat" cmpd="sng" w="19050">
            <a:solidFill>
              <a:schemeClr val="accent1"/>
            </a:solidFill>
            <a:prstDash val="solid"/>
            <a:round/>
            <a:headEnd len="sm" w="sm" type="none"/>
            <a:tailEnd len="sm" w="sm" type="none"/>
          </a:ln>
        </p:spPr>
      </p:cxnSp>
      <p:pic>
        <p:nvPicPr>
          <p:cNvPr descr="A picture containing text&#10;&#10;Description automatically generated" id="39" name="Google Shape;39;p25"/>
          <p:cNvPicPr preferRelativeResize="0"/>
          <p:nvPr/>
        </p:nvPicPr>
        <p:blipFill rotWithShape="1">
          <a:blip r:embed="rId3">
            <a:alphaModFix/>
          </a:blip>
          <a:srcRect b="0" l="0" r="0" t="0"/>
          <a:stretch/>
        </p:blipFill>
        <p:spPr>
          <a:xfrm>
            <a:off x="5609961" y="4157464"/>
            <a:ext cx="972078" cy="285381"/>
          </a:xfrm>
          <a:prstGeom prst="rect">
            <a:avLst/>
          </a:prstGeom>
          <a:noFill/>
          <a:ln>
            <a:noFill/>
          </a:ln>
        </p:spPr>
      </p:pic>
      <p:sp>
        <p:nvSpPr>
          <p:cNvPr id="40" name="Google Shape;40;p25"/>
          <p:cNvSpPr/>
          <p:nvPr/>
        </p:nvSpPr>
        <p:spPr>
          <a:xfrm>
            <a:off x="3447535" y="807312"/>
            <a:ext cx="5296930" cy="5296930"/>
          </a:xfrm>
          <a:prstGeom prst="ellipse">
            <a:avLst/>
          </a:prstGeom>
          <a:noFill/>
          <a:ln cap="flat"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A picture containing ceramic ware, porcelain&#10;&#10;Description automatically generated" id="41" name="Google Shape;41;p25"/>
          <p:cNvPicPr preferRelativeResize="0"/>
          <p:nvPr/>
        </p:nvPicPr>
        <p:blipFill rotWithShape="1">
          <a:blip r:embed="rId4">
            <a:alphaModFix/>
          </a:blip>
          <a:srcRect b="0" l="0" r="0" t="0"/>
          <a:stretch/>
        </p:blipFill>
        <p:spPr>
          <a:xfrm>
            <a:off x="7019338" y="4814449"/>
            <a:ext cx="1668775" cy="1621434"/>
          </a:xfrm>
          <a:prstGeom prst="rect">
            <a:avLst/>
          </a:prstGeom>
          <a:noFill/>
          <a:ln>
            <a:noFill/>
          </a:ln>
        </p:spPr>
      </p:pic>
      <p:pic>
        <p:nvPicPr>
          <p:cNvPr id="42" name="Google Shape;42;p25"/>
          <p:cNvPicPr preferRelativeResize="0"/>
          <p:nvPr/>
        </p:nvPicPr>
        <p:blipFill rotWithShape="1">
          <a:blip r:embed="rId5">
            <a:alphaModFix/>
          </a:blip>
          <a:srcRect b="0" l="0" r="0" t="0"/>
          <a:stretch/>
        </p:blipFill>
        <p:spPr>
          <a:xfrm>
            <a:off x="3530777" y="1164252"/>
            <a:ext cx="818801" cy="84550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26"/>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6"/>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46" name="Google Shape;46;p2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9" name="Google Shape;49;p26"/>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27"/>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7"/>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3" name="Google Shape;53;p27"/>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4" name="Google Shape;54;p2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7" name="Google Shape;57;p2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
        <p:nvSpPr>
          <p:cNvPr id="58" name="Google Shape;58;p27"/>
          <p:cNvSpPr/>
          <p:nvPr/>
        </p:nvSpPr>
        <p:spPr>
          <a:xfrm>
            <a:off x="4680" y="0"/>
            <a:ext cx="12191999" cy="2309247"/>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9" name="Google Shape;59;p27"/>
          <p:cNvSpPr/>
          <p:nvPr/>
        </p:nvSpPr>
        <p:spPr>
          <a:xfrm>
            <a:off x="1007819" y="319215"/>
            <a:ext cx="10185721" cy="1444625"/>
          </a:xfrm>
          <a:prstGeom prst="rect">
            <a:avLst/>
          </a:prstGeom>
          <a:solidFill>
            <a:schemeClr val="lt1"/>
          </a:solidFill>
          <a:ln cap="flat"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A picture containing mollusk, insect&#10;&#10;Description automatically generated" id="60" name="Google Shape;60;p27"/>
          <p:cNvPicPr preferRelativeResize="0"/>
          <p:nvPr/>
        </p:nvPicPr>
        <p:blipFill rotWithShape="1">
          <a:blip r:embed="rId2">
            <a:alphaModFix/>
          </a:blip>
          <a:srcRect b="0" l="0" r="0" t="0"/>
          <a:stretch/>
        </p:blipFill>
        <p:spPr>
          <a:xfrm>
            <a:off x="5496902" y="1631192"/>
            <a:ext cx="1207554" cy="35451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p28"/>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8"/>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64" name="Google Shape;64;p28"/>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5" name="Google Shape;65;p28"/>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66" name="Google Shape;66;p28"/>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7" name="Google Shape;67;p2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0" name="Google Shape;70;p28"/>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2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6" name="Google Shape;76;p29"/>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
        <p:nvSpPr>
          <p:cNvPr id="77" name="Google Shape;77;p29"/>
          <p:cNvSpPr/>
          <p:nvPr/>
        </p:nvSpPr>
        <p:spPr>
          <a:xfrm>
            <a:off x="4680" y="0"/>
            <a:ext cx="12191999" cy="2309247"/>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8" name="Google Shape;78;p29"/>
          <p:cNvSpPr/>
          <p:nvPr/>
        </p:nvSpPr>
        <p:spPr>
          <a:xfrm>
            <a:off x="1007819" y="319215"/>
            <a:ext cx="10185721" cy="1444625"/>
          </a:xfrm>
          <a:prstGeom prst="rect">
            <a:avLst/>
          </a:prstGeom>
          <a:solidFill>
            <a:schemeClr val="lt1"/>
          </a:solidFill>
          <a:ln cap="flat"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A picture containing mollusk, insect&#10;&#10;Description automatically generated" id="79" name="Google Shape;79;p29"/>
          <p:cNvPicPr preferRelativeResize="0"/>
          <p:nvPr/>
        </p:nvPicPr>
        <p:blipFill rotWithShape="1">
          <a:blip r:embed="rId2">
            <a:alphaModFix/>
          </a:blip>
          <a:srcRect b="0" l="0" r="0" t="0"/>
          <a:stretch/>
        </p:blipFill>
        <p:spPr>
          <a:xfrm>
            <a:off x="5496902" y="1631192"/>
            <a:ext cx="1207554" cy="35451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30"/>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0"/>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3" name="Google Shape;83;p30"/>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4" name="Google Shape;84;p3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7" name="Google Shape;87;p30"/>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8" name="Shape 88"/>
        <p:cNvGrpSpPr/>
        <p:nvPr/>
      </p:nvGrpSpPr>
      <p:grpSpPr>
        <a:xfrm>
          <a:off x="0" y="0"/>
          <a:ext cx="0" cy="0"/>
          <a:chOff x="0" y="0"/>
          <a:chExt cx="0" cy="0"/>
        </a:xfrm>
      </p:grpSpPr>
      <p:grpSp>
        <p:nvGrpSpPr>
          <p:cNvPr id="89" name="Google Shape;89;p31"/>
          <p:cNvGrpSpPr/>
          <p:nvPr/>
        </p:nvGrpSpPr>
        <p:grpSpPr>
          <a:xfrm>
            <a:off x="7477387" y="482170"/>
            <a:ext cx="4074533" cy="5149101"/>
            <a:chOff x="7477387" y="482170"/>
            <a:chExt cx="4074533" cy="5149101"/>
          </a:xfrm>
        </p:grpSpPr>
        <p:sp>
          <p:nvSpPr>
            <p:cNvPr id="90" name="Google Shape;90;p31"/>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1"/>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31"/>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1"/>
          <p:cNvSpPr/>
          <p:nvPr>
            <p:ph idx="2" type="pic"/>
          </p:nvPr>
        </p:nvSpPr>
        <p:spPr>
          <a:xfrm>
            <a:off x="8124389" y="1122542"/>
            <a:ext cx="2791171" cy="3866327"/>
          </a:xfrm>
          <a:prstGeom prst="rect">
            <a:avLst/>
          </a:prstGeom>
          <a:solidFill>
            <a:srgbClr val="D8D8D8"/>
          </a:solidFill>
          <a:ln>
            <a:noFill/>
          </a:ln>
        </p:spPr>
      </p:sp>
      <p:sp>
        <p:nvSpPr>
          <p:cNvPr id="94" name="Google Shape;94;p31"/>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5" name="Google Shape;95;p31"/>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1"/>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8" name="Google Shape;98;p31"/>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2"/>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 name="Google Shape;11;p22"/>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12" name="Google Shape;12;p2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4" name="Google Shape;14;p2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5" name="Google Shape;15;p2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6" name="Google Shape;16;p2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2"/>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6" name="Google Shape;216;p1"/>
          <p:cNvSpPr txBox="1"/>
          <p:nvPr/>
        </p:nvSpPr>
        <p:spPr>
          <a:xfrm>
            <a:off x="1801906" y="1004047"/>
            <a:ext cx="8731500" cy="5695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chemeClr val="dk1"/>
                </a:solidFill>
                <a:latin typeface="Cambria Math"/>
                <a:ea typeface="Cambria Math"/>
                <a:cs typeface="Cambria Math"/>
                <a:sym typeface="Cambria Math"/>
              </a:rPr>
              <a:t>                                            </a:t>
            </a:r>
            <a:endParaRPr/>
          </a:p>
          <a:p>
            <a:pPr indent="0" lvl="0" marL="0" marR="0" rtl="0" algn="ctr">
              <a:spcBef>
                <a:spcPts val="0"/>
              </a:spcBef>
              <a:spcAft>
                <a:spcPts val="0"/>
              </a:spcAft>
              <a:buNone/>
            </a:pPr>
            <a:r>
              <a:rPr lang="en-US" sz="4800">
                <a:solidFill>
                  <a:schemeClr val="dk1"/>
                </a:solidFill>
                <a:latin typeface="Arial"/>
                <a:ea typeface="Arial"/>
                <a:cs typeface="Arial"/>
                <a:sym typeface="Arial"/>
              </a:rPr>
              <a:t>     </a:t>
            </a:r>
            <a:r>
              <a:rPr lang="en-US" sz="4800">
                <a:solidFill>
                  <a:schemeClr val="dk1"/>
                </a:solidFill>
                <a:latin typeface="Gill Sans"/>
                <a:ea typeface="Gill Sans"/>
                <a:cs typeface="Gill Sans"/>
                <a:sym typeface="Gill Sans"/>
              </a:rPr>
              <a:t>A hybrid deep transformer model for epileptic seizure prediction</a:t>
            </a:r>
            <a:endParaRPr sz="4800">
              <a:solidFill>
                <a:srgbClr val="7C1646"/>
              </a:solidFill>
              <a:latin typeface="Arial"/>
              <a:ea typeface="Arial"/>
              <a:cs typeface="Arial"/>
              <a:sym typeface="Arial"/>
            </a:endParaRPr>
          </a:p>
          <a:p>
            <a:pPr indent="0" lvl="0" marL="0" marR="0" rtl="0" algn="l">
              <a:spcBef>
                <a:spcPts val="0"/>
              </a:spcBef>
              <a:spcAft>
                <a:spcPts val="0"/>
              </a:spcAft>
              <a:buNone/>
            </a:pPr>
            <a:r>
              <a:t/>
            </a:r>
            <a:endParaRPr sz="4800">
              <a:solidFill>
                <a:srgbClr val="7C1646"/>
              </a:solidFill>
              <a:latin typeface="Arial"/>
              <a:ea typeface="Arial"/>
              <a:cs typeface="Arial"/>
              <a:sym typeface="Arial"/>
            </a:endParaRPr>
          </a:p>
          <a:p>
            <a:pPr indent="0" lvl="0" marL="0" marR="0" rtl="0" algn="l">
              <a:spcBef>
                <a:spcPts val="0"/>
              </a:spcBef>
              <a:spcAft>
                <a:spcPts val="0"/>
              </a:spcAft>
              <a:buNone/>
            </a:pPr>
            <a:r>
              <a:t/>
            </a:r>
            <a:endParaRPr sz="4800">
              <a:solidFill>
                <a:srgbClr val="7C1646"/>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Gill Sans"/>
                <a:ea typeface="Gill Sans"/>
                <a:cs typeface="Gill Sans"/>
                <a:sym typeface="Gill Sans"/>
              </a:rPr>
              <a:t>                           </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17" name="Google Shape;217;p1"/>
          <p:cNvSpPr txBox="1"/>
          <p:nvPr/>
        </p:nvSpPr>
        <p:spPr>
          <a:xfrm>
            <a:off x="3606800" y="5029200"/>
            <a:ext cx="50394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33333"/>
                </a:solidFill>
                <a:latin typeface="Gill Sans"/>
                <a:ea typeface="Gill Sans"/>
                <a:cs typeface="Gill Sans"/>
                <a:sym typeface="Gill Sans"/>
              </a:rPr>
              <a:t>Nithin Thota</a:t>
            </a:r>
            <a:endParaRPr/>
          </a:p>
          <a:p>
            <a:pPr indent="0" lvl="0" marL="0" marR="0" rtl="0" algn="l">
              <a:spcBef>
                <a:spcPts val="0"/>
              </a:spcBef>
              <a:spcAft>
                <a:spcPts val="0"/>
              </a:spcAft>
              <a:buNone/>
            </a:pPr>
            <a:r>
              <a:rPr lang="en-US" sz="1800">
                <a:solidFill>
                  <a:srgbClr val="333333"/>
                </a:solidFill>
                <a:latin typeface="Gill Sans"/>
                <a:ea typeface="Gill Sans"/>
                <a:cs typeface="Gill Sans"/>
                <a:sym typeface="Gill Sans"/>
              </a:rPr>
              <a:t>700758689</a:t>
            </a:r>
            <a:endParaRPr/>
          </a:p>
          <a:p>
            <a:pPr indent="0" lvl="0" marL="0" marR="0" rtl="0" algn="l">
              <a:spcBef>
                <a:spcPts val="0"/>
              </a:spcBef>
              <a:spcAft>
                <a:spcPts val="0"/>
              </a:spcAft>
              <a:buNone/>
            </a:pPr>
            <a:r>
              <a:rPr lang="en-US" sz="1800">
                <a:solidFill>
                  <a:srgbClr val="333333"/>
                </a:solidFill>
                <a:latin typeface="Gill Sans"/>
                <a:ea typeface="Gill Sans"/>
                <a:cs typeface="Gill Sans"/>
                <a:sym typeface="Gill Sans"/>
              </a:rPr>
              <a:t>Neural Networks and Deep Learning</a:t>
            </a:r>
            <a:endParaRPr/>
          </a:p>
        </p:txBody>
      </p:sp>
      <p:sp>
        <p:nvSpPr>
          <p:cNvPr id="218" name="Google Shape;218;p1"/>
          <p:cNvSpPr txBox="1"/>
          <p:nvPr/>
        </p:nvSpPr>
        <p:spPr>
          <a:xfrm>
            <a:off x="2711449" y="4463150"/>
            <a:ext cx="66294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t>Paper Link : https://ieeexplore.ieee.org/abstract/document/10088398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Gill Sans"/>
              <a:buNone/>
            </a:pPr>
            <a:r>
              <a:rPr lang="en-US" sz="4000"/>
              <a:t>FRAMEWORK</a:t>
            </a:r>
            <a:endParaRPr/>
          </a:p>
        </p:txBody>
      </p:sp>
      <p:sp>
        <p:nvSpPr>
          <p:cNvPr id="282" name="Google Shape;282;p1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3" name="Google Shape;283;p10"/>
          <p:cNvSpPr txBox="1"/>
          <p:nvPr/>
        </p:nvSpPr>
        <p:spPr>
          <a:xfrm>
            <a:off x="1658471" y="4600423"/>
            <a:ext cx="1792941" cy="523220"/>
          </a:xfrm>
          <a:prstGeom prst="rect">
            <a:avLst/>
          </a:prstGeom>
          <a:solidFill>
            <a:srgbClr val="E1F2CE"/>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84" name="Google Shape;284;p10"/>
          <p:cNvSpPr txBox="1"/>
          <p:nvPr/>
        </p:nvSpPr>
        <p:spPr>
          <a:xfrm>
            <a:off x="1748117" y="4600423"/>
            <a:ext cx="159571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Short Time Fourier transform</a:t>
            </a:r>
            <a:endParaRPr/>
          </a:p>
        </p:txBody>
      </p:sp>
      <p:pic>
        <p:nvPicPr>
          <p:cNvPr id="285" name="Google Shape;285;p10"/>
          <p:cNvPicPr preferRelativeResize="0"/>
          <p:nvPr>
            <p:ph idx="1" type="body"/>
          </p:nvPr>
        </p:nvPicPr>
        <p:blipFill rotWithShape="1">
          <a:blip r:embed="rId3">
            <a:alphaModFix/>
          </a:blip>
          <a:srcRect b="0" l="0" r="0" t="0"/>
          <a:stretch/>
        </p:blipFill>
        <p:spPr>
          <a:xfrm>
            <a:off x="1780551" y="2273889"/>
            <a:ext cx="8945223" cy="29341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1"/>
          <p:cNvSpPr txBox="1"/>
          <p:nvPr>
            <p:ph idx="1" type="body"/>
          </p:nvPr>
        </p:nvSpPr>
        <p:spPr>
          <a:xfrm>
            <a:off x="526276" y="2079812"/>
            <a:ext cx="10591893" cy="3578509"/>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20000"/>
              </a:lnSpc>
              <a:spcBef>
                <a:spcPts val="0"/>
              </a:spcBef>
              <a:spcAft>
                <a:spcPts val="0"/>
              </a:spcAft>
              <a:buSzPct val="100000"/>
              <a:buNone/>
            </a:pPr>
            <a:r>
              <a:rPr lang="en-US"/>
              <a:t>Non Overlapping Window Selection</a:t>
            </a:r>
            <a:endParaRPr/>
          </a:p>
          <a:p>
            <a:pPr indent="-228600" lvl="0" marL="228600" rtl="0" algn="l">
              <a:lnSpc>
                <a:spcPct val="120000"/>
              </a:lnSpc>
              <a:spcBef>
                <a:spcPts val="1000"/>
              </a:spcBef>
              <a:spcAft>
                <a:spcPts val="0"/>
              </a:spcAft>
              <a:buSzPct val="100000"/>
              <a:buChar char="•"/>
            </a:pPr>
            <a:r>
              <a:rPr lang="en-US"/>
              <a:t>The long EEG data is divided into 30-sec non overlapping window</a:t>
            </a:r>
            <a:endParaRPr/>
          </a:p>
          <a:p>
            <a:pPr indent="-120650" lvl="0" marL="228600" rtl="0" algn="l">
              <a:lnSpc>
                <a:spcPct val="120000"/>
              </a:lnSpc>
              <a:spcBef>
                <a:spcPts val="1000"/>
              </a:spcBef>
              <a:spcAft>
                <a:spcPts val="0"/>
              </a:spcAft>
              <a:buSzPct val="100000"/>
              <a:buNone/>
            </a:pPr>
            <a:r>
              <a:t/>
            </a:r>
            <a:endParaRPr/>
          </a:p>
          <a:p>
            <a:pPr indent="0" lvl="0" marL="0" rtl="0" algn="l">
              <a:lnSpc>
                <a:spcPct val="120000"/>
              </a:lnSpc>
              <a:spcBef>
                <a:spcPts val="1000"/>
              </a:spcBef>
              <a:spcAft>
                <a:spcPts val="0"/>
              </a:spcAft>
              <a:buSzPct val="100000"/>
              <a:buNone/>
            </a:pPr>
            <a:r>
              <a:rPr lang="en-US"/>
              <a:t> Bandpass Filter</a:t>
            </a:r>
            <a:endParaRPr/>
          </a:p>
          <a:p>
            <a:pPr indent="-228600" lvl="0" marL="228600" rtl="0" algn="l">
              <a:lnSpc>
                <a:spcPct val="120000"/>
              </a:lnSpc>
              <a:spcBef>
                <a:spcPts val="1000"/>
              </a:spcBef>
              <a:spcAft>
                <a:spcPts val="0"/>
              </a:spcAft>
              <a:buSzPct val="100000"/>
              <a:buChar char="•"/>
            </a:pPr>
            <a:r>
              <a:rPr lang="en-US"/>
              <a:t>These non overlapping signal data is now subjected to bandpass filter to eliminate noise and discard outliers.</a:t>
            </a:r>
            <a:endParaRPr/>
          </a:p>
          <a:p>
            <a:pPr indent="-120650" lvl="0" marL="228600" rtl="0" algn="l">
              <a:lnSpc>
                <a:spcPct val="120000"/>
              </a:lnSpc>
              <a:spcBef>
                <a:spcPts val="1000"/>
              </a:spcBef>
              <a:spcAft>
                <a:spcPts val="0"/>
              </a:spcAft>
              <a:buSzPct val="100000"/>
              <a:buNone/>
            </a:pPr>
            <a:r>
              <a:t/>
            </a:r>
            <a:endParaRPr/>
          </a:p>
          <a:p>
            <a:pPr indent="0" lvl="0" marL="0" rtl="0" algn="l">
              <a:lnSpc>
                <a:spcPct val="120000"/>
              </a:lnSpc>
              <a:spcBef>
                <a:spcPts val="1000"/>
              </a:spcBef>
              <a:spcAft>
                <a:spcPts val="0"/>
              </a:spcAft>
              <a:buSzPct val="100000"/>
              <a:buNone/>
            </a:pPr>
            <a:r>
              <a:rPr lang="en-US"/>
              <a:t>Short Time Fourier Transformation</a:t>
            </a:r>
            <a:endParaRPr/>
          </a:p>
          <a:p>
            <a:pPr indent="-228600" lvl="0" marL="228600" rtl="0" algn="l">
              <a:lnSpc>
                <a:spcPct val="120000"/>
              </a:lnSpc>
              <a:spcBef>
                <a:spcPts val="1000"/>
              </a:spcBef>
              <a:spcAft>
                <a:spcPts val="0"/>
              </a:spcAft>
              <a:buSzPct val="100000"/>
              <a:buChar char="•"/>
            </a:pPr>
            <a:r>
              <a:rPr lang="en-US"/>
              <a:t>These cleaned data is now subjected to STFT to discover Time domain and Frequency domain data.</a:t>
            </a:r>
            <a:endParaRPr/>
          </a:p>
        </p:txBody>
      </p:sp>
      <p:pic>
        <p:nvPicPr>
          <p:cNvPr id="291" name="Google Shape;291;p11"/>
          <p:cNvPicPr preferRelativeResize="0"/>
          <p:nvPr/>
        </p:nvPicPr>
        <p:blipFill rotWithShape="1">
          <a:blip r:embed="rId3">
            <a:alphaModFix/>
          </a:blip>
          <a:srcRect b="0" l="0" r="0" t="0"/>
          <a:stretch/>
        </p:blipFill>
        <p:spPr>
          <a:xfrm>
            <a:off x="9579387" y="1767480"/>
            <a:ext cx="2613887" cy="541067"/>
          </a:xfrm>
          <a:prstGeom prst="rect">
            <a:avLst/>
          </a:prstGeom>
          <a:noFill/>
          <a:ln>
            <a:noFill/>
          </a:ln>
        </p:spPr>
      </p:pic>
      <p:pic>
        <p:nvPicPr>
          <p:cNvPr id="292" name="Google Shape;292;p11"/>
          <p:cNvPicPr preferRelativeResize="0"/>
          <p:nvPr/>
        </p:nvPicPr>
        <p:blipFill rotWithShape="1">
          <a:blip r:embed="rId4">
            <a:alphaModFix/>
          </a:blip>
          <a:srcRect b="0" l="0" r="0" t="0"/>
          <a:stretch/>
        </p:blipFill>
        <p:spPr>
          <a:xfrm>
            <a:off x="9621301" y="2784772"/>
            <a:ext cx="2530059" cy="571550"/>
          </a:xfrm>
          <a:prstGeom prst="rect">
            <a:avLst/>
          </a:prstGeom>
          <a:noFill/>
          <a:ln>
            <a:noFill/>
          </a:ln>
        </p:spPr>
      </p:pic>
      <p:pic>
        <p:nvPicPr>
          <p:cNvPr id="293" name="Google Shape;293;p11"/>
          <p:cNvPicPr preferRelativeResize="0"/>
          <p:nvPr/>
        </p:nvPicPr>
        <p:blipFill rotWithShape="1">
          <a:blip r:embed="rId5">
            <a:alphaModFix/>
          </a:blip>
          <a:srcRect b="0" l="0" r="0" t="0"/>
          <a:stretch/>
        </p:blipFill>
        <p:spPr>
          <a:xfrm>
            <a:off x="9621301" y="4174470"/>
            <a:ext cx="2606266" cy="541067"/>
          </a:xfrm>
          <a:prstGeom prst="rect">
            <a:avLst/>
          </a:prstGeom>
          <a:noFill/>
          <a:ln>
            <a:noFill/>
          </a:ln>
        </p:spPr>
      </p:pic>
      <p:cxnSp>
        <p:nvCxnSpPr>
          <p:cNvPr id="294" name="Google Shape;294;p11"/>
          <p:cNvCxnSpPr>
            <a:stCxn id="291" idx="2"/>
            <a:endCxn id="292" idx="0"/>
          </p:cNvCxnSpPr>
          <p:nvPr/>
        </p:nvCxnSpPr>
        <p:spPr>
          <a:xfrm>
            <a:off x="10886331" y="2308547"/>
            <a:ext cx="0" cy="476100"/>
          </a:xfrm>
          <a:prstGeom prst="straightConnector1">
            <a:avLst/>
          </a:prstGeom>
          <a:noFill/>
          <a:ln cap="flat" cmpd="sng" w="9525">
            <a:solidFill>
              <a:schemeClr val="accent1"/>
            </a:solidFill>
            <a:prstDash val="solid"/>
            <a:round/>
            <a:headEnd len="sm" w="sm" type="none"/>
            <a:tailEnd len="med" w="med" type="triangle"/>
          </a:ln>
        </p:spPr>
      </p:cxnSp>
      <p:cxnSp>
        <p:nvCxnSpPr>
          <p:cNvPr id="295" name="Google Shape;295;p11"/>
          <p:cNvCxnSpPr>
            <a:endCxn id="293" idx="0"/>
          </p:cNvCxnSpPr>
          <p:nvPr/>
        </p:nvCxnSpPr>
        <p:spPr>
          <a:xfrm>
            <a:off x="10924434" y="3322770"/>
            <a:ext cx="0" cy="851700"/>
          </a:xfrm>
          <a:prstGeom prst="straightConnector1">
            <a:avLst/>
          </a:prstGeom>
          <a:noFill/>
          <a:ln cap="flat" cmpd="sng" w="9525">
            <a:solidFill>
              <a:schemeClr val="accent1"/>
            </a:solidFill>
            <a:prstDash val="solid"/>
            <a:round/>
            <a:headEnd len="sm" w="sm" type="none"/>
            <a:tailEnd len="med" w="med" type="triangle"/>
          </a:ln>
        </p:spPr>
      </p:cxnSp>
      <p:sp>
        <p:nvSpPr>
          <p:cNvPr id="296" name="Google Shape;296;p11"/>
          <p:cNvSpPr txBox="1"/>
          <p:nvPr/>
        </p:nvSpPr>
        <p:spPr>
          <a:xfrm>
            <a:off x="1849120" y="650240"/>
            <a:ext cx="723392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Gill Sans"/>
                <a:ea typeface="Gill Sans"/>
                <a:cs typeface="Gill Sans"/>
                <a:sym typeface="Gill Sans"/>
              </a:rPr>
              <a:t>Pre-processing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FEATURE EXTRACTION</a:t>
            </a:r>
            <a:endParaRPr/>
          </a:p>
        </p:txBody>
      </p:sp>
      <p:sp>
        <p:nvSpPr>
          <p:cNvPr id="303" name="Google Shape;303;p1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US"/>
              <a:t>For extracting features from an image CNN is used.</a:t>
            </a:r>
            <a:endParaRPr/>
          </a:p>
          <a:p>
            <a:pPr indent="0" lvl="0" marL="0" rtl="0" algn="l">
              <a:lnSpc>
                <a:spcPct val="120000"/>
              </a:lnSpc>
              <a:spcBef>
                <a:spcPts val="1000"/>
              </a:spcBef>
              <a:spcAft>
                <a:spcPts val="0"/>
              </a:spcAft>
              <a:buSzPts val="2000"/>
              <a:buNone/>
            </a:pPr>
            <a:r>
              <a:t/>
            </a:r>
            <a:endParaRPr/>
          </a:p>
        </p:txBody>
      </p:sp>
      <p:sp>
        <p:nvSpPr>
          <p:cNvPr id="304" name="Google Shape;304;p1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simple convolutional neural network (CNN) and its main layers" id="305" name="Google Shape;305;p12"/>
          <p:cNvPicPr preferRelativeResize="0"/>
          <p:nvPr/>
        </p:nvPicPr>
        <p:blipFill rotWithShape="1">
          <a:blip r:embed="rId3">
            <a:alphaModFix/>
          </a:blip>
          <a:srcRect b="0" l="0" r="0" t="0"/>
          <a:stretch/>
        </p:blipFill>
        <p:spPr>
          <a:xfrm>
            <a:off x="1540042" y="2643689"/>
            <a:ext cx="7773292" cy="33732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3"/>
          <p:cNvSpPr txBox="1"/>
          <p:nvPr/>
        </p:nvSpPr>
        <p:spPr>
          <a:xfrm>
            <a:off x="385482" y="116540"/>
            <a:ext cx="11577918"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If we have large number of features it will be difficult to train data so we use CNN to reduce the number of parameters to train.</a:t>
            </a:r>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CNN uses filters that detect patterns/features.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b="1" lang="en-US" sz="1800">
                <a:solidFill>
                  <a:schemeClr val="dk1"/>
                </a:solidFill>
                <a:latin typeface="Gill Sans"/>
                <a:ea typeface="Gill Sans"/>
                <a:cs typeface="Gill Sans"/>
                <a:sym typeface="Gill Sans"/>
              </a:rPr>
              <a:t>CONVOLUTION LAYER :</a:t>
            </a:r>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This layer is used to identify edges and features.The filters used in this layer work as horizontal edge detectors,vertical edge detectors.One single layer consists of different filters.Different filters detect different edges.Each filter ouput gives one image.</a:t>
            </a:r>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If covolution is performed directly there may be loss in information as the corner points are not getting touched so we do padding and perform convolution.</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pic>
        <p:nvPicPr>
          <p:cNvPr id="311" name="Google Shape;311;p13"/>
          <p:cNvPicPr preferRelativeResize="0"/>
          <p:nvPr/>
        </p:nvPicPr>
        <p:blipFill rotWithShape="1">
          <a:blip r:embed="rId3">
            <a:alphaModFix/>
          </a:blip>
          <a:srcRect b="0" l="0" r="0" t="0"/>
          <a:stretch/>
        </p:blipFill>
        <p:spPr>
          <a:xfrm>
            <a:off x="2384611" y="3164541"/>
            <a:ext cx="6320119" cy="203498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4"/>
          <p:cNvSpPr txBox="1"/>
          <p:nvPr>
            <p:ph idx="12" type="sldNum"/>
          </p:nvPr>
        </p:nvSpPr>
        <p:spPr>
          <a:xfrm>
            <a:off x="480060" y="329307"/>
            <a:ext cx="757069" cy="52322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7" name="Google Shape;317;p14"/>
          <p:cNvSpPr txBox="1"/>
          <p:nvPr/>
        </p:nvSpPr>
        <p:spPr>
          <a:xfrm>
            <a:off x="2554941" y="645457"/>
            <a:ext cx="667870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Gill Sans"/>
                <a:ea typeface="Gill Sans"/>
                <a:cs typeface="Gill Sans"/>
                <a:sym typeface="Gill Sans"/>
              </a:rPr>
              <a:t>Pseudo Code for Data Preprocessing</a:t>
            </a:r>
            <a:endParaRPr/>
          </a:p>
        </p:txBody>
      </p:sp>
      <p:pic>
        <p:nvPicPr>
          <p:cNvPr id="318" name="Google Shape;318;p14"/>
          <p:cNvPicPr preferRelativeResize="0"/>
          <p:nvPr/>
        </p:nvPicPr>
        <p:blipFill rotWithShape="1">
          <a:blip r:embed="rId3">
            <a:alphaModFix/>
          </a:blip>
          <a:srcRect b="0" l="0" r="0" t="0"/>
          <a:stretch/>
        </p:blipFill>
        <p:spPr>
          <a:xfrm>
            <a:off x="1266151" y="1272209"/>
            <a:ext cx="9659698" cy="459553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CLASSIFICATION</a:t>
            </a:r>
            <a:endParaRPr/>
          </a:p>
        </p:txBody>
      </p:sp>
      <p:sp>
        <p:nvSpPr>
          <p:cNvPr id="324" name="Google Shape;324;p1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US"/>
              <a:t>After extracting features using CNN we need to classify them into pre-ictal and inter-ictal states.For classifying we use </a:t>
            </a:r>
            <a:r>
              <a:rPr b="1" lang="en-US"/>
              <a:t>Transformer Model</a:t>
            </a:r>
            <a:endParaRPr/>
          </a:p>
          <a:p>
            <a:pPr indent="-228600" lvl="0" marL="228600" rtl="0" algn="l">
              <a:lnSpc>
                <a:spcPct val="120000"/>
              </a:lnSpc>
              <a:spcBef>
                <a:spcPts val="1000"/>
              </a:spcBef>
              <a:spcAft>
                <a:spcPts val="0"/>
              </a:spcAft>
              <a:buSzPts val="2000"/>
              <a:buChar char="•"/>
            </a:pPr>
            <a:r>
              <a:rPr lang="en-US"/>
              <a:t>Self-Attention Mechanism</a:t>
            </a:r>
            <a:endParaRPr/>
          </a:p>
          <a:p>
            <a:pPr indent="-228600" lvl="0" marL="228600" rtl="0" algn="l">
              <a:lnSpc>
                <a:spcPct val="120000"/>
              </a:lnSpc>
              <a:spcBef>
                <a:spcPts val="1000"/>
              </a:spcBef>
              <a:spcAft>
                <a:spcPts val="0"/>
              </a:spcAft>
              <a:buSzPts val="2000"/>
              <a:buChar char="•"/>
            </a:pPr>
            <a:r>
              <a:rPr lang="en-US"/>
              <a:t>Parallelization and Efficiency</a:t>
            </a:r>
            <a:endParaRPr/>
          </a:p>
          <a:p>
            <a:pPr indent="-228600" lvl="0" marL="228600" rtl="0" algn="l">
              <a:lnSpc>
                <a:spcPct val="120000"/>
              </a:lnSpc>
              <a:spcBef>
                <a:spcPts val="1000"/>
              </a:spcBef>
              <a:spcAft>
                <a:spcPts val="0"/>
              </a:spcAft>
              <a:buSzPts val="2000"/>
              <a:buChar char="•"/>
            </a:pPr>
            <a:r>
              <a:rPr lang="en-US"/>
              <a:t>Encoder-Decoder Structure</a:t>
            </a:r>
            <a:endParaRPr/>
          </a:p>
          <a:p>
            <a:pPr indent="-228600" lvl="0" marL="228600" rtl="0" algn="l">
              <a:lnSpc>
                <a:spcPct val="120000"/>
              </a:lnSpc>
              <a:spcBef>
                <a:spcPts val="1000"/>
              </a:spcBef>
              <a:spcAft>
                <a:spcPts val="0"/>
              </a:spcAft>
              <a:buSzPts val="2000"/>
              <a:buChar char="•"/>
            </a:pPr>
            <a:r>
              <a:rPr lang="en-US"/>
              <a:t>Positional Encoding</a:t>
            </a:r>
            <a:endParaRPr b="1"/>
          </a:p>
          <a:p>
            <a:pPr indent="0" lvl="0" marL="0" rtl="0" algn="l">
              <a:lnSpc>
                <a:spcPct val="120000"/>
              </a:lnSpc>
              <a:spcBef>
                <a:spcPts val="1000"/>
              </a:spcBef>
              <a:spcAft>
                <a:spcPts val="0"/>
              </a:spcAft>
              <a:buSzPts val="2000"/>
              <a:buNone/>
            </a:pPr>
            <a:r>
              <a:t/>
            </a:r>
            <a:endParaRPr/>
          </a:p>
        </p:txBody>
      </p:sp>
      <p:sp>
        <p:nvSpPr>
          <p:cNvPr id="325" name="Google Shape;325;p15"/>
          <p:cNvSpPr txBox="1"/>
          <p:nvPr>
            <p:ph idx="12" type="sldNum"/>
          </p:nvPr>
        </p:nvSpPr>
        <p:spPr>
          <a:xfrm>
            <a:off x="480060" y="81842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6"/>
          <p:cNvSpPr txBox="1"/>
          <p:nvPr>
            <p:ph idx="12" type="sldNum"/>
          </p:nvPr>
        </p:nvSpPr>
        <p:spPr>
          <a:xfrm>
            <a:off x="480060" y="329307"/>
            <a:ext cx="757069" cy="52322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1" name="Google Shape;331;p16"/>
          <p:cNvSpPr txBox="1"/>
          <p:nvPr/>
        </p:nvSpPr>
        <p:spPr>
          <a:xfrm>
            <a:off x="2554941" y="645457"/>
            <a:ext cx="667870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Gill Sans"/>
                <a:ea typeface="Gill Sans"/>
                <a:cs typeface="Gill Sans"/>
                <a:sym typeface="Gill Sans"/>
              </a:rPr>
              <a:t>TRANSFORMER ARCHITECTURE</a:t>
            </a:r>
            <a:endParaRPr/>
          </a:p>
        </p:txBody>
      </p:sp>
      <p:pic>
        <p:nvPicPr>
          <p:cNvPr id="332" name="Google Shape;332;p16"/>
          <p:cNvPicPr preferRelativeResize="0"/>
          <p:nvPr/>
        </p:nvPicPr>
        <p:blipFill rotWithShape="1">
          <a:blip r:embed="rId3">
            <a:alphaModFix/>
          </a:blip>
          <a:srcRect b="0" l="0" r="0" t="0"/>
          <a:stretch/>
        </p:blipFill>
        <p:spPr>
          <a:xfrm>
            <a:off x="1547177" y="1656522"/>
            <a:ext cx="9097645" cy="401540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7"/>
          <p:cNvSpPr txBox="1"/>
          <p:nvPr>
            <p:ph idx="12" type="sldNum"/>
          </p:nvPr>
        </p:nvSpPr>
        <p:spPr>
          <a:xfrm>
            <a:off x="480060" y="329307"/>
            <a:ext cx="757069" cy="52322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8" name="Google Shape;338;p17"/>
          <p:cNvSpPr txBox="1"/>
          <p:nvPr/>
        </p:nvSpPr>
        <p:spPr>
          <a:xfrm>
            <a:off x="2554941" y="645457"/>
            <a:ext cx="667870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Gill Sans"/>
                <a:ea typeface="Gill Sans"/>
                <a:cs typeface="Gill Sans"/>
                <a:sym typeface="Gill Sans"/>
              </a:rPr>
              <a:t>Pseudo Code</a:t>
            </a:r>
            <a:endParaRPr/>
          </a:p>
        </p:txBody>
      </p:sp>
      <p:pic>
        <p:nvPicPr>
          <p:cNvPr id="339" name="Google Shape;339;p17"/>
          <p:cNvPicPr preferRelativeResize="0"/>
          <p:nvPr/>
        </p:nvPicPr>
        <p:blipFill rotWithShape="1">
          <a:blip r:embed="rId3">
            <a:alphaModFix/>
          </a:blip>
          <a:srcRect b="0" l="0" r="0" t="0"/>
          <a:stretch/>
        </p:blipFill>
        <p:spPr>
          <a:xfrm>
            <a:off x="1126358" y="1168677"/>
            <a:ext cx="9939283" cy="48713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C0C0C"/>
              </a:buClr>
              <a:buSzPts val="3200"/>
              <a:buFont typeface="Cambria Math"/>
              <a:buNone/>
            </a:pPr>
            <a:r>
              <a:rPr b="1" lang="en-US">
                <a:solidFill>
                  <a:srgbClr val="0C0C0C"/>
                </a:solidFill>
                <a:latin typeface="Cambria Math"/>
                <a:ea typeface="Cambria Math"/>
                <a:cs typeface="Cambria Math"/>
                <a:sym typeface="Cambria Math"/>
              </a:rPr>
              <a:t>RESULTS</a:t>
            </a:r>
            <a:endParaRPr/>
          </a:p>
        </p:txBody>
      </p:sp>
      <p:sp>
        <p:nvSpPr>
          <p:cNvPr id="345" name="Google Shape;345;p18"/>
          <p:cNvSpPr txBox="1"/>
          <p:nvPr>
            <p:ph idx="12" type="sldNum"/>
          </p:nvPr>
        </p:nvSpPr>
        <p:spPr>
          <a:xfrm>
            <a:off x="273872" y="204936"/>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6" name="Google Shape;346;p18"/>
          <p:cNvSpPr/>
          <p:nvPr/>
        </p:nvSpPr>
        <p:spPr>
          <a:xfrm>
            <a:off x="2005745" y="2914520"/>
            <a:ext cx="473206" cy="64633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Gill Sans"/>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Courier New"/>
              <a:buNone/>
            </a:pPr>
            <a:r>
              <a:t/>
            </a:r>
            <a:endParaRPr b="0" i="0" sz="1800" u="none" cap="none" strike="noStrike">
              <a:solidFill>
                <a:schemeClr val="dk1"/>
              </a:solidFill>
              <a:latin typeface="Arial"/>
              <a:ea typeface="Arial"/>
              <a:cs typeface="Arial"/>
              <a:sym typeface="Arial"/>
            </a:endParaRPr>
          </a:p>
        </p:txBody>
      </p:sp>
      <p:pic>
        <p:nvPicPr>
          <p:cNvPr id="347" name="Google Shape;347;p18"/>
          <p:cNvPicPr preferRelativeResize="0"/>
          <p:nvPr/>
        </p:nvPicPr>
        <p:blipFill rotWithShape="1">
          <a:blip r:embed="rId3">
            <a:alphaModFix/>
          </a:blip>
          <a:srcRect b="0" l="0" r="0" t="0"/>
          <a:stretch/>
        </p:blipFill>
        <p:spPr>
          <a:xfrm>
            <a:off x="6914076" y="1963411"/>
            <a:ext cx="4804717" cy="2692847"/>
          </a:xfrm>
          <a:prstGeom prst="rect">
            <a:avLst/>
          </a:prstGeom>
          <a:noFill/>
          <a:ln>
            <a:noFill/>
          </a:ln>
        </p:spPr>
      </p:pic>
      <p:pic>
        <p:nvPicPr>
          <p:cNvPr id="348" name="Google Shape;348;p18"/>
          <p:cNvPicPr preferRelativeResize="0"/>
          <p:nvPr/>
        </p:nvPicPr>
        <p:blipFill rotWithShape="1">
          <a:blip r:embed="rId4">
            <a:alphaModFix/>
          </a:blip>
          <a:srcRect b="0" l="0" r="0" t="0"/>
          <a:stretch/>
        </p:blipFill>
        <p:spPr>
          <a:xfrm>
            <a:off x="473207" y="1963411"/>
            <a:ext cx="6263668" cy="269284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C0C0C"/>
              </a:buClr>
              <a:buSzPts val="3200"/>
              <a:buFont typeface="Cambria Math"/>
              <a:buNone/>
            </a:pPr>
            <a:r>
              <a:rPr b="1" lang="en-US">
                <a:solidFill>
                  <a:srgbClr val="0C0C0C"/>
                </a:solidFill>
                <a:latin typeface="Cambria Math"/>
                <a:ea typeface="Cambria Math"/>
                <a:cs typeface="Cambria Math"/>
                <a:sym typeface="Cambria Math"/>
              </a:rPr>
              <a:t>RESULTS</a:t>
            </a:r>
            <a:endParaRPr/>
          </a:p>
        </p:txBody>
      </p:sp>
      <p:sp>
        <p:nvSpPr>
          <p:cNvPr id="354" name="Google Shape;354;p19"/>
          <p:cNvSpPr txBox="1"/>
          <p:nvPr>
            <p:ph idx="12" type="sldNum"/>
          </p:nvPr>
        </p:nvSpPr>
        <p:spPr>
          <a:xfrm>
            <a:off x="273872" y="204936"/>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5" name="Google Shape;355;p19"/>
          <p:cNvSpPr/>
          <p:nvPr/>
        </p:nvSpPr>
        <p:spPr>
          <a:xfrm>
            <a:off x="679381" y="2161705"/>
            <a:ext cx="10386113" cy="1991379"/>
          </a:xfrm>
          <a:prstGeom prst="rect">
            <a:avLst/>
          </a:prstGeom>
          <a:noFill/>
          <a:ln>
            <a:noFill/>
          </a:ln>
        </p:spPr>
        <p:txBody>
          <a:bodyPr anchorCtr="0" anchor="ctr" bIns="45700" lIns="91425" spcFirstLastPara="1" rIns="91425" wrap="square" tIns="45700">
            <a:spAutoFit/>
          </a:bodyPr>
          <a:lstStyle/>
          <a:p>
            <a:pPr indent="-88900" lvl="0" marL="0" marR="0" rtl="0" algn="l">
              <a:lnSpc>
                <a:spcPct val="1500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Superior Performance:</a:t>
            </a:r>
            <a:r>
              <a:rPr b="0" i="0" lang="en-US" sz="1400" u="none" cap="none" strike="noStrike">
                <a:solidFill>
                  <a:schemeClr val="dk1"/>
                </a:solidFill>
                <a:latin typeface="Arial"/>
                <a:ea typeface="Arial"/>
                <a:cs typeface="Arial"/>
                <a:sym typeface="Arial"/>
              </a:rPr>
              <a:t> The transformer model significantly outperforms traditional models (ANN, CNN, LSTM, Bi-LSTM, GRU)</a:t>
            </a:r>
            <a:endParaRPr/>
          </a:p>
          <a:p>
            <a:pPr indent="0" lvl="0" marL="0" marR="0" rtl="0" algn="l">
              <a:lnSpc>
                <a:spcPct val="150000"/>
              </a:lnSpc>
              <a:spcBef>
                <a:spcPts val="0"/>
              </a:spcBef>
              <a:spcAft>
                <a:spcPts val="0"/>
              </a:spcAft>
              <a:buNone/>
            </a:pPr>
            <a:r>
              <a:rPr b="0" i="0" lang="en-US" sz="1400" u="none" cap="none" strike="noStrike">
                <a:solidFill>
                  <a:schemeClr val="dk1"/>
                </a:solidFill>
                <a:latin typeface="Arial"/>
                <a:ea typeface="Arial"/>
                <a:cs typeface="Arial"/>
                <a:sym typeface="Arial"/>
              </a:rPr>
              <a:t>	in accuracy (93.21%), sensitivity (95.23%), specificity (94.18%), and precision (97.08%).</a:t>
            </a:r>
            <a:endParaRPr/>
          </a:p>
          <a:p>
            <a:pPr indent="-88900" lvl="0" marL="0" marR="0" rtl="0" algn="l">
              <a:lnSpc>
                <a:spcPct val="1500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Improved Specificity and Sensitivity:</a:t>
            </a:r>
            <a:r>
              <a:rPr b="0" i="0" lang="en-US" sz="1400" u="none" cap="none" strike="noStrike">
                <a:solidFill>
                  <a:schemeClr val="dk1"/>
                </a:solidFill>
                <a:latin typeface="Arial"/>
                <a:ea typeface="Arial"/>
                <a:cs typeface="Arial"/>
                <a:sym typeface="Arial"/>
              </a:rPr>
              <a:t> The model shows notable improvements, with 11.27% higher specificity and 5.52% </a:t>
            </a:r>
            <a:endParaRPr/>
          </a:p>
          <a:p>
            <a:pPr indent="0" lvl="0" marL="0" marR="0" rtl="0" algn="l">
              <a:lnSpc>
                <a:spcPct val="150000"/>
              </a:lnSpc>
              <a:spcBef>
                <a:spcPts val="0"/>
              </a:spcBef>
              <a:spcAft>
                <a:spcPts val="0"/>
              </a:spcAft>
              <a:buNone/>
            </a:pPr>
            <a:r>
              <a:rPr b="0" i="0" lang="en-US" sz="1400" u="none" cap="none" strike="noStrike">
                <a:solidFill>
                  <a:schemeClr val="dk1"/>
                </a:solidFill>
                <a:latin typeface="Arial"/>
                <a:ea typeface="Arial"/>
                <a:cs typeface="Arial"/>
                <a:sym typeface="Arial"/>
              </a:rPr>
              <a:t>	higher sensitivity than the next best models, effectively reducing false positives and negatives.</a:t>
            </a:r>
            <a:endParaRPr/>
          </a:p>
          <a:p>
            <a:pPr indent="-88900" lvl="0" marL="0" marR="0" rtl="0" algn="l">
              <a:lnSpc>
                <a:spcPct val="1500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Training Efficiency:</a:t>
            </a:r>
            <a:r>
              <a:rPr b="0" i="0" lang="en-US" sz="1400" u="none" cap="none" strike="noStrike">
                <a:solidFill>
                  <a:schemeClr val="dk1"/>
                </a:solidFill>
                <a:latin typeface="Arial"/>
                <a:ea typeface="Arial"/>
                <a:cs typeface="Arial"/>
                <a:sym typeface="Arial"/>
              </a:rPr>
              <a:t> Unlike Bi-LSTM, LSTM, and GRU, which have longer training times due to sequential processing</a:t>
            </a:r>
            <a:endParaRPr/>
          </a:p>
          <a:p>
            <a:pPr indent="0" lvl="0" marL="0" marR="0" rtl="0" algn="l">
              <a:lnSpc>
                <a:spcPct val="150000"/>
              </a:lnSpc>
              <a:spcBef>
                <a:spcPts val="0"/>
              </a:spcBef>
              <a:spcAft>
                <a:spcPts val="0"/>
              </a:spcAft>
              <a:buNone/>
            </a:pPr>
            <a:r>
              <a:rPr b="0" i="0" lang="en-US" sz="1400" u="none" cap="none" strike="noStrike">
                <a:solidFill>
                  <a:schemeClr val="dk1"/>
                </a:solidFill>
                <a:latin typeface="Arial"/>
                <a:ea typeface="Arial"/>
                <a:cs typeface="Arial"/>
                <a:sym typeface="Arial"/>
              </a:rPr>
              <a:t>	 the transformer model leverages GPU parallelization, making it more efficient for real-world applications.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MOTIVATION</a:t>
            </a:r>
            <a:endParaRPr/>
          </a:p>
        </p:txBody>
      </p:sp>
      <p:sp>
        <p:nvSpPr>
          <p:cNvPr id="225" name="Google Shape;225;p2"/>
          <p:cNvSpPr txBox="1"/>
          <p:nvPr>
            <p:ph idx="1" type="body"/>
          </p:nvPr>
        </p:nvSpPr>
        <p:spPr>
          <a:xfrm>
            <a:off x="2286000" y="2320066"/>
            <a:ext cx="7744968" cy="269748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sz="2000"/>
              <a:t>Epilepsy affects over 70 million people worldwide. Accurate prediction of seizures can significantly improve the quality of life for patients. Current methods struggle with either high false positive rates or low sensitivity. There is a pressing need for a robust and accurate seizure prediction system to help prevent seizures before they occur.</a:t>
            </a:r>
            <a:endParaRPr sz="2400"/>
          </a:p>
        </p:txBody>
      </p:sp>
      <p:sp>
        <p:nvSpPr>
          <p:cNvPr id="226" name="Google Shape;226;p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C0C0C"/>
              </a:buClr>
              <a:buSzPts val="3200"/>
              <a:buFont typeface="Cambria Math"/>
              <a:buNone/>
            </a:pPr>
            <a:r>
              <a:rPr b="1" lang="en-US">
                <a:solidFill>
                  <a:srgbClr val="0C0C0C"/>
                </a:solidFill>
                <a:latin typeface="Cambria Math"/>
                <a:ea typeface="Cambria Math"/>
                <a:cs typeface="Cambria Math"/>
                <a:sym typeface="Cambria Math"/>
              </a:rPr>
              <a:t>RESULTS</a:t>
            </a:r>
            <a:endParaRPr/>
          </a:p>
        </p:txBody>
      </p:sp>
      <p:sp>
        <p:nvSpPr>
          <p:cNvPr id="361" name="Google Shape;361;p20"/>
          <p:cNvSpPr txBox="1"/>
          <p:nvPr>
            <p:ph idx="12" type="sldNum"/>
          </p:nvPr>
        </p:nvSpPr>
        <p:spPr>
          <a:xfrm>
            <a:off x="273872" y="204936"/>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2" name="Google Shape;362;p20"/>
          <p:cNvSpPr/>
          <p:nvPr/>
        </p:nvSpPr>
        <p:spPr>
          <a:xfrm>
            <a:off x="2005745" y="2360523"/>
            <a:ext cx="8180509" cy="175432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Gill Sans"/>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Sensitivity: 95.2%</a:t>
            </a:r>
            <a:endParaRPr/>
          </a:p>
          <a:p>
            <a:pPr indent="-285750" lvl="0" marL="285750" marR="0" rtl="0" algn="l">
              <a:lnSpc>
                <a:spcPct val="100000"/>
              </a:lnSpc>
              <a:spcBef>
                <a:spcPts val="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Specificity: 94.18%</a:t>
            </a:r>
            <a:endParaRPr sz="1800">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Accur</a:t>
            </a:r>
            <a:r>
              <a:rPr lang="en-US" sz="1800">
                <a:solidFill>
                  <a:schemeClr val="dk1"/>
                </a:solidFill>
                <a:latin typeface="Arial"/>
                <a:ea typeface="Arial"/>
                <a:cs typeface="Arial"/>
                <a:sym typeface="Arial"/>
              </a:rPr>
              <a:t>acy 93.21%</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False Positive Rate (FPR): 0.02</a:t>
            </a:r>
            <a:endParaRPr/>
          </a:p>
          <a:p>
            <a:pPr indent="-285750" lvl="0" marL="285750" marR="0" rtl="0" algn="l">
              <a:lnSpc>
                <a:spcPct val="100000"/>
              </a:lnSpc>
              <a:spcBef>
                <a:spcPts val="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Superior performance over ANN, CNN, LSTM, Bi-LSTM, and GRU models.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REFERENCES</a:t>
            </a:r>
            <a:endParaRPr/>
          </a:p>
        </p:txBody>
      </p:sp>
      <p:sp>
        <p:nvSpPr>
          <p:cNvPr id="368" name="Google Shape;368;p2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fontScale="85000" lnSpcReduction="20000"/>
          </a:bodyPr>
          <a:lstStyle/>
          <a:p>
            <a:pPr indent="-514350" lvl="0" marL="514350" rtl="0" algn="l">
              <a:lnSpc>
                <a:spcPct val="120000"/>
              </a:lnSpc>
              <a:spcBef>
                <a:spcPts val="0"/>
              </a:spcBef>
              <a:spcAft>
                <a:spcPts val="0"/>
              </a:spcAft>
              <a:buSzPct val="100000"/>
              <a:buFont typeface="Gill Sans"/>
              <a:buAutoNum type="arabicPeriod"/>
            </a:pPr>
            <a:r>
              <a:rPr b="0" i="0" lang="en-US" sz="2000">
                <a:solidFill>
                  <a:srgbClr val="222222"/>
                </a:solidFill>
                <a:latin typeface="Arial"/>
                <a:ea typeface="Arial"/>
                <a:cs typeface="Arial"/>
                <a:sym typeface="Arial"/>
              </a:rPr>
              <a:t>Usman, S. M., Khalid, S., &amp; Aslam, M. H. (2020). Epileptic seizures prediction using deep learning techniques. </a:t>
            </a:r>
            <a:r>
              <a:rPr b="0" i="1" lang="en-US" sz="2000">
                <a:solidFill>
                  <a:srgbClr val="222222"/>
                </a:solidFill>
                <a:latin typeface="Arial"/>
                <a:ea typeface="Arial"/>
                <a:cs typeface="Arial"/>
                <a:sym typeface="Arial"/>
              </a:rPr>
              <a:t>Ieee Access</a:t>
            </a:r>
            <a:r>
              <a:rPr b="0" i="0" lang="en-US" sz="2000">
                <a:solidFill>
                  <a:srgbClr val="222222"/>
                </a:solidFill>
                <a:latin typeface="Arial"/>
                <a:ea typeface="Arial"/>
                <a:cs typeface="Arial"/>
                <a:sym typeface="Arial"/>
              </a:rPr>
              <a:t>, </a:t>
            </a:r>
            <a:r>
              <a:rPr b="0" i="1" lang="en-US" sz="2000">
                <a:solidFill>
                  <a:srgbClr val="222222"/>
                </a:solidFill>
                <a:latin typeface="Arial"/>
                <a:ea typeface="Arial"/>
                <a:cs typeface="Arial"/>
                <a:sym typeface="Arial"/>
              </a:rPr>
              <a:t>8</a:t>
            </a:r>
            <a:r>
              <a:rPr b="0" i="0" lang="en-US" sz="2000">
                <a:solidFill>
                  <a:srgbClr val="222222"/>
                </a:solidFill>
                <a:latin typeface="Arial"/>
                <a:ea typeface="Arial"/>
                <a:cs typeface="Arial"/>
                <a:sym typeface="Arial"/>
              </a:rPr>
              <a:t>, 39998-40007.</a:t>
            </a:r>
            <a:endParaRPr/>
          </a:p>
          <a:p>
            <a:pPr indent="-514350" lvl="0" marL="514350" rtl="0" algn="l">
              <a:lnSpc>
                <a:spcPct val="120000"/>
              </a:lnSpc>
              <a:spcBef>
                <a:spcPts val="1000"/>
              </a:spcBef>
              <a:spcAft>
                <a:spcPts val="0"/>
              </a:spcAft>
              <a:buSzPct val="100000"/>
              <a:buFont typeface="Gill Sans"/>
              <a:buAutoNum type="arabicPeriod"/>
            </a:pPr>
            <a:r>
              <a:rPr b="0" i="0" lang="en-US" sz="2000">
                <a:solidFill>
                  <a:srgbClr val="222222"/>
                </a:solidFill>
                <a:latin typeface="Arial"/>
                <a:ea typeface="Arial"/>
                <a:cs typeface="Arial"/>
                <a:sym typeface="Arial"/>
              </a:rPr>
              <a:t>Bhattacharya, A., Baweja, T., &amp; Karri, S. P. K. (2022). Epileptic Seizure Prediction Using Deep Transformer Model. </a:t>
            </a:r>
            <a:r>
              <a:rPr b="0" i="1" lang="en-US" sz="2000">
                <a:solidFill>
                  <a:srgbClr val="222222"/>
                </a:solidFill>
                <a:latin typeface="Arial"/>
                <a:ea typeface="Arial"/>
                <a:cs typeface="Arial"/>
                <a:sym typeface="Arial"/>
              </a:rPr>
              <a:t>International Journal of Neural Systems</a:t>
            </a:r>
            <a:r>
              <a:rPr b="0" i="0" lang="en-US" sz="2000">
                <a:solidFill>
                  <a:srgbClr val="222222"/>
                </a:solidFill>
                <a:latin typeface="Arial"/>
                <a:ea typeface="Arial"/>
                <a:cs typeface="Arial"/>
                <a:sym typeface="Arial"/>
              </a:rPr>
              <a:t>, </a:t>
            </a:r>
            <a:r>
              <a:rPr b="0" i="1" lang="en-US" sz="2000">
                <a:solidFill>
                  <a:srgbClr val="222222"/>
                </a:solidFill>
                <a:latin typeface="Arial"/>
                <a:ea typeface="Arial"/>
                <a:cs typeface="Arial"/>
                <a:sym typeface="Arial"/>
              </a:rPr>
              <a:t>32</a:t>
            </a:r>
            <a:r>
              <a:rPr b="0" i="0" lang="en-US" sz="2000">
                <a:solidFill>
                  <a:srgbClr val="222222"/>
                </a:solidFill>
                <a:latin typeface="Arial"/>
                <a:ea typeface="Arial"/>
                <a:cs typeface="Arial"/>
                <a:sym typeface="Arial"/>
              </a:rPr>
              <a:t>(02), 2150058.</a:t>
            </a:r>
            <a:endParaRPr/>
          </a:p>
          <a:p>
            <a:pPr indent="-514350" lvl="0" marL="514350" rtl="0" algn="l">
              <a:lnSpc>
                <a:spcPct val="120000"/>
              </a:lnSpc>
              <a:spcBef>
                <a:spcPts val="1000"/>
              </a:spcBef>
              <a:spcAft>
                <a:spcPts val="0"/>
              </a:spcAft>
              <a:buSzPct val="100000"/>
              <a:buFont typeface="Gill Sans"/>
              <a:buAutoNum type="arabicPeriod"/>
            </a:pPr>
            <a:r>
              <a:rPr b="0" i="0" lang="en-US" sz="2000">
                <a:solidFill>
                  <a:srgbClr val="222222"/>
                </a:solidFill>
                <a:latin typeface="Arial"/>
                <a:ea typeface="Arial"/>
                <a:cs typeface="Arial"/>
                <a:sym typeface="Arial"/>
              </a:rPr>
              <a:t>Dissanayake, T., Fernando, T., Denman, S., Sridharan, S., &amp; Fookes, C. (2021). Deep learning for patient-independent epileptic seizure prediction using scalp EEG signals. </a:t>
            </a:r>
            <a:r>
              <a:rPr b="0" i="1" lang="en-US" sz="2000">
                <a:solidFill>
                  <a:srgbClr val="222222"/>
                </a:solidFill>
                <a:latin typeface="Arial"/>
                <a:ea typeface="Arial"/>
                <a:cs typeface="Arial"/>
                <a:sym typeface="Arial"/>
              </a:rPr>
              <a:t>IEEE Sensors Journal</a:t>
            </a:r>
            <a:r>
              <a:rPr b="0" i="0" lang="en-US" sz="2000">
                <a:solidFill>
                  <a:srgbClr val="222222"/>
                </a:solidFill>
                <a:latin typeface="Arial"/>
                <a:ea typeface="Arial"/>
                <a:cs typeface="Arial"/>
                <a:sym typeface="Arial"/>
              </a:rPr>
              <a:t>, </a:t>
            </a:r>
            <a:r>
              <a:rPr b="0" i="1" lang="en-US" sz="2000">
                <a:solidFill>
                  <a:srgbClr val="222222"/>
                </a:solidFill>
                <a:latin typeface="Arial"/>
                <a:ea typeface="Arial"/>
                <a:cs typeface="Arial"/>
                <a:sym typeface="Arial"/>
              </a:rPr>
              <a:t>21</a:t>
            </a:r>
            <a:r>
              <a:rPr b="0" i="0" lang="en-US" sz="2000">
                <a:solidFill>
                  <a:srgbClr val="222222"/>
                </a:solidFill>
                <a:latin typeface="Arial"/>
                <a:ea typeface="Arial"/>
                <a:cs typeface="Arial"/>
                <a:sym typeface="Arial"/>
              </a:rPr>
              <a:t>(7), 9377-9388.</a:t>
            </a:r>
            <a:endParaRPr/>
          </a:p>
          <a:p>
            <a:pPr indent="-514350" lvl="0" marL="514350" rtl="0" algn="l">
              <a:lnSpc>
                <a:spcPct val="120000"/>
              </a:lnSpc>
              <a:spcBef>
                <a:spcPts val="1000"/>
              </a:spcBef>
              <a:spcAft>
                <a:spcPts val="0"/>
              </a:spcAft>
              <a:buSzPct val="100000"/>
              <a:buFont typeface="Gill Sans"/>
              <a:buAutoNum type="arabicPeriod"/>
            </a:pPr>
            <a:r>
              <a:rPr b="0" i="0" lang="en-US" sz="2000">
                <a:solidFill>
                  <a:srgbClr val="222222"/>
                </a:solidFill>
                <a:latin typeface="Arial"/>
                <a:ea typeface="Arial"/>
                <a:cs typeface="Arial"/>
                <a:sym typeface="Arial"/>
              </a:rPr>
              <a:t>Liu, G., Zhou, W., &amp; Geng, M. (2020). Automatic seizure detection based on S-transform and deep convolutional neural network. </a:t>
            </a:r>
            <a:r>
              <a:rPr b="0" i="1" lang="en-US" sz="2000">
                <a:solidFill>
                  <a:srgbClr val="222222"/>
                </a:solidFill>
                <a:latin typeface="Arial"/>
                <a:ea typeface="Arial"/>
                <a:cs typeface="Arial"/>
                <a:sym typeface="Arial"/>
              </a:rPr>
              <a:t>International journal of neural systems</a:t>
            </a:r>
            <a:r>
              <a:rPr b="0" i="0" lang="en-US" sz="2000">
                <a:solidFill>
                  <a:srgbClr val="222222"/>
                </a:solidFill>
                <a:latin typeface="Arial"/>
                <a:ea typeface="Arial"/>
                <a:cs typeface="Arial"/>
                <a:sym typeface="Arial"/>
              </a:rPr>
              <a:t>, </a:t>
            </a:r>
            <a:r>
              <a:rPr b="0" i="1" lang="en-US" sz="2000">
                <a:solidFill>
                  <a:srgbClr val="222222"/>
                </a:solidFill>
                <a:latin typeface="Arial"/>
                <a:ea typeface="Arial"/>
                <a:cs typeface="Arial"/>
                <a:sym typeface="Arial"/>
              </a:rPr>
              <a:t>30</a:t>
            </a:r>
            <a:r>
              <a:rPr b="0" i="0" lang="en-US" sz="2000">
                <a:solidFill>
                  <a:srgbClr val="222222"/>
                </a:solidFill>
                <a:latin typeface="Arial"/>
                <a:ea typeface="Arial"/>
                <a:cs typeface="Arial"/>
                <a:sym typeface="Arial"/>
              </a:rPr>
              <a:t>(04), 1950024.</a:t>
            </a:r>
            <a:endParaRPr/>
          </a:p>
          <a:p>
            <a:pPr indent="-514350" lvl="0" marL="514350" rtl="0" algn="l">
              <a:lnSpc>
                <a:spcPct val="120000"/>
              </a:lnSpc>
              <a:spcBef>
                <a:spcPts val="1000"/>
              </a:spcBef>
              <a:spcAft>
                <a:spcPts val="0"/>
              </a:spcAft>
              <a:buSzPct val="100000"/>
              <a:buFont typeface="Gill Sans"/>
              <a:buAutoNum type="arabicPeriod"/>
            </a:pPr>
            <a:r>
              <a:rPr b="0" i="0" lang="en-US" sz="2000">
                <a:solidFill>
                  <a:srgbClr val="222222"/>
                </a:solidFill>
                <a:latin typeface="Arial"/>
                <a:ea typeface="Arial"/>
                <a:cs typeface="Arial"/>
                <a:sym typeface="Arial"/>
              </a:rPr>
              <a:t>Usman, S. M., Khalid, S., &amp; Bashir, S. (2021). A deep learning based ensemble learning method for epileptic seizure prediction. </a:t>
            </a:r>
            <a:r>
              <a:rPr b="0" i="1" lang="en-US" sz="2000">
                <a:solidFill>
                  <a:srgbClr val="222222"/>
                </a:solidFill>
                <a:latin typeface="Arial"/>
                <a:ea typeface="Arial"/>
                <a:cs typeface="Arial"/>
                <a:sym typeface="Arial"/>
              </a:rPr>
              <a:t>Computers in Biology and Medicine</a:t>
            </a:r>
            <a:r>
              <a:rPr b="0" i="0" lang="en-US" sz="2000">
                <a:solidFill>
                  <a:srgbClr val="222222"/>
                </a:solidFill>
                <a:latin typeface="Arial"/>
                <a:ea typeface="Arial"/>
                <a:cs typeface="Arial"/>
                <a:sym typeface="Arial"/>
              </a:rPr>
              <a:t>, </a:t>
            </a:r>
            <a:r>
              <a:rPr b="0" i="1" lang="en-US" sz="2000">
                <a:solidFill>
                  <a:srgbClr val="222222"/>
                </a:solidFill>
                <a:latin typeface="Arial"/>
                <a:ea typeface="Arial"/>
                <a:cs typeface="Arial"/>
                <a:sym typeface="Arial"/>
              </a:rPr>
              <a:t>136</a:t>
            </a:r>
            <a:r>
              <a:rPr b="0" i="0" lang="en-US" sz="2000">
                <a:solidFill>
                  <a:srgbClr val="222222"/>
                </a:solidFill>
                <a:latin typeface="Arial"/>
                <a:ea typeface="Arial"/>
                <a:cs typeface="Arial"/>
                <a:sym typeface="Arial"/>
              </a:rPr>
              <a:t>, 104710.</a:t>
            </a:r>
            <a:endParaRPr b="0" i="0" sz="2000">
              <a:solidFill>
                <a:srgbClr val="222222"/>
              </a:solidFill>
              <a:latin typeface="Arial"/>
              <a:ea typeface="Arial"/>
              <a:cs typeface="Arial"/>
              <a:sym typeface="Arial"/>
            </a:endParaRPr>
          </a:p>
          <a:p>
            <a:pPr indent="-406400" lvl="0" marL="514350" rtl="0" algn="l">
              <a:lnSpc>
                <a:spcPct val="120000"/>
              </a:lnSpc>
              <a:spcBef>
                <a:spcPts val="1000"/>
              </a:spcBef>
              <a:spcAft>
                <a:spcPts val="0"/>
              </a:spcAft>
              <a:buSzPct val="100000"/>
              <a:buFont typeface="Gill Sans"/>
              <a:buNone/>
            </a:pPr>
            <a:r>
              <a:t/>
            </a:r>
            <a:endParaRPr sz="2000"/>
          </a:p>
        </p:txBody>
      </p:sp>
      <p:sp>
        <p:nvSpPr>
          <p:cNvPr id="369" name="Google Shape;369;p21"/>
          <p:cNvSpPr txBox="1"/>
          <p:nvPr>
            <p:ph idx="12" type="sldNum"/>
          </p:nvPr>
        </p:nvSpPr>
        <p:spPr>
          <a:xfrm>
            <a:off x="326127" y="300941"/>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EPILEPSY</a:t>
            </a:r>
            <a:endParaRPr/>
          </a:p>
        </p:txBody>
      </p:sp>
      <p:sp>
        <p:nvSpPr>
          <p:cNvPr id="232" name="Google Shape;232;p3"/>
          <p:cNvSpPr txBox="1"/>
          <p:nvPr>
            <p:ph idx="1" type="body"/>
          </p:nvPr>
        </p:nvSpPr>
        <p:spPr>
          <a:xfrm>
            <a:off x="1291079" y="2019766"/>
            <a:ext cx="10380968" cy="4025882"/>
          </a:xfrm>
          <a:prstGeom prst="rect">
            <a:avLst/>
          </a:prstGeom>
          <a:noFill/>
          <a:ln>
            <a:noFill/>
          </a:ln>
        </p:spPr>
        <p:txBody>
          <a:bodyPr anchorCtr="0" anchor="t" bIns="45700" lIns="91425" spcFirstLastPara="1" rIns="91425" wrap="square" tIns="45700">
            <a:normAutofit fontScale="40000" lnSpcReduction="20000"/>
          </a:bodyPr>
          <a:lstStyle/>
          <a:p>
            <a:pPr indent="-342900" lvl="0" marL="342900" rtl="0" algn="just">
              <a:lnSpc>
                <a:spcPct val="120000"/>
              </a:lnSpc>
              <a:spcBef>
                <a:spcPts val="0"/>
              </a:spcBef>
              <a:spcAft>
                <a:spcPts val="0"/>
              </a:spcAft>
              <a:buSzPct val="100000"/>
              <a:buFont typeface="Arial"/>
              <a:buChar char="•"/>
            </a:pPr>
            <a:r>
              <a:rPr b="0" i="0" lang="en-US" sz="5000">
                <a:solidFill>
                  <a:srgbClr val="000000"/>
                </a:solidFill>
              </a:rPr>
              <a:t>Epilepsy is a neurological disorder in which a patient undergoes frequent seizures.</a:t>
            </a:r>
            <a:r>
              <a:rPr lang="en-US" sz="5000"/>
              <a:t> </a:t>
            </a:r>
            <a:endParaRPr/>
          </a:p>
          <a:p>
            <a:pPr indent="-342900" lvl="0" marL="342900" rtl="0" algn="just">
              <a:lnSpc>
                <a:spcPct val="120000"/>
              </a:lnSpc>
              <a:spcBef>
                <a:spcPts val="1000"/>
              </a:spcBef>
              <a:spcAft>
                <a:spcPts val="0"/>
              </a:spcAft>
              <a:buSzPct val="100000"/>
              <a:buFont typeface="Arial"/>
              <a:buChar char="•"/>
            </a:pPr>
            <a:r>
              <a:rPr b="0" i="0" lang="en-US" sz="5000">
                <a:solidFill>
                  <a:srgbClr val="000000"/>
                </a:solidFill>
              </a:rPr>
              <a:t>Epilepsy is a very common neurological disease that has affected more than 65 million people worldwide.</a:t>
            </a:r>
            <a:endParaRPr/>
          </a:p>
          <a:p>
            <a:pPr indent="-342900" lvl="0" marL="342900" rtl="0" algn="just">
              <a:lnSpc>
                <a:spcPct val="120000"/>
              </a:lnSpc>
              <a:spcBef>
                <a:spcPts val="1000"/>
              </a:spcBef>
              <a:spcAft>
                <a:spcPts val="0"/>
              </a:spcAft>
              <a:buSzPct val="100000"/>
              <a:buFont typeface="Arial"/>
              <a:buChar char="•"/>
            </a:pPr>
            <a:r>
              <a:rPr b="0" i="0" lang="en-US" sz="5000">
                <a:solidFill>
                  <a:srgbClr val="000000"/>
                </a:solidFill>
              </a:rPr>
              <a:t>In more than 30 % of the cases, people affected by this disease cannot be cured with medicines or surgery. </a:t>
            </a:r>
            <a:endParaRPr/>
          </a:p>
          <a:p>
            <a:pPr indent="-342900" lvl="0" marL="342900" rtl="0" algn="just">
              <a:lnSpc>
                <a:spcPct val="120000"/>
              </a:lnSpc>
              <a:spcBef>
                <a:spcPts val="1000"/>
              </a:spcBef>
              <a:spcAft>
                <a:spcPts val="0"/>
              </a:spcAft>
              <a:buSzPct val="100000"/>
              <a:buFont typeface="Arial"/>
              <a:buChar char="•"/>
            </a:pPr>
            <a:r>
              <a:rPr b="0" i="0" lang="en-US" sz="5000">
                <a:solidFill>
                  <a:srgbClr val="000000"/>
                </a:solidFill>
              </a:rPr>
              <a:t>However, predicting a seizure before it actually occurs can help in its prevention. Therefore, it is extremely important to predict the subsequent seizures before they occur so that seizure can be prevented with the help of medication.</a:t>
            </a:r>
            <a:endParaRPr/>
          </a:p>
          <a:p>
            <a:pPr indent="-228600" lvl="0" marL="228600" rtl="0" algn="just">
              <a:lnSpc>
                <a:spcPct val="120000"/>
              </a:lnSpc>
              <a:spcBef>
                <a:spcPts val="1000"/>
              </a:spcBef>
              <a:spcAft>
                <a:spcPts val="0"/>
              </a:spcAft>
              <a:buSzPct val="100000"/>
              <a:buChar char="•"/>
            </a:pPr>
            <a:r>
              <a:rPr lang="en-US"/>
              <a:t> </a:t>
            </a:r>
            <a:br>
              <a:rPr lang="en-US"/>
            </a:br>
            <a:endParaRPr b="0" i="0" sz="2000">
              <a:solidFill>
                <a:srgbClr val="000000"/>
              </a:solidFill>
              <a:latin typeface="Times"/>
              <a:ea typeface="Times"/>
              <a:cs typeface="Times"/>
              <a:sym typeface="Times"/>
            </a:endParaRPr>
          </a:p>
          <a:p>
            <a:pPr indent="-228600" lvl="0" marL="228600" rtl="0" algn="just">
              <a:lnSpc>
                <a:spcPct val="120000"/>
              </a:lnSpc>
              <a:spcBef>
                <a:spcPts val="1000"/>
              </a:spcBef>
              <a:spcAft>
                <a:spcPts val="0"/>
              </a:spcAft>
              <a:buSzPct val="100000"/>
              <a:buChar char="•"/>
            </a:pPr>
            <a:br>
              <a:rPr lang="en-US"/>
            </a:br>
            <a:endParaRPr/>
          </a:p>
        </p:txBody>
      </p:sp>
      <p:sp>
        <p:nvSpPr>
          <p:cNvPr id="233" name="Google Shape;233;p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PROBLEM STATEMENT</a:t>
            </a:r>
            <a:endParaRPr/>
          </a:p>
        </p:txBody>
      </p:sp>
      <p:sp>
        <p:nvSpPr>
          <p:cNvPr id="239" name="Google Shape;239;p4"/>
          <p:cNvSpPr txBox="1"/>
          <p:nvPr>
            <p:ph idx="1" type="body"/>
          </p:nvPr>
        </p:nvSpPr>
        <p:spPr>
          <a:xfrm>
            <a:off x="1748028" y="2651760"/>
            <a:ext cx="8695944" cy="2461778"/>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0" i="0" lang="en-US">
                <a:solidFill>
                  <a:srgbClr val="000000"/>
                </a:solidFill>
              </a:rPr>
              <a:t>Studies have observed that abnormal activity inside the brain begins a few</a:t>
            </a:r>
            <a:br>
              <a:rPr b="0" i="0" lang="en-US">
                <a:solidFill>
                  <a:srgbClr val="000000"/>
                </a:solidFill>
              </a:rPr>
            </a:br>
            <a:r>
              <a:rPr b="0" i="0" lang="en-US">
                <a:solidFill>
                  <a:srgbClr val="000000"/>
                </a:solidFill>
              </a:rPr>
              <a:t>minutes before the start of a seizure, which is known as preictal state. Many researchers have tried to find a way for predicting this preictal state of a seizure but an effective prediction in terms of high sensitivity and specificity still remains a challenge.</a:t>
            </a:r>
            <a:r>
              <a:rPr lang="en-US"/>
              <a:t> </a:t>
            </a:r>
            <a:br>
              <a:rPr lang="en-US"/>
            </a:br>
            <a:endParaRPr/>
          </a:p>
        </p:txBody>
      </p:sp>
      <p:sp>
        <p:nvSpPr>
          <p:cNvPr id="240" name="Google Shape;240;p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OBJECTIVES</a:t>
            </a:r>
            <a:endParaRPr/>
          </a:p>
        </p:txBody>
      </p:sp>
      <p:sp>
        <p:nvSpPr>
          <p:cNvPr id="247" name="Google Shape;247;p5"/>
          <p:cNvSpPr txBox="1"/>
          <p:nvPr>
            <p:ph idx="1" type="body"/>
          </p:nvPr>
        </p:nvSpPr>
        <p:spPr>
          <a:xfrm>
            <a:off x="1748028" y="2651760"/>
            <a:ext cx="8695944" cy="2461778"/>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br>
              <a:rPr lang="en-US"/>
            </a:br>
            <a:endParaRPr/>
          </a:p>
        </p:txBody>
      </p:sp>
      <p:sp>
        <p:nvSpPr>
          <p:cNvPr id="248" name="Google Shape;248;p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9" name="Google Shape;249;p5"/>
          <p:cNvSpPr/>
          <p:nvPr/>
        </p:nvSpPr>
        <p:spPr>
          <a:xfrm>
            <a:off x="1291079" y="2299177"/>
            <a:ext cx="8513869" cy="147732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Gill Sans"/>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Implement a hybrid framework combining feature extraction and deep learning.</a:t>
            </a:r>
            <a:endParaRPr/>
          </a:p>
          <a:p>
            <a:pPr indent="-285750" lvl="0" marL="285750" marR="0" rtl="0" algn="l">
              <a:lnSpc>
                <a:spcPct val="100000"/>
              </a:lnSpc>
              <a:spcBef>
                <a:spcPts val="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Utilize Fourier Transform for effective feature extraction.</a:t>
            </a:r>
            <a:endParaRPr/>
          </a:p>
          <a:p>
            <a:pPr indent="-285750" lvl="0" marL="285750" marR="0" rtl="0" algn="l">
              <a:lnSpc>
                <a:spcPct val="100000"/>
              </a:lnSpc>
              <a:spcBef>
                <a:spcPts val="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Validate the model using the CHB-MIT database. </a:t>
            </a:r>
            <a:endParaRPr/>
          </a:p>
          <a:p>
            <a:pPr indent="-285750" lvl="0" marL="285750" marR="0" rtl="0" algn="l">
              <a:lnSpc>
                <a:spcPct val="100000"/>
              </a:lnSpc>
              <a:spcBef>
                <a:spcPts val="0"/>
              </a:spcBef>
              <a:spcAft>
                <a:spcPts val="0"/>
              </a:spcAft>
              <a:buClr>
                <a:schemeClr val="dk1"/>
              </a:buClr>
              <a:buSzPts val="1800"/>
              <a:buFont typeface="Courier New"/>
              <a:buChar char="o"/>
            </a:pPr>
            <a:r>
              <a:rPr b="0" i="0" lang="en-US" sz="1800" u="none" cap="none" strike="noStrike">
                <a:solidFill>
                  <a:schemeClr val="dk1"/>
                </a:solidFill>
                <a:latin typeface="Arial"/>
                <a:ea typeface="Arial"/>
                <a:cs typeface="Arial"/>
                <a:sym typeface="Arial"/>
              </a:rPr>
              <a:t>Employ a deep transformer model for seizure prediction.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6"/>
          <p:cNvSpPr txBox="1"/>
          <p:nvPr>
            <p:ph type="title"/>
          </p:nvPr>
        </p:nvSpPr>
        <p:spPr>
          <a:xfrm flipH="1">
            <a:off x="1720519" y="1213027"/>
            <a:ext cx="2367387" cy="503578"/>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sz="4000"/>
              <a:t>DATASET</a:t>
            </a:r>
            <a:endParaRPr/>
          </a:p>
        </p:txBody>
      </p:sp>
      <p:pic>
        <p:nvPicPr>
          <p:cNvPr id="256" name="Google Shape;256;p6"/>
          <p:cNvPicPr preferRelativeResize="0"/>
          <p:nvPr>
            <p:ph idx="1" type="body"/>
          </p:nvPr>
        </p:nvPicPr>
        <p:blipFill rotWithShape="1">
          <a:blip r:embed="rId3">
            <a:alphaModFix/>
          </a:blip>
          <a:srcRect b="0" l="0" r="0" t="0"/>
          <a:stretch/>
        </p:blipFill>
        <p:spPr>
          <a:xfrm>
            <a:off x="5163104" y="798973"/>
            <a:ext cx="6800296" cy="4814063"/>
          </a:xfrm>
          <a:prstGeom prst="rect">
            <a:avLst/>
          </a:prstGeom>
          <a:noFill/>
          <a:ln>
            <a:noFill/>
          </a:ln>
        </p:spPr>
      </p:pic>
      <p:sp>
        <p:nvSpPr>
          <p:cNvPr id="257" name="Google Shape;257;p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8" name="Google Shape;258;p6"/>
          <p:cNvSpPr txBox="1"/>
          <p:nvPr/>
        </p:nvSpPr>
        <p:spPr>
          <a:xfrm>
            <a:off x="228600" y="2319623"/>
            <a:ext cx="4114800" cy="34163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The CHB MIT dataset is a publicly accessible dataset. </a:t>
            </a:r>
            <a:r>
              <a:rPr b="0" i="0" lang="en-US" sz="1800">
                <a:solidFill>
                  <a:srgbClr val="000000"/>
                </a:solidFill>
                <a:latin typeface="Times New Roman"/>
                <a:ea typeface="Times New Roman"/>
                <a:cs typeface="Times New Roman"/>
                <a:sym typeface="Times New Roman"/>
              </a:rPr>
              <a:t>This dataset consists a count of 23 pediatric patients at the Children’s Hospital Boston (CHB). Out of these 23 patients, seventeen girls aged 1.5-19 years, five boys aged 3-22 years. </a:t>
            </a:r>
            <a:r>
              <a:rPr lang="en-US" sz="1800">
                <a:solidFill>
                  <a:srgbClr val="000000"/>
                </a:solidFill>
                <a:latin typeface="Times New Roman"/>
                <a:ea typeface="Times New Roman"/>
                <a:cs typeface="Times New Roman"/>
                <a:sym typeface="Times New Roman"/>
              </a:rPr>
              <a:t>The </a:t>
            </a:r>
            <a:r>
              <a:rPr b="0" i="0" lang="en-US" sz="1800">
                <a:solidFill>
                  <a:srgbClr val="000000"/>
                </a:solidFill>
                <a:latin typeface="Times"/>
                <a:ea typeface="Times"/>
                <a:cs typeface="Times"/>
                <a:sym typeface="Times"/>
              </a:rPr>
              <a:t>Electroencephalogram (EEG) is recorded with the help of electrodes placed on head.</a:t>
            </a:r>
            <a:endParaRPr/>
          </a:p>
          <a:p>
            <a:pPr indent="0" lvl="0" marL="0" marR="0" rtl="0" algn="just">
              <a:spcBef>
                <a:spcPts val="0"/>
              </a:spcBef>
              <a:spcAft>
                <a:spcPts val="0"/>
              </a:spcAft>
              <a:buNone/>
            </a:pPr>
            <a:r>
              <a:t/>
            </a:r>
            <a:endParaRPr sz="1800">
              <a:solidFill>
                <a:srgbClr val="000000"/>
              </a:solidFill>
              <a:latin typeface="Times"/>
              <a:ea typeface="Times"/>
              <a:cs typeface="Times"/>
              <a:sym typeface="Times"/>
            </a:endParaRPr>
          </a:p>
          <a:p>
            <a:pPr indent="0" lvl="0" marL="0" marR="0" rtl="0" algn="just">
              <a:spcBef>
                <a:spcPts val="0"/>
              </a:spcBef>
              <a:spcAft>
                <a:spcPts val="0"/>
              </a:spcAft>
              <a:buNone/>
            </a:pPr>
            <a:r>
              <a:rPr b="0" i="0" lang="en-US" sz="1800">
                <a:solidFill>
                  <a:srgbClr val="000000"/>
                </a:solidFill>
                <a:latin typeface="Times"/>
                <a:ea typeface="Times"/>
                <a:cs typeface="Times"/>
                <a:sym typeface="Times"/>
              </a:rPr>
              <a:t>Platform : Googl</a:t>
            </a:r>
            <a:r>
              <a:rPr lang="en-US" sz="1800">
                <a:solidFill>
                  <a:srgbClr val="000000"/>
                </a:solidFill>
                <a:latin typeface="Times"/>
                <a:ea typeface="Times"/>
                <a:cs typeface="Times"/>
                <a:sym typeface="Times"/>
              </a:rPr>
              <a:t>e Collab IDE  </a:t>
            </a:r>
            <a:endParaRPr/>
          </a:p>
          <a:p>
            <a:pPr indent="0" lvl="0" marL="0" marR="0" rtl="0" algn="just">
              <a:spcBef>
                <a:spcPts val="0"/>
              </a:spcBef>
              <a:spcAft>
                <a:spcPts val="0"/>
              </a:spcAft>
              <a:buNone/>
            </a:pPr>
            <a:r>
              <a:rPr lang="en-US" sz="1800">
                <a:solidFill>
                  <a:srgbClr val="000000"/>
                </a:solidFill>
                <a:latin typeface="Times"/>
                <a:ea typeface="Times"/>
                <a:cs typeface="Times"/>
                <a:sym typeface="Times"/>
              </a:rPr>
              <a:t>Dataset   : CHB MIT ( 42.2 GB)   </a:t>
            </a:r>
            <a:endParaRPr/>
          </a:p>
          <a:p>
            <a:pPr indent="0" lvl="0" marL="0" marR="0" rtl="0" algn="just">
              <a:spcBef>
                <a:spcPts val="0"/>
              </a:spcBef>
              <a:spcAft>
                <a:spcPts val="0"/>
              </a:spcAft>
              <a:buNone/>
            </a:pPr>
            <a:r>
              <a:rPr lang="en-US" sz="1800">
                <a:solidFill>
                  <a:srgbClr val="000000"/>
                </a:solidFill>
                <a:latin typeface="Times"/>
                <a:ea typeface="Times"/>
                <a:cs typeface="Times"/>
                <a:sym typeface="Times"/>
              </a:rPr>
              <a:t>Language: Python 3.9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7"/>
          <p:cNvSpPr txBox="1"/>
          <p:nvPr>
            <p:ph type="title"/>
          </p:nvPr>
        </p:nvSpPr>
        <p:spPr>
          <a:xfrm>
            <a:off x="838200" y="136525"/>
            <a:ext cx="10515600" cy="132588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Gill Sans"/>
              <a:buNone/>
            </a:pPr>
            <a:r>
              <a:rPr lang="en-US" sz="4000"/>
              <a:t>EEG DATA OF CHB MIT DATASET</a:t>
            </a:r>
            <a:endParaRPr/>
          </a:p>
        </p:txBody>
      </p:sp>
      <p:pic>
        <p:nvPicPr>
          <p:cNvPr id="264" name="Google Shape;264;p7"/>
          <p:cNvPicPr preferRelativeResize="0"/>
          <p:nvPr>
            <p:ph idx="1" type="body"/>
          </p:nvPr>
        </p:nvPicPr>
        <p:blipFill rotWithShape="1">
          <a:blip r:embed="rId3">
            <a:alphaModFix/>
          </a:blip>
          <a:srcRect b="0" l="0" r="0" t="0"/>
          <a:stretch/>
        </p:blipFill>
        <p:spPr>
          <a:xfrm>
            <a:off x="1441294" y="1296052"/>
            <a:ext cx="9309412" cy="44323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8"/>
          <p:cNvSpPr txBox="1"/>
          <p:nvPr>
            <p:ph type="title"/>
          </p:nvPr>
        </p:nvSpPr>
        <p:spPr>
          <a:xfrm>
            <a:off x="1183340" y="1182060"/>
            <a:ext cx="10170459" cy="530198"/>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sz="4000"/>
              <a:t>TERMINOLOGY</a:t>
            </a:r>
            <a:endParaRPr/>
          </a:p>
        </p:txBody>
      </p:sp>
      <p:sp>
        <p:nvSpPr>
          <p:cNvPr id="270" name="Google Shape;270;p8"/>
          <p:cNvSpPr txBox="1"/>
          <p:nvPr>
            <p:ph idx="1" type="body"/>
          </p:nvPr>
        </p:nvSpPr>
        <p:spPr>
          <a:xfrm>
            <a:off x="914400" y="2668493"/>
            <a:ext cx="10972800" cy="1301512"/>
          </a:xfrm>
          <a:prstGeom prst="rect">
            <a:avLst/>
          </a:prstGeom>
          <a:noFill/>
          <a:ln>
            <a:noFill/>
          </a:ln>
        </p:spPr>
        <p:txBody>
          <a:bodyPr anchorCtr="0" anchor="t" bIns="45700" lIns="91425" spcFirstLastPara="1" rIns="91425" wrap="square" tIns="45700">
            <a:normAutofit fontScale="25000" lnSpcReduction="20000"/>
          </a:bodyPr>
          <a:lstStyle/>
          <a:p>
            <a:pPr indent="-228600" lvl="0" marL="228600" rtl="0" algn="l">
              <a:lnSpc>
                <a:spcPct val="120000"/>
              </a:lnSpc>
              <a:spcBef>
                <a:spcPts val="0"/>
              </a:spcBef>
              <a:spcAft>
                <a:spcPts val="0"/>
              </a:spcAft>
              <a:buSzPct val="100000"/>
              <a:buChar char="•"/>
            </a:pPr>
            <a:r>
              <a:rPr lang="en-US" sz="9600"/>
              <a:t>Ictal state:       Period of beginning and ending of the seizure.</a:t>
            </a:r>
            <a:endParaRPr/>
          </a:p>
          <a:p>
            <a:pPr indent="-228600" lvl="0" marL="228600" rtl="0" algn="l">
              <a:lnSpc>
                <a:spcPct val="120000"/>
              </a:lnSpc>
              <a:spcBef>
                <a:spcPts val="1000"/>
              </a:spcBef>
              <a:spcAft>
                <a:spcPts val="0"/>
              </a:spcAft>
              <a:buSzPct val="100000"/>
              <a:buChar char="•"/>
            </a:pPr>
            <a:r>
              <a:rPr lang="en-US" sz="9600"/>
              <a:t>Preictal state:    Period before a seizure actually takes place.(Usually 30 min)</a:t>
            </a:r>
            <a:endParaRPr/>
          </a:p>
          <a:p>
            <a:pPr indent="-228600" lvl="0" marL="228600" rtl="0" algn="l">
              <a:lnSpc>
                <a:spcPct val="120000"/>
              </a:lnSpc>
              <a:spcBef>
                <a:spcPts val="1000"/>
              </a:spcBef>
              <a:spcAft>
                <a:spcPts val="0"/>
              </a:spcAft>
              <a:buSzPct val="100000"/>
              <a:buChar char="•"/>
            </a:pPr>
            <a:r>
              <a:rPr lang="en-US" sz="9600"/>
              <a:t>Interictal state:  Period of leisure or period between seizures. </a:t>
            </a:r>
            <a:endParaRPr/>
          </a:p>
          <a:p>
            <a:pPr indent="-228600" lvl="0" marL="228600" rtl="0" algn="l">
              <a:lnSpc>
                <a:spcPct val="120000"/>
              </a:lnSpc>
              <a:spcBef>
                <a:spcPts val="1000"/>
              </a:spcBef>
              <a:spcAft>
                <a:spcPts val="0"/>
              </a:spcAft>
              <a:buSzPct val="100000"/>
              <a:buChar char="•"/>
            </a:pPr>
            <a:r>
              <a:rPr lang="en-US" sz="9600"/>
              <a:t>Postictal state:  Period right after the seizure.</a:t>
            </a:r>
            <a:endParaRPr/>
          </a:p>
          <a:p>
            <a:pPr indent="-196850" lvl="0" marL="228600" rtl="0" algn="l">
              <a:lnSpc>
                <a:spcPct val="120000"/>
              </a:lnSpc>
              <a:spcBef>
                <a:spcPts val="1000"/>
              </a:spcBef>
              <a:spcAft>
                <a:spcPts val="0"/>
              </a:spcAft>
              <a:buSzPct val="100000"/>
              <a:buNone/>
            </a:pPr>
            <a:r>
              <a:t/>
            </a:r>
            <a:endParaRPr/>
          </a:p>
        </p:txBody>
      </p:sp>
      <p:sp>
        <p:nvSpPr>
          <p:cNvPr id="271" name="Google Shape;271;p8"/>
          <p:cNvSpPr txBox="1"/>
          <p:nvPr>
            <p:ph idx="12" type="sldNum"/>
          </p:nvPr>
        </p:nvSpPr>
        <p:spPr>
          <a:xfrm>
            <a:off x="480060" y="385483"/>
            <a:ext cx="622599" cy="4765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9"/>
          <p:cNvPicPr preferRelativeResize="0"/>
          <p:nvPr/>
        </p:nvPicPr>
        <p:blipFill rotWithShape="1">
          <a:blip r:embed="rId3">
            <a:alphaModFix/>
          </a:blip>
          <a:srcRect b="0" l="0" r="0" t="0"/>
          <a:stretch/>
        </p:blipFill>
        <p:spPr>
          <a:xfrm>
            <a:off x="1339556" y="724122"/>
            <a:ext cx="9807750" cy="42819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2022-10-30T14:48:07Z</dcterms:created>
  <dc:creator>Saketh Maddineni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