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ink/ink2.xml" ContentType="application/inkml+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4"/>
  </p:sldMasterIdLst>
  <p:notesMasterIdLst>
    <p:notesMasterId r:id="rId26"/>
  </p:notesMasterIdLst>
  <p:handoutMasterIdLst>
    <p:handoutMasterId r:id="rId27"/>
  </p:handoutMasterIdLst>
  <p:sldIdLst>
    <p:sldId id="336" r:id="rId5"/>
    <p:sldId id="329" r:id="rId6"/>
    <p:sldId id="306" r:id="rId7"/>
    <p:sldId id="317" r:id="rId8"/>
    <p:sldId id="337" r:id="rId9"/>
    <p:sldId id="319" r:id="rId10"/>
    <p:sldId id="318" r:id="rId11"/>
    <p:sldId id="320" r:id="rId12"/>
    <p:sldId id="326" r:id="rId13"/>
    <p:sldId id="321" r:id="rId14"/>
    <p:sldId id="323" r:id="rId15"/>
    <p:sldId id="331" r:id="rId16"/>
    <p:sldId id="340" r:id="rId17"/>
    <p:sldId id="332" r:id="rId18"/>
    <p:sldId id="335" r:id="rId19"/>
    <p:sldId id="334" r:id="rId20"/>
    <p:sldId id="339" r:id="rId21"/>
    <p:sldId id="338" r:id="rId22"/>
    <p:sldId id="310" r:id="rId23"/>
    <p:sldId id="341" r:id="rId24"/>
    <p:sldId id="32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2CE"/>
    <a:srgbClr val="D4EDB9"/>
    <a:srgbClr val="D0EBB3"/>
    <a:srgbClr val="C0E498"/>
    <a:srgbClr val="DFF1CB"/>
    <a:srgbClr val="C7E6A4"/>
    <a:srgbClr val="A9D7D9"/>
    <a:srgbClr val="93D3D9"/>
    <a:srgbClr val="AAD6FF"/>
    <a:srgbClr val="B2C8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0B45F7-3AC9-7B9A-0C01-56B62FB219EC}" v="54" dt="2025-04-15T15:13:43.2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77415" autoAdjust="0"/>
  </p:normalViewPr>
  <p:slideViewPr>
    <p:cSldViewPr snapToGrid="0">
      <p:cViewPr>
        <p:scale>
          <a:sx n="75" d="100"/>
          <a:sy n="75" d="100"/>
        </p:scale>
        <p:origin x="236" y="-1016"/>
      </p:cViewPr>
      <p:guideLst>
        <p:guide orient="horz" pos="2160"/>
        <p:guide pos="3840"/>
      </p:guideLst>
    </p:cSldViewPr>
  </p:slideViewPr>
  <p:outlineViewPr>
    <p:cViewPr>
      <p:scale>
        <a:sx n="33" d="100"/>
        <a:sy n="33" d="100"/>
      </p:scale>
      <p:origin x="0" y="-5848"/>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4/15/2025</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2T10:34:21.081"/>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1-02T10:34:21.081"/>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4/15/2025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Epilepsy neurological condition where frequent seizure occurs sometime these seizure can be life threatening as well to the patient </a:t>
            </a:r>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1459136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this paper they used these 4 objective methods 1)</a:t>
            </a:r>
          </a:p>
        </p:txBody>
      </p:sp>
      <p:sp>
        <p:nvSpPr>
          <p:cNvPr id="4" name="Slide Number Placeholder 3"/>
          <p:cNvSpPr>
            <a:spLocks noGrp="1"/>
          </p:cNvSpPr>
          <p:nvPr>
            <p:ph type="sldNum" sz="quarter" idx="5"/>
          </p:nvPr>
        </p:nvSpPr>
        <p:spPr/>
        <p:txBody>
          <a:bodyPr/>
          <a:lstStyle/>
          <a:p>
            <a:fld id="{0775476F-A808-1F46-A368-07984F6DA22E}" type="slidenum">
              <a:rPr lang="en-US" smtClean="0"/>
              <a:t>5</a:t>
            </a:fld>
            <a:endParaRPr lang="en-US" dirty="0"/>
          </a:p>
        </p:txBody>
      </p:sp>
    </p:spTree>
    <p:extLst>
      <p:ext uri="{BB962C8B-B14F-4D97-AF65-F5344CB8AC3E}">
        <p14:creationId xmlns:p14="http://schemas.microsoft.com/office/powerpoint/2010/main" val="3889416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data set is developed by CHB and is collected by MIT researchers and it is publicly </a:t>
            </a:r>
            <a:r>
              <a:rPr lang="en-IN" dirty="0" err="1"/>
              <a:t>aviable</a:t>
            </a:r>
            <a:r>
              <a:rPr lang="en-IN" dirty="0"/>
              <a:t> and accessible dataset it consists of 23 …….</a:t>
            </a:r>
          </a:p>
        </p:txBody>
      </p:sp>
      <p:sp>
        <p:nvSpPr>
          <p:cNvPr id="4" name="Slide Number Placeholder 3"/>
          <p:cNvSpPr>
            <a:spLocks noGrp="1"/>
          </p:cNvSpPr>
          <p:nvPr>
            <p:ph type="sldNum" sz="quarter" idx="5"/>
          </p:nvPr>
        </p:nvSpPr>
        <p:spPr/>
        <p:txBody>
          <a:bodyPr/>
          <a:lstStyle/>
          <a:p>
            <a:fld id="{0775476F-A808-1F46-A368-07984F6DA22E}" type="slidenum">
              <a:rPr lang="en-US" smtClean="0"/>
              <a:t>6</a:t>
            </a:fld>
            <a:endParaRPr lang="en-US" dirty="0"/>
          </a:p>
        </p:txBody>
      </p:sp>
    </p:spTree>
    <p:extLst>
      <p:ext uri="{BB962C8B-B14F-4D97-AF65-F5344CB8AC3E}">
        <p14:creationId xmlns:p14="http://schemas.microsoft.com/office/powerpoint/2010/main" val="2978161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5476F-A808-1F46-A368-07984F6DA22E}" type="slidenum">
              <a:rPr lang="en-US" smtClean="0"/>
              <a:t>12</a:t>
            </a:fld>
            <a:endParaRPr lang="en-US" dirty="0"/>
          </a:p>
        </p:txBody>
      </p:sp>
    </p:spTree>
    <p:extLst>
      <p:ext uri="{BB962C8B-B14F-4D97-AF65-F5344CB8AC3E}">
        <p14:creationId xmlns:p14="http://schemas.microsoft.com/office/powerpoint/2010/main" val="1550438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75476F-A808-1F46-A368-07984F6DA22E}" type="slidenum">
              <a:rPr lang="en-US" smtClean="0"/>
              <a:t>13</a:t>
            </a:fld>
            <a:endParaRPr lang="en-US" dirty="0"/>
          </a:p>
        </p:txBody>
      </p:sp>
    </p:spTree>
    <p:extLst>
      <p:ext uri="{BB962C8B-B14F-4D97-AF65-F5344CB8AC3E}">
        <p14:creationId xmlns:p14="http://schemas.microsoft.com/office/powerpoint/2010/main" val="15058685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3ABB20-1A92-4AA1-876C-49998F8CAD7E}" type="datetimeFigureOut">
              <a:rPr lang="en-IN" smtClean="0"/>
              <a:t>15-04-2025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9B389500-9FE2-4FD0-B69D-71A6757FBF2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7" name="Picture 6" descr="A picture containing text, plant&#10;&#10;Description automatically generated">
            <a:extLst>
              <a:ext uri="{FF2B5EF4-FFF2-40B4-BE49-F238E27FC236}">
                <a16:creationId xmlns:a16="http://schemas.microsoft.com/office/drawing/2014/main" id="{CD5BC6F0-1E9A-FBB4-0996-1AD6927EED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8" name="Oval 7">
            <a:extLst>
              <a:ext uri="{FF2B5EF4-FFF2-40B4-BE49-F238E27FC236}">
                <a16:creationId xmlns:a16="http://schemas.microsoft.com/office/drawing/2014/main" id="{0A6239E4-ED49-C209-B0C9-4E1188151D2E}"/>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ADC536A7-9A82-9162-7BF3-3BB85001CD46}"/>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0" name="Picture 9" descr="A picture containing text&#10;&#10;Description automatically generated">
            <a:extLst>
              <a:ext uri="{FF2B5EF4-FFF2-40B4-BE49-F238E27FC236}">
                <a16:creationId xmlns:a16="http://schemas.microsoft.com/office/drawing/2014/main" id="{7344B219-CE9E-7CD2-1CAC-6C3AE6342C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1" name="Oval 10">
            <a:extLst>
              <a:ext uri="{FF2B5EF4-FFF2-40B4-BE49-F238E27FC236}">
                <a16:creationId xmlns:a16="http://schemas.microsoft.com/office/drawing/2014/main" id="{1F86B4AA-9ECC-2910-F266-B0E328450F6A}"/>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picture containing ceramic ware, porcelain&#10;&#10;Description automatically generated">
            <a:extLst>
              <a:ext uri="{FF2B5EF4-FFF2-40B4-BE49-F238E27FC236}">
                <a16:creationId xmlns:a16="http://schemas.microsoft.com/office/drawing/2014/main" id="{40BF8324-ED1F-F88F-90AE-C99FF4638A4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3" name="Picture 12">
            <a:extLst>
              <a:ext uri="{FF2B5EF4-FFF2-40B4-BE49-F238E27FC236}">
                <a16:creationId xmlns:a16="http://schemas.microsoft.com/office/drawing/2014/main" id="{A980EA28-EA06-F03A-47D7-77A827112F7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Tree>
    <p:extLst>
      <p:ext uri="{BB962C8B-B14F-4D97-AF65-F5344CB8AC3E}">
        <p14:creationId xmlns:p14="http://schemas.microsoft.com/office/powerpoint/2010/main" val="1373347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3ABB20-1A92-4AA1-876C-49998F8CAD7E}" type="datetimeFigureOut">
              <a:rPr lang="en-IN" smtClean="0"/>
              <a:t>15-04-2025</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9467739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3ABB20-1A92-4AA1-876C-49998F8CAD7E}" type="datetimeFigureOut">
              <a:rPr lang="en-IN" smtClean="0"/>
              <a:t>15-04-2025</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074728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pic>
        <p:nvPicPr>
          <p:cNvPr id="6" name="Picture 5" descr="A picture containing fabric&#10;&#10;Description automatically generated">
            <a:extLst>
              <a:ext uri="{FF2B5EF4-FFF2-40B4-BE49-F238E27FC236}">
                <a16:creationId xmlns:a16="http://schemas.microsoft.com/office/drawing/2014/main" id="{E0606CB6-3E28-F128-51B5-3786D740489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67013" y="1162701"/>
            <a:ext cx="1562100" cy="4394200"/>
          </a:xfrm>
          <a:prstGeom prst="rect">
            <a:avLst/>
          </a:prstGeom>
        </p:spPr>
      </p:pic>
      <p:sp>
        <p:nvSpPr>
          <p:cNvPr id="18" name="Rectangle 17">
            <a:extLst>
              <a:ext uri="{FF2B5EF4-FFF2-40B4-BE49-F238E27FC236}">
                <a16:creationId xmlns:a16="http://schemas.microsoft.com/office/drawing/2014/main" id="{E64BBC1B-7DD9-DA00-15CC-B446DA472005}"/>
              </a:ext>
            </a:extLst>
          </p:cNvPr>
          <p:cNvSpPr/>
          <p:nvPr userDrawn="1"/>
        </p:nvSpPr>
        <p:spPr>
          <a:xfrm>
            <a:off x="0" y="0"/>
            <a:ext cx="6096000"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lower, plant&#10;&#10;Description automatically generated">
            <a:extLst>
              <a:ext uri="{FF2B5EF4-FFF2-40B4-BE49-F238E27FC236}">
                <a16:creationId xmlns:a16="http://schemas.microsoft.com/office/drawing/2014/main" id="{C88A03B2-8C41-A023-CB90-5F79A1F01AF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77235" y="2476883"/>
            <a:ext cx="749300" cy="2755900"/>
          </a:xfrm>
          <a:prstGeom prst="rect">
            <a:avLst/>
          </a:prstGeom>
        </p:spPr>
      </p:pic>
      <p:pic>
        <p:nvPicPr>
          <p:cNvPr id="10" name="Picture 9" descr="A close-up of a flower&#10;&#10;Description automatically generated with low confidence">
            <a:extLst>
              <a:ext uri="{FF2B5EF4-FFF2-40B4-BE49-F238E27FC236}">
                <a16:creationId xmlns:a16="http://schemas.microsoft.com/office/drawing/2014/main" id="{9EA6110C-517A-C447-DB03-9A264F112FB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19809" y="1695833"/>
            <a:ext cx="1155700" cy="4318000"/>
          </a:xfrm>
          <a:prstGeom prst="rect">
            <a:avLst/>
          </a:prstGeom>
        </p:spPr>
      </p:pic>
      <p:pic>
        <p:nvPicPr>
          <p:cNvPr id="12" name="Picture 11" descr="A close-up of a flower&#10;&#10;Description automatically generated with low confidence">
            <a:extLst>
              <a:ext uri="{FF2B5EF4-FFF2-40B4-BE49-F238E27FC236}">
                <a16:creationId xmlns:a16="http://schemas.microsoft.com/office/drawing/2014/main" id="{DC4249CD-2B45-A435-5B21-CFA7042138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366749" y="381916"/>
            <a:ext cx="1155700" cy="4318000"/>
          </a:xfrm>
          <a:prstGeom prst="rect">
            <a:avLst/>
          </a:prstGeom>
        </p:spPr>
      </p:pic>
      <p:sp>
        <p:nvSpPr>
          <p:cNvPr id="14" name="Rectangle 13">
            <a:extLst>
              <a:ext uri="{FF2B5EF4-FFF2-40B4-BE49-F238E27FC236}">
                <a16:creationId xmlns:a16="http://schemas.microsoft.com/office/drawing/2014/main" id="{7A7568A0-F819-551E-4780-20A651246990}"/>
              </a:ext>
            </a:extLst>
          </p:cNvPr>
          <p:cNvSpPr/>
          <p:nvPr userDrawn="1"/>
        </p:nvSpPr>
        <p:spPr>
          <a:xfrm>
            <a:off x="1024128" y="2162946"/>
            <a:ext cx="3794760" cy="25369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711D903-56F9-B09B-0443-A76786804823}"/>
              </a:ext>
            </a:extLst>
          </p:cNvPr>
          <p:cNvSpPr/>
          <p:nvPr userDrawn="1"/>
        </p:nvSpPr>
        <p:spPr>
          <a:xfrm>
            <a:off x="1131655" y="2264499"/>
            <a:ext cx="3585549" cy="23354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D91551-9B41-0ACF-0BE6-9D174E6957FD}"/>
              </a:ext>
            </a:extLst>
          </p:cNvPr>
          <p:cNvSpPr>
            <a:spLocks noGrp="1"/>
          </p:cNvSpPr>
          <p:nvPr>
            <p:ph type="title"/>
          </p:nvPr>
        </p:nvSpPr>
        <p:spPr>
          <a:xfrm>
            <a:off x="1472184" y="2889504"/>
            <a:ext cx="2852928" cy="1088136"/>
          </a:xfrm>
        </p:spPr>
        <p:txBody>
          <a:bodyPr/>
          <a:lstStyle>
            <a:lvl1pPr algn="ctr">
              <a:defRPr/>
            </a:lvl1pPr>
          </a:lstStyle>
          <a:p>
            <a:r>
              <a:rPr lang="en-US"/>
              <a:t>Click to edit Master title style</a:t>
            </a:r>
          </a:p>
        </p:txBody>
      </p:sp>
      <p:sp>
        <p:nvSpPr>
          <p:cNvPr id="19" name="Content Placeholder 2">
            <a:extLst>
              <a:ext uri="{FF2B5EF4-FFF2-40B4-BE49-F238E27FC236}">
                <a16:creationId xmlns:a16="http://schemas.microsoft.com/office/drawing/2014/main" id="{545D3FB1-678F-0A9A-CCB6-435CE57DA0F6}"/>
              </a:ext>
            </a:extLst>
          </p:cNvPr>
          <p:cNvSpPr>
            <a:spLocks noGrp="1"/>
          </p:cNvSpPr>
          <p:nvPr>
            <p:ph idx="1"/>
          </p:nvPr>
        </p:nvSpPr>
        <p:spPr>
          <a:xfrm>
            <a:off x="8211312" y="2011680"/>
            <a:ext cx="2999232" cy="2843784"/>
          </a:xfrm>
        </p:spPr>
        <p:txBody>
          <a:bodyPr anchor="ctr">
            <a:normAutofit/>
          </a:bodyPr>
          <a:lstStyle>
            <a:lvl1pPr marL="0" indent="0" algn="l">
              <a:lnSpc>
                <a:spcPct val="150000"/>
              </a:lnSpc>
              <a:buNone/>
              <a:defRPr sz="2400">
                <a:latin typeface="Gill Sans Nova Light" panose="020F0302020204030204" pitchFamily="34" charset="0"/>
                <a:cs typeface="Gill Sans Nova Light" panose="020F0302020204030204" pitchFamily="34" charset="0"/>
              </a:defRPr>
            </a:lvl1pPr>
            <a:lvl2pPr algn="l">
              <a:lnSpc>
                <a:spcPct val="150000"/>
              </a:lnSpc>
              <a:defRPr sz="2000">
                <a:latin typeface="Gill Sans Nova Light" panose="020F0302020204030204" pitchFamily="34" charset="0"/>
                <a:cs typeface="Gill Sans Nova Light" panose="020F0302020204030204" pitchFamily="34" charset="0"/>
              </a:defRPr>
            </a:lvl2pPr>
            <a:lvl3pPr algn="ctr">
              <a:defRPr sz="1600">
                <a:latin typeface="Gill Sans Nova Light" panose="020F0302020204030204" pitchFamily="34" charset="0"/>
                <a:cs typeface="Gill Sans Nova Light" panose="020F0302020204030204" pitchFamily="34" charset="0"/>
              </a:defRPr>
            </a:lvl3pPr>
            <a:lvl4pPr algn="ctr">
              <a:defRPr sz="1400">
                <a:latin typeface="Gill Sans Nova Light" panose="020F0302020204030204" pitchFamily="34" charset="0"/>
                <a:cs typeface="Gill Sans Nova Light" panose="020F0302020204030204" pitchFamily="34" charset="0"/>
              </a:defRPr>
            </a:lvl4pPr>
            <a:lvl5pPr algn="ctr">
              <a:defRPr sz="1400">
                <a:latin typeface="Gill Sans Nova Light" panose="020F0302020204030204" pitchFamily="34" charset="0"/>
                <a:cs typeface="Gill Sans Nova Light" panose="020F0302020204030204" pitchFamily="34" charset="0"/>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00851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2F45E1C-47F6-0AF9-7468-BA613D681E1D}"/>
              </a:ext>
            </a:extLst>
          </p:cNvPr>
          <p:cNvSpPr/>
          <p:nvPr userDrawn="1"/>
        </p:nvSpPr>
        <p:spPr>
          <a:xfrm>
            <a:off x="0" y="1533950"/>
            <a:ext cx="12192000" cy="3790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fabric&#10;&#10;Description automatically generated">
            <a:extLst>
              <a:ext uri="{FF2B5EF4-FFF2-40B4-BE49-F238E27FC236}">
                <a16:creationId xmlns:a16="http://schemas.microsoft.com/office/drawing/2014/main" id="{AB9E0D8B-7031-366D-884B-EB3FABD78CA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6200000">
            <a:off x="5056236" y="-1772981"/>
            <a:ext cx="2147050" cy="6039669"/>
          </a:xfrm>
          <a:prstGeom prst="rect">
            <a:avLst/>
          </a:prstGeom>
        </p:spPr>
      </p:pic>
      <p:sp>
        <p:nvSpPr>
          <p:cNvPr id="12" name="Rectangle 11">
            <a:extLst>
              <a:ext uri="{FF2B5EF4-FFF2-40B4-BE49-F238E27FC236}">
                <a16:creationId xmlns:a16="http://schemas.microsoft.com/office/drawing/2014/main" id="{1859314F-DCEF-A5A7-C5D9-F0D39AAC9FFA}"/>
              </a:ext>
            </a:extLst>
          </p:cNvPr>
          <p:cNvSpPr/>
          <p:nvPr userDrawn="1"/>
        </p:nvSpPr>
        <p:spPr>
          <a:xfrm>
            <a:off x="225552" y="1796143"/>
            <a:ext cx="11740896" cy="3265714"/>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descr="A picture containing flower, plant&#10;&#10;Description automatically generated">
            <a:extLst>
              <a:ext uri="{FF2B5EF4-FFF2-40B4-BE49-F238E27FC236}">
                <a16:creationId xmlns:a16="http://schemas.microsoft.com/office/drawing/2014/main" id="{DAAE5EB8-5B6B-6FA6-E6E7-D2F58FDFB4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6200000">
            <a:off x="6307543" y="-287017"/>
            <a:ext cx="1051334" cy="3866771"/>
          </a:xfrm>
          <a:prstGeom prst="rect">
            <a:avLst/>
          </a:prstGeom>
        </p:spPr>
      </p:pic>
      <p:pic>
        <p:nvPicPr>
          <p:cNvPr id="19" name="Picture 18" descr="A picture containing mollusk, insect&#10;&#10;Description automatically generated">
            <a:extLst>
              <a:ext uri="{FF2B5EF4-FFF2-40B4-BE49-F238E27FC236}">
                <a16:creationId xmlns:a16="http://schemas.microsoft.com/office/drawing/2014/main" id="{BB1368FF-AA1B-4423-30B1-BE082E6F19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92222" y="4923380"/>
            <a:ext cx="1207554" cy="354511"/>
          </a:xfrm>
          <a:prstGeom prst="rect">
            <a:avLst/>
          </a:prstGeom>
        </p:spPr>
      </p:pic>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743456" y="2404872"/>
            <a:ext cx="8705088" cy="2002536"/>
          </a:xfrm>
        </p:spPr>
        <p:txBody>
          <a:bodyPr anchor="t">
            <a:normAutofit/>
          </a:bodyPr>
          <a:lstStyle>
            <a:lvl1pPr algn="ct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743454" y="3964517"/>
            <a:ext cx="8705089" cy="457200"/>
          </a:xfrm>
        </p:spPr>
        <p:txBody>
          <a:bodyPr anchor="ctr"/>
          <a:lstStyle>
            <a:lvl1pPr marL="0" indent="0" algn="ctr">
              <a:buNone/>
              <a:defRPr sz="2400">
                <a:solidFill>
                  <a:schemeClr val="accent3"/>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7" name="Text Placeholder 24">
            <a:extLst>
              <a:ext uri="{FF2B5EF4-FFF2-40B4-BE49-F238E27FC236}">
                <a16:creationId xmlns:a16="http://schemas.microsoft.com/office/drawing/2014/main" id="{F5E2B84E-B4F2-ED93-8084-ECFC3B9C380F}"/>
              </a:ext>
            </a:extLst>
          </p:cNvPr>
          <p:cNvSpPr>
            <a:spLocks noGrp="1"/>
          </p:cNvSpPr>
          <p:nvPr>
            <p:ph type="body" sz="quarter" idx="11" hasCustomPrompt="1"/>
          </p:nvPr>
        </p:nvSpPr>
        <p:spPr>
          <a:xfrm>
            <a:off x="10149667" y="3189069"/>
            <a:ext cx="945473" cy="1936750"/>
          </a:xfrm>
        </p:spPr>
        <p:txBody>
          <a:bodyPr>
            <a:noAutofit/>
          </a:bodyPr>
          <a:lstStyle>
            <a:lvl1pPr marL="0" indent="0">
              <a:buNone/>
              <a:defRPr sz="14000" b="1">
                <a:solidFill>
                  <a:schemeClr val="tx2"/>
                </a:solidFill>
                <a:latin typeface="+mj-lt"/>
              </a:defRPr>
            </a:lvl1pPr>
          </a:lstStyle>
          <a:p>
            <a:pPr lvl="0"/>
            <a:r>
              <a:rPr lang="en-US" dirty="0"/>
              <a:t>”</a:t>
            </a:r>
          </a:p>
        </p:txBody>
      </p:sp>
      <p:sp>
        <p:nvSpPr>
          <p:cNvPr id="28" name="Text Placeholder 24">
            <a:extLst>
              <a:ext uri="{FF2B5EF4-FFF2-40B4-BE49-F238E27FC236}">
                <a16:creationId xmlns:a16="http://schemas.microsoft.com/office/drawing/2014/main" id="{FDD82133-EB75-7E07-A9CE-730CB7F6CD34}"/>
              </a:ext>
            </a:extLst>
          </p:cNvPr>
          <p:cNvSpPr>
            <a:spLocks noGrp="1"/>
          </p:cNvSpPr>
          <p:nvPr>
            <p:ph type="body" sz="quarter" idx="10" hasCustomPrompt="1"/>
          </p:nvPr>
        </p:nvSpPr>
        <p:spPr>
          <a:xfrm>
            <a:off x="1033184" y="2136567"/>
            <a:ext cx="941832" cy="1936750"/>
          </a:xfrm>
        </p:spPr>
        <p:txBody>
          <a:bodyPr>
            <a:noAutofit/>
          </a:bodyPr>
          <a:lstStyle>
            <a:lvl1pPr marL="0" indent="0">
              <a:buNone/>
              <a:defRPr sz="14000" b="1">
                <a:solidFill>
                  <a:schemeClr val="tx2"/>
                </a:solidFill>
                <a:latin typeface="+mj-lt"/>
              </a:defRPr>
            </a:lvl1pPr>
          </a:lstStyle>
          <a:p>
            <a:pPr lvl="0"/>
            <a:r>
              <a:rPr lang="en-US" dirty="0"/>
              <a:t>“</a:t>
            </a:r>
          </a:p>
        </p:txBody>
      </p:sp>
    </p:spTree>
    <p:extLst>
      <p:ext uri="{BB962C8B-B14F-4D97-AF65-F5344CB8AC3E}">
        <p14:creationId xmlns:p14="http://schemas.microsoft.com/office/powerpoint/2010/main" val="3178703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375868"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326173"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328309"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3828270"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763663" y="3926721"/>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765799" y="4286611"/>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280672"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216065"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218201"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8733074" y="1797050"/>
            <a:ext cx="2057400" cy="20589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666331" y="3946525"/>
            <a:ext cx="2194560" cy="355600"/>
          </a:xfrm>
        </p:spPr>
        <p:txBody>
          <a:bodyPr lIns="0" tIns="0" rIns="0" bIns="0" anchor="ctr">
            <a:noAutofit/>
          </a:bodyPr>
          <a:lstStyle>
            <a:lvl1pPr marL="0" indent="0" algn="ctr">
              <a:lnSpc>
                <a:spcPct val="100000"/>
              </a:lnSpc>
              <a:spcBef>
                <a:spcPts val="0"/>
              </a:spcBef>
              <a:buNone/>
              <a:defRPr sz="200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668467" y="4306415"/>
            <a:ext cx="2194560" cy="274320"/>
          </a:xfrm>
        </p:spPr>
        <p:txBody>
          <a:bodyPr lIns="0" tIns="0" rIns="0" bIns="0" anchor="ctr">
            <a:noAutofit/>
          </a:bodyPr>
          <a:lstStyle>
            <a:lvl1pPr marL="0" indent="0" algn="ctr">
              <a:lnSpc>
                <a:spcPct val="100000"/>
              </a:lnSpc>
              <a:spcBef>
                <a:spcPts val="0"/>
              </a:spcBef>
              <a:buNone/>
              <a:defRPr sz="160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19687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1740FC-E682-E87B-87BB-213396FD2DF6}"/>
              </a:ext>
            </a:extLst>
          </p:cNvPr>
          <p:cNvSpPr/>
          <p:nvPr userDrawn="1"/>
        </p:nvSpPr>
        <p:spPr>
          <a:xfrm>
            <a:off x="553443" y="0"/>
            <a:ext cx="11105522" cy="62446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AC6E25B-7977-E725-B84F-07CA54BB4973}"/>
              </a:ext>
            </a:extLst>
          </p:cNvPr>
          <p:cNvSpPr/>
          <p:nvPr userDrawn="1"/>
        </p:nvSpPr>
        <p:spPr>
          <a:xfrm>
            <a:off x="877579" y="0"/>
            <a:ext cx="10460969" cy="587278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0EE757CA-B891-A6E4-F7DB-FFB1DBFDA0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1275" y="5738220"/>
            <a:ext cx="1207554" cy="354511"/>
          </a:xfrm>
          <a:prstGeom prst="rect">
            <a:avLst/>
          </a:prstGeom>
        </p:spPr>
      </p:pic>
      <p:sp>
        <p:nvSpPr>
          <p:cNvPr id="2" name="Title 1">
            <a:extLst>
              <a:ext uri="{FF2B5EF4-FFF2-40B4-BE49-F238E27FC236}">
                <a16:creationId xmlns:a16="http://schemas.microsoft.com/office/drawing/2014/main" id="{115CA519-6BA6-FAC8-3545-2E7E3CBDE2A9}"/>
              </a:ext>
            </a:extLst>
          </p:cNvPr>
          <p:cNvSpPr>
            <a:spLocks noGrp="1"/>
          </p:cNvSpPr>
          <p:nvPr>
            <p:ph type="title"/>
          </p:nvPr>
        </p:nvSpPr>
        <p:spPr/>
        <p:txBody>
          <a:bodyPr/>
          <a:lstStyle>
            <a:lvl1pPr algn="ctr">
              <a:defRPr/>
            </a:lvl1pPr>
          </a:lstStyle>
          <a:p>
            <a:r>
              <a:rPr lang="en-US"/>
              <a:t>Click to edit Master title style</a:t>
            </a:r>
            <a:endParaRPr lang="en-US" dirty="0"/>
          </a:p>
        </p:txBody>
      </p:sp>
      <p:sp>
        <p:nvSpPr>
          <p:cNvPr id="22" name="Picture Placeholder 17">
            <a:extLst>
              <a:ext uri="{FF2B5EF4-FFF2-40B4-BE49-F238E27FC236}">
                <a16:creationId xmlns:a16="http://schemas.microsoft.com/office/drawing/2014/main" id="{6A1AC1B6-9CB9-19D8-8BDC-EDC0B6C19DBE}"/>
              </a:ext>
            </a:extLst>
          </p:cNvPr>
          <p:cNvSpPr>
            <a:spLocks noGrp="1" noChangeAspect="1"/>
          </p:cNvSpPr>
          <p:nvPr>
            <p:ph type="pic" sz="quarter" idx="12"/>
          </p:nvPr>
        </p:nvSpPr>
        <p:spPr>
          <a:xfrm>
            <a:off x="168136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0" name="Text Placeholder 19">
            <a:extLst>
              <a:ext uri="{FF2B5EF4-FFF2-40B4-BE49-F238E27FC236}">
                <a16:creationId xmlns:a16="http://schemas.microsoft.com/office/drawing/2014/main" id="{DAB2A93C-DB99-8217-D74F-D08E610FA758}"/>
              </a:ext>
            </a:extLst>
          </p:cNvPr>
          <p:cNvSpPr>
            <a:spLocks noGrp="1"/>
          </p:cNvSpPr>
          <p:nvPr>
            <p:ph type="body" sz="quarter" idx="13"/>
          </p:nvPr>
        </p:nvSpPr>
        <p:spPr>
          <a:xfrm>
            <a:off x="1106424"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1" name="Text Placeholder 19">
            <a:extLst>
              <a:ext uri="{FF2B5EF4-FFF2-40B4-BE49-F238E27FC236}">
                <a16:creationId xmlns:a16="http://schemas.microsoft.com/office/drawing/2014/main" id="{61950EAA-EB4E-8768-AFC9-A0356AECFE12}"/>
              </a:ext>
            </a:extLst>
          </p:cNvPr>
          <p:cNvSpPr>
            <a:spLocks noGrp="1"/>
          </p:cNvSpPr>
          <p:nvPr>
            <p:ph type="body" sz="quarter" idx="14"/>
          </p:nvPr>
        </p:nvSpPr>
        <p:spPr>
          <a:xfrm>
            <a:off x="1106424"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6" name="Picture Placeholder 17">
            <a:extLst>
              <a:ext uri="{FF2B5EF4-FFF2-40B4-BE49-F238E27FC236}">
                <a16:creationId xmlns:a16="http://schemas.microsoft.com/office/drawing/2014/main" id="{B23EF08B-7D0C-7D96-413D-71C22E3F74D0}"/>
              </a:ext>
            </a:extLst>
          </p:cNvPr>
          <p:cNvSpPr>
            <a:spLocks noGrp="1" noChangeAspect="1"/>
          </p:cNvSpPr>
          <p:nvPr>
            <p:ph type="pic" sz="quarter" idx="26"/>
          </p:nvPr>
        </p:nvSpPr>
        <p:spPr>
          <a:xfrm>
            <a:off x="168136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5" name="Text Placeholder 19">
            <a:extLst>
              <a:ext uri="{FF2B5EF4-FFF2-40B4-BE49-F238E27FC236}">
                <a16:creationId xmlns:a16="http://schemas.microsoft.com/office/drawing/2014/main" id="{A6866782-6675-4F37-E5D2-68CB0191C1A7}"/>
              </a:ext>
            </a:extLst>
          </p:cNvPr>
          <p:cNvSpPr>
            <a:spLocks noGrp="1"/>
          </p:cNvSpPr>
          <p:nvPr>
            <p:ph type="body" sz="quarter" idx="25"/>
          </p:nvPr>
        </p:nvSpPr>
        <p:spPr>
          <a:xfrm>
            <a:off x="1106424"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4" name="Text Placeholder 19">
            <a:extLst>
              <a:ext uri="{FF2B5EF4-FFF2-40B4-BE49-F238E27FC236}">
                <a16:creationId xmlns:a16="http://schemas.microsoft.com/office/drawing/2014/main" id="{9F53AB27-DDFA-AA5D-8253-546C9BBA9CE7}"/>
              </a:ext>
            </a:extLst>
          </p:cNvPr>
          <p:cNvSpPr>
            <a:spLocks noGrp="1"/>
          </p:cNvSpPr>
          <p:nvPr>
            <p:ph type="body" sz="quarter" idx="24"/>
          </p:nvPr>
        </p:nvSpPr>
        <p:spPr>
          <a:xfrm>
            <a:off x="1106424"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1" name="Picture Placeholder 17">
            <a:extLst>
              <a:ext uri="{FF2B5EF4-FFF2-40B4-BE49-F238E27FC236}">
                <a16:creationId xmlns:a16="http://schemas.microsoft.com/office/drawing/2014/main" id="{E3B18CDB-3FF1-EC8E-EA8A-31E9BF81747A}"/>
              </a:ext>
            </a:extLst>
          </p:cNvPr>
          <p:cNvSpPr>
            <a:spLocks noGrp="1" noChangeAspect="1"/>
          </p:cNvSpPr>
          <p:nvPr>
            <p:ph type="pic" sz="quarter" idx="17"/>
          </p:nvPr>
        </p:nvSpPr>
        <p:spPr>
          <a:xfrm>
            <a:off x="422675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3" name="Text Placeholder 19">
            <a:extLst>
              <a:ext uri="{FF2B5EF4-FFF2-40B4-BE49-F238E27FC236}">
                <a16:creationId xmlns:a16="http://schemas.microsoft.com/office/drawing/2014/main" id="{EAB1EC17-F1C7-0781-4F52-DEE9122BBC9D}"/>
              </a:ext>
            </a:extLst>
          </p:cNvPr>
          <p:cNvSpPr>
            <a:spLocks noGrp="1"/>
          </p:cNvSpPr>
          <p:nvPr>
            <p:ph type="body" sz="quarter" idx="19"/>
          </p:nvPr>
        </p:nvSpPr>
        <p:spPr>
          <a:xfrm>
            <a:off x="3639312"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2" name="Text Placeholder 19">
            <a:extLst>
              <a:ext uri="{FF2B5EF4-FFF2-40B4-BE49-F238E27FC236}">
                <a16:creationId xmlns:a16="http://schemas.microsoft.com/office/drawing/2014/main" id="{9E2E4E06-43E3-5309-A921-59117EDFEA1A}"/>
              </a:ext>
            </a:extLst>
          </p:cNvPr>
          <p:cNvSpPr>
            <a:spLocks noGrp="1"/>
          </p:cNvSpPr>
          <p:nvPr>
            <p:ph type="body" sz="quarter" idx="18"/>
          </p:nvPr>
        </p:nvSpPr>
        <p:spPr>
          <a:xfrm>
            <a:off x="3639312"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6" name="Picture Placeholder 17">
            <a:extLst>
              <a:ext uri="{FF2B5EF4-FFF2-40B4-BE49-F238E27FC236}">
                <a16:creationId xmlns:a16="http://schemas.microsoft.com/office/drawing/2014/main" id="{DD9CE7E9-3BC2-0321-457B-61D363708B38}"/>
              </a:ext>
            </a:extLst>
          </p:cNvPr>
          <p:cNvSpPr>
            <a:spLocks noGrp="1" noChangeAspect="1"/>
          </p:cNvSpPr>
          <p:nvPr>
            <p:ph type="pic" sz="quarter" idx="29"/>
          </p:nvPr>
        </p:nvSpPr>
        <p:spPr>
          <a:xfrm>
            <a:off x="422675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3" name="Text Placeholder 19">
            <a:extLst>
              <a:ext uri="{FF2B5EF4-FFF2-40B4-BE49-F238E27FC236}">
                <a16:creationId xmlns:a16="http://schemas.microsoft.com/office/drawing/2014/main" id="{70DD1941-A469-A457-B987-E0E2C300A8AE}"/>
              </a:ext>
            </a:extLst>
          </p:cNvPr>
          <p:cNvSpPr>
            <a:spLocks noGrp="1"/>
          </p:cNvSpPr>
          <p:nvPr>
            <p:ph type="body" sz="quarter" idx="31"/>
          </p:nvPr>
        </p:nvSpPr>
        <p:spPr>
          <a:xfrm>
            <a:off x="3639312"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18" name="Text Placeholder 19">
            <a:extLst>
              <a:ext uri="{FF2B5EF4-FFF2-40B4-BE49-F238E27FC236}">
                <a16:creationId xmlns:a16="http://schemas.microsoft.com/office/drawing/2014/main" id="{D6B84B7D-A7EC-6FE1-9925-F78AF0DE230F}"/>
              </a:ext>
            </a:extLst>
          </p:cNvPr>
          <p:cNvSpPr>
            <a:spLocks noGrp="1"/>
          </p:cNvSpPr>
          <p:nvPr>
            <p:ph type="body" sz="quarter" idx="30"/>
          </p:nvPr>
        </p:nvSpPr>
        <p:spPr>
          <a:xfrm>
            <a:off x="3639312"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0" name="Picture Placeholder 17">
            <a:extLst>
              <a:ext uri="{FF2B5EF4-FFF2-40B4-BE49-F238E27FC236}">
                <a16:creationId xmlns:a16="http://schemas.microsoft.com/office/drawing/2014/main" id="{2EB018F6-8206-135F-BF16-29E6E63FD099}"/>
              </a:ext>
            </a:extLst>
          </p:cNvPr>
          <p:cNvSpPr>
            <a:spLocks noGrp="1" noChangeAspect="1"/>
          </p:cNvSpPr>
          <p:nvPr>
            <p:ph type="pic" sz="quarter" idx="16"/>
          </p:nvPr>
        </p:nvSpPr>
        <p:spPr>
          <a:xfrm>
            <a:off x="6772144"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5" name="Text Placeholder 19">
            <a:extLst>
              <a:ext uri="{FF2B5EF4-FFF2-40B4-BE49-F238E27FC236}">
                <a16:creationId xmlns:a16="http://schemas.microsoft.com/office/drawing/2014/main" id="{13D50A41-E904-8A4E-6F0A-F980F8D64711}"/>
              </a:ext>
            </a:extLst>
          </p:cNvPr>
          <p:cNvSpPr>
            <a:spLocks noGrp="1"/>
          </p:cNvSpPr>
          <p:nvPr>
            <p:ph type="body" sz="quarter" idx="21"/>
          </p:nvPr>
        </p:nvSpPr>
        <p:spPr>
          <a:xfrm>
            <a:off x="6172200"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4" name="Text Placeholder 19">
            <a:extLst>
              <a:ext uri="{FF2B5EF4-FFF2-40B4-BE49-F238E27FC236}">
                <a16:creationId xmlns:a16="http://schemas.microsoft.com/office/drawing/2014/main" id="{D6CE30A5-8B65-384B-A8B9-6F711A521946}"/>
              </a:ext>
            </a:extLst>
          </p:cNvPr>
          <p:cNvSpPr>
            <a:spLocks noGrp="1"/>
          </p:cNvSpPr>
          <p:nvPr>
            <p:ph type="body" sz="quarter" idx="20"/>
          </p:nvPr>
        </p:nvSpPr>
        <p:spPr>
          <a:xfrm>
            <a:off x="6172200"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14" name="Picture Placeholder 17">
            <a:extLst>
              <a:ext uri="{FF2B5EF4-FFF2-40B4-BE49-F238E27FC236}">
                <a16:creationId xmlns:a16="http://schemas.microsoft.com/office/drawing/2014/main" id="{AA1AC2FE-336D-4E7F-2C86-6A8C29BA8F90}"/>
              </a:ext>
            </a:extLst>
          </p:cNvPr>
          <p:cNvSpPr>
            <a:spLocks noGrp="1" noChangeAspect="1"/>
          </p:cNvSpPr>
          <p:nvPr>
            <p:ph type="pic" sz="quarter" idx="28"/>
          </p:nvPr>
        </p:nvSpPr>
        <p:spPr>
          <a:xfrm>
            <a:off x="6772144"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27" name="Text Placeholder 19">
            <a:extLst>
              <a:ext uri="{FF2B5EF4-FFF2-40B4-BE49-F238E27FC236}">
                <a16:creationId xmlns:a16="http://schemas.microsoft.com/office/drawing/2014/main" id="{FA370BF1-09EC-DBE1-5118-8A92A0F90BC4}"/>
              </a:ext>
            </a:extLst>
          </p:cNvPr>
          <p:cNvSpPr>
            <a:spLocks noGrp="1"/>
          </p:cNvSpPr>
          <p:nvPr>
            <p:ph type="body" sz="quarter" idx="33"/>
          </p:nvPr>
        </p:nvSpPr>
        <p:spPr>
          <a:xfrm>
            <a:off x="6172200"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25" name="Text Placeholder 19">
            <a:extLst>
              <a:ext uri="{FF2B5EF4-FFF2-40B4-BE49-F238E27FC236}">
                <a16:creationId xmlns:a16="http://schemas.microsoft.com/office/drawing/2014/main" id="{5089D72C-E865-F5D3-CB1E-050AEF684453}"/>
              </a:ext>
            </a:extLst>
          </p:cNvPr>
          <p:cNvSpPr>
            <a:spLocks noGrp="1"/>
          </p:cNvSpPr>
          <p:nvPr>
            <p:ph type="body" sz="quarter" idx="32"/>
          </p:nvPr>
        </p:nvSpPr>
        <p:spPr>
          <a:xfrm>
            <a:off x="6172200"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29" name="Picture Placeholder 17">
            <a:extLst>
              <a:ext uri="{FF2B5EF4-FFF2-40B4-BE49-F238E27FC236}">
                <a16:creationId xmlns:a16="http://schemas.microsoft.com/office/drawing/2014/main" id="{D1C71745-769D-8F16-2B61-EF5D4012F1E3}"/>
              </a:ext>
            </a:extLst>
          </p:cNvPr>
          <p:cNvSpPr>
            <a:spLocks noGrp="1" noChangeAspect="1"/>
          </p:cNvSpPr>
          <p:nvPr>
            <p:ph type="pic" sz="quarter" idx="15"/>
          </p:nvPr>
        </p:nvSpPr>
        <p:spPr>
          <a:xfrm>
            <a:off x="9317533" y="1658061"/>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37" name="Text Placeholder 19">
            <a:extLst>
              <a:ext uri="{FF2B5EF4-FFF2-40B4-BE49-F238E27FC236}">
                <a16:creationId xmlns:a16="http://schemas.microsoft.com/office/drawing/2014/main" id="{D6D40AAC-2768-6F48-97AE-FD958D89FD8E}"/>
              </a:ext>
            </a:extLst>
          </p:cNvPr>
          <p:cNvSpPr>
            <a:spLocks noGrp="1"/>
          </p:cNvSpPr>
          <p:nvPr>
            <p:ph type="body" sz="quarter" idx="23"/>
          </p:nvPr>
        </p:nvSpPr>
        <p:spPr>
          <a:xfrm>
            <a:off x="8705088" y="2926080"/>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36" name="Text Placeholder 19">
            <a:extLst>
              <a:ext uri="{FF2B5EF4-FFF2-40B4-BE49-F238E27FC236}">
                <a16:creationId xmlns:a16="http://schemas.microsoft.com/office/drawing/2014/main" id="{85652007-C32E-173C-2A5F-B1C08D6140DD}"/>
              </a:ext>
            </a:extLst>
          </p:cNvPr>
          <p:cNvSpPr>
            <a:spLocks noGrp="1"/>
          </p:cNvSpPr>
          <p:nvPr>
            <p:ph type="body" sz="quarter" idx="22"/>
          </p:nvPr>
        </p:nvSpPr>
        <p:spPr>
          <a:xfrm>
            <a:off x="8705088" y="3145536"/>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47" name="Picture Placeholder 17">
            <a:extLst>
              <a:ext uri="{FF2B5EF4-FFF2-40B4-BE49-F238E27FC236}">
                <a16:creationId xmlns:a16="http://schemas.microsoft.com/office/drawing/2014/main" id="{4F7ECA98-24CD-8CC5-A3EC-BFF5E9B11748}"/>
              </a:ext>
            </a:extLst>
          </p:cNvPr>
          <p:cNvSpPr>
            <a:spLocks noGrp="1" noChangeAspect="1"/>
          </p:cNvSpPr>
          <p:nvPr>
            <p:ph type="pic" sz="quarter" idx="27"/>
          </p:nvPr>
        </p:nvSpPr>
        <p:spPr>
          <a:xfrm>
            <a:off x="9317533" y="3818492"/>
            <a:ext cx="1160392" cy="1161288"/>
          </a:xfrm>
        </p:spPr>
        <p:txBody>
          <a:bodyPr anchor="ctr">
            <a:normAutofit/>
          </a:bodyPr>
          <a:lstStyle>
            <a:lvl1pPr marL="0" indent="0" algn="ctr">
              <a:buNone/>
              <a:defRPr sz="1800"/>
            </a:lvl1pPr>
          </a:lstStyle>
          <a:p>
            <a:r>
              <a:rPr lang="en-US"/>
              <a:t>Click icon to add picture</a:t>
            </a:r>
            <a:endParaRPr lang="en-US" dirty="0"/>
          </a:p>
        </p:txBody>
      </p:sp>
      <p:sp>
        <p:nvSpPr>
          <p:cNvPr id="42" name="Text Placeholder 19">
            <a:extLst>
              <a:ext uri="{FF2B5EF4-FFF2-40B4-BE49-F238E27FC236}">
                <a16:creationId xmlns:a16="http://schemas.microsoft.com/office/drawing/2014/main" id="{46CBECF2-D93E-3DF9-064C-CB4A3262B691}"/>
              </a:ext>
            </a:extLst>
          </p:cNvPr>
          <p:cNvSpPr>
            <a:spLocks noGrp="1"/>
          </p:cNvSpPr>
          <p:nvPr>
            <p:ph type="body" sz="quarter" idx="35"/>
          </p:nvPr>
        </p:nvSpPr>
        <p:spPr>
          <a:xfrm>
            <a:off x="8705088" y="5086511"/>
            <a:ext cx="2322576" cy="182880"/>
          </a:xfrm>
        </p:spPr>
        <p:txBody>
          <a:bodyPr anchor="ctr">
            <a:noAutofit/>
          </a:bodyPr>
          <a:lstStyle>
            <a:lvl1pPr marL="0" indent="0" algn="ctr">
              <a:lnSpc>
                <a:spcPct val="100000"/>
              </a:lnSpc>
              <a:spcBef>
                <a:spcPts val="0"/>
              </a:spcBef>
              <a:buNone/>
              <a:defRPr sz="1600" spc="20" baseline="0">
                <a:latin typeface="Gill Sans Nova" panose="020B0602020104020203" pitchFamily="34" charset="0"/>
              </a:defRPr>
            </a:lvl1pPr>
          </a:lstStyle>
          <a:p>
            <a:pPr lvl="0"/>
            <a:r>
              <a:rPr lang="en-US"/>
              <a:t>Click to edit Master text styles</a:t>
            </a:r>
          </a:p>
        </p:txBody>
      </p:sp>
      <p:sp>
        <p:nvSpPr>
          <p:cNvPr id="41" name="Text Placeholder 19">
            <a:extLst>
              <a:ext uri="{FF2B5EF4-FFF2-40B4-BE49-F238E27FC236}">
                <a16:creationId xmlns:a16="http://schemas.microsoft.com/office/drawing/2014/main" id="{71E06E16-A083-B853-8155-7FF97AD1DE8F}"/>
              </a:ext>
            </a:extLst>
          </p:cNvPr>
          <p:cNvSpPr>
            <a:spLocks noGrp="1"/>
          </p:cNvSpPr>
          <p:nvPr>
            <p:ph type="body" sz="quarter" idx="34"/>
          </p:nvPr>
        </p:nvSpPr>
        <p:spPr>
          <a:xfrm>
            <a:off x="8705088" y="5305967"/>
            <a:ext cx="2322576" cy="265176"/>
          </a:xfrm>
        </p:spPr>
        <p:txBody>
          <a:bodyPr anchor="ctr">
            <a:noAutofit/>
          </a:bodyPr>
          <a:lstStyle>
            <a:lvl1pPr marL="0" indent="0" algn="ctr">
              <a:lnSpc>
                <a:spcPct val="100000"/>
              </a:lnSpc>
              <a:spcBef>
                <a:spcPts val="0"/>
              </a:spcBef>
              <a:buNone/>
              <a:defRPr sz="1400" spc="20" baseline="0">
                <a:latin typeface="+mn-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AD4DF5-3AA4-926D-00B1-1C24F968F4AD}"/>
              </a:ext>
            </a:extLst>
          </p:cNvPr>
          <p:cNvSpPr>
            <a:spLocks noGrp="1"/>
          </p:cNvSpPr>
          <p:nvPr>
            <p:ph type="ftr" sz="quarter" idx="10"/>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CE3EC206-AFEC-E74D-0522-B0D47B2E7A6E}"/>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2232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2F7EB7A-F5B6-E308-68EE-3065E2B039A6}"/>
              </a:ext>
            </a:extLst>
          </p:cNvPr>
          <p:cNvSpPr/>
          <p:nvPr userDrawn="1"/>
        </p:nvSpPr>
        <p:spPr>
          <a:xfrm>
            <a:off x="0" y="0"/>
            <a:ext cx="4873752" cy="68695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Picture 35" descr="A close-up of a tree&#10;&#10;Description automatically generated with medium confidence">
            <a:extLst>
              <a:ext uri="{FF2B5EF4-FFF2-40B4-BE49-F238E27FC236}">
                <a16:creationId xmlns:a16="http://schemas.microsoft.com/office/drawing/2014/main" id="{FED57607-56F6-9FD5-F0A8-DE0BCFE896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866459" flipH="1">
            <a:off x="2282032" y="1589693"/>
            <a:ext cx="970220" cy="2236127"/>
          </a:xfrm>
          <a:prstGeom prst="rect">
            <a:avLst/>
          </a:prstGeom>
        </p:spPr>
      </p:pic>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6291072" y="978408"/>
            <a:ext cx="4974336" cy="1325880"/>
          </a:xfrm>
        </p:spPr>
        <p:txBody>
          <a:body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29" name="Text Placeholder 2">
            <a:extLst>
              <a:ext uri="{FF2B5EF4-FFF2-40B4-BE49-F238E27FC236}">
                <a16:creationId xmlns:a16="http://schemas.microsoft.com/office/drawing/2014/main" id="{DEF26CDF-94D4-BA22-7D14-8D3289040C90}"/>
              </a:ext>
            </a:extLst>
          </p:cNvPr>
          <p:cNvSpPr>
            <a:spLocks noGrp="1"/>
          </p:cNvSpPr>
          <p:nvPr>
            <p:ph type="body" idx="1"/>
          </p:nvPr>
        </p:nvSpPr>
        <p:spPr>
          <a:xfrm>
            <a:off x="6291072" y="2322576"/>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Content Placeholder 3">
            <a:extLst>
              <a:ext uri="{FF2B5EF4-FFF2-40B4-BE49-F238E27FC236}">
                <a16:creationId xmlns:a16="http://schemas.microsoft.com/office/drawing/2014/main" id="{0017BF0C-B2B7-932F-A9AE-5BFAE4AB5C4D}"/>
              </a:ext>
            </a:extLst>
          </p:cNvPr>
          <p:cNvSpPr>
            <a:spLocks noGrp="1"/>
          </p:cNvSpPr>
          <p:nvPr>
            <p:ph sz="half" idx="2"/>
          </p:nvPr>
        </p:nvSpPr>
        <p:spPr>
          <a:xfrm>
            <a:off x="6289612" y="2770632"/>
            <a:ext cx="5065776" cy="1554480"/>
          </a:xfrm>
        </p:spPr>
        <p:txBody>
          <a:bodyPr>
            <a:normAutofit/>
          </a:bodyPr>
          <a:lstStyle>
            <a:lvl1pPr marL="228600" indent="-228600">
              <a:buClr>
                <a:srgbClr val="73292A"/>
              </a:buClr>
              <a:buFont typeface="Arial" panose="020B0604020202020204" pitchFamily="34" charset="0"/>
              <a:buChar char="•"/>
              <a:defRPr sz="1600"/>
            </a:lvl1pPr>
            <a:lvl2pPr marL="685800" indent="-228600">
              <a:buClr>
                <a:srgbClr val="73292A"/>
              </a:buClr>
              <a:buFont typeface="Arial" panose="020B0604020202020204" pitchFamily="34" charset="0"/>
              <a:buChar char="•"/>
              <a:defRPr sz="1400"/>
            </a:lvl2pPr>
            <a:lvl3pPr marL="1143000" indent="-228600">
              <a:buClr>
                <a:srgbClr val="73292A"/>
              </a:buClr>
              <a:buFont typeface="Arial" panose="020B0604020202020204" pitchFamily="34" charset="0"/>
              <a:buChar char="•"/>
              <a:defRPr sz="1200"/>
            </a:lvl3pPr>
            <a:lvl4pPr marL="1600200" indent="-228600">
              <a:buClr>
                <a:srgbClr val="73292A"/>
              </a:buClr>
              <a:buFont typeface="Arial" panose="020B0604020202020204" pitchFamily="34" charset="0"/>
              <a:buChar char="•"/>
              <a:defRPr sz="1100"/>
            </a:lvl4pPr>
            <a:lvl5pPr marL="2057400" indent="-228600">
              <a:buClr>
                <a:srgbClr val="73292A"/>
              </a:buClr>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4">
            <a:extLst>
              <a:ext uri="{FF2B5EF4-FFF2-40B4-BE49-F238E27FC236}">
                <a16:creationId xmlns:a16="http://schemas.microsoft.com/office/drawing/2014/main" id="{DEAB8B47-DF86-7C9F-F027-2D4D22B2EA50}"/>
              </a:ext>
            </a:extLst>
          </p:cNvPr>
          <p:cNvSpPr>
            <a:spLocks noGrp="1"/>
          </p:cNvSpPr>
          <p:nvPr>
            <p:ph type="body" sz="quarter" idx="3"/>
          </p:nvPr>
        </p:nvSpPr>
        <p:spPr>
          <a:xfrm>
            <a:off x="6289612" y="4361688"/>
            <a:ext cx="5065776" cy="448056"/>
          </a:xfrm>
        </p:spPr>
        <p:txBody>
          <a:bodyPr anchor="b">
            <a:normAutofit/>
          </a:bodyPr>
          <a:lstStyle>
            <a:lvl1pPr marL="0" indent="0">
              <a:buFont typeface="Arial" panose="020B0604020202020204" pitchFamily="34" charset="0"/>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2" name="Content Placeholder 5">
            <a:extLst>
              <a:ext uri="{FF2B5EF4-FFF2-40B4-BE49-F238E27FC236}">
                <a16:creationId xmlns:a16="http://schemas.microsoft.com/office/drawing/2014/main" id="{9BEB2D80-6263-5794-6A1A-CFF345F7A92E}"/>
              </a:ext>
            </a:extLst>
          </p:cNvPr>
          <p:cNvSpPr>
            <a:spLocks noGrp="1"/>
          </p:cNvSpPr>
          <p:nvPr>
            <p:ph sz="quarter" idx="4"/>
          </p:nvPr>
        </p:nvSpPr>
        <p:spPr>
          <a:xfrm>
            <a:off x="6289612" y="4791456"/>
            <a:ext cx="5065776" cy="1408176"/>
          </a:xfrm>
        </p:spPr>
        <p:txBody>
          <a:bodyPr>
            <a:normAutofit/>
          </a:bodyPr>
          <a:lstStyle>
            <a:lvl1pPr>
              <a:buClr>
                <a:srgbClr val="73292A"/>
              </a:buClr>
              <a:defRPr sz="1600"/>
            </a:lvl1pPr>
            <a:lvl2pPr>
              <a:buClr>
                <a:srgbClr val="73292A"/>
              </a:buClr>
              <a:defRPr sz="1400"/>
            </a:lvl2pPr>
            <a:lvl3pPr>
              <a:buClr>
                <a:srgbClr val="73292A"/>
              </a:buClr>
              <a:defRPr sz="1200"/>
            </a:lvl3pPr>
            <a:lvl4pPr>
              <a:buClr>
                <a:srgbClr val="73292A"/>
              </a:buClr>
              <a:defRPr sz="1100"/>
            </a:lvl4pPr>
            <a:lvl5pPr>
              <a:buClr>
                <a:srgbClr val="73292A"/>
              </a:buCl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8" name="Picture 37" descr="A group of flowers&#10;&#10;Description automatically generated with low confidence">
            <a:extLst>
              <a:ext uri="{FF2B5EF4-FFF2-40B4-BE49-F238E27FC236}">
                <a16:creationId xmlns:a16="http://schemas.microsoft.com/office/drawing/2014/main" id="{5B08C513-7071-2499-7E9D-CFD5A027C0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flipH="1">
            <a:off x="1019083" y="2260473"/>
            <a:ext cx="1245309" cy="2314810"/>
          </a:xfrm>
          <a:prstGeom prst="rect">
            <a:avLst/>
          </a:prstGeom>
        </p:spPr>
      </p:pic>
      <p:sp>
        <p:nvSpPr>
          <p:cNvPr id="34" name="Text Placeholder 33">
            <a:extLst>
              <a:ext uri="{FF2B5EF4-FFF2-40B4-BE49-F238E27FC236}">
                <a16:creationId xmlns:a16="http://schemas.microsoft.com/office/drawing/2014/main" id="{BD46E6E9-39FE-B605-0786-F7F7E656F9B0}"/>
              </a:ext>
            </a:extLst>
          </p:cNvPr>
          <p:cNvSpPr>
            <a:spLocks noGrp="1"/>
          </p:cNvSpPr>
          <p:nvPr>
            <p:ph type="body" sz="quarter" idx="13" hasCustomPrompt="1"/>
          </p:nvPr>
        </p:nvSpPr>
        <p:spPr>
          <a:xfrm>
            <a:off x="466344" y="1426464"/>
            <a:ext cx="3922776" cy="4242816"/>
          </a:xfrm>
        </p:spPr>
        <p:txBody>
          <a:bodyPr anchor="ctr">
            <a:normAutofit/>
          </a:bodyPr>
          <a:lstStyle>
            <a:lvl1pPr marL="0" indent="0" algn="ctr">
              <a:spcBef>
                <a:spcPts val="0"/>
              </a:spcBef>
              <a:buNone/>
              <a:defRPr sz="30000">
                <a:solidFill>
                  <a:schemeClr val="bg1"/>
                </a:solidFill>
                <a:latin typeface="+mj-lt"/>
              </a:defRPr>
            </a:lvl1pPr>
          </a:lstStyle>
          <a:p>
            <a:pPr lvl="0"/>
            <a:r>
              <a:rPr lang="en-US" dirty="0"/>
              <a:t>X</a:t>
            </a:r>
          </a:p>
        </p:txBody>
      </p:sp>
    </p:spTree>
    <p:extLst>
      <p:ext uri="{BB962C8B-B14F-4D97-AF65-F5344CB8AC3E}">
        <p14:creationId xmlns:p14="http://schemas.microsoft.com/office/powerpoint/2010/main" val="4062460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3ABB20-1A92-4AA1-876C-49998F8CAD7E}" type="datetimeFigureOut">
              <a:rPr lang="en-IN" smtClean="0"/>
              <a:t>15-04-2025</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9986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3ABB20-1A92-4AA1-876C-49998F8CAD7E}" type="datetimeFigureOut">
              <a:rPr lang="en-IN" smtClean="0"/>
              <a:t>15-04-2025</a:t>
            </a:fld>
            <a:endParaRPr lang="en-IN"/>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55313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3ABB20-1A92-4AA1-876C-49998F8CAD7E}" type="datetimeFigureOut">
              <a:rPr lang="en-IN" smtClean="0"/>
              <a:t>15-04-2025</a:t>
            </a:fld>
            <a:endParaRPr lang="en-IN"/>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Rectangle 7">
            <a:extLst>
              <a:ext uri="{FF2B5EF4-FFF2-40B4-BE49-F238E27FC236}">
                <a16:creationId xmlns:a16="http://schemas.microsoft.com/office/drawing/2014/main" id="{12912A01-7460-5286-3802-BA344C5D2BEE}"/>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A556786A-71B6-0DB2-25FC-CB8CD6938B45}"/>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52FD0CC3-9B36-9A30-24AF-B3FC099A39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Tree>
    <p:extLst>
      <p:ext uri="{BB962C8B-B14F-4D97-AF65-F5344CB8AC3E}">
        <p14:creationId xmlns:p14="http://schemas.microsoft.com/office/powerpoint/2010/main" val="2188500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3ABB20-1A92-4AA1-876C-49998F8CAD7E}" type="datetimeFigureOut">
              <a:rPr lang="en-IN" smtClean="0"/>
              <a:t>15-04-2025</a:t>
            </a:fld>
            <a:endParaRPr lang="en-IN"/>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808681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3ABB20-1A92-4AA1-876C-49998F8CAD7E}" type="datetimeFigureOut">
              <a:rPr lang="en-IN" smtClean="0"/>
              <a:t>15-04-2025</a:t>
            </a:fld>
            <a:endParaRPr lang="en-IN"/>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6" name="Rectangle 5">
            <a:extLst>
              <a:ext uri="{FF2B5EF4-FFF2-40B4-BE49-F238E27FC236}">
                <a16:creationId xmlns:a16="http://schemas.microsoft.com/office/drawing/2014/main" id="{98D2DA89-D903-5836-4EEB-BB5737D2395F}"/>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A5D4DFD0-E310-7B05-5D44-AF05634E0071}"/>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mollusk, insect&#10;&#10;Description automatically generated">
            <a:extLst>
              <a:ext uri="{FF2B5EF4-FFF2-40B4-BE49-F238E27FC236}">
                <a16:creationId xmlns:a16="http://schemas.microsoft.com/office/drawing/2014/main" id="{6AC5C764-E893-89C9-4842-CB8D0A6196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Tree>
    <p:extLst>
      <p:ext uri="{BB962C8B-B14F-4D97-AF65-F5344CB8AC3E}">
        <p14:creationId xmlns:p14="http://schemas.microsoft.com/office/powerpoint/2010/main" val="2844926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3ABB20-1A92-4AA1-876C-49998F8CAD7E}" type="datetimeFigureOut">
              <a:rPr lang="en-IN" smtClean="0"/>
              <a:t>15-04-2025</a:t>
            </a:fld>
            <a:endParaRPr lang="en-IN"/>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33665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3ABB20-1A92-4AA1-876C-49998F8CAD7E}" type="datetimeFigureOut">
              <a:rPr lang="en-IN" smtClean="0"/>
              <a:t>15-04-2025</a:t>
            </a:fld>
            <a:endParaRPr lang="en-IN"/>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0738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B3ABB20-1A92-4AA1-876C-49998F8CAD7E}" type="datetimeFigureOut">
              <a:rPr lang="en-IN" smtClean="0"/>
              <a:t>15-04-2025</a:t>
            </a:fld>
            <a:endParaRPr lang="en-IN"/>
          </a:p>
        </p:txBody>
      </p:sp>
      <p:sp>
        <p:nvSpPr>
          <p:cNvPr id="6" name="Footer Placeholder 5"/>
          <p:cNvSpPr>
            <a:spLocks noGrp="1"/>
          </p:cNvSpPr>
          <p:nvPr>
            <p:ph type="ftr" sz="quarter" idx="11"/>
          </p:nvPr>
        </p:nvSpPr>
        <p:spPr>
          <a:xfrm>
            <a:off x="1447382" y="318640"/>
            <a:ext cx="5541004" cy="320931"/>
          </a:xfrm>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6604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3ABB20-1A92-4AA1-876C-49998F8CAD7E}" type="datetimeFigureOut">
              <a:rPr lang="en-IN" smtClean="0"/>
              <a:t>15-04-2025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94A09A9-5501-47C1-A89A-A340965A2BE2}"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5018886"/>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9" r:id="rId12"/>
    <p:sldLayoutId id="2147483665" r:id="rId13"/>
    <p:sldLayoutId id="2147483660" r:id="rId14"/>
    <p:sldLayoutId id="2147483661" r:id="rId15"/>
    <p:sldLayoutId id="2147483653" r:id="rId16"/>
    <p:sldLayoutId id="2147483652" r:id="rId17"/>
    <p:sldLayoutId id="2147483654" r:id="rId18"/>
  </p:sldLayoutIdLst>
  <p:hf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ieeexplore.ieee.org/abstract/document/10088398"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F96894-0F63-CFE8-F77A-CA29D729E017}"/>
              </a:ext>
            </a:extLst>
          </p:cNvPr>
          <p:cNvSpPr>
            <a:spLocks noGrp="1"/>
          </p:cNvSpPr>
          <p:nvPr>
            <p:ph type="sldNum" sz="quarter" idx="12"/>
          </p:nvPr>
        </p:nvSpPr>
        <p:spPr/>
        <p:txBody>
          <a:bodyPr/>
          <a:lstStyle/>
          <a:p>
            <a:fld id="{294A09A9-5501-47C1-A89A-A340965A2BE2}" type="slidenum">
              <a:rPr lang="en-US" smtClean="0"/>
              <a:t>1</a:t>
            </a:fld>
            <a:endParaRPr lang="en-US" dirty="0"/>
          </a:p>
        </p:txBody>
      </p:sp>
      <p:sp>
        <p:nvSpPr>
          <p:cNvPr id="5" name="TextBox 4">
            <a:extLst>
              <a:ext uri="{FF2B5EF4-FFF2-40B4-BE49-F238E27FC236}">
                <a16:creationId xmlns:a16="http://schemas.microsoft.com/office/drawing/2014/main" id="{78B8A3C7-9E08-F340-A797-86C1835E4275}"/>
              </a:ext>
            </a:extLst>
          </p:cNvPr>
          <p:cNvSpPr txBox="1"/>
          <p:nvPr/>
        </p:nvSpPr>
        <p:spPr>
          <a:xfrm>
            <a:off x="1801906" y="1004047"/>
            <a:ext cx="8731623" cy="5693866"/>
          </a:xfrm>
          <a:prstGeom prst="rect">
            <a:avLst/>
          </a:prstGeom>
          <a:noFill/>
        </p:spPr>
        <p:txBody>
          <a:bodyPr wrap="square" rtlCol="0">
            <a:spAutoFit/>
          </a:bodyPr>
          <a:lstStyle/>
          <a:p>
            <a:r>
              <a:rPr lang="en-US" sz="2800" b="1" dirty="0">
                <a:latin typeface="Cambria Math" panose="02040503050406030204" pitchFamily="18" charset="0"/>
                <a:ea typeface="Cambria Math" panose="02040503050406030204" pitchFamily="18" charset="0"/>
              </a:rPr>
              <a:t>                                            </a:t>
            </a:r>
          </a:p>
          <a:p>
            <a:pPr algn="ctr"/>
            <a:r>
              <a:rPr lang="en-US" sz="4800" dirty="0">
                <a:latin typeface="Bahnschrift" panose="020B0502040204020203" pitchFamily="34" charset="0"/>
              </a:rPr>
              <a:t>     </a:t>
            </a:r>
            <a:r>
              <a:rPr lang="en-US" sz="4800" dirty="0"/>
              <a:t>A hybrid deep transformer model for epileptic seizure prediction</a:t>
            </a:r>
            <a:endParaRPr lang="en-US" sz="4800" dirty="0">
              <a:solidFill>
                <a:schemeClr val="accent2">
                  <a:lumMod val="50000"/>
                </a:schemeClr>
              </a:solidFill>
              <a:latin typeface="Bahnschrift" panose="020B0502040204020203" pitchFamily="34" charset="0"/>
            </a:endParaRPr>
          </a:p>
          <a:p>
            <a:endParaRPr lang="en-US" sz="4800" dirty="0">
              <a:solidFill>
                <a:schemeClr val="accent2">
                  <a:lumMod val="50000"/>
                </a:schemeClr>
              </a:solidFill>
              <a:latin typeface="Bahnschrift" panose="020B0502040204020203" pitchFamily="34" charset="0"/>
            </a:endParaRPr>
          </a:p>
          <a:p>
            <a:endParaRPr lang="en-US" sz="4800" dirty="0">
              <a:solidFill>
                <a:schemeClr val="accent2">
                  <a:lumMod val="50000"/>
                </a:schemeClr>
              </a:solidFill>
              <a:latin typeface="Bahnschrift" panose="020B0502040204020203" pitchFamily="34" charset="0"/>
            </a:endParaRPr>
          </a:p>
          <a:p>
            <a:r>
              <a:rPr lang="en-IN" sz="2400" dirty="0"/>
              <a:t>                           </a:t>
            </a:r>
          </a:p>
          <a:p>
            <a:endParaRPr lang="en-IN" dirty="0"/>
          </a:p>
          <a:p>
            <a:endParaRPr lang="en-IN" dirty="0"/>
          </a:p>
          <a:p>
            <a:r>
              <a:rPr lang="en-US" dirty="0"/>
              <a:t>                                        </a:t>
            </a:r>
            <a:endParaRPr lang="en-IN" dirty="0"/>
          </a:p>
          <a:p>
            <a:endParaRPr lang="en-IN" dirty="0"/>
          </a:p>
        </p:txBody>
      </p:sp>
      <p:sp>
        <p:nvSpPr>
          <p:cNvPr id="2" name="TextBox 1">
            <a:extLst>
              <a:ext uri="{FF2B5EF4-FFF2-40B4-BE49-F238E27FC236}">
                <a16:creationId xmlns:a16="http://schemas.microsoft.com/office/drawing/2014/main" id="{285189B1-15C6-29B3-78A5-2370CBF30EDA}"/>
              </a:ext>
            </a:extLst>
          </p:cNvPr>
          <p:cNvSpPr txBox="1"/>
          <p:nvPr/>
        </p:nvSpPr>
        <p:spPr>
          <a:xfrm>
            <a:off x="7228909" y="5050076"/>
            <a:ext cx="4099908" cy="923330"/>
          </a:xfrm>
          <a:prstGeom prst="rect">
            <a:avLst/>
          </a:prstGeom>
          <a:noFill/>
        </p:spPr>
        <p:txBody>
          <a:bodyPr wrap="square" lIns="91440" tIns="45720" rIns="91440" bIns="45720" rtlCol="0" anchor="t">
            <a:spAutoFit/>
          </a:bodyPr>
          <a:lstStyle/>
          <a:p>
            <a:r>
              <a:rPr lang="en-IN" dirty="0">
                <a:solidFill>
                  <a:schemeClr val="tx2">
                    <a:lumMod val="75000"/>
                  </a:schemeClr>
                </a:solidFill>
              </a:rPr>
              <a:t>Nithin Thota</a:t>
            </a:r>
          </a:p>
          <a:p>
            <a:r>
              <a:rPr lang="en-IN" dirty="0">
                <a:solidFill>
                  <a:schemeClr val="tx2">
                    <a:lumMod val="75000"/>
                  </a:schemeClr>
                </a:solidFill>
              </a:rPr>
              <a:t>700764916</a:t>
            </a:r>
          </a:p>
          <a:p>
            <a:r>
              <a:rPr lang="en-IN" dirty="0">
                <a:solidFill>
                  <a:schemeClr val="tx2">
                    <a:lumMod val="75000"/>
                  </a:schemeClr>
                </a:solidFill>
              </a:rPr>
              <a:t>Neural Networks and Deep Learning</a:t>
            </a:r>
          </a:p>
        </p:txBody>
      </p:sp>
      <p:sp>
        <p:nvSpPr>
          <p:cNvPr id="4" name="TextBox 3">
            <a:extLst>
              <a:ext uri="{FF2B5EF4-FFF2-40B4-BE49-F238E27FC236}">
                <a16:creationId xmlns:a16="http://schemas.microsoft.com/office/drawing/2014/main" id="{E38CED67-F6C2-1C3A-DD3C-59941369FD7A}"/>
              </a:ext>
            </a:extLst>
          </p:cNvPr>
          <p:cNvSpPr txBox="1"/>
          <p:nvPr/>
        </p:nvSpPr>
        <p:spPr>
          <a:xfrm>
            <a:off x="888559" y="3869294"/>
            <a:ext cx="884963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Paper Link : </a:t>
            </a:r>
            <a:r>
              <a:rPr lang="en-GB" dirty="0">
                <a:ea typeface="+mn-lt"/>
                <a:cs typeface="+mn-lt"/>
                <a:hlinkClick r:id="rId2"/>
              </a:rPr>
              <a:t>https://ieeexplore.ieee.org/abstract/document/10088398</a:t>
            </a:r>
            <a:endParaRPr lang="en-GB" dirty="0">
              <a:ea typeface="+mn-lt"/>
              <a:cs typeface="+mn-lt"/>
            </a:endParaRPr>
          </a:p>
          <a:p>
            <a:r>
              <a:rPr lang="en-GB" err="1"/>
              <a:t>Github</a:t>
            </a:r>
            <a:r>
              <a:rPr lang="en-GB" dirty="0"/>
              <a:t> Link : </a:t>
            </a:r>
            <a:r>
              <a:rPr lang="en-GB" dirty="0">
                <a:ea typeface="+mn-lt"/>
                <a:cs typeface="+mn-lt"/>
              </a:rPr>
              <a:t>https://github.com/NithinThota9/Mini-Project/tree/main</a:t>
            </a:r>
            <a:endParaRPr lang="en-GB" dirty="0"/>
          </a:p>
        </p:txBody>
      </p:sp>
    </p:spTree>
    <p:extLst>
      <p:ext uri="{BB962C8B-B14F-4D97-AF65-F5344CB8AC3E}">
        <p14:creationId xmlns:p14="http://schemas.microsoft.com/office/powerpoint/2010/main" val="2280399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DC5E-0FD1-0075-D5F6-91D4357C9D5C}"/>
              </a:ext>
            </a:extLst>
          </p:cNvPr>
          <p:cNvSpPr>
            <a:spLocks noGrp="1"/>
          </p:cNvSpPr>
          <p:nvPr>
            <p:ph type="title"/>
          </p:nvPr>
        </p:nvSpPr>
        <p:spPr/>
        <p:txBody>
          <a:bodyPr>
            <a:normAutofit/>
          </a:bodyPr>
          <a:lstStyle/>
          <a:p>
            <a:r>
              <a:rPr lang="en-IN" sz="4000" dirty="0"/>
              <a:t>Framework</a:t>
            </a:r>
          </a:p>
        </p:txBody>
      </p:sp>
      <p:sp>
        <p:nvSpPr>
          <p:cNvPr id="5" name="Slide Number Placeholder 4">
            <a:extLst>
              <a:ext uri="{FF2B5EF4-FFF2-40B4-BE49-F238E27FC236}">
                <a16:creationId xmlns:a16="http://schemas.microsoft.com/office/drawing/2014/main" id="{21AC25B4-5F94-D564-E8D2-05D086E9E6D2}"/>
              </a:ext>
            </a:extLst>
          </p:cNvPr>
          <p:cNvSpPr>
            <a:spLocks noGrp="1"/>
          </p:cNvSpPr>
          <p:nvPr>
            <p:ph type="sldNum" sz="quarter" idx="12"/>
          </p:nvPr>
        </p:nvSpPr>
        <p:spPr/>
        <p:txBody>
          <a:bodyPr/>
          <a:lstStyle/>
          <a:p>
            <a:fld id="{294A09A9-5501-47C1-A89A-A340965A2BE2}" type="slidenum">
              <a:rPr lang="en-US" smtClean="0"/>
              <a:pPr/>
              <a:t>10</a:t>
            </a:fld>
            <a:endParaRPr lang="en-US" dirty="0"/>
          </a:p>
        </p:txBody>
      </p:sp>
      <p:sp>
        <p:nvSpPr>
          <p:cNvPr id="3" name="TextBox 2">
            <a:extLst>
              <a:ext uri="{FF2B5EF4-FFF2-40B4-BE49-F238E27FC236}">
                <a16:creationId xmlns:a16="http://schemas.microsoft.com/office/drawing/2014/main" id="{C3F8090F-7544-90E7-C189-829E6FFAC4AD}"/>
              </a:ext>
            </a:extLst>
          </p:cNvPr>
          <p:cNvSpPr txBox="1"/>
          <p:nvPr/>
        </p:nvSpPr>
        <p:spPr>
          <a:xfrm>
            <a:off x="1658471" y="4600423"/>
            <a:ext cx="1792941" cy="523220"/>
          </a:xfrm>
          <a:prstGeom prst="rect">
            <a:avLst/>
          </a:prstGeom>
          <a:solidFill>
            <a:srgbClr val="E1F2CE"/>
          </a:solidFill>
        </p:spPr>
        <p:txBody>
          <a:bodyPr wrap="square" rtlCol="0">
            <a:spAutoFit/>
          </a:bodyPr>
          <a:lstStyle/>
          <a:p>
            <a:endParaRPr lang="en-IN" dirty="0"/>
          </a:p>
        </p:txBody>
      </p:sp>
      <p:sp>
        <p:nvSpPr>
          <p:cNvPr id="6" name="TextBox 5">
            <a:extLst>
              <a:ext uri="{FF2B5EF4-FFF2-40B4-BE49-F238E27FC236}">
                <a16:creationId xmlns:a16="http://schemas.microsoft.com/office/drawing/2014/main" id="{DEEF62C6-A253-2344-C4D0-33394C65E9A3}"/>
              </a:ext>
            </a:extLst>
          </p:cNvPr>
          <p:cNvSpPr txBox="1"/>
          <p:nvPr/>
        </p:nvSpPr>
        <p:spPr>
          <a:xfrm>
            <a:off x="1748117" y="4600423"/>
            <a:ext cx="1595718" cy="523220"/>
          </a:xfrm>
          <a:prstGeom prst="rect">
            <a:avLst/>
          </a:prstGeom>
          <a:noFill/>
        </p:spPr>
        <p:txBody>
          <a:bodyPr wrap="square" rtlCol="0">
            <a:spAutoFit/>
          </a:bodyPr>
          <a:lstStyle/>
          <a:p>
            <a:r>
              <a:rPr lang="en-IN" sz="1400" dirty="0"/>
              <a:t>Short Time Fourier transform</a:t>
            </a:r>
          </a:p>
        </p:txBody>
      </p:sp>
      <p:pic>
        <p:nvPicPr>
          <p:cNvPr id="9" name="Content Placeholder 8">
            <a:extLst>
              <a:ext uri="{FF2B5EF4-FFF2-40B4-BE49-F238E27FC236}">
                <a16:creationId xmlns:a16="http://schemas.microsoft.com/office/drawing/2014/main" id="{803461D9-F1CD-570F-BC67-FB3698A6633F}"/>
              </a:ext>
            </a:extLst>
          </p:cNvPr>
          <p:cNvPicPr>
            <a:picLocks noGrp="1" noChangeAspect="1"/>
          </p:cNvPicPr>
          <p:nvPr>
            <p:ph idx="1"/>
          </p:nvPr>
        </p:nvPicPr>
        <p:blipFill>
          <a:blip r:embed="rId2"/>
          <a:stretch>
            <a:fillRect/>
          </a:stretch>
        </p:blipFill>
        <p:spPr>
          <a:xfrm>
            <a:off x="1780551" y="2273889"/>
            <a:ext cx="8945223" cy="2934109"/>
          </a:xfrm>
        </p:spPr>
      </p:pic>
    </p:spTree>
    <p:extLst>
      <p:ext uri="{BB962C8B-B14F-4D97-AF65-F5344CB8AC3E}">
        <p14:creationId xmlns:p14="http://schemas.microsoft.com/office/powerpoint/2010/main" val="1426505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A426B-A30A-DCA5-414C-05B8650F5E8F}"/>
              </a:ext>
            </a:extLst>
          </p:cNvPr>
          <p:cNvSpPr>
            <a:spLocks noGrp="1"/>
          </p:cNvSpPr>
          <p:nvPr>
            <p:ph type="title"/>
          </p:nvPr>
        </p:nvSpPr>
        <p:spPr>
          <a:xfrm>
            <a:off x="381000" y="380999"/>
            <a:ext cx="10972800" cy="936813"/>
          </a:xfrm>
          <a:solidFill>
            <a:schemeClr val="tx2"/>
          </a:solidFill>
        </p:spPr>
        <p:txBody>
          <a:bodyPr/>
          <a:lstStyle/>
          <a:p>
            <a:r>
              <a:rPr lang="en-IN" dirty="0"/>
              <a:t>Pre-processing</a:t>
            </a:r>
          </a:p>
        </p:txBody>
      </p:sp>
      <p:sp>
        <p:nvSpPr>
          <p:cNvPr id="3" name="Content Placeholder 2">
            <a:extLst>
              <a:ext uri="{FF2B5EF4-FFF2-40B4-BE49-F238E27FC236}">
                <a16:creationId xmlns:a16="http://schemas.microsoft.com/office/drawing/2014/main" id="{C5566280-E1C7-1686-6CE5-9D84599C1BC0}"/>
              </a:ext>
            </a:extLst>
          </p:cNvPr>
          <p:cNvSpPr>
            <a:spLocks noGrp="1"/>
          </p:cNvSpPr>
          <p:nvPr>
            <p:ph idx="1"/>
          </p:nvPr>
        </p:nvSpPr>
        <p:spPr>
          <a:xfrm>
            <a:off x="526276" y="2079812"/>
            <a:ext cx="10591893" cy="3578509"/>
          </a:xfrm>
        </p:spPr>
        <p:txBody>
          <a:bodyPr>
            <a:normAutofit fontScale="85000" lnSpcReduction="10000"/>
          </a:bodyPr>
          <a:lstStyle/>
          <a:p>
            <a:pPr marL="0" indent="0">
              <a:buNone/>
            </a:pPr>
            <a:r>
              <a:rPr lang="en-IN" dirty="0"/>
              <a:t>Non Overlapping Window Selection</a:t>
            </a:r>
          </a:p>
          <a:p>
            <a:r>
              <a:rPr lang="en-IN" dirty="0"/>
              <a:t>The long EEG data is divided into 30-sec non overlapping window</a:t>
            </a:r>
          </a:p>
          <a:p>
            <a:endParaRPr lang="en-IN" dirty="0"/>
          </a:p>
          <a:p>
            <a:pPr marL="0" indent="0">
              <a:buNone/>
            </a:pPr>
            <a:r>
              <a:rPr lang="en-IN" dirty="0"/>
              <a:t> Bandpass Filter</a:t>
            </a:r>
          </a:p>
          <a:p>
            <a:r>
              <a:rPr lang="en-IN" dirty="0"/>
              <a:t>These non overlapping signal data is now subjected to bandpass filter to eliminate noise and discard outliers.</a:t>
            </a:r>
          </a:p>
          <a:p>
            <a:endParaRPr lang="en-IN" dirty="0"/>
          </a:p>
          <a:p>
            <a:pPr marL="0" indent="0">
              <a:buNone/>
            </a:pPr>
            <a:r>
              <a:rPr lang="en-IN" dirty="0"/>
              <a:t>Short Time Fourier Transformation</a:t>
            </a:r>
          </a:p>
          <a:p>
            <a:r>
              <a:rPr lang="en-IN" dirty="0"/>
              <a:t>These cleaned data is now subjected to STFT to discover Time domain and Frequency domain data.</a:t>
            </a:r>
          </a:p>
        </p:txBody>
      </p:sp>
      <p:pic>
        <p:nvPicPr>
          <p:cNvPr id="7" name="Picture 6">
            <a:extLst>
              <a:ext uri="{FF2B5EF4-FFF2-40B4-BE49-F238E27FC236}">
                <a16:creationId xmlns:a16="http://schemas.microsoft.com/office/drawing/2014/main" id="{ABAC54B8-62B5-316E-7567-BAE48596D6CC}"/>
              </a:ext>
            </a:extLst>
          </p:cNvPr>
          <p:cNvPicPr>
            <a:picLocks noChangeAspect="1"/>
          </p:cNvPicPr>
          <p:nvPr/>
        </p:nvPicPr>
        <p:blipFill>
          <a:blip r:embed="rId2"/>
          <a:stretch>
            <a:fillRect/>
          </a:stretch>
        </p:blipFill>
        <p:spPr>
          <a:xfrm>
            <a:off x="9579387" y="1767480"/>
            <a:ext cx="2613887" cy="541067"/>
          </a:xfrm>
          <a:prstGeom prst="rect">
            <a:avLst/>
          </a:prstGeom>
        </p:spPr>
      </p:pic>
      <p:pic>
        <p:nvPicPr>
          <p:cNvPr id="9" name="Picture 8">
            <a:extLst>
              <a:ext uri="{FF2B5EF4-FFF2-40B4-BE49-F238E27FC236}">
                <a16:creationId xmlns:a16="http://schemas.microsoft.com/office/drawing/2014/main" id="{E594979A-D737-A0C6-1537-7A6F76A39596}"/>
              </a:ext>
            </a:extLst>
          </p:cNvPr>
          <p:cNvPicPr>
            <a:picLocks noChangeAspect="1"/>
          </p:cNvPicPr>
          <p:nvPr/>
        </p:nvPicPr>
        <p:blipFill>
          <a:blip r:embed="rId3"/>
          <a:stretch>
            <a:fillRect/>
          </a:stretch>
        </p:blipFill>
        <p:spPr>
          <a:xfrm>
            <a:off x="9621301" y="2784772"/>
            <a:ext cx="2530059" cy="571550"/>
          </a:xfrm>
          <a:prstGeom prst="rect">
            <a:avLst/>
          </a:prstGeom>
        </p:spPr>
      </p:pic>
      <p:pic>
        <p:nvPicPr>
          <p:cNvPr id="11" name="Picture 10">
            <a:extLst>
              <a:ext uri="{FF2B5EF4-FFF2-40B4-BE49-F238E27FC236}">
                <a16:creationId xmlns:a16="http://schemas.microsoft.com/office/drawing/2014/main" id="{5FD9D5E3-F220-328B-F595-2DEA6FD078E0}"/>
              </a:ext>
            </a:extLst>
          </p:cNvPr>
          <p:cNvPicPr>
            <a:picLocks noChangeAspect="1"/>
          </p:cNvPicPr>
          <p:nvPr/>
        </p:nvPicPr>
        <p:blipFill>
          <a:blip r:embed="rId4"/>
          <a:stretch>
            <a:fillRect/>
          </a:stretch>
        </p:blipFill>
        <p:spPr>
          <a:xfrm>
            <a:off x="9621301" y="4174470"/>
            <a:ext cx="2606266" cy="541067"/>
          </a:xfrm>
          <a:prstGeom prst="rect">
            <a:avLst/>
          </a:prstGeom>
        </p:spPr>
      </p:pic>
      <p:cxnSp>
        <p:nvCxnSpPr>
          <p:cNvPr id="13" name="Straight Arrow Connector 12">
            <a:extLst>
              <a:ext uri="{FF2B5EF4-FFF2-40B4-BE49-F238E27FC236}">
                <a16:creationId xmlns:a16="http://schemas.microsoft.com/office/drawing/2014/main" id="{B18428A4-A5CB-AF4A-5651-E0AE73A1850B}"/>
              </a:ext>
            </a:extLst>
          </p:cNvPr>
          <p:cNvCxnSpPr>
            <a:cxnSpLocks/>
            <a:stCxn id="7" idx="2"/>
            <a:endCxn id="9" idx="0"/>
          </p:cNvCxnSpPr>
          <p:nvPr/>
        </p:nvCxnSpPr>
        <p:spPr>
          <a:xfrm>
            <a:off x="10886331" y="2308547"/>
            <a:ext cx="0" cy="476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4D3F7AE-FAC8-B286-62EF-FED78BD1FA20}"/>
              </a:ext>
            </a:extLst>
          </p:cNvPr>
          <p:cNvCxnSpPr>
            <a:cxnSpLocks/>
            <a:endCxn id="11" idx="0"/>
          </p:cNvCxnSpPr>
          <p:nvPr/>
        </p:nvCxnSpPr>
        <p:spPr>
          <a:xfrm>
            <a:off x="10924434" y="3322754"/>
            <a:ext cx="0" cy="851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0940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08256-173D-D5DE-900D-86C2BEA63499}"/>
              </a:ext>
            </a:extLst>
          </p:cNvPr>
          <p:cNvSpPr>
            <a:spLocks noGrp="1"/>
          </p:cNvSpPr>
          <p:nvPr>
            <p:ph type="title"/>
          </p:nvPr>
        </p:nvSpPr>
        <p:spPr/>
        <p:txBody>
          <a:bodyPr/>
          <a:lstStyle/>
          <a:p>
            <a:r>
              <a:rPr lang="en-IN" dirty="0"/>
              <a:t>FEATURE EXTRACTION</a:t>
            </a:r>
          </a:p>
        </p:txBody>
      </p:sp>
      <p:sp>
        <p:nvSpPr>
          <p:cNvPr id="3" name="Content Placeholder 2">
            <a:extLst>
              <a:ext uri="{FF2B5EF4-FFF2-40B4-BE49-F238E27FC236}">
                <a16:creationId xmlns:a16="http://schemas.microsoft.com/office/drawing/2014/main" id="{8FD7E876-1A0A-CCB2-5F52-3F4B01538D46}"/>
              </a:ext>
            </a:extLst>
          </p:cNvPr>
          <p:cNvSpPr>
            <a:spLocks noGrp="1"/>
          </p:cNvSpPr>
          <p:nvPr>
            <p:ph idx="1"/>
          </p:nvPr>
        </p:nvSpPr>
        <p:spPr/>
        <p:txBody>
          <a:bodyPr/>
          <a:lstStyle/>
          <a:p>
            <a:pPr marL="0" indent="0">
              <a:buNone/>
            </a:pPr>
            <a:r>
              <a:rPr lang="en-IN" dirty="0"/>
              <a:t>For extracting features from an image CNN is used.</a:t>
            </a:r>
          </a:p>
          <a:p>
            <a:pPr marL="0" indent="0">
              <a:buNone/>
            </a:pPr>
            <a:endParaRPr lang="en-IN" dirty="0"/>
          </a:p>
        </p:txBody>
      </p:sp>
      <p:sp>
        <p:nvSpPr>
          <p:cNvPr id="5" name="Slide Number Placeholder 4">
            <a:extLst>
              <a:ext uri="{FF2B5EF4-FFF2-40B4-BE49-F238E27FC236}">
                <a16:creationId xmlns:a16="http://schemas.microsoft.com/office/drawing/2014/main" id="{D76D7467-06C8-4F79-9DBA-C192D7C36B0C}"/>
              </a:ext>
            </a:extLst>
          </p:cNvPr>
          <p:cNvSpPr>
            <a:spLocks noGrp="1"/>
          </p:cNvSpPr>
          <p:nvPr>
            <p:ph type="sldNum" sz="quarter" idx="12"/>
          </p:nvPr>
        </p:nvSpPr>
        <p:spPr/>
        <p:txBody>
          <a:bodyPr/>
          <a:lstStyle/>
          <a:p>
            <a:fld id="{294A09A9-5501-47C1-A89A-A340965A2BE2}" type="slidenum">
              <a:rPr lang="en-US" smtClean="0"/>
              <a:pPr/>
              <a:t>12</a:t>
            </a:fld>
            <a:endParaRPr lang="en-US" dirty="0"/>
          </a:p>
        </p:txBody>
      </p:sp>
      <p:pic>
        <p:nvPicPr>
          <p:cNvPr id="7" name="Picture 6">
            <a:extLst>
              <a:ext uri="{FF2B5EF4-FFF2-40B4-BE49-F238E27FC236}">
                <a16:creationId xmlns:a16="http://schemas.microsoft.com/office/drawing/2014/main" id="{71DD67B9-49CC-B363-E356-539354FE1BD5}"/>
              </a:ext>
            </a:extLst>
          </p:cNvPr>
          <p:cNvPicPr>
            <a:picLocks noChangeAspect="1"/>
          </p:cNvPicPr>
          <p:nvPr/>
        </p:nvPicPr>
        <p:blipFill>
          <a:blip r:embed="rId3"/>
          <a:stretch>
            <a:fillRect/>
          </a:stretch>
        </p:blipFill>
        <p:spPr>
          <a:xfrm>
            <a:off x="1137146" y="2739887"/>
            <a:ext cx="9242612" cy="2604247"/>
          </a:xfrm>
          <a:prstGeom prst="rect">
            <a:avLst/>
          </a:prstGeom>
        </p:spPr>
      </p:pic>
    </p:spTree>
    <p:extLst>
      <p:ext uri="{BB962C8B-B14F-4D97-AF65-F5344CB8AC3E}">
        <p14:creationId xmlns:p14="http://schemas.microsoft.com/office/powerpoint/2010/main" val="2986370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08256-173D-D5DE-900D-86C2BEA63499}"/>
              </a:ext>
            </a:extLst>
          </p:cNvPr>
          <p:cNvSpPr>
            <a:spLocks noGrp="1"/>
          </p:cNvSpPr>
          <p:nvPr>
            <p:ph type="title"/>
          </p:nvPr>
        </p:nvSpPr>
        <p:spPr/>
        <p:txBody>
          <a:bodyPr/>
          <a:lstStyle/>
          <a:p>
            <a:r>
              <a:rPr lang="en-IN" dirty="0"/>
              <a:t>FEATURE EXTRACTION</a:t>
            </a:r>
          </a:p>
        </p:txBody>
      </p:sp>
      <p:sp>
        <p:nvSpPr>
          <p:cNvPr id="3" name="Content Placeholder 2">
            <a:extLst>
              <a:ext uri="{FF2B5EF4-FFF2-40B4-BE49-F238E27FC236}">
                <a16:creationId xmlns:a16="http://schemas.microsoft.com/office/drawing/2014/main" id="{8FD7E876-1A0A-CCB2-5F52-3F4B01538D46}"/>
              </a:ext>
            </a:extLst>
          </p:cNvPr>
          <p:cNvSpPr>
            <a:spLocks noGrp="1"/>
          </p:cNvSpPr>
          <p:nvPr>
            <p:ph idx="1"/>
          </p:nvPr>
        </p:nvSpPr>
        <p:spPr/>
        <p:txBody>
          <a:bodyPr/>
          <a:lstStyle/>
          <a:p>
            <a:pPr marL="0" indent="0">
              <a:buNone/>
            </a:pPr>
            <a:r>
              <a:rPr lang="en-IN" dirty="0"/>
              <a:t>For extracting features from an image CNN is used.</a:t>
            </a:r>
          </a:p>
          <a:p>
            <a:pPr marL="0" indent="0">
              <a:buNone/>
            </a:pPr>
            <a:endParaRPr lang="en-IN" dirty="0"/>
          </a:p>
        </p:txBody>
      </p:sp>
      <p:sp>
        <p:nvSpPr>
          <p:cNvPr id="5" name="Slide Number Placeholder 4">
            <a:extLst>
              <a:ext uri="{FF2B5EF4-FFF2-40B4-BE49-F238E27FC236}">
                <a16:creationId xmlns:a16="http://schemas.microsoft.com/office/drawing/2014/main" id="{D76D7467-06C8-4F79-9DBA-C192D7C36B0C}"/>
              </a:ext>
            </a:extLst>
          </p:cNvPr>
          <p:cNvSpPr>
            <a:spLocks noGrp="1"/>
          </p:cNvSpPr>
          <p:nvPr>
            <p:ph type="sldNum" sz="quarter" idx="12"/>
          </p:nvPr>
        </p:nvSpPr>
        <p:spPr/>
        <p:txBody>
          <a:bodyPr/>
          <a:lstStyle/>
          <a:p>
            <a:fld id="{294A09A9-5501-47C1-A89A-A340965A2BE2}" type="slidenum">
              <a:rPr lang="en-US" smtClean="0"/>
              <a:pPr/>
              <a:t>13</a:t>
            </a:fld>
            <a:endParaRPr lang="en-US" dirty="0"/>
          </a:p>
        </p:txBody>
      </p:sp>
      <p:pic>
        <p:nvPicPr>
          <p:cNvPr id="1026" name="Picture 2" descr="A simple convolutional neural network (CNN) and its main layers">
            <a:extLst>
              <a:ext uri="{FF2B5EF4-FFF2-40B4-BE49-F238E27FC236}">
                <a16:creationId xmlns:a16="http://schemas.microsoft.com/office/drawing/2014/main" id="{481091E7-DC71-6C22-0190-D9E896A68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0042" y="2643689"/>
            <a:ext cx="7773292" cy="337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214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5D3741-7523-8468-1449-5ED972C8E76C}"/>
              </a:ext>
            </a:extLst>
          </p:cNvPr>
          <p:cNvSpPr txBox="1"/>
          <p:nvPr/>
        </p:nvSpPr>
        <p:spPr>
          <a:xfrm>
            <a:off x="385482" y="116540"/>
            <a:ext cx="11577918" cy="5909310"/>
          </a:xfrm>
          <a:prstGeom prst="rect">
            <a:avLst/>
          </a:prstGeom>
          <a:noFill/>
        </p:spPr>
        <p:txBody>
          <a:bodyPr wrap="square" rtlCol="0">
            <a:spAutoFit/>
          </a:bodyPr>
          <a:lstStyle/>
          <a:p>
            <a:r>
              <a:rPr lang="en-IN" dirty="0"/>
              <a:t>If we have large number of features it will be difficult to train data so we use CNN to reduce the number of parameters to train.</a:t>
            </a:r>
          </a:p>
          <a:p>
            <a:r>
              <a:rPr lang="en-IN" dirty="0"/>
              <a:t>CNN uses filters that detect patterns/features.</a:t>
            </a:r>
          </a:p>
          <a:p>
            <a:endParaRPr lang="en-IN" dirty="0"/>
          </a:p>
          <a:p>
            <a:r>
              <a:rPr lang="en-IN" b="1" dirty="0"/>
              <a:t>CONVOLUTION LAYER :</a:t>
            </a:r>
          </a:p>
          <a:p>
            <a:r>
              <a:rPr lang="en-IN" dirty="0"/>
              <a:t>This layer is used to identify edges and </a:t>
            </a:r>
            <a:r>
              <a:rPr lang="en-IN" dirty="0" err="1"/>
              <a:t>features.The</a:t>
            </a:r>
            <a:r>
              <a:rPr lang="en-IN" dirty="0"/>
              <a:t> filters used in this layer work as horizontal edge </a:t>
            </a:r>
            <a:r>
              <a:rPr lang="en-IN" dirty="0" err="1"/>
              <a:t>detectors,vertical</a:t>
            </a:r>
            <a:r>
              <a:rPr lang="en-IN" dirty="0"/>
              <a:t> edge </a:t>
            </a:r>
            <a:r>
              <a:rPr lang="en-IN" dirty="0" err="1"/>
              <a:t>detectors.One</a:t>
            </a:r>
            <a:r>
              <a:rPr lang="en-IN" dirty="0"/>
              <a:t> single layer consists of different </a:t>
            </a:r>
            <a:r>
              <a:rPr lang="en-IN" dirty="0" err="1"/>
              <a:t>filters.Different</a:t>
            </a:r>
            <a:r>
              <a:rPr lang="en-IN" dirty="0"/>
              <a:t> filters detect different </a:t>
            </a:r>
            <a:r>
              <a:rPr lang="en-IN" dirty="0" err="1"/>
              <a:t>edges.Each</a:t>
            </a:r>
            <a:r>
              <a:rPr lang="en-IN" dirty="0"/>
              <a:t> filter </a:t>
            </a:r>
            <a:r>
              <a:rPr lang="en-IN" dirty="0" err="1"/>
              <a:t>ouput</a:t>
            </a:r>
            <a:r>
              <a:rPr lang="en-IN" dirty="0"/>
              <a:t> gives one image.</a:t>
            </a:r>
          </a:p>
          <a:p>
            <a:r>
              <a:rPr lang="en-IN" dirty="0"/>
              <a:t>If </a:t>
            </a:r>
            <a:r>
              <a:rPr lang="en-IN" dirty="0" err="1"/>
              <a:t>covolution</a:t>
            </a:r>
            <a:r>
              <a:rPr lang="en-IN" dirty="0"/>
              <a:t> is performed directly there may be loss in information as the corner points are not getting touched so we do padding and perform convolution.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0FD620C2-39AB-B9BB-4AB3-BF08C8875894}"/>
              </a:ext>
            </a:extLst>
          </p:cNvPr>
          <p:cNvPicPr>
            <a:picLocks noChangeAspect="1"/>
          </p:cNvPicPr>
          <p:nvPr/>
        </p:nvPicPr>
        <p:blipFill>
          <a:blip r:embed="rId2"/>
          <a:stretch>
            <a:fillRect/>
          </a:stretch>
        </p:blipFill>
        <p:spPr>
          <a:xfrm>
            <a:off x="2384611" y="3164541"/>
            <a:ext cx="6320119" cy="2034989"/>
          </a:xfrm>
          <a:prstGeom prst="rect">
            <a:avLst/>
          </a:prstGeom>
        </p:spPr>
      </p:pic>
    </p:spTree>
    <p:extLst>
      <p:ext uri="{BB962C8B-B14F-4D97-AF65-F5344CB8AC3E}">
        <p14:creationId xmlns:p14="http://schemas.microsoft.com/office/powerpoint/2010/main" val="3519232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6326F9-569C-9943-B5EE-0DB795FE3451}"/>
              </a:ext>
            </a:extLst>
          </p:cNvPr>
          <p:cNvSpPr>
            <a:spLocks noGrp="1"/>
          </p:cNvSpPr>
          <p:nvPr>
            <p:ph type="sldNum" sz="quarter" idx="12"/>
          </p:nvPr>
        </p:nvSpPr>
        <p:spPr>
          <a:xfrm>
            <a:off x="480060" y="329307"/>
            <a:ext cx="757069" cy="523220"/>
          </a:xfrm>
        </p:spPr>
        <p:txBody>
          <a:bodyPr/>
          <a:lstStyle/>
          <a:p>
            <a:fld id="{294A09A9-5501-47C1-A89A-A340965A2BE2}" type="slidenum">
              <a:rPr lang="en-US" smtClean="0"/>
              <a:t>15</a:t>
            </a:fld>
            <a:endParaRPr lang="en-US" dirty="0"/>
          </a:p>
        </p:txBody>
      </p:sp>
      <p:sp>
        <p:nvSpPr>
          <p:cNvPr id="7" name="TextBox 6">
            <a:extLst>
              <a:ext uri="{FF2B5EF4-FFF2-40B4-BE49-F238E27FC236}">
                <a16:creationId xmlns:a16="http://schemas.microsoft.com/office/drawing/2014/main" id="{D90D5B71-F44B-2620-8A1D-944203E8FC16}"/>
              </a:ext>
            </a:extLst>
          </p:cNvPr>
          <p:cNvSpPr txBox="1"/>
          <p:nvPr/>
        </p:nvSpPr>
        <p:spPr>
          <a:xfrm>
            <a:off x="2554941" y="645457"/>
            <a:ext cx="6678706" cy="523220"/>
          </a:xfrm>
          <a:prstGeom prst="rect">
            <a:avLst/>
          </a:prstGeom>
          <a:noFill/>
        </p:spPr>
        <p:txBody>
          <a:bodyPr wrap="square" rtlCol="0">
            <a:spAutoFit/>
          </a:bodyPr>
          <a:lstStyle/>
          <a:p>
            <a:pPr algn="ctr"/>
            <a:r>
              <a:rPr lang="en-IN" sz="2800" b="1" dirty="0"/>
              <a:t>Pseudo Code for Data Preprocessing</a:t>
            </a:r>
          </a:p>
        </p:txBody>
      </p:sp>
      <p:pic>
        <p:nvPicPr>
          <p:cNvPr id="8" name="Picture 7">
            <a:extLst>
              <a:ext uri="{FF2B5EF4-FFF2-40B4-BE49-F238E27FC236}">
                <a16:creationId xmlns:a16="http://schemas.microsoft.com/office/drawing/2014/main" id="{39630853-AB29-7925-935E-E18D366E17A3}"/>
              </a:ext>
            </a:extLst>
          </p:cNvPr>
          <p:cNvPicPr>
            <a:picLocks noChangeAspect="1"/>
          </p:cNvPicPr>
          <p:nvPr/>
        </p:nvPicPr>
        <p:blipFill>
          <a:blip r:embed="rId2"/>
          <a:stretch>
            <a:fillRect/>
          </a:stretch>
        </p:blipFill>
        <p:spPr>
          <a:xfrm>
            <a:off x="1266151" y="1272209"/>
            <a:ext cx="9659698" cy="4595531"/>
          </a:xfrm>
          <a:prstGeom prst="rect">
            <a:avLst/>
          </a:prstGeom>
        </p:spPr>
      </p:pic>
    </p:spTree>
    <p:extLst>
      <p:ext uri="{BB962C8B-B14F-4D97-AF65-F5344CB8AC3E}">
        <p14:creationId xmlns:p14="http://schemas.microsoft.com/office/powerpoint/2010/main" val="2662631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309E-76DC-5303-B5F8-C5222D4EEE22}"/>
              </a:ext>
            </a:extLst>
          </p:cNvPr>
          <p:cNvSpPr>
            <a:spLocks noGrp="1"/>
          </p:cNvSpPr>
          <p:nvPr>
            <p:ph type="title"/>
          </p:nvPr>
        </p:nvSpPr>
        <p:spPr/>
        <p:txBody>
          <a:bodyPr/>
          <a:lstStyle/>
          <a:p>
            <a:r>
              <a:rPr lang="en-IN" dirty="0"/>
              <a:t>CLASSIFICATION</a:t>
            </a:r>
          </a:p>
        </p:txBody>
      </p:sp>
      <p:sp>
        <p:nvSpPr>
          <p:cNvPr id="3" name="Content Placeholder 2">
            <a:extLst>
              <a:ext uri="{FF2B5EF4-FFF2-40B4-BE49-F238E27FC236}">
                <a16:creationId xmlns:a16="http://schemas.microsoft.com/office/drawing/2014/main" id="{1C0AAB03-5C04-E3B6-16CF-A4469DFF9CB7}"/>
              </a:ext>
            </a:extLst>
          </p:cNvPr>
          <p:cNvSpPr>
            <a:spLocks noGrp="1"/>
          </p:cNvSpPr>
          <p:nvPr>
            <p:ph idx="1"/>
          </p:nvPr>
        </p:nvSpPr>
        <p:spPr/>
        <p:txBody>
          <a:bodyPr/>
          <a:lstStyle/>
          <a:p>
            <a:pPr marL="0" indent="0">
              <a:buNone/>
            </a:pPr>
            <a:r>
              <a:rPr lang="en-IN" dirty="0"/>
              <a:t>After extracting features using CNN we need to classify them into pre-ictal and inter-ictal </a:t>
            </a:r>
            <a:r>
              <a:rPr lang="en-IN" dirty="0" err="1"/>
              <a:t>states.For</a:t>
            </a:r>
            <a:r>
              <a:rPr lang="en-IN" dirty="0"/>
              <a:t> classifying we use </a:t>
            </a:r>
            <a:r>
              <a:rPr lang="en-IN" b="1" dirty="0"/>
              <a:t>Transformer Model</a:t>
            </a:r>
          </a:p>
          <a:p>
            <a:r>
              <a:rPr lang="en-IN" dirty="0"/>
              <a:t>Self-Attention Mechanism</a:t>
            </a:r>
          </a:p>
          <a:p>
            <a:r>
              <a:rPr lang="en-IN" dirty="0"/>
              <a:t>Parallelization and Efficiency</a:t>
            </a:r>
          </a:p>
          <a:p>
            <a:r>
              <a:rPr lang="en-IN" dirty="0"/>
              <a:t>Encoder-Decoder Structure</a:t>
            </a:r>
          </a:p>
          <a:p>
            <a:r>
              <a:rPr lang="en-IN" dirty="0"/>
              <a:t>Positional Encoding</a:t>
            </a:r>
            <a:endParaRPr lang="en-IN" b="1" dirty="0"/>
          </a:p>
          <a:p>
            <a:pPr marL="0" indent="0">
              <a:buNone/>
            </a:pPr>
            <a:endParaRPr lang="en-IN" dirty="0"/>
          </a:p>
        </p:txBody>
      </p:sp>
      <p:sp>
        <p:nvSpPr>
          <p:cNvPr id="5" name="Slide Number Placeholder 4">
            <a:extLst>
              <a:ext uri="{FF2B5EF4-FFF2-40B4-BE49-F238E27FC236}">
                <a16:creationId xmlns:a16="http://schemas.microsoft.com/office/drawing/2014/main" id="{031C1A20-DEE0-FADE-AEEA-C35142C3BA47}"/>
              </a:ext>
            </a:extLst>
          </p:cNvPr>
          <p:cNvSpPr>
            <a:spLocks noGrp="1"/>
          </p:cNvSpPr>
          <p:nvPr>
            <p:ph type="sldNum" sz="quarter" idx="12"/>
          </p:nvPr>
        </p:nvSpPr>
        <p:spPr>
          <a:xfrm>
            <a:off x="480060" y="818428"/>
            <a:ext cx="811019" cy="503578"/>
          </a:xfrm>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3197317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6326F9-569C-9943-B5EE-0DB795FE3451}"/>
              </a:ext>
            </a:extLst>
          </p:cNvPr>
          <p:cNvSpPr>
            <a:spLocks noGrp="1"/>
          </p:cNvSpPr>
          <p:nvPr>
            <p:ph type="sldNum" sz="quarter" idx="12"/>
          </p:nvPr>
        </p:nvSpPr>
        <p:spPr>
          <a:xfrm>
            <a:off x="480060" y="329307"/>
            <a:ext cx="757069" cy="523220"/>
          </a:xfrm>
        </p:spPr>
        <p:txBody>
          <a:bodyPr/>
          <a:lstStyle/>
          <a:p>
            <a:fld id="{294A09A9-5501-47C1-A89A-A340965A2BE2}" type="slidenum">
              <a:rPr lang="en-US" smtClean="0"/>
              <a:t>17</a:t>
            </a:fld>
            <a:endParaRPr lang="en-US" dirty="0"/>
          </a:p>
        </p:txBody>
      </p:sp>
      <p:sp>
        <p:nvSpPr>
          <p:cNvPr id="7" name="TextBox 6">
            <a:extLst>
              <a:ext uri="{FF2B5EF4-FFF2-40B4-BE49-F238E27FC236}">
                <a16:creationId xmlns:a16="http://schemas.microsoft.com/office/drawing/2014/main" id="{D90D5B71-F44B-2620-8A1D-944203E8FC16}"/>
              </a:ext>
            </a:extLst>
          </p:cNvPr>
          <p:cNvSpPr txBox="1"/>
          <p:nvPr/>
        </p:nvSpPr>
        <p:spPr>
          <a:xfrm>
            <a:off x="2554941" y="645457"/>
            <a:ext cx="6678706" cy="523220"/>
          </a:xfrm>
          <a:prstGeom prst="rect">
            <a:avLst/>
          </a:prstGeom>
          <a:noFill/>
        </p:spPr>
        <p:txBody>
          <a:bodyPr wrap="square" rtlCol="0">
            <a:spAutoFit/>
          </a:bodyPr>
          <a:lstStyle/>
          <a:p>
            <a:pPr algn="ctr"/>
            <a:r>
              <a:rPr lang="en-IN" sz="2800" b="1" dirty="0"/>
              <a:t>TRANSFORMER ARCHITECTURE</a:t>
            </a:r>
          </a:p>
        </p:txBody>
      </p:sp>
      <p:pic>
        <p:nvPicPr>
          <p:cNvPr id="4" name="Picture 3">
            <a:extLst>
              <a:ext uri="{FF2B5EF4-FFF2-40B4-BE49-F238E27FC236}">
                <a16:creationId xmlns:a16="http://schemas.microsoft.com/office/drawing/2014/main" id="{29A64595-C620-6ABF-DA5C-6F2DFE6AF1CF}"/>
              </a:ext>
            </a:extLst>
          </p:cNvPr>
          <p:cNvPicPr>
            <a:picLocks noChangeAspect="1"/>
          </p:cNvPicPr>
          <p:nvPr/>
        </p:nvPicPr>
        <p:blipFill>
          <a:blip r:embed="rId2"/>
          <a:stretch>
            <a:fillRect/>
          </a:stretch>
        </p:blipFill>
        <p:spPr>
          <a:xfrm>
            <a:off x="1547177" y="1656522"/>
            <a:ext cx="9097645" cy="4015409"/>
          </a:xfrm>
          <a:prstGeom prst="rect">
            <a:avLst/>
          </a:prstGeom>
        </p:spPr>
      </p:pic>
    </p:spTree>
    <p:extLst>
      <p:ext uri="{BB962C8B-B14F-4D97-AF65-F5344CB8AC3E}">
        <p14:creationId xmlns:p14="http://schemas.microsoft.com/office/powerpoint/2010/main" val="1711079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6326F9-569C-9943-B5EE-0DB795FE3451}"/>
              </a:ext>
            </a:extLst>
          </p:cNvPr>
          <p:cNvSpPr>
            <a:spLocks noGrp="1"/>
          </p:cNvSpPr>
          <p:nvPr>
            <p:ph type="sldNum" sz="quarter" idx="12"/>
          </p:nvPr>
        </p:nvSpPr>
        <p:spPr>
          <a:xfrm>
            <a:off x="480060" y="329307"/>
            <a:ext cx="757069" cy="523220"/>
          </a:xfrm>
        </p:spPr>
        <p:txBody>
          <a:bodyPr/>
          <a:lstStyle/>
          <a:p>
            <a:fld id="{294A09A9-5501-47C1-A89A-A340965A2BE2}" type="slidenum">
              <a:rPr lang="en-US" smtClean="0"/>
              <a:t>18</a:t>
            </a:fld>
            <a:endParaRPr lang="en-US" dirty="0"/>
          </a:p>
        </p:txBody>
      </p:sp>
      <p:sp>
        <p:nvSpPr>
          <p:cNvPr id="7" name="TextBox 6">
            <a:extLst>
              <a:ext uri="{FF2B5EF4-FFF2-40B4-BE49-F238E27FC236}">
                <a16:creationId xmlns:a16="http://schemas.microsoft.com/office/drawing/2014/main" id="{D90D5B71-F44B-2620-8A1D-944203E8FC16}"/>
              </a:ext>
            </a:extLst>
          </p:cNvPr>
          <p:cNvSpPr txBox="1"/>
          <p:nvPr/>
        </p:nvSpPr>
        <p:spPr>
          <a:xfrm>
            <a:off x="2554941" y="645457"/>
            <a:ext cx="6678706" cy="523220"/>
          </a:xfrm>
          <a:prstGeom prst="rect">
            <a:avLst/>
          </a:prstGeom>
          <a:noFill/>
        </p:spPr>
        <p:txBody>
          <a:bodyPr wrap="square" rtlCol="0">
            <a:spAutoFit/>
          </a:bodyPr>
          <a:lstStyle/>
          <a:p>
            <a:pPr algn="ctr"/>
            <a:r>
              <a:rPr lang="en-IN" sz="2800" b="1" dirty="0"/>
              <a:t>Pseudo Code</a:t>
            </a:r>
          </a:p>
        </p:txBody>
      </p:sp>
      <p:pic>
        <p:nvPicPr>
          <p:cNvPr id="5" name="Picture 4">
            <a:extLst>
              <a:ext uri="{FF2B5EF4-FFF2-40B4-BE49-F238E27FC236}">
                <a16:creationId xmlns:a16="http://schemas.microsoft.com/office/drawing/2014/main" id="{17DD31A4-8B9B-F550-BB1B-2A977ECFE5CD}"/>
              </a:ext>
            </a:extLst>
          </p:cNvPr>
          <p:cNvPicPr>
            <a:picLocks noChangeAspect="1"/>
          </p:cNvPicPr>
          <p:nvPr/>
        </p:nvPicPr>
        <p:blipFill>
          <a:blip r:embed="rId2"/>
          <a:stretch>
            <a:fillRect/>
          </a:stretch>
        </p:blipFill>
        <p:spPr>
          <a:xfrm>
            <a:off x="1126358" y="1168677"/>
            <a:ext cx="9939283" cy="4871360"/>
          </a:xfrm>
          <a:prstGeom prst="rect">
            <a:avLst/>
          </a:prstGeom>
        </p:spPr>
      </p:pic>
    </p:spTree>
    <p:extLst>
      <p:ext uri="{BB962C8B-B14F-4D97-AF65-F5344CB8AC3E}">
        <p14:creationId xmlns:p14="http://schemas.microsoft.com/office/powerpoint/2010/main" val="3164370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p:txBody>
          <a:bodyPr/>
          <a:lstStyle/>
          <a:p>
            <a:r>
              <a:rPr lang="en-US" b="1" dirty="0">
                <a:solidFill>
                  <a:schemeClr val="tx1">
                    <a:lumMod val="95000"/>
                    <a:lumOff val="5000"/>
                  </a:schemeClr>
                </a:solidFill>
                <a:latin typeface="Cambria Math" panose="02040503050406030204" pitchFamily="18" charset="0"/>
                <a:ea typeface="Cambria Math" panose="02040503050406030204" pitchFamily="18" charset="0"/>
              </a:rPr>
              <a:t>Results</a:t>
            </a:r>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2"/>
          </p:nvPr>
        </p:nvSpPr>
        <p:spPr>
          <a:xfrm>
            <a:off x="273872" y="204936"/>
            <a:ext cx="811019" cy="503578"/>
          </a:xfrm>
        </p:spPr>
        <p:txBody>
          <a:bodyPr/>
          <a:lstStyle/>
          <a:p>
            <a:fld id="{294A09A9-5501-47C1-A89A-A340965A2BE2}" type="slidenum">
              <a:rPr lang="en-US" smtClean="0"/>
              <a:pPr/>
              <a:t>19</a:t>
            </a:fld>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250E568B-CD3B-4633-1D36-F31DE05CAEF9}"/>
                  </a:ext>
                </a:extLst>
              </p14:cNvPr>
              <p14:cNvContentPartPr/>
              <p14:nvPr/>
            </p14:nvContentPartPr>
            <p14:xfrm>
              <a:off x="4571493" y="456725"/>
              <a:ext cx="360" cy="360"/>
            </p14:xfrm>
          </p:contentPart>
        </mc:Choice>
        <mc:Fallback xmlns="">
          <p:pic>
            <p:nvPicPr>
              <p:cNvPr id="7" name="Ink 6">
                <a:extLst>
                  <a:ext uri="{FF2B5EF4-FFF2-40B4-BE49-F238E27FC236}">
                    <a16:creationId xmlns:a16="http://schemas.microsoft.com/office/drawing/2014/main" id="{250E568B-CD3B-4633-1D36-F31DE05CAEF9}"/>
                  </a:ext>
                </a:extLst>
              </p:cNvPr>
              <p:cNvPicPr/>
              <p:nvPr/>
            </p:nvPicPr>
            <p:blipFill>
              <a:blip r:embed="rId3"/>
              <a:stretch>
                <a:fillRect/>
              </a:stretch>
            </p:blipFill>
            <p:spPr>
              <a:xfrm>
                <a:off x="4481853" y="276725"/>
                <a:ext cx="180000" cy="360000"/>
              </a:xfrm>
              <a:prstGeom prst="rect">
                <a:avLst/>
              </a:prstGeom>
            </p:spPr>
          </p:pic>
        </mc:Fallback>
      </mc:AlternateContent>
      <p:sp>
        <p:nvSpPr>
          <p:cNvPr id="10" name="Rectangle 3">
            <a:extLst>
              <a:ext uri="{FF2B5EF4-FFF2-40B4-BE49-F238E27FC236}">
                <a16:creationId xmlns:a16="http://schemas.microsoft.com/office/drawing/2014/main" id="{B1F7AEC1-F6CB-D7F7-02BC-88432BDF7744}"/>
              </a:ext>
            </a:extLst>
          </p:cNvPr>
          <p:cNvSpPr>
            <a:spLocks noChangeArrowheads="1"/>
          </p:cNvSpPr>
          <p:nvPr/>
        </p:nvSpPr>
        <p:spPr bwMode="auto">
          <a:xfrm>
            <a:off x="2005745" y="2914520"/>
            <a:ext cx="47320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97D2BA23-4666-600A-E9AF-E4BB31F31E48}"/>
              </a:ext>
            </a:extLst>
          </p:cNvPr>
          <p:cNvPicPr>
            <a:picLocks noChangeAspect="1"/>
          </p:cNvPicPr>
          <p:nvPr/>
        </p:nvPicPr>
        <p:blipFill>
          <a:blip r:embed="rId4"/>
          <a:stretch>
            <a:fillRect/>
          </a:stretch>
        </p:blipFill>
        <p:spPr>
          <a:xfrm>
            <a:off x="6914076" y="1963411"/>
            <a:ext cx="4804717" cy="2692847"/>
          </a:xfrm>
          <a:prstGeom prst="rect">
            <a:avLst/>
          </a:prstGeom>
        </p:spPr>
      </p:pic>
      <p:pic>
        <p:nvPicPr>
          <p:cNvPr id="8" name="Picture 7">
            <a:extLst>
              <a:ext uri="{FF2B5EF4-FFF2-40B4-BE49-F238E27FC236}">
                <a16:creationId xmlns:a16="http://schemas.microsoft.com/office/drawing/2014/main" id="{1007B5EA-15B1-2AF7-9D00-5E7ECF586717}"/>
              </a:ext>
            </a:extLst>
          </p:cNvPr>
          <p:cNvPicPr>
            <a:picLocks noChangeAspect="1"/>
          </p:cNvPicPr>
          <p:nvPr/>
        </p:nvPicPr>
        <p:blipFill>
          <a:blip r:embed="rId5"/>
          <a:stretch>
            <a:fillRect/>
          </a:stretch>
        </p:blipFill>
        <p:spPr>
          <a:xfrm>
            <a:off x="473207" y="1963411"/>
            <a:ext cx="6263668" cy="2692847"/>
          </a:xfrm>
          <a:prstGeom prst="rect">
            <a:avLst/>
          </a:prstGeom>
        </p:spPr>
      </p:pic>
    </p:spTree>
    <p:extLst>
      <p:ext uri="{BB962C8B-B14F-4D97-AF65-F5344CB8AC3E}">
        <p14:creationId xmlns:p14="http://schemas.microsoft.com/office/powerpoint/2010/main" val="52070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27A3-8EE6-683D-0CDF-F1C32D15ED57}"/>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CFD1DC92-46E2-33C4-2509-E876FAB44751}"/>
              </a:ext>
            </a:extLst>
          </p:cNvPr>
          <p:cNvSpPr>
            <a:spLocks noGrp="1"/>
          </p:cNvSpPr>
          <p:nvPr>
            <p:ph idx="1"/>
          </p:nvPr>
        </p:nvSpPr>
        <p:spPr>
          <a:xfrm>
            <a:off x="2286000" y="2320066"/>
            <a:ext cx="7744968" cy="2697480"/>
          </a:xfrm>
        </p:spPr>
        <p:txBody>
          <a:bodyPr>
            <a:normAutofit/>
          </a:bodyPr>
          <a:lstStyle/>
          <a:p>
            <a:pPr algn="l"/>
            <a:r>
              <a:rPr lang="en-US" sz="2000" dirty="0"/>
              <a:t>Epilepsy affects over 70 million people worldwide. Accurate prediction of seizures can significantly improve the quality of life for patients. Current methods struggle with either high false positive rates or low sensitivity. There is a pressing need for a robust and accurate seizure prediction system to help prevent seizures before they occur.</a:t>
            </a:r>
            <a:endParaRPr lang="en-IN" sz="2400" dirty="0"/>
          </a:p>
        </p:txBody>
      </p:sp>
      <p:sp>
        <p:nvSpPr>
          <p:cNvPr id="5" name="Slide Number Placeholder 4">
            <a:extLst>
              <a:ext uri="{FF2B5EF4-FFF2-40B4-BE49-F238E27FC236}">
                <a16:creationId xmlns:a16="http://schemas.microsoft.com/office/drawing/2014/main" id="{BB38D650-7837-E798-04CB-685087906EA8}"/>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717351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54157-869F-9BBE-CFCF-717129CA6907}"/>
              </a:ext>
            </a:extLst>
          </p:cNvPr>
          <p:cNvSpPr>
            <a:spLocks noGrp="1"/>
          </p:cNvSpPr>
          <p:nvPr>
            <p:ph type="title"/>
          </p:nvPr>
        </p:nvSpPr>
        <p:spPr/>
        <p:txBody>
          <a:bodyPr/>
          <a:lstStyle/>
          <a:p>
            <a:r>
              <a:rPr lang="en-US" b="1" dirty="0">
                <a:solidFill>
                  <a:schemeClr val="tx1">
                    <a:lumMod val="95000"/>
                    <a:lumOff val="5000"/>
                  </a:schemeClr>
                </a:solidFill>
                <a:latin typeface="Cambria Math" panose="02040503050406030204" pitchFamily="18" charset="0"/>
                <a:ea typeface="Cambria Math" panose="02040503050406030204" pitchFamily="18" charset="0"/>
              </a:rPr>
              <a:t>Results</a:t>
            </a:r>
          </a:p>
        </p:txBody>
      </p:sp>
      <p:sp>
        <p:nvSpPr>
          <p:cNvPr id="5" name="Slide Number Placeholder 4">
            <a:extLst>
              <a:ext uri="{FF2B5EF4-FFF2-40B4-BE49-F238E27FC236}">
                <a16:creationId xmlns:a16="http://schemas.microsoft.com/office/drawing/2014/main" id="{94026A48-6EF8-D4D0-2C6E-1F96935EA501}"/>
              </a:ext>
            </a:extLst>
          </p:cNvPr>
          <p:cNvSpPr>
            <a:spLocks noGrp="1"/>
          </p:cNvSpPr>
          <p:nvPr>
            <p:ph type="sldNum" sz="quarter" idx="12"/>
          </p:nvPr>
        </p:nvSpPr>
        <p:spPr>
          <a:xfrm>
            <a:off x="273872" y="204936"/>
            <a:ext cx="811019" cy="503578"/>
          </a:xfrm>
        </p:spPr>
        <p:txBody>
          <a:bodyPr/>
          <a:lstStyle/>
          <a:p>
            <a:fld id="{294A09A9-5501-47C1-A89A-A340965A2BE2}" type="slidenum">
              <a:rPr lang="en-US" smtClean="0"/>
              <a:pPr/>
              <a:t>20</a:t>
            </a:fld>
            <a:endParaRPr lang="en-US" dirty="0"/>
          </a:p>
        </p:txBody>
      </p:sp>
      <mc:AlternateContent xmlns:mc="http://schemas.openxmlformats.org/markup-compatibility/2006" xmlns:p14="http://schemas.microsoft.com/office/powerpoint/2010/main">
        <mc:Choice Requires="p14">
          <p:contentPart p14:bwMode="auto" r:id="rId2">
            <p14:nvContentPartPr>
              <p14:cNvPr id="7" name="Ink 6">
                <a:extLst>
                  <a:ext uri="{FF2B5EF4-FFF2-40B4-BE49-F238E27FC236}">
                    <a16:creationId xmlns:a16="http://schemas.microsoft.com/office/drawing/2014/main" id="{250E568B-CD3B-4633-1D36-F31DE05CAEF9}"/>
                  </a:ext>
                </a:extLst>
              </p14:cNvPr>
              <p14:cNvContentPartPr/>
              <p14:nvPr/>
            </p14:nvContentPartPr>
            <p14:xfrm>
              <a:off x="4571493" y="456725"/>
              <a:ext cx="360" cy="360"/>
            </p14:xfrm>
          </p:contentPart>
        </mc:Choice>
        <mc:Fallback xmlns="">
          <p:pic>
            <p:nvPicPr>
              <p:cNvPr id="7" name="Ink 6">
                <a:extLst>
                  <a:ext uri="{FF2B5EF4-FFF2-40B4-BE49-F238E27FC236}">
                    <a16:creationId xmlns:a16="http://schemas.microsoft.com/office/drawing/2014/main" id="{250E568B-CD3B-4633-1D36-F31DE05CAEF9}"/>
                  </a:ext>
                </a:extLst>
              </p:cNvPr>
              <p:cNvPicPr/>
              <p:nvPr/>
            </p:nvPicPr>
            <p:blipFill>
              <a:blip r:embed="rId3"/>
              <a:stretch>
                <a:fillRect/>
              </a:stretch>
            </p:blipFill>
            <p:spPr>
              <a:xfrm>
                <a:off x="4481493" y="276725"/>
                <a:ext cx="180000" cy="360000"/>
              </a:xfrm>
              <a:prstGeom prst="rect">
                <a:avLst/>
              </a:prstGeom>
            </p:spPr>
          </p:pic>
        </mc:Fallback>
      </mc:AlternateContent>
      <p:sp>
        <p:nvSpPr>
          <p:cNvPr id="10" name="Rectangle 3">
            <a:extLst>
              <a:ext uri="{FF2B5EF4-FFF2-40B4-BE49-F238E27FC236}">
                <a16:creationId xmlns:a16="http://schemas.microsoft.com/office/drawing/2014/main" id="{B1F7AEC1-F6CB-D7F7-02BC-88432BDF7744}"/>
              </a:ext>
            </a:extLst>
          </p:cNvPr>
          <p:cNvSpPr>
            <a:spLocks noChangeArrowheads="1"/>
          </p:cNvSpPr>
          <p:nvPr/>
        </p:nvSpPr>
        <p:spPr bwMode="auto">
          <a:xfrm>
            <a:off x="2005745" y="2360523"/>
            <a:ext cx="818050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Sensitivity: 95.2%</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Specificity: 94.18%</a:t>
            </a: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b="0" i="0" u="none" strike="noStrike" cap="none" normalizeH="0" baseline="0" dirty="0">
                <a:ln>
                  <a:noFill/>
                </a:ln>
                <a:solidFill>
                  <a:schemeClr val="tx1"/>
                </a:solidFill>
                <a:effectLst/>
                <a:latin typeface="Arial" panose="020B0604020202020204" pitchFamily="34" charset="0"/>
              </a:rPr>
              <a:t>Accur</a:t>
            </a:r>
            <a:r>
              <a:rPr lang="en-US" altLang="en-US" dirty="0">
                <a:latin typeface="Arial" panose="020B0604020202020204" pitchFamily="34" charset="0"/>
              </a:rPr>
              <a:t>acy 93.21%</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False Positive Rate (FPR): 0.02</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Superior performance over ANN, CNN, LSTM, Bi-LSTM, and GRU models. </a:t>
            </a:r>
          </a:p>
        </p:txBody>
      </p:sp>
    </p:spTree>
    <p:extLst>
      <p:ext uri="{BB962C8B-B14F-4D97-AF65-F5344CB8AC3E}">
        <p14:creationId xmlns:p14="http://schemas.microsoft.com/office/powerpoint/2010/main" val="4188957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6DDF-ED0F-C2DC-74EB-B7BEA2E23BE2}"/>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3DE4A6AC-051A-54A6-371F-17F745396772}"/>
              </a:ext>
            </a:extLst>
          </p:cNvPr>
          <p:cNvSpPr>
            <a:spLocks noGrp="1"/>
          </p:cNvSpPr>
          <p:nvPr>
            <p:ph idx="1"/>
          </p:nvPr>
        </p:nvSpPr>
        <p:spPr/>
        <p:txBody>
          <a:bodyPr>
            <a:normAutofit fontScale="85000" lnSpcReduction="20000"/>
          </a:bodyPr>
          <a:lstStyle/>
          <a:p>
            <a:pPr marL="514350" indent="-514350">
              <a:buFont typeface="+mj-lt"/>
              <a:buAutoNum type="arabicPeriod"/>
            </a:pPr>
            <a:r>
              <a:rPr lang="en-US" sz="2000" b="0" i="0" dirty="0">
                <a:solidFill>
                  <a:srgbClr val="222222"/>
                </a:solidFill>
                <a:effectLst/>
                <a:latin typeface="Arial" panose="020B0604020202020204" pitchFamily="34" charset="0"/>
              </a:rPr>
              <a:t>Usman, S. M., Khalid, S., &amp; Aslam, M. H. (2020). Epileptic seizures prediction using deep learning techniques. </a:t>
            </a:r>
            <a:r>
              <a:rPr lang="en-US" sz="2000" b="0" i="1" dirty="0">
                <a:solidFill>
                  <a:srgbClr val="222222"/>
                </a:solidFill>
                <a:effectLst/>
                <a:latin typeface="Arial" panose="020B0604020202020204" pitchFamily="34" charset="0"/>
              </a:rPr>
              <a:t>Ieee Access</a:t>
            </a:r>
            <a:r>
              <a:rPr lang="en-US" sz="2000" b="0" i="0" dirty="0">
                <a:solidFill>
                  <a:srgbClr val="222222"/>
                </a:solidFill>
                <a:effectLst/>
                <a:latin typeface="Arial" panose="020B0604020202020204" pitchFamily="34" charset="0"/>
              </a:rPr>
              <a:t>, </a:t>
            </a:r>
            <a:r>
              <a:rPr lang="en-US" sz="2000" b="0" i="1" dirty="0">
                <a:solidFill>
                  <a:srgbClr val="222222"/>
                </a:solidFill>
                <a:effectLst/>
                <a:latin typeface="Arial" panose="020B0604020202020204" pitchFamily="34" charset="0"/>
              </a:rPr>
              <a:t>8</a:t>
            </a:r>
            <a:r>
              <a:rPr lang="en-US" sz="2000" b="0" i="0" dirty="0">
                <a:solidFill>
                  <a:srgbClr val="222222"/>
                </a:solidFill>
                <a:effectLst/>
                <a:latin typeface="Arial" panose="020B0604020202020204" pitchFamily="34" charset="0"/>
              </a:rPr>
              <a:t>, 39998-40007.</a:t>
            </a:r>
          </a:p>
          <a:p>
            <a:pPr marL="514350" indent="-514350">
              <a:buFont typeface="+mj-lt"/>
              <a:buAutoNum type="arabicPeriod"/>
            </a:pPr>
            <a:r>
              <a:rPr lang="en-IN" sz="2000" b="0" i="0" dirty="0">
                <a:solidFill>
                  <a:srgbClr val="222222"/>
                </a:solidFill>
                <a:effectLst/>
                <a:latin typeface="Arial" panose="020B0604020202020204" pitchFamily="34" charset="0"/>
              </a:rPr>
              <a:t>Bhattacharya, A., Baweja, T., &amp; Karri, S. P. K. (2022). Epileptic Seizure Prediction Using Deep Transformer Model. </a:t>
            </a:r>
            <a:r>
              <a:rPr lang="en-IN" sz="2000" b="0" i="1" dirty="0">
                <a:solidFill>
                  <a:srgbClr val="222222"/>
                </a:solidFill>
                <a:effectLst/>
                <a:latin typeface="Arial" panose="020B0604020202020204" pitchFamily="34" charset="0"/>
              </a:rPr>
              <a:t>International Journal of Neural Systems</a:t>
            </a:r>
            <a:r>
              <a:rPr lang="en-IN" sz="2000" b="0" i="0" dirty="0">
                <a:solidFill>
                  <a:srgbClr val="222222"/>
                </a:solidFill>
                <a:effectLst/>
                <a:latin typeface="Arial" panose="020B0604020202020204" pitchFamily="34" charset="0"/>
              </a:rPr>
              <a:t>, </a:t>
            </a:r>
            <a:r>
              <a:rPr lang="en-IN" sz="2000" b="0" i="1" dirty="0">
                <a:solidFill>
                  <a:srgbClr val="222222"/>
                </a:solidFill>
                <a:effectLst/>
                <a:latin typeface="Arial" panose="020B0604020202020204" pitchFamily="34" charset="0"/>
              </a:rPr>
              <a:t>32</a:t>
            </a:r>
            <a:r>
              <a:rPr lang="en-IN" sz="2000" b="0" i="0" dirty="0">
                <a:solidFill>
                  <a:srgbClr val="222222"/>
                </a:solidFill>
                <a:effectLst/>
                <a:latin typeface="Arial" panose="020B0604020202020204" pitchFamily="34" charset="0"/>
              </a:rPr>
              <a:t>(02), 2150058.</a:t>
            </a:r>
          </a:p>
          <a:p>
            <a:pPr marL="514350" indent="-514350">
              <a:buFont typeface="+mj-lt"/>
              <a:buAutoNum type="arabicPeriod"/>
            </a:pPr>
            <a:r>
              <a:rPr lang="en-IN" sz="2000" b="0" i="0" dirty="0">
                <a:solidFill>
                  <a:srgbClr val="222222"/>
                </a:solidFill>
                <a:effectLst/>
                <a:latin typeface="Arial" panose="020B0604020202020204" pitchFamily="34" charset="0"/>
              </a:rPr>
              <a:t>Dissanayake, T., Fernando, T., Denman, S., Sridharan, S., &amp; </a:t>
            </a:r>
            <a:r>
              <a:rPr lang="en-IN" sz="2000" b="0" i="0" dirty="0" err="1">
                <a:solidFill>
                  <a:srgbClr val="222222"/>
                </a:solidFill>
                <a:effectLst/>
                <a:latin typeface="Arial" panose="020B0604020202020204" pitchFamily="34" charset="0"/>
              </a:rPr>
              <a:t>Fookes</a:t>
            </a:r>
            <a:r>
              <a:rPr lang="en-IN" sz="2000" b="0" i="0" dirty="0">
                <a:solidFill>
                  <a:srgbClr val="222222"/>
                </a:solidFill>
                <a:effectLst/>
                <a:latin typeface="Arial" panose="020B0604020202020204" pitchFamily="34" charset="0"/>
              </a:rPr>
              <a:t>, C. (2021). Deep learning for patient-independent epileptic seizure prediction using scalp EEG signals. </a:t>
            </a:r>
            <a:r>
              <a:rPr lang="en-IN" sz="2000" b="0" i="1" dirty="0">
                <a:solidFill>
                  <a:srgbClr val="222222"/>
                </a:solidFill>
                <a:effectLst/>
                <a:latin typeface="Arial" panose="020B0604020202020204" pitchFamily="34" charset="0"/>
              </a:rPr>
              <a:t>IEEE Sensors Journal</a:t>
            </a:r>
            <a:r>
              <a:rPr lang="en-IN" sz="2000" b="0" i="0" dirty="0">
                <a:solidFill>
                  <a:srgbClr val="222222"/>
                </a:solidFill>
                <a:effectLst/>
                <a:latin typeface="Arial" panose="020B0604020202020204" pitchFamily="34" charset="0"/>
              </a:rPr>
              <a:t>, </a:t>
            </a:r>
            <a:r>
              <a:rPr lang="en-IN" sz="2000" b="0" i="1" dirty="0">
                <a:solidFill>
                  <a:srgbClr val="222222"/>
                </a:solidFill>
                <a:effectLst/>
                <a:latin typeface="Arial" panose="020B0604020202020204" pitchFamily="34" charset="0"/>
              </a:rPr>
              <a:t>21</a:t>
            </a:r>
            <a:r>
              <a:rPr lang="en-IN" sz="2000" b="0" i="0" dirty="0">
                <a:solidFill>
                  <a:srgbClr val="222222"/>
                </a:solidFill>
                <a:effectLst/>
                <a:latin typeface="Arial" panose="020B0604020202020204" pitchFamily="34" charset="0"/>
              </a:rPr>
              <a:t>(7), 9377-9388.</a:t>
            </a:r>
          </a:p>
          <a:p>
            <a:pPr marL="514350" indent="-514350">
              <a:buFont typeface="+mj-lt"/>
              <a:buAutoNum type="arabicPeriod"/>
            </a:pPr>
            <a:r>
              <a:rPr lang="en-US" sz="2000" b="0" i="0" dirty="0">
                <a:solidFill>
                  <a:srgbClr val="222222"/>
                </a:solidFill>
                <a:effectLst/>
                <a:latin typeface="Arial" panose="020B0604020202020204" pitchFamily="34" charset="0"/>
              </a:rPr>
              <a:t>Liu, G., Zhou, W., &amp; </a:t>
            </a:r>
            <a:r>
              <a:rPr lang="en-US" sz="2000" b="0" i="0" dirty="0" err="1">
                <a:solidFill>
                  <a:srgbClr val="222222"/>
                </a:solidFill>
                <a:effectLst/>
                <a:latin typeface="Arial" panose="020B0604020202020204" pitchFamily="34" charset="0"/>
              </a:rPr>
              <a:t>Geng</a:t>
            </a:r>
            <a:r>
              <a:rPr lang="en-US" sz="2000" b="0" i="0" dirty="0">
                <a:solidFill>
                  <a:srgbClr val="222222"/>
                </a:solidFill>
                <a:effectLst/>
                <a:latin typeface="Arial" panose="020B0604020202020204" pitchFamily="34" charset="0"/>
              </a:rPr>
              <a:t>, M. (2020). Automatic seizure detection based on S-transform and deep convolutional neural network. </a:t>
            </a:r>
            <a:r>
              <a:rPr lang="en-US" sz="2000" b="0" i="1" dirty="0">
                <a:solidFill>
                  <a:srgbClr val="222222"/>
                </a:solidFill>
                <a:effectLst/>
                <a:latin typeface="Arial" panose="020B0604020202020204" pitchFamily="34" charset="0"/>
              </a:rPr>
              <a:t>International journal of neural systems</a:t>
            </a:r>
            <a:r>
              <a:rPr lang="en-US" sz="2000" b="0" i="0" dirty="0">
                <a:solidFill>
                  <a:srgbClr val="222222"/>
                </a:solidFill>
                <a:effectLst/>
                <a:latin typeface="Arial" panose="020B0604020202020204" pitchFamily="34" charset="0"/>
              </a:rPr>
              <a:t>, </a:t>
            </a:r>
            <a:r>
              <a:rPr lang="en-US" sz="2000" b="0" i="1" dirty="0">
                <a:solidFill>
                  <a:srgbClr val="222222"/>
                </a:solidFill>
                <a:effectLst/>
                <a:latin typeface="Arial" panose="020B0604020202020204" pitchFamily="34" charset="0"/>
              </a:rPr>
              <a:t>30</a:t>
            </a:r>
            <a:r>
              <a:rPr lang="en-US" sz="2000" b="0" i="0" dirty="0">
                <a:solidFill>
                  <a:srgbClr val="222222"/>
                </a:solidFill>
                <a:effectLst/>
                <a:latin typeface="Arial" panose="020B0604020202020204" pitchFamily="34" charset="0"/>
              </a:rPr>
              <a:t>(04), 1950024.</a:t>
            </a:r>
          </a:p>
          <a:p>
            <a:pPr marL="514350" indent="-514350">
              <a:buFont typeface="+mj-lt"/>
              <a:buAutoNum type="arabicPeriod"/>
            </a:pPr>
            <a:r>
              <a:rPr lang="en-US" sz="2000" b="0" i="0" dirty="0">
                <a:solidFill>
                  <a:srgbClr val="222222"/>
                </a:solidFill>
                <a:effectLst/>
                <a:latin typeface="Arial" panose="020B0604020202020204" pitchFamily="34" charset="0"/>
              </a:rPr>
              <a:t>Usman, S. M., Khalid, S., &amp; Bashir, S. (2021). A deep learning based ensemble learning method for epileptic seizure prediction. </a:t>
            </a:r>
            <a:r>
              <a:rPr lang="en-US" sz="2000" b="0" i="1" dirty="0">
                <a:solidFill>
                  <a:srgbClr val="222222"/>
                </a:solidFill>
                <a:effectLst/>
                <a:latin typeface="Arial" panose="020B0604020202020204" pitchFamily="34" charset="0"/>
              </a:rPr>
              <a:t>Computers in Biology and Medicine</a:t>
            </a:r>
            <a:r>
              <a:rPr lang="en-US" sz="2000" b="0" i="0" dirty="0">
                <a:solidFill>
                  <a:srgbClr val="222222"/>
                </a:solidFill>
                <a:effectLst/>
                <a:latin typeface="Arial" panose="020B0604020202020204" pitchFamily="34" charset="0"/>
              </a:rPr>
              <a:t>, </a:t>
            </a:r>
            <a:r>
              <a:rPr lang="en-US" sz="2000" b="0" i="1" dirty="0">
                <a:solidFill>
                  <a:srgbClr val="222222"/>
                </a:solidFill>
                <a:effectLst/>
                <a:latin typeface="Arial" panose="020B0604020202020204" pitchFamily="34" charset="0"/>
              </a:rPr>
              <a:t>136</a:t>
            </a:r>
            <a:r>
              <a:rPr lang="en-US" sz="2000" b="0" i="0" dirty="0">
                <a:solidFill>
                  <a:srgbClr val="222222"/>
                </a:solidFill>
                <a:effectLst/>
                <a:latin typeface="Arial" panose="020B0604020202020204" pitchFamily="34" charset="0"/>
              </a:rPr>
              <a:t>, 104710.</a:t>
            </a:r>
            <a:endParaRPr lang="en-IN" sz="2000" b="0" i="0" dirty="0">
              <a:solidFill>
                <a:srgbClr val="222222"/>
              </a:solidFill>
              <a:effectLst/>
              <a:latin typeface="Arial" panose="020B0604020202020204" pitchFamily="34" charset="0"/>
            </a:endParaRPr>
          </a:p>
          <a:p>
            <a:pPr marL="514350" indent="-514350">
              <a:buFont typeface="+mj-lt"/>
              <a:buAutoNum type="arabicPeriod"/>
            </a:pPr>
            <a:endParaRPr lang="en-US" sz="2000" dirty="0"/>
          </a:p>
        </p:txBody>
      </p:sp>
      <p:sp>
        <p:nvSpPr>
          <p:cNvPr id="5" name="Slide Number Placeholder 4">
            <a:extLst>
              <a:ext uri="{FF2B5EF4-FFF2-40B4-BE49-F238E27FC236}">
                <a16:creationId xmlns:a16="http://schemas.microsoft.com/office/drawing/2014/main" id="{D9FA1F90-3B35-2392-3E11-B249705FAAB5}"/>
              </a:ext>
            </a:extLst>
          </p:cNvPr>
          <p:cNvSpPr>
            <a:spLocks noGrp="1"/>
          </p:cNvSpPr>
          <p:nvPr>
            <p:ph type="sldNum" sz="quarter" idx="12"/>
          </p:nvPr>
        </p:nvSpPr>
        <p:spPr>
          <a:xfrm>
            <a:off x="326127" y="300941"/>
            <a:ext cx="811019" cy="503578"/>
          </a:xfrm>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3518433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2655-34DF-25F9-4640-B2CE5329AD1A}"/>
              </a:ext>
            </a:extLst>
          </p:cNvPr>
          <p:cNvSpPr>
            <a:spLocks noGrp="1"/>
          </p:cNvSpPr>
          <p:nvPr>
            <p:ph type="title"/>
          </p:nvPr>
        </p:nvSpPr>
        <p:spPr/>
        <p:txBody>
          <a:bodyPr/>
          <a:lstStyle/>
          <a:p>
            <a:r>
              <a:rPr lang="en-US" dirty="0"/>
              <a:t>Epilepsy</a:t>
            </a:r>
          </a:p>
        </p:txBody>
      </p:sp>
      <p:sp>
        <p:nvSpPr>
          <p:cNvPr id="3" name="Content Placeholder 2">
            <a:extLst>
              <a:ext uri="{FF2B5EF4-FFF2-40B4-BE49-F238E27FC236}">
                <a16:creationId xmlns:a16="http://schemas.microsoft.com/office/drawing/2014/main" id="{1A585715-2793-160B-269E-D9516C84D73A}"/>
              </a:ext>
            </a:extLst>
          </p:cNvPr>
          <p:cNvSpPr>
            <a:spLocks noGrp="1"/>
          </p:cNvSpPr>
          <p:nvPr>
            <p:ph idx="1"/>
          </p:nvPr>
        </p:nvSpPr>
        <p:spPr>
          <a:xfrm>
            <a:off x="1291079" y="2019766"/>
            <a:ext cx="10380968" cy="4025882"/>
          </a:xfrm>
        </p:spPr>
        <p:txBody>
          <a:bodyPr>
            <a:normAutofit fontScale="40000" lnSpcReduction="20000"/>
          </a:bodyPr>
          <a:lstStyle/>
          <a:p>
            <a:pPr marL="342900" indent="-342900" algn="just">
              <a:buFont typeface="Arial" panose="020B0604020202020204" pitchFamily="34" charset="0"/>
              <a:buChar char="•"/>
            </a:pPr>
            <a:r>
              <a:rPr lang="en-US" sz="5000" b="0" i="0" dirty="0">
                <a:solidFill>
                  <a:srgbClr val="000000"/>
                </a:solidFill>
                <a:effectLst/>
              </a:rPr>
              <a:t>Epilepsy is a neurological disorder in which a patient undergoes frequent seizures.</a:t>
            </a:r>
            <a:r>
              <a:rPr lang="en-US" sz="5000" dirty="0"/>
              <a:t> </a:t>
            </a:r>
          </a:p>
          <a:p>
            <a:pPr marL="342900" indent="-342900" algn="just">
              <a:buFont typeface="Arial" panose="020B0604020202020204" pitchFamily="34" charset="0"/>
              <a:buChar char="•"/>
            </a:pPr>
            <a:r>
              <a:rPr lang="en-US" sz="5000" b="0" i="0" dirty="0">
                <a:solidFill>
                  <a:srgbClr val="000000"/>
                </a:solidFill>
                <a:effectLst/>
              </a:rPr>
              <a:t>Epilepsy is a very common neurological disease that has affected more than 65 million people worldwide.</a:t>
            </a:r>
          </a:p>
          <a:p>
            <a:pPr marL="342900" indent="-342900" algn="just">
              <a:buFont typeface="Arial" panose="020B0604020202020204" pitchFamily="34" charset="0"/>
              <a:buChar char="•"/>
            </a:pPr>
            <a:r>
              <a:rPr lang="en-US" sz="5000" b="0" i="0" dirty="0">
                <a:solidFill>
                  <a:srgbClr val="000000"/>
                </a:solidFill>
                <a:effectLst/>
              </a:rPr>
              <a:t>In more than 30 % of the cases, people affected by this disease cannot be cured with medicines or surgery. </a:t>
            </a:r>
          </a:p>
          <a:p>
            <a:pPr marL="342900" indent="-342900" algn="just">
              <a:buFont typeface="Arial" panose="020B0604020202020204" pitchFamily="34" charset="0"/>
              <a:buChar char="•"/>
            </a:pPr>
            <a:r>
              <a:rPr lang="en-US" sz="5000" b="0" i="0" dirty="0">
                <a:solidFill>
                  <a:srgbClr val="000000"/>
                </a:solidFill>
                <a:effectLst/>
              </a:rPr>
              <a:t>However, predicting a seizure before it actually occurs can help in its prevention. Therefore, it is extremely important to predict the subsequent seizures before they occur so that seizure can be prevented with the help of medication.</a:t>
            </a:r>
          </a:p>
          <a:p>
            <a:pPr algn="just"/>
            <a:r>
              <a:rPr lang="en-US" dirty="0"/>
              <a:t> </a:t>
            </a:r>
            <a:br>
              <a:rPr lang="en-US" dirty="0"/>
            </a:br>
            <a:endParaRPr lang="en-US" sz="2000" b="0" i="0" dirty="0">
              <a:solidFill>
                <a:srgbClr val="000000"/>
              </a:solidFill>
              <a:effectLst/>
              <a:latin typeface="TimesLTStd-Roman"/>
            </a:endParaRPr>
          </a:p>
          <a:p>
            <a:pPr algn="just"/>
            <a:br>
              <a:rPr lang="en-US" dirty="0"/>
            </a:br>
            <a:endParaRPr lang="en-US" dirty="0"/>
          </a:p>
        </p:txBody>
      </p:sp>
      <p:sp>
        <p:nvSpPr>
          <p:cNvPr id="5" name="Slide Number Placeholder 4">
            <a:extLst>
              <a:ext uri="{FF2B5EF4-FFF2-40B4-BE49-F238E27FC236}">
                <a16:creationId xmlns:a16="http://schemas.microsoft.com/office/drawing/2014/main" id="{0108060B-6C9E-CFFF-55DE-F0D645C094DC}"/>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73299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5FA2D-ED93-1D72-BD99-50E2CFFDF02A}"/>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05D9CEF-2CC3-1F8E-8C96-E200EC7C7236}"/>
              </a:ext>
            </a:extLst>
          </p:cNvPr>
          <p:cNvSpPr>
            <a:spLocks noGrp="1"/>
          </p:cNvSpPr>
          <p:nvPr>
            <p:ph idx="1"/>
          </p:nvPr>
        </p:nvSpPr>
        <p:spPr>
          <a:xfrm>
            <a:off x="1748028" y="2651760"/>
            <a:ext cx="8695944" cy="2461778"/>
          </a:xfrm>
        </p:spPr>
        <p:txBody>
          <a:bodyPr>
            <a:normAutofit/>
          </a:bodyPr>
          <a:lstStyle/>
          <a:p>
            <a:r>
              <a:rPr lang="en-US" b="0" i="0" dirty="0">
                <a:solidFill>
                  <a:srgbClr val="000000"/>
                </a:solidFill>
                <a:effectLst/>
              </a:rPr>
              <a:t>Studies have observed that abnormal activity inside the brain begins a few</a:t>
            </a:r>
            <a:br>
              <a:rPr lang="en-US" b="0" i="0" dirty="0">
                <a:solidFill>
                  <a:srgbClr val="000000"/>
                </a:solidFill>
                <a:effectLst/>
              </a:rPr>
            </a:br>
            <a:r>
              <a:rPr lang="en-US" b="0" i="0" dirty="0">
                <a:solidFill>
                  <a:srgbClr val="000000"/>
                </a:solidFill>
                <a:effectLst/>
              </a:rPr>
              <a:t>minutes before the start of a seizure, which is known as preictal state. Many researchers have tried to find a way for predicting this preictal state of a seizure but an effective prediction in terms of high sensitivity and specificity still remains a challenge.</a:t>
            </a:r>
            <a:r>
              <a:rPr lang="en-US" dirty="0"/>
              <a:t> </a:t>
            </a:r>
            <a:br>
              <a:rPr lang="en-US" dirty="0"/>
            </a:br>
            <a:endParaRPr lang="en-IN" dirty="0"/>
          </a:p>
        </p:txBody>
      </p:sp>
      <p:sp>
        <p:nvSpPr>
          <p:cNvPr id="5" name="Slide Number Placeholder 4">
            <a:extLst>
              <a:ext uri="{FF2B5EF4-FFF2-40B4-BE49-F238E27FC236}">
                <a16:creationId xmlns:a16="http://schemas.microsoft.com/office/drawing/2014/main" id="{FDFBB971-6A5A-A5DC-BAF5-448A84D7C892}"/>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849506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5FA2D-ED93-1D72-BD99-50E2CFFDF02A}"/>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405D9CEF-2CC3-1F8E-8C96-E200EC7C7236}"/>
              </a:ext>
            </a:extLst>
          </p:cNvPr>
          <p:cNvSpPr>
            <a:spLocks noGrp="1"/>
          </p:cNvSpPr>
          <p:nvPr>
            <p:ph idx="1"/>
          </p:nvPr>
        </p:nvSpPr>
        <p:spPr>
          <a:xfrm>
            <a:off x="1748028" y="2651760"/>
            <a:ext cx="8695944" cy="2461778"/>
          </a:xfrm>
        </p:spPr>
        <p:txBody>
          <a:bodyPr>
            <a:normAutofit/>
          </a:bodyPr>
          <a:lstStyle/>
          <a:p>
            <a:pPr marL="0" indent="0">
              <a:buNone/>
            </a:pPr>
            <a:br>
              <a:rPr lang="en-US" dirty="0"/>
            </a:br>
            <a:endParaRPr lang="en-IN" dirty="0"/>
          </a:p>
        </p:txBody>
      </p:sp>
      <p:sp>
        <p:nvSpPr>
          <p:cNvPr id="5" name="Slide Number Placeholder 4">
            <a:extLst>
              <a:ext uri="{FF2B5EF4-FFF2-40B4-BE49-F238E27FC236}">
                <a16:creationId xmlns:a16="http://schemas.microsoft.com/office/drawing/2014/main" id="{FDFBB971-6A5A-A5DC-BAF5-448A84D7C892}"/>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
        <p:nvSpPr>
          <p:cNvPr id="8" name="Rectangle 4">
            <a:extLst>
              <a:ext uri="{FF2B5EF4-FFF2-40B4-BE49-F238E27FC236}">
                <a16:creationId xmlns:a16="http://schemas.microsoft.com/office/drawing/2014/main" id="{330D4C0B-2658-ABBD-287C-A9A6FA0148F9}"/>
              </a:ext>
            </a:extLst>
          </p:cNvPr>
          <p:cNvSpPr>
            <a:spLocks noChangeArrowheads="1"/>
          </p:cNvSpPr>
          <p:nvPr/>
        </p:nvSpPr>
        <p:spPr bwMode="auto">
          <a:xfrm>
            <a:off x="1291079" y="2299177"/>
            <a:ext cx="851386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Implement a hybrid framework combining feature extraction and deep learning.</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Utilize Fourier Transform for effective feature extraction.</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Validate the model using the CHB-MIT database. </a:t>
            </a:r>
          </a:p>
          <a:p>
            <a:pPr marL="285750" marR="0" lvl="0" indent="-28575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1800" b="0" i="0" u="none" strike="noStrike" cap="none" normalizeH="0" baseline="0" dirty="0">
                <a:ln>
                  <a:noFill/>
                </a:ln>
                <a:solidFill>
                  <a:schemeClr val="tx1"/>
                </a:solidFill>
                <a:effectLst/>
                <a:latin typeface="Arial" panose="020B0604020202020204" pitchFamily="34" charset="0"/>
              </a:rPr>
              <a:t>Employ a deep transformer model for seizure prediction.</a:t>
            </a:r>
          </a:p>
        </p:txBody>
      </p:sp>
    </p:spTree>
    <p:extLst>
      <p:ext uri="{BB962C8B-B14F-4D97-AF65-F5344CB8AC3E}">
        <p14:creationId xmlns:p14="http://schemas.microsoft.com/office/powerpoint/2010/main" val="511877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D5592-E3D7-E247-DFFD-829A4E0CF6DF}"/>
              </a:ext>
            </a:extLst>
          </p:cNvPr>
          <p:cNvSpPr>
            <a:spLocks noGrp="1"/>
          </p:cNvSpPr>
          <p:nvPr>
            <p:ph type="title"/>
          </p:nvPr>
        </p:nvSpPr>
        <p:spPr>
          <a:xfrm rot="10800000" flipV="1">
            <a:off x="1720519" y="1213027"/>
            <a:ext cx="2367387" cy="503578"/>
          </a:xfrm>
        </p:spPr>
        <p:txBody>
          <a:bodyPr>
            <a:normAutofit fontScale="90000"/>
          </a:bodyPr>
          <a:lstStyle/>
          <a:p>
            <a:r>
              <a:rPr lang="en-IN" sz="4000" dirty="0"/>
              <a:t>Dataset</a:t>
            </a:r>
          </a:p>
        </p:txBody>
      </p:sp>
      <p:pic>
        <p:nvPicPr>
          <p:cNvPr id="7" name="Content Placeholder 6">
            <a:extLst>
              <a:ext uri="{FF2B5EF4-FFF2-40B4-BE49-F238E27FC236}">
                <a16:creationId xmlns:a16="http://schemas.microsoft.com/office/drawing/2014/main" id="{B0A7E94F-E3E8-B441-0EE9-D6EED421BFE3}"/>
              </a:ext>
            </a:extLst>
          </p:cNvPr>
          <p:cNvPicPr>
            <a:picLocks noGrp="1" noChangeAspect="1"/>
          </p:cNvPicPr>
          <p:nvPr>
            <p:ph idx="1"/>
          </p:nvPr>
        </p:nvPicPr>
        <p:blipFill>
          <a:blip r:embed="rId3"/>
          <a:stretch>
            <a:fillRect/>
          </a:stretch>
        </p:blipFill>
        <p:spPr>
          <a:xfrm>
            <a:off x="5163104" y="798973"/>
            <a:ext cx="6800296" cy="4814063"/>
          </a:xfrm>
        </p:spPr>
      </p:pic>
      <p:sp>
        <p:nvSpPr>
          <p:cNvPr id="5" name="Slide Number Placeholder 4">
            <a:extLst>
              <a:ext uri="{FF2B5EF4-FFF2-40B4-BE49-F238E27FC236}">
                <a16:creationId xmlns:a16="http://schemas.microsoft.com/office/drawing/2014/main" id="{6CAED316-B538-20A7-13D7-2C8C7694A7AB}"/>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
        <p:nvSpPr>
          <p:cNvPr id="8" name="TextBox 7">
            <a:extLst>
              <a:ext uri="{FF2B5EF4-FFF2-40B4-BE49-F238E27FC236}">
                <a16:creationId xmlns:a16="http://schemas.microsoft.com/office/drawing/2014/main" id="{4D444E9C-D097-C980-5A3C-EF61ACF7B858}"/>
              </a:ext>
            </a:extLst>
          </p:cNvPr>
          <p:cNvSpPr txBox="1"/>
          <p:nvPr/>
        </p:nvSpPr>
        <p:spPr>
          <a:xfrm>
            <a:off x="228600" y="2319623"/>
            <a:ext cx="4114800" cy="341632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The CHB MIT dataset is a publicly accessible dataset. </a:t>
            </a:r>
            <a:r>
              <a:rPr lang="en-US" sz="1800" b="0" i="0" dirty="0">
                <a:solidFill>
                  <a:srgbClr val="000000"/>
                </a:solidFill>
                <a:effectLst/>
                <a:latin typeface="Times New Roman" panose="02020603050405020304" pitchFamily="18" charset="0"/>
                <a:cs typeface="Times New Roman" panose="02020603050405020304" pitchFamily="18" charset="0"/>
              </a:rPr>
              <a:t>This dataset consists a count of 23 pediatric patients at the Children’s Hospital Boston (CHB). Out of these 23 patients, seventeen girls aged 1.5-19 years, five boys aged 3-22 years. </a:t>
            </a:r>
            <a:r>
              <a:rPr lang="en-US" dirty="0">
                <a:solidFill>
                  <a:srgbClr val="000000"/>
                </a:solidFill>
                <a:latin typeface="Times New Roman" panose="02020603050405020304" pitchFamily="18" charset="0"/>
                <a:cs typeface="Times New Roman" panose="02020603050405020304" pitchFamily="18" charset="0"/>
              </a:rPr>
              <a:t>The </a:t>
            </a:r>
            <a:r>
              <a:rPr lang="en-IN" sz="1800" b="0" i="0" dirty="0">
                <a:solidFill>
                  <a:srgbClr val="000000"/>
                </a:solidFill>
                <a:effectLst/>
                <a:latin typeface="TimesLTStd-Roman"/>
              </a:rPr>
              <a:t>Electroencephalogram (EEG) is recorded with the help of electrodes placed on head.</a:t>
            </a:r>
          </a:p>
          <a:p>
            <a:pPr algn="just"/>
            <a:endParaRPr lang="en-IN" dirty="0">
              <a:solidFill>
                <a:srgbClr val="000000"/>
              </a:solidFill>
              <a:latin typeface="TimesLTStd-Roman"/>
            </a:endParaRPr>
          </a:p>
          <a:p>
            <a:pPr algn="just"/>
            <a:r>
              <a:rPr lang="en-IN" sz="1800" b="0" i="0" dirty="0">
                <a:solidFill>
                  <a:srgbClr val="000000"/>
                </a:solidFill>
                <a:effectLst/>
                <a:latin typeface="TimesLTStd-Roman"/>
              </a:rPr>
              <a:t>Platform : Googl</a:t>
            </a:r>
            <a:r>
              <a:rPr lang="en-IN" dirty="0">
                <a:solidFill>
                  <a:srgbClr val="000000"/>
                </a:solidFill>
                <a:latin typeface="TimesLTStd-Roman"/>
              </a:rPr>
              <a:t>e Collab IDE  </a:t>
            </a:r>
          </a:p>
          <a:p>
            <a:pPr algn="just"/>
            <a:r>
              <a:rPr lang="en-IN" dirty="0">
                <a:solidFill>
                  <a:srgbClr val="000000"/>
                </a:solidFill>
                <a:latin typeface="TimesLTStd-Roman"/>
              </a:rPr>
              <a:t>Dataset   : CHB MIT ( 42.2 GB)   </a:t>
            </a:r>
          </a:p>
          <a:p>
            <a:pPr algn="just"/>
            <a:r>
              <a:rPr lang="en-IN" dirty="0">
                <a:solidFill>
                  <a:srgbClr val="000000"/>
                </a:solidFill>
                <a:latin typeface="TimesLTStd-Roman"/>
              </a:rPr>
              <a:t>Language: Python 3.9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461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874B-A583-E0CE-2946-92584E179900}"/>
              </a:ext>
            </a:extLst>
          </p:cNvPr>
          <p:cNvSpPr>
            <a:spLocks noGrp="1"/>
          </p:cNvSpPr>
          <p:nvPr>
            <p:ph type="title"/>
          </p:nvPr>
        </p:nvSpPr>
        <p:spPr>
          <a:xfrm>
            <a:off x="838200" y="136525"/>
            <a:ext cx="10515600" cy="1325880"/>
          </a:xfrm>
        </p:spPr>
        <p:txBody>
          <a:bodyPr>
            <a:normAutofit/>
          </a:bodyPr>
          <a:lstStyle/>
          <a:p>
            <a:r>
              <a:rPr lang="en-IN" sz="4000" dirty="0"/>
              <a:t>EEG Data of CHB MIT Dataset</a:t>
            </a:r>
          </a:p>
        </p:txBody>
      </p:sp>
      <p:pic>
        <p:nvPicPr>
          <p:cNvPr id="7" name="Content Placeholder 6">
            <a:extLst>
              <a:ext uri="{FF2B5EF4-FFF2-40B4-BE49-F238E27FC236}">
                <a16:creationId xmlns:a16="http://schemas.microsoft.com/office/drawing/2014/main" id="{D41C912D-908D-CE03-FF7B-5CEC24A42977}"/>
              </a:ext>
            </a:extLst>
          </p:cNvPr>
          <p:cNvPicPr>
            <a:picLocks noGrp="1" noChangeAspect="1"/>
          </p:cNvPicPr>
          <p:nvPr>
            <p:ph idx="1"/>
          </p:nvPr>
        </p:nvPicPr>
        <p:blipFill>
          <a:blip r:embed="rId2"/>
          <a:stretch>
            <a:fillRect/>
          </a:stretch>
        </p:blipFill>
        <p:spPr>
          <a:xfrm>
            <a:off x="1441294" y="1296052"/>
            <a:ext cx="9309412" cy="4432395"/>
          </a:xfrm>
        </p:spPr>
      </p:pic>
    </p:spTree>
    <p:extLst>
      <p:ext uri="{BB962C8B-B14F-4D97-AF65-F5344CB8AC3E}">
        <p14:creationId xmlns:p14="http://schemas.microsoft.com/office/powerpoint/2010/main" val="3338644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4ABE9-C75D-511E-73D1-7E3DABD5CD94}"/>
              </a:ext>
            </a:extLst>
          </p:cNvPr>
          <p:cNvSpPr>
            <a:spLocks noGrp="1"/>
          </p:cNvSpPr>
          <p:nvPr>
            <p:ph type="title"/>
          </p:nvPr>
        </p:nvSpPr>
        <p:spPr>
          <a:xfrm>
            <a:off x="1183340" y="1182060"/>
            <a:ext cx="10170459" cy="530198"/>
          </a:xfrm>
        </p:spPr>
        <p:txBody>
          <a:bodyPr>
            <a:normAutofit fontScale="90000"/>
          </a:bodyPr>
          <a:lstStyle/>
          <a:p>
            <a:r>
              <a:rPr lang="en-IN" sz="4000" dirty="0"/>
              <a:t>Terminology</a:t>
            </a:r>
          </a:p>
        </p:txBody>
      </p:sp>
      <p:sp>
        <p:nvSpPr>
          <p:cNvPr id="3" name="Content Placeholder 2">
            <a:extLst>
              <a:ext uri="{FF2B5EF4-FFF2-40B4-BE49-F238E27FC236}">
                <a16:creationId xmlns:a16="http://schemas.microsoft.com/office/drawing/2014/main" id="{B824CA3C-C981-FFFB-840D-2B98DEAC43B8}"/>
              </a:ext>
            </a:extLst>
          </p:cNvPr>
          <p:cNvSpPr>
            <a:spLocks noGrp="1"/>
          </p:cNvSpPr>
          <p:nvPr>
            <p:ph idx="1"/>
          </p:nvPr>
        </p:nvSpPr>
        <p:spPr>
          <a:xfrm>
            <a:off x="914400" y="2668493"/>
            <a:ext cx="10972800" cy="1301512"/>
          </a:xfrm>
        </p:spPr>
        <p:txBody>
          <a:bodyPr>
            <a:normAutofit fontScale="25000" lnSpcReduction="20000"/>
          </a:bodyPr>
          <a:lstStyle/>
          <a:p>
            <a:r>
              <a:rPr lang="en-IN" sz="9600" dirty="0"/>
              <a:t>Ictal state:       Period of beginning and ending of the seizure.</a:t>
            </a:r>
          </a:p>
          <a:p>
            <a:r>
              <a:rPr lang="en-IN" sz="9600" dirty="0"/>
              <a:t>Preictal state:    Period before a seizure actually takes place.(Usually 30 min)</a:t>
            </a:r>
          </a:p>
          <a:p>
            <a:r>
              <a:rPr lang="en-IN" sz="9600" dirty="0"/>
              <a:t>Interictal state:  Period of leisure or period between seizures. </a:t>
            </a:r>
          </a:p>
          <a:p>
            <a:r>
              <a:rPr lang="en-IN" sz="9600" dirty="0"/>
              <a:t>Postictal state:  Period right after the seizure.</a:t>
            </a:r>
          </a:p>
          <a:p>
            <a:endParaRPr lang="en-IN" dirty="0"/>
          </a:p>
        </p:txBody>
      </p:sp>
      <p:sp>
        <p:nvSpPr>
          <p:cNvPr id="5" name="Slide Number Placeholder 4">
            <a:extLst>
              <a:ext uri="{FF2B5EF4-FFF2-40B4-BE49-F238E27FC236}">
                <a16:creationId xmlns:a16="http://schemas.microsoft.com/office/drawing/2014/main" id="{90450CCA-C3B6-AC64-5492-DBA005851A85}"/>
              </a:ext>
            </a:extLst>
          </p:cNvPr>
          <p:cNvSpPr>
            <a:spLocks noGrp="1"/>
          </p:cNvSpPr>
          <p:nvPr>
            <p:ph type="sldNum" sz="quarter" idx="12"/>
          </p:nvPr>
        </p:nvSpPr>
        <p:spPr>
          <a:xfrm>
            <a:off x="480060" y="385483"/>
            <a:ext cx="622599" cy="476550"/>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130795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112BA12-3AD4-A97C-0940-F6B2127B71D0}"/>
              </a:ext>
            </a:extLst>
          </p:cNvPr>
          <p:cNvPicPr>
            <a:picLocks noChangeAspect="1"/>
          </p:cNvPicPr>
          <p:nvPr/>
        </p:nvPicPr>
        <p:blipFill>
          <a:blip r:embed="rId2"/>
          <a:stretch>
            <a:fillRect/>
          </a:stretch>
        </p:blipFill>
        <p:spPr>
          <a:xfrm>
            <a:off x="1339556" y="724122"/>
            <a:ext cx="9807750" cy="4281920"/>
          </a:xfrm>
          <a:prstGeom prst="rect">
            <a:avLst/>
          </a:prstGeom>
        </p:spPr>
      </p:pic>
    </p:spTree>
    <p:extLst>
      <p:ext uri="{BB962C8B-B14F-4D97-AF65-F5344CB8AC3E}">
        <p14:creationId xmlns:p14="http://schemas.microsoft.com/office/powerpoint/2010/main" val="103274244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FBB2F3B-6257-41BB-8B64-5AC7494F274B}">
  <ds:schemaRefs>
    <ds:schemaRef ds:uri="http://purl.org/dc/terms/"/>
    <ds:schemaRef ds:uri="230e9df3-be65-4c73-a93b-d1236ebd677e"/>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http://schemas.microsoft.com/sharepoint/v3"/>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ACE2AAA-C718-435C-B4E6-95A08ACAC44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TM10001114[[fn=Gallery]]</Template>
  <TotalTime>1869</TotalTime>
  <Words>961</Words>
  <Application>Microsoft Office PowerPoint</Application>
  <PresentationFormat>Widescreen</PresentationFormat>
  <Paragraphs>119</Paragraphs>
  <Slides>21</Slides>
  <Notes>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Gallery</vt:lpstr>
      <vt:lpstr>PowerPoint Presentation</vt:lpstr>
      <vt:lpstr>Motivation</vt:lpstr>
      <vt:lpstr>Epilepsy</vt:lpstr>
      <vt:lpstr>Problem Statement</vt:lpstr>
      <vt:lpstr>Objectives</vt:lpstr>
      <vt:lpstr>Dataset</vt:lpstr>
      <vt:lpstr>EEG Data of CHB MIT Dataset</vt:lpstr>
      <vt:lpstr>Terminology</vt:lpstr>
      <vt:lpstr>PowerPoint Presentation</vt:lpstr>
      <vt:lpstr>Framework</vt:lpstr>
      <vt:lpstr>Pre-processing</vt:lpstr>
      <vt:lpstr>FEATURE EXTRACTION</vt:lpstr>
      <vt:lpstr>FEATURE EXTRACTION</vt:lpstr>
      <vt:lpstr>PowerPoint Presentation</vt:lpstr>
      <vt:lpstr>PowerPoint Presentation</vt:lpstr>
      <vt:lpstr>CLASSIFICATION</vt:lpstr>
      <vt:lpstr>PowerPoint Presentation</vt:lpstr>
      <vt:lpstr>PowerPoint Presentation</vt:lpstr>
      <vt:lpstr>Results</vt:lpstr>
      <vt:lpstr>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Epileptic Seizure  Prediction</dc:title>
  <dc:creator>Saketh Maddineni</dc:creator>
  <cp:lastModifiedBy>DURGA PAVAN KUMAR</cp:lastModifiedBy>
  <cp:revision>35</cp:revision>
  <dcterms:created xsi:type="dcterms:W3CDTF">2022-10-30T14:48:07Z</dcterms:created>
  <dcterms:modified xsi:type="dcterms:W3CDTF">2025-04-15T15:14:31Z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