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5" r:id="rId6"/>
    <p:sldId id="259" r:id="rId7"/>
    <p:sldId id="260" r:id="rId8"/>
    <p:sldId id="266" r:id="rId9"/>
    <p:sldId id="268"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DB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933" y="44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ED21C-EEEB-4258-863B-1329A00ACD3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412D546-D36E-4FBD-915F-266EC320B7A6}">
      <dgm:prSet/>
      <dgm:spPr/>
      <dgm:t>
        <a:bodyPr/>
        <a:lstStyle/>
        <a:p>
          <a:r>
            <a:rPr lang="en-US"/>
            <a:t>A </a:t>
          </a:r>
          <a:r>
            <a:rPr lang="en-US" b="1"/>
            <a:t>user documentation </a:t>
          </a:r>
          <a:r>
            <a:rPr lang="en-US"/>
            <a:t>manual with details of the working model.</a:t>
          </a:r>
        </a:p>
      </dgm:t>
    </dgm:pt>
    <dgm:pt modelId="{5BBCB210-D8E7-4ADA-963C-383B54141EFE}" type="parTrans" cxnId="{07E1D207-B6F7-4BBE-8C3C-5CA51251990C}">
      <dgm:prSet/>
      <dgm:spPr/>
      <dgm:t>
        <a:bodyPr/>
        <a:lstStyle/>
        <a:p>
          <a:endParaRPr lang="en-US"/>
        </a:p>
      </dgm:t>
    </dgm:pt>
    <dgm:pt modelId="{1B4D13A2-0BE5-4247-A585-885539FC092A}" type="sibTrans" cxnId="{07E1D207-B6F7-4BBE-8C3C-5CA51251990C}">
      <dgm:prSet/>
      <dgm:spPr/>
      <dgm:t>
        <a:bodyPr/>
        <a:lstStyle/>
        <a:p>
          <a:endParaRPr lang="en-US"/>
        </a:p>
      </dgm:t>
    </dgm:pt>
    <dgm:pt modelId="{84E428F5-218A-4110-981A-12C3D8758D17}">
      <dgm:prSet/>
      <dgm:spPr/>
      <dgm:t>
        <a:bodyPr/>
        <a:lstStyle/>
        <a:p>
          <a:r>
            <a:rPr lang="en-US"/>
            <a:t>A </a:t>
          </a:r>
          <a:r>
            <a:rPr lang="en-US" b="1"/>
            <a:t>Python file </a:t>
          </a:r>
          <a:r>
            <a:rPr lang="en-US"/>
            <a:t>containing machine learning algorithms developed for classification  using the Python programming language.</a:t>
          </a:r>
        </a:p>
      </dgm:t>
    </dgm:pt>
    <dgm:pt modelId="{70DDD879-BB1F-4074-9829-40A676D7255D}" type="parTrans" cxnId="{D8376609-9008-40CE-9A4B-1935921AADD3}">
      <dgm:prSet/>
      <dgm:spPr/>
      <dgm:t>
        <a:bodyPr/>
        <a:lstStyle/>
        <a:p>
          <a:endParaRPr lang="en-US"/>
        </a:p>
      </dgm:t>
    </dgm:pt>
    <dgm:pt modelId="{C939E5D3-CA2D-41D3-A690-BD1439925B10}" type="sibTrans" cxnId="{D8376609-9008-40CE-9A4B-1935921AADD3}">
      <dgm:prSet/>
      <dgm:spPr/>
      <dgm:t>
        <a:bodyPr/>
        <a:lstStyle/>
        <a:p>
          <a:endParaRPr lang="en-US"/>
        </a:p>
      </dgm:t>
    </dgm:pt>
    <dgm:pt modelId="{F3207066-1E54-4847-A7A2-476CC2E1B400}">
      <dgm:prSet/>
      <dgm:spPr/>
      <dgm:t>
        <a:bodyPr/>
        <a:lstStyle/>
        <a:p>
          <a:r>
            <a:rPr lang="en-US" dirty="0"/>
            <a:t>A </a:t>
          </a:r>
          <a:r>
            <a:rPr lang="en-US" b="1" dirty="0"/>
            <a:t>YouTube </a:t>
          </a:r>
          <a:r>
            <a:rPr lang="en-US" dirty="0"/>
            <a:t>video showing the project implementation and slides.</a:t>
          </a:r>
        </a:p>
      </dgm:t>
    </dgm:pt>
    <dgm:pt modelId="{D94E9BFB-6EE9-4D8F-AAFE-F648BE1FD6AD}" type="parTrans" cxnId="{A84C0F31-7DAE-41A3-8389-3AF293F1BD45}">
      <dgm:prSet/>
      <dgm:spPr/>
      <dgm:t>
        <a:bodyPr/>
        <a:lstStyle/>
        <a:p>
          <a:endParaRPr lang="en-US"/>
        </a:p>
      </dgm:t>
    </dgm:pt>
    <dgm:pt modelId="{D77B2A1A-A0D4-4D89-805F-BE2850887D4C}" type="sibTrans" cxnId="{A84C0F31-7DAE-41A3-8389-3AF293F1BD45}">
      <dgm:prSet/>
      <dgm:spPr/>
      <dgm:t>
        <a:bodyPr/>
        <a:lstStyle/>
        <a:p>
          <a:endParaRPr lang="en-US"/>
        </a:p>
      </dgm:t>
    </dgm:pt>
    <dgm:pt modelId="{2BC96321-9994-484C-93AA-D04F577907EF}">
      <dgm:prSet/>
      <dgm:spPr/>
      <dgm:t>
        <a:bodyPr/>
        <a:lstStyle/>
        <a:p>
          <a:r>
            <a:rPr lang="en-US" b="1" dirty="0"/>
            <a:t>GitHub </a:t>
          </a:r>
          <a:r>
            <a:rPr lang="en-US" dirty="0"/>
            <a:t>repository </a:t>
          </a:r>
          <a:r>
            <a:rPr lang="en-US" b="1" dirty="0"/>
            <a:t>link </a:t>
          </a:r>
          <a:r>
            <a:rPr lang="en-US" dirty="0"/>
            <a:t>for project code and related files.</a:t>
          </a:r>
        </a:p>
      </dgm:t>
    </dgm:pt>
    <dgm:pt modelId="{F60BE9A6-6BAD-4300-9D21-F66E2ED5456B}" type="parTrans" cxnId="{046747BD-ED4C-40C8-A25A-EAACD28F17AE}">
      <dgm:prSet/>
      <dgm:spPr/>
      <dgm:t>
        <a:bodyPr/>
        <a:lstStyle/>
        <a:p>
          <a:endParaRPr lang="en-US"/>
        </a:p>
      </dgm:t>
    </dgm:pt>
    <dgm:pt modelId="{AD1D258F-F3D2-4475-8297-C205053B779D}" type="sibTrans" cxnId="{046747BD-ED4C-40C8-A25A-EAACD28F17AE}">
      <dgm:prSet/>
      <dgm:spPr/>
      <dgm:t>
        <a:bodyPr/>
        <a:lstStyle/>
        <a:p>
          <a:endParaRPr lang="en-US"/>
        </a:p>
      </dgm:t>
    </dgm:pt>
    <dgm:pt modelId="{739247EF-37A9-46AB-8068-04603F0C00A2}" type="pres">
      <dgm:prSet presAssocID="{6CDED21C-EEEB-4258-863B-1329A00ACD3F}" presName="linear" presStyleCnt="0">
        <dgm:presLayoutVars>
          <dgm:animLvl val="lvl"/>
          <dgm:resizeHandles val="exact"/>
        </dgm:presLayoutVars>
      </dgm:prSet>
      <dgm:spPr/>
    </dgm:pt>
    <dgm:pt modelId="{CEF1CC7E-89A7-45B9-BEDD-E021CB1BF0BA}" type="pres">
      <dgm:prSet presAssocID="{7412D546-D36E-4FBD-915F-266EC320B7A6}" presName="parentText" presStyleLbl="node1" presStyleIdx="0" presStyleCnt="4">
        <dgm:presLayoutVars>
          <dgm:chMax val="0"/>
          <dgm:bulletEnabled val="1"/>
        </dgm:presLayoutVars>
      </dgm:prSet>
      <dgm:spPr/>
    </dgm:pt>
    <dgm:pt modelId="{5B486ECA-816B-4B2B-8581-ABBF81EC51CB}" type="pres">
      <dgm:prSet presAssocID="{1B4D13A2-0BE5-4247-A585-885539FC092A}" presName="spacer" presStyleCnt="0"/>
      <dgm:spPr/>
    </dgm:pt>
    <dgm:pt modelId="{3CB74551-1CC1-4981-BC16-83228C191B63}" type="pres">
      <dgm:prSet presAssocID="{84E428F5-218A-4110-981A-12C3D8758D17}" presName="parentText" presStyleLbl="node1" presStyleIdx="1" presStyleCnt="4">
        <dgm:presLayoutVars>
          <dgm:chMax val="0"/>
          <dgm:bulletEnabled val="1"/>
        </dgm:presLayoutVars>
      </dgm:prSet>
      <dgm:spPr/>
    </dgm:pt>
    <dgm:pt modelId="{3BD83A04-A370-4D82-ADA5-16BF749A8845}" type="pres">
      <dgm:prSet presAssocID="{C939E5D3-CA2D-41D3-A690-BD1439925B10}" presName="spacer" presStyleCnt="0"/>
      <dgm:spPr/>
    </dgm:pt>
    <dgm:pt modelId="{252A07F2-C8EE-44D5-BFE9-053843D573A5}" type="pres">
      <dgm:prSet presAssocID="{F3207066-1E54-4847-A7A2-476CC2E1B400}" presName="parentText" presStyleLbl="node1" presStyleIdx="2" presStyleCnt="4">
        <dgm:presLayoutVars>
          <dgm:chMax val="0"/>
          <dgm:bulletEnabled val="1"/>
        </dgm:presLayoutVars>
      </dgm:prSet>
      <dgm:spPr/>
    </dgm:pt>
    <dgm:pt modelId="{A57E5D59-491A-4620-9936-57D843561C81}" type="pres">
      <dgm:prSet presAssocID="{D77B2A1A-A0D4-4D89-805F-BE2850887D4C}" presName="spacer" presStyleCnt="0"/>
      <dgm:spPr/>
    </dgm:pt>
    <dgm:pt modelId="{24357C17-CD7D-4534-83F4-372E3E838D3C}" type="pres">
      <dgm:prSet presAssocID="{2BC96321-9994-484C-93AA-D04F577907EF}" presName="parentText" presStyleLbl="node1" presStyleIdx="3" presStyleCnt="4">
        <dgm:presLayoutVars>
          <dgm:chMax val="0"/>
          <dgm:bulletEnabled val="1"/>
        </dgm:presLayoutVars>
      </dgm:prSet>
      <dgm:spPr/>
    </dgm:pt>
  </dgm:ptLst>
  <dgm:cxnLst>
    <dgm:cxn modelId="{07E1D207-B6F7-4BBE-8C3C-5CA51251990C}" srcId="{6CDED21C-EEEB-4258-863B-1329A00ACD3F}" destId="{7412D546-D36E-4FBD-915F-266EC320B7A6}" srcOrd="0" destOrd="0" parTransId="{5BBCB210-D8E7-4ADA-963C-383B54141EFE}" sibTransId="{1B4D13A2-0BE5-4247-A585-885539FC092A}"/>
    <dgm:cxn modelId="{D8376609-9008-40CE-9A4B-1935921AADD3}" srcId="{6CDED21C-EEEB-4258-863B-1329A00ACD3F}" destId="{84E428F5-218A-4110-981A-12C3D8758D17}" srcOrd="1" destOrd="0" parTransId="{70DDD879-BB1F-4074-9829-40A676D7255D}" sibTransId="{C939E5D3-CA2D-41D3-A690-BD1439925B10}"/>
    <dgm:cxn modelId="{81DD2E0C-3E6F-410E-8D91-3BE0B8DC753B}" type="presOf" srcId="{84E428F5-218A-4110-981A-12C3D8758D17}" destId="{3CB74551-1CC1-4981-BC16-83228C191B63}" srcOrd="0" destOrd="0" presId="urn:microsoft.com/office/officeart/2005/8/layout/vList2"/>
    <dgm:cxn modelId="{A84C0F31-7DAE-41A3-8389-3AF293F1BD45}" srcId="{6CDED21C-EEEB-4258-863B-1329A00ACD3F}" destId="{F3207066-1E54-4847-A7A2-476CC2E1B400}" srcOrd="2" destOrd="0" parTransId="{D94E9BFB-6EE9-4D8F-AAFE-F648BE1FD6AD}" sibTransId="{D77B2A1A-A0D4-4D89-805F-BE2850887D4C}"/>
    <dgm:cxn modelId="{59EC265F-D0B7-4553-BA45-A648094122EF}" type="presOf" srcId="{6CDED21C-EEEB-4258-863B-1329A00ACD3F}" destId="{739247EF-37A9-46AB-8068-04603F0C00A2}" srcOrd="0" destOrd="0" presId="urn:microsoft.com/office/officeart/2005/8/layout/vList2"/>
    <dgm:cxn modelId="{0AF85354-C566-4002-B3CC-8A2852BFD35D}" type="presOf" srcId="{7412D546-D36E-4FBD-915F-266EC320B7A6}" destId="{CEF1CC7E-89A7-45B9-BEDD-E021CB1BF0BA}" srcOrd="0" destOrd="0" presId="urn:microsoft.com/office/officeart/2005/8/layout/vList2"/>
    <dgm:cxn modelId="{8E9E72BA-CA43-4C21-8871-38A0FD0629B6}" type="presOf" srcId="{2BC96321-9994-484C-93AA-D04F577907EF}" destId="{24357C17-CD7D-4534-83F4-372E3E838D3C}" srcOrd="0" destOrd="0" presId="urn:microsoft.com/office/officeart/2005/8/layout/vList2"/>
    <dgm:cxn modelId="{A006BFBA-1ECE-4541-ABF4-77858C292B01}" type="presOf" srcId="{F3207066-1E54-4847-A7A2-476CC2E1B400}" destId="{252A07F2-C8EE-44D5-BFE9-053843D573A5}" srcOrd="0" destOrd="0" presId="urn:microsoft.com/office/officeart/2005/8/layout/vList2"/>
    <dgm:cxn modelId="{046747BD-ED4C-40C8-A25A-EAACD28F17AE}" srcId="{6CDED21C-EEEB-4258-863B-1329A00ACD3F}" destId="{2BC96321-9994-484C-93AA-D04F577907EF}" srcOrd="3" destOrd="0" parTransId="{F60BE9A6-6BAD-4300-9D21-F66E2ED5456B}" sibTransId="{AD1D258F-F3D2-4475-8297-C205053B779D}"/>
    <dgm:cxn modelId="{58C95C6D-A5F0-4708-B163-55A335966E43}" type="presParOf" srcId="{739247EF-37A9-46AB-8068-04603F0C00A2}" destId="{CEF1CC7E-89A7-45B9-BEDD-E021CB1BF0BA}" srcOrd="0" destOrd="0" presId="urn:microsoft.com/office/officeart/2005/8/layout/vList2"/>
    <dgm:cxn modelId="{7931A106-F803-4AEA-8DC8-821250DF9819}" type="presParOf" srcId="{739247EF-37A9-46AB-8068-04603F0C00A2}" destId="{5B486ECA-816B-4B2B-8581-ABBF81EC51CB}" srcOrd="1" destOrd="0" presId="urn:microsoft.com/office/officeart/2005/8/layout/vList2"/>
    <dgm:cxn modelId="{843F414E-B9D9-44BA-A0C5-792BF2DB6A33}" type="presParOf" srcId="{739247EF-37A9-46AB-8068-04603F0C00A2}" destId="{3CB74551-1CC1-4981-BC16-83228C191B63}" srcOrd="2" destOrd="0" presId="urn:microsoft.com/office/officeart/2005/8/layout/vList2"/>
    <dgm:cxn modelId="{DE2C1146-EE1A-457C-8661-E05DC3CA7858}" type="presParOf" srcId="{739247EF-37A9-46AB-8068-04603F0C00A2}" destId="{3BD83A04-A370-4D82-ADA5-16BF749A8845}" srcOrd="3" destOrd="0" presId="urn:microsoft.com/office/officeart/2005/8/layout/vList2"/>
    <dgm:cxn modelId="{4232245F-BCBF-4073-B184-05E78345D6E1}" type="presParOf" srcId="{739247EF-37A9-46AB-8068-04603F0C00A2}" destId="{252A07F2-C8EE-44D5-BFE9-053843D573A5}" srcOrd="4" destOrd="0" presId="urn:microsoft.com/office/officeart/2005/8/layout/vList2"/>
    <dgm:cxn modelId="{206D548B-97F0-4717-9523-47A7E83B2A29}" type="presParOf" srcId="{739247EF-37A9-46AB-8068-04603F0C00A2}" destId="{A57E5D59-491A-4620-9936-57D843561C81}" srcOrd="5" destOrd="0" presId="urn:microsoft.com/office/officeart/2005/8/layout/vList2"/>
    <dgm:cxn modelId="{2D08E604-059D-4C04-8B87-144A8E721CE9}" type="presParOf" srcId="{739247EF-37A9-46AB-8068-04603F0C00A2}" destId="{24357C17-CD7D-4534-83F4-372E3E838D3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1CC7E-89A7-45B9-BEDD-E021CB1BF0BA}">
      <dsp:nvSpPr>
        <dsp:cNvPr id="0" name=""/>
        <dsp:cNvSpPr/>
      </dsp:nvSpPr>
      <dsp:spPr>
        <a:xfrm>
          <a:off x="0" y="62880"/>
          <a:ext cx="6900512" cy="12082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 </a:t>
          </a:r>
          <a:r>
            <a:rPr lang="en-US" sz="3100" b="1" kern="1200"/>
            <a:t>user documentation </a:t>
          </a:r>
          <a:r>
            <a:rPr lang="en-US" sz="3100" kern="1200"/>
            <a:t>manual with details of the working model.</a:t>
          </a:r>
        </a:p>
      </dsp:txBody>
      <dsp:txXfrm>
        <a:off x="58982" y="121862"/>
        <a:ext cx="6782548" cy="1090280"/>
      </dsp:txXfrm>
    </dsp:sp>
    <dsp:sp modelId="{3CB74551-1CC1-4981-BC16-83228C191B63}">
      <dsp:nvSpPr>
        <dsp:cNvPr id="0" name=""/>
        <dsp:cNvSpPr/>
      </dsp:nvSpPr>
      <dsp:spPr>
        <a:xfrm>
          <a:off x="0" y="1360404"/>
          <a:ext cx="6900512" cy="1208244"/>
        </a:xfrm>
        <a:prstGeom prst="roundRect">
          <a:avLst/>
        </a:prstGeom>
        <a:solidFill>
          <a:schemeClr val="accent2">
            <a:hueOff val="498284"/>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 </a:t>
          </a:r>
          <a:r>
            <a:rPr lang="en-US" sz="3100" b="1" kern="1200"/>
            <a:t>Python file </a:t>
          </a:r>
          <a:r>
            <a:rPr lang="en-US" sz="3100" kern="1200"/>
            <a:t>containing machine learning algorithms developed for classification  using the Python programming language.</a:t>
          </a:r>
        </a:p>
      </dsp:txBody>
      <dsp:txXfrm>
        <a:off x="58982" y="1419386"/>
        <a:ext cx="6782548" cy="1090280"/>
      </dsp:txXfrm>
    </dsp:sp>
    <dsp:sp modelId="{252A07F2-C8EE-44D5-BFE9-053843D573A5}">
      <dsp:nvSpPr>
        <dsp:cNvPr id="0" name=""/>
        <dsp:cNvSpPr/>
      </dsp:nvSpPr>
      <dsp:spPr>
        <a:xfrm>
          <a:off x="0" y="2657929"/>
          <a:ext cx="6900512" cy="1208244"/>
        </a:xfrm>
        <a:prstGeom prst="roundRect">
          <a:avLst/>
        </a:prstGeom>
        <a:solidFill>
          <a:schemeClr val="accent2">
            <a:hueOff val="996568"/>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 </a:t>
          </a:r>
          <a:r>
            <a:rPr lang="en-US" sz="3100" b="1" kern="1200" dirty="0"/>
            <a:t>YouTube </a:t>
          </a:r>
          <a:r>
            <a:rPr lang="en-US" sz="3100" kern="1200" dirty="0"/>
            <a:t>video showing the project implementation and slides.</a:t>
          </a:r>
        </a:p>
      </dsp:txBody>
      <dsp:txXfrm>
        <a:off x="58982" y="2716911"/>
        <a:ext cx="6782548" cy="1090280"/>
      </dsp:txXfrm>
    </dsp:sp>
    <dsp:sp modelId="{24357C17-CD7D-4534-83F4-372E3E838D3C}">
      <dsp:nvSpPr>
        <dsp:cNvPr id="0" name=""/>
        <dsp:cNvSpPr/>
      </dsp:nvSpPr>
      <dsp:spPr>
        <a:xfrm>
          <a:off x="0" y="3955453"/>
          <a:ext cx="6900512" cy="1208244"/>
        </a:xfrm>
        <a:prstGeom prst="roundRect">
          <a:avLst/>
        </a:prstGeom>
        <a:solidFill>
          <a:schemeClr val="accent2">
            <a:hueOff val="149485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GitHub </a:t>
          </a:r>
          <a:r>
            <a:rPr lang="en-US" sz="3100" kern="1200" dirty="0"/>
            <a:t>repository </a:t>
          </a:r>
          <a:r>
            <a:rPr lang="en-US" sz="3100" b="1" kern="1200" dirty="0"/>
            <a:t>link </a:t>
          </a:r>
          <a:r>
            <a:rPr lang="en-US" sz="3100" kern="1200" dirty="0"/>
            <a:t>for project code and related files.</a:t>
          </a:r>
        </a:p>
      </dsp:txBody>
      <dsp:txXfrm>
        <a:off x="58982" y="4014435"/>
        <a:ext cx="6782548" cy="1090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351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2869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212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2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880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388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69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018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3521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0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164517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ILPD+(Indian+Liver+Patient+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F823F-659E-DF26-69AF-E561CA826EA2}"/>
              </a:ext>
            </a:extLst>
          </p:cNvPr>
          <p:cNvSpPr>
            <a:spLocks noGrp="1"/>
          </p:cNvSpPr>
          <p:nvPr>
            <p:ph type="ctrTitle"/>
          </p:nvPr>
        </p:nvSpPr>
        <p:spPr>
          <a:xfrm>
            <a:off x="765313" y="649224"/>
            <a:ext cx="5049077" cy="2313432"/>
          </a:xfrm>
        </p:spPr>
        <p:txBody>
          <a:bodyPr anchor="b">
            <a:normAutofit fontScale="90000"/>
          </a:bodyPr>
          <a:lstStyle/>
          <a:p>
            <a:r>
              <a:rPr lang="en-US" sz="8000" dirty="0"/>
              <a:t>LIVER DISEASE classifier</a:t>
            </a:r>
          </a:p>
        </p:txBody>
      </p:sp>
      <p:sp>
        <p:nvSpPr>
          <p:cNvPr id="3" name="Subtitle 2">
            <a:extLst>
              <a:ext uri="{FF2B5EF4-FFF2-40B4-BE49-F238E27FC236}">
                <a16:creationId xmlns:a16="http://schemas.microsoft.com/office/drawing/2014/main" id="{E583DCD6-7750-A400-9D03-BFE6A851E417}"/>
              </a:ext>
            </a:extLst>
          </p:cNvPr>
          <p:cNvSpPr>
            <a:spLocks noGrp="1"/>
          </p:cNvSpPr>
          <p:nvPr>
            <p:ph type="subTitle" idx="1"/>
          </p:nvPr>
        </p:nvSpPr>
        <p:spPr>
          <a:xfrm>
            <a:off x="890338" y="4636008"/>
            <a:ext cx="4029531" cy="1572768"/>
          </a:xfrm>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BY</a:t>
            </a:r>
            <a:r>
              <a:rPr lang="en-US" dirty="0"/>
              <a: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Light" panose="020F0302020204030204" pitchFamily="34" charset="0"/>
                <a:ea typeface="Calibri Light" panose="020F0302020204030204" pitchFamily="34" charset="0"/>
                <a:cs typeface="Calibri Light" panose="020F0302020204030204" pitchFamily="34" charset="0"/>
              </a:rPr>
              <a:t>Daraveni</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Nithin</a:t>
            </a:r>
            <a:r>
              <a:rPr lang="en-US" dirty="0">
                <a:latin typeface="Calibri Light" panose="020F0302020204030204" pitchFamily="34" charset="0"/>
                <a:ea typeface="Calibri Light" panose="020F0302020204030204" pitchFamily="34" charset="0"/>
                <a:cs typeface="Calibri Light" panose="020F0302020204030204" pitchFamily="34" charset="0"/>
              </a:rPr>
              <a:t> Yadav</a:t>
            </a:r>
          </a:p>
          <a:p>
            <a:r>
              <a:rPr lang="en-US" dirty="0" err="1">
                <a:latin typeface="Calibri Light" panose="020F0302020204030204" pitchFamily="34" charset="0"/>
                <a:ea typeface="Calibri Light" panose="020F0302020204030204" pitchFamily="34" charset="0"/>
                <a:cs typeface="Calibri Light" panose="020F0302020204030204" pitchFamily="34" charset="0"/>
              </a:rPr>
              <a:t>Katam</a:t>
            </a:r>
            <a:r>
              <a:rPr lang="en-US" dirty="0">
                <a:latin typeface="Calibri Light" panose="020F0302020204030204" pitchFamily="34" charset="0"/>
                <a:ea typeface="Calibri Light" panose="020F0302020204030204" pitchFamily="34" charset="0"/>
                <a:cs typeface="Calibri Light" panose="020F0302020204030204" pitchFamily="34" charset="0"/>
              </a:rPr>
              <a:t> Sai Deepak Reddy</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5AFAD"/>
          </a:solidFill>
          <a:ln w="38100" cap="rnd">
            <a:solidFill>
              <a:srgbClr val="45AFA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sthetic liquid watercolor and ink">
            <a:extLst>
              <a:ext uri="{FF2B5EF4-FFF2-40B4-BE49-F238E27FC236}">
                <a16:creationId xmlns:a16="http://schemas.microsoft.com/office/drawing/2014/main" id="{6E70ADFA-7338-D28E-BF16-B9A7D3F949C1}"/>
              </a:ext>
            </a:extLst>
          </p:cNvPr>
          <p:cNvPicPr>
            <a:picLocks noChangeAspect="1"/>
          </p:cNvPicPr>
          <p:nvPr/>
        </p:nvPicPr>
        <p:blipFill rotWithShape="1">
          <a:blip r:embed="rId2"/>
          <a:srcRect l="5461" r="32852"/>
          <a:stretch/>
        </p:blipFill>
        <p:spPr>
          <a:xfrm>
            <a:off x="5311702" y="6834"/>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7635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45AF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B21601-4BB3-E761-9492-E1E95EDE1634}"/>
              </a:ext>
            </a:extLst>
          </p:cNvPr>
          <p:cNvSpPr>
            <a:spLocks noGrp="1"/>
          </p:cNvSpPr>
          <p:nvPr>
            <p:ph type="title"/>
          </p:nvPr>
        </p:nvSpPr>
        <p:spPr>
          <a:xfrm>
            <a:off x="635001" y="640823"/>
            <a:ext cx="3103194" cy="5583148"/>
          </a:xfrm>
        </p:spPr>
        <p:txBody>
          <a:bodyPr anchor="ctr">
            <a:normAutofit/>
          </a:bodyPr>
          <a:lstStyle/>
          <a:p>
            <a:r>
              <a:rPr lang="en-US" kern="1200" spc="5" dirty="0">
                <a:solidFill>
                  <a:schemeClr val="bg1"/>
                </a:solidFill>
                <a:latin typeface="+mj-lt"/>
                <a:ea typeface="+mj-ea"/>
                <a:cs typeface="+mj-cs"/>
              </a:rPr>
              <a:t>Deliverables</a:t>
            </a:r>
            <a:endParaRPr lang="en-US" dirty="0">
              <a:solidFill>
                <a:schemeClr val="bg1"/>
              </a:solidFill>
            </a:endParaRPr>
          </a:p>
        </p:txBody>
      </p:sp>
      <p:graphicFrame>
        <p:nvGraphicFramePr>
          <p:cNvPr id="5" name="Content Placeholder 2">
            <a:extLst>
              <a:ext uri="{FF2B5EF4-FFF2-40B4-BE49-F238E27FC236}">
                <a16:creationId xmlns:a16="http://schemas.microsoft.com/office/drawing/2014/main" id="{72522AC9-BC07-BFC8-CBB8-925BDD117A0D}"/>
              </a:ext>
            </a:extLst>
          </p:cNvPr>
          <p:cNvGraphicFramePr>
            <a:graphicFrameLocks noGrp="1"/>
          </p:cNvGraphicFramePr>
          <p:nvPr>
            <p:ph idx="1"/>
            <p:extLst>
              <p:ext uri="{D42A27DB-BD31-4B8C-83A1-F6EECF244321}">
                <p14:modId xmlns:p14="http://schemas.microsoft.com/office/powerpoint/2010/main" val="2065454137"/>
              </p:ext>
            </p:extLst>
          </p:nvPr>
        </p:nvGraphicFramePr>
        <p:xfrm>
          <a:off x="4648018" y="640823"/>
          <a:ext cx="6900512" cy="5226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96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DDBE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0C5AC0-833F-B44F-10E0-7E0934D0FD3F}"/>
              </a:ext>
            </a:extLst>
          </p:cNvPr>
          <p:cNvSpPr/>
          <p:nvPr/>
        </p:nvSpPr>
        <p:spPr>
          <a:xfrm>
            <a:off x="1778000" y="2967335"/>
            <a:ext cx="9072880"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44645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12CE712-E280-E8D8-9BC6-7E82888F2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9787"/>
            <a:ext cx="12192000" cy="4638426"/>
          </a:xfrm>
          <a:prstGeom prst="rect">
            <a:avLst/>
          </a:prstGeom>
        </p:spPr>
      </p:pic>
    </p:spTree>
    <p:extLst>
      <p:ext uri="{BB962C8B-B14F-4D97-AF65-F5344CB8AC3E}">
        <p14:creationId xmlns:p14="http://schemas.microsoft.com/office/powerpoint/2010/main" val="20289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DDBE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921E-14BC-5460-AF01-17DBBC8FB59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6D0B85C-B68A-DFBE-A1C7-259B277C5E00}"/>
              </a:ext>
            </a:extLst>
          </p:cNvPr>
          <p:cNvSpPr>
            <a:spLocks noGrp="1"/>
          </p:cNvSpPr>
          <p:nvPr>
            <p:ph idx="1"/>
          </p:nvPr>
        </p:nvSpPr>
        <p:spPr>
          <a:xfrm>
            <a:off x="838201" y="1929384"/>
            <a:ext cx="7419392" cy="1159049"/>
          </a:xfrm>
        </p:spPr>
        <p:txBody>
          <a:bodyPr>
            <a:noAutofit/>
          </a:bodyPr>
          <a:lstStyle/>
          <a:p>
            <a:r>
              <a:rPr lang="en-US" dirty="0">
                <a:ea typeface="Calibri" panose="020F0502020204030204" pitchFamily="34" charset="0"/>
                <a:cs typeface="Calibri" panose="020F0502020204030204" pitchFamily="34" charset="0"/>
              </a:rPr>
              <a:t>Use Blood test results paired with historical patient data and demographics to predict the presence of liver disease</a:t>
            </a:r>
          </a:p>
        </p:txBody>
      </p:sp>
      <p:pic>
        <p:nvPicPr>
          <p:cNvPr id="7" name="Picture 6" descr="A picture containing indoor, mollusk">
            <a:extLst>
              <a:ext uri="{FF2B5EF4-FFF2-40B4-BE49-F238E27FC236}">
                <a16:creationId xmlns:a16="http://schemas.microsoft.com/office/drawing/2014/main" id="{5FB69717-B6C0-8B17-2132-ACBD5791F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84440"/>
            <a:ext cx="4656030" cy="4026462"/>
          </a:xfrm>
          <a:prstGeom prst="rect">
            <a:avLst/>
          </a:prstGeom>
        </p:spPr>
      </p:pic>
    </p:spTree>
    <p:extLst>
      <p:ext uri="{BB962C8B-B14F-4D97-AF65-F5344CB8AC3E}">
        <p14:creationId xmlns:p14="http://schemas.microsoft.com/office/powerpoint/2010/main" val="302451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DDBE3"/>
        </a:soli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4C28D-1A70-AE78-80C2-BF513DBCB312}"/>
              </a:ext>
            </a:extLst>
          </p:cNvPr>
          <p:cNvSpPr>
            <a:spLocks noGrp="1"/>
          </p:cNvSpPr>
          <p:nvPr>
            <p:ph type="title"/>
          </p:nvPr>
        </p:nvSpPr>
        <p:spPr>
          <a:xfrm>
            <a:off x="638882" y="641289"/>
            <a:ext cx="3571810" cy="3573516"/>
          </a:xfrm>
        </p:spPr>
        <p:txBody>
          <a:bodyPr vert="horz" lIns="91440" tIns="45720" rIns="91440" bIns="45720" rtlCol="0" anchor="b">
            <a:normAutofit/>
          </a:bodyPr>
          <a:lstStyle/>
          <a:p>
            <a:r>
              <a:rPr lang="en-US" sz="5800"/>
              <a:t>PROJECT PLAN</a:t>
            </a:r>
            <a:endParaRPr lang="en-US" sz="5800" dirty="0"/>
          </a:p>
        </p:txBody>
      </p:sp>
      <p:sp>
        <p:nvSpPr>
          <p:cNvPr id="3" name="Content Placeholder 2">
            <a:extLst>
              <a:ext uri="{FF2B5EF4-FFF2-40B4-BE49-F238E27FC236}">
                <a16:creationId xmlns:a16="http://schemas.microsoft.com/office/drawing/2014/main" id="{977C6372-AE9A-4341-5973-FC32F7C3A3E7}"/>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a:t>Build a liver disease classification model </a:t>
            </a:r>
            <a:endParaRPr lang="en-US" dirty="0"/>
          </a:p>
        </p:txBody>
      </p:sp>
      <p:sp>
        <p:nvSpPr>
          <p:cNvPr id="2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45AFAD"/>
          </a:solidFill>
          <a:ln w="38100" cap="rnd">
            <a:solidFill>
              <a:srgbClr val="45AFA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C825A2-7B6F-7AF0-F7E2-219C59F57ED0}"/>
              </a:ext>
            </a:extLst>
          </p:cNvPr>
          <p:cNvPicPr>
            <a:picLocks noChangeAspect="1"/>
          </p:cNvPicPr>
          <p:nvPr/>
        </p:nvPicPr>
        <p:blipFill>
          <a:blip r:embed="rId2"/>
          <a:stretch>
            <a:fillRect/>
          </a:stretch>
        </p:blipFill>
        <p:spPr>
          <a:xfrm>
            <a:off x="4686321" y="741555"/>
            <a:ext cx="7214616" cy="5374889"/>
          </a:xfrm>
          <a:prstGeom prst="rect">
            <a:avLst/>
          </a:prstGeom>
        </p:spPr>
      </p:pic>
    </p:spTree>
    <p:extLst>
      <p:ext uri="{BB962C8B-B14F-4D97-AF65-F5344CB8AC3E}">
        <p14:creationId xmlns:p14="http://schemas.microsoft.com/office/powerpoint/2010/main" val="216526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4F7F-D597-5459-9C9C-938FE0DC058F}"/>
              </a:ext>
            </a:extLst>
          </p:cNvPr>
          <p:cNvSpPr>
            <a:spLocks noGrp="1"/>
          </p:cNvSpPr>
          <p:nvPr>
            <p:ph type="title"/>
          </p:nvPr>
        </p:nvSpPr>
        <p:spPr/>
        <p:txBody>
          <a:bodyPr>
            <a:normAutofit/>
          </a:bodyPr>
          <a:lstStyle/>
          <a:p>
            <a:r>
              <a:rPr lang="en-US" dirty="0"/>
              <a:t>Dataset - Liver Patients</a:t>
            </a:r>
          </a:p>
        </p:txBody>
      </p:sp>
      <p:sp>
        <p:nvSpPr>
          <p:cNvPr id="3" name="Content Placeholder 2">
            <a:extLst>
              <a:ext uri="{FF2B5EF4-FFF2-40B4-BE49-F238E27FC236}">
                <a16:creationId xmlns:a16="http://schemas.microsoft.com/office/drawing/2014/main" id="{4D5C08BF-6262-E30C-4D05-116F1D7435B7}"/>
              </a:ext>
            </a:extLst>
          </p:cNvPr>
          <p:cNvSpPr>
            <a:spLocks noGrp="1"/>
          </p:cNvSpPr>
          <p:nvPr>
            <p:ph idx="1"/>
          </p:nvPr>
        </p:nvSpPr>
        <p:spPr>
          <a:xfrm>
            <a:off x="838200" y="1761433"/>
            <a:ext cx="10515600" cy="4928616"/>
          </a:xfrm>
        </p:spPr>
        <p:txBody>
          <a:bodyPr>
            <a:normAutofit fontScale="70000" lnSpcReduction="20000"/>
          </a:bodyPr>
          <a:lstStyle/>
          <a:p>
            <a:r>
              <a:rPr lang="en-US" dirty="0"/>
              <a:t>583 patients record (416 liver patient, 167 non liver patient)</a:t>
            </a:r>
          </a:p>
          <a:p>
            <a:r>
              <a:rPr lang="en-US" dirty="0"/>
              <a:t> Age</a:t>
            </a:r>
          </a:p>
          <a:p>
            <a:r>
              <a:rPr lang="en-US" dirty="0"/>
              <a:t> Gender </a:t>
            </a:r>
          </a:p>
          <a:p>
            <a:r>
              <a:rPr lang="en-US" dirty="0"/>
              <a:t>Total Bilirubin </a:t>
            </a:r>
          </a:p>
          <a:p>
            <a:r>
              <a:rPr lang="en-US" dirty="0"/>
              <a:t>Direct Bilirubin </a:t>
            </a:r>
          </a:p>
          <a:p>
            <a:r>
              <a:rPr lang="en-US" dirty="0"/>
              <a:t>Alkaline </a:t>
            </a:r>
            <a:r>
              <a:rPr lang="en-US" dirty="0" err="1"/>
              <a:t>Phosphotase</a:t>
            </a:r>
            <a:r>
              <a:rPr lang="en-US" dirty="0"/>
              <a:t> </a:t>
            </a:r>
          </a:p>
          <a:p>
            <a:r>
              <a:rPr lang="en-US" dirty="0" err="1"/>
              <a:t>Alamine</a:t>
            </a:r>
            <a:r>
              <a:rPr lang="en-US" dirty="0"/>
              <a:t> Aminotransferase</a:t>
            </a:r>
          </a:p>
          <a:p>
            <a:r>
              <a:rPr lang="en-US" dirty="0"/>
              <a:t> Aspartate Aminotransferase </a:t>
            </a:r>
          </a:p>
          <a:p>
            <a:r>
              <a:rPr lang="en-US" dirty="0"/>
              <a:t>Total Proteins </a:t>
            </a:r>
          </a:p>
          <a:p>
            <a:r>
              <a:rPr lang="en-US" dirty="0"/>
              <a:t>Albumin A/G Ratio Albumin and Globulin Ratio </a:t>
            </a:r>
          </a:p>
          <a:p>
            <a:r>
              <a:rPr lang="en-US" dirty="0"/>
              <a:t>Diagnosis</a:t>
            </a:r>
          </a:p>
          <a:p>
            <a:r>
              <a:rPr lang="en-US" dirty="0" err="1"/>
              <a:t>Source:</a:t>
            </a:r>
            <a:r>
              <a:rPr lang="en-US" dirty="0" err="1">
                <a:hlinkClick r:id="rId2"/>
              </a:rPr>
              <a:t>UCI</a:t>
            </a:r>
            <a:r>
              <a:rPr lang="en-US" dirty="0">
                <a:hlinkClick r:id="rId2"/>
              </a:rPr>
              <a:t> Machine Learning Repository: ILPD (Indian Liver Patient Dataset) Data Set</a:t>
            </a:r>
            <a:endParaRPr lang="en-US" dirty="0"/>
          </a:p>
          <a:p>
            <a:endParaRPr lang="en-US" dirty="0"/>
          </a:p>
        </p:txBody>
      </p:sp>
    </p:spTree>
    <p:extLst>
      <p:ext uri="{BB962C8B-B14F-4D97-AF65-F5344CB8AC3E}">
        <p14:creationId xmlns:p14="http://schemas.microsoft.com/office/powerpoint/2010/main" val="190563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DDBE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475B51-D8AE-CBE1-52D8-3220B5B286B9}"/>
              </a:ext>
            </a:extLst>
          </p:cNvPr>
          <p:cNvSpPr/>
          <p:nvPr/>
        </p:nvSpPr>
        <p:spPr>
          <a:xfrm>
            <a:off x="3159707" y="437495"/>
            <a:ext cx="46737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Dataset sample</a:t>
            </a:r>
          </a:p>
        </p:txBody>
      </p:sp>
      <p:pic>
        <p:nvPicPr>
          <p:cNvPr id="11" name="Content Placeholder 10" descr="Table">
            <a:extLst>
              <a:ext uri="{FF2B5EF4-FFF2-40B4-BE49-F238E27FC236}">
                <a16:creationId xmlns:a16="http://schemas.microsoft.com/office/drawing/2014/main" id="{1A5CDC86-65DB-AAD3-9CDD-53C319527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397" y="2976880"/>
            <a:ext cx="10295163" cy="1996580"/>
          </a:xfrm>
        </p:spPr>
      </p:pic>
    </p:spTree>
    <p:extLst>
      <p:ext uri="{BB962C8B-B14F-4D97-AF65-F5344CB8AC3E}">
        <p14:creationId xmlns:p14="http://schemas.microsoft.com/office/powerpoint/2010/main" val="290302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DDBE3"/>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D8ED4941-8570-4564-C8A0-43685C3C71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518"/>
          <a:stretch/>
        </p:blipFill>
        <p:spPr>
          <a:xfrm>
            <a:off x="1016000" y="3037840"/>
            <a:ext cx="10566400" cy="3265805"/>
          </a:xfrm>
        </p:spPr>
      </p:pic>
      <p:sp>
        <p:nvSpPr>
          <p:cNvPr id="7" name="Rectangle 6">
            <a:extLst>
              <a:ext uri="{FF2B5EF4-FFF2-40B4-BE49-F238E27FC236}">
                <a16:creationId xmlns:a16="http://schemas.microsoft.com/office/drawing/2014/main" id="{494E2A37-4B4F-E1EF-26E7-F503767B3E1C}"/>
              </a:ext>
            </a:extLst>
          </p:cNvPr>
          <p:cNvSpPr/>
          <p:nvPr/>
        </p:nvSpPr>
        <p:spPr>
          <a:xfrm>
            <a:off x="5383874" y="554355"/>
            <a:ext cx="5527965"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E4C24BAA-F081-19C3-75D0-59A6E6B10D92}"/>
              </a:ext>
            </a:extLst>
          </p:cNvPr>
          <p:cNvSpPr txBox="1"/>
          <p:nvPr/>
        </p:nvSpPr>
        <p:spPr>
          <a:xfrm>
            <a:off x="3048000" y="3244334"/>
            <a:ext cx="609600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Your text here</a:t>
            </a:r>
          </a:p>
        </p:txBody>
      </p:sp>
      <p:sp>
        <p:nvSpPr>
          <p:cNvPr id="10" name="Rectangle 9">
            <a:extLst>
              <a:ext uri="{FF2B5EF4-FFF2-40B4-BE49-F238E27FC236}">
                <a16:creationId xmlns:a16="http://schemas.microsoft.com/office/drawing/2014/main" id="{C20CB16A-109E-E3BE-C175-05D7FECAAB0C}"/>
              </a:ext>
            </a:extLst>
          </p:cNvPr>
          <p:cNvSpPr/>
          <p:nvPr/>
        </p:nvSpPr>
        <p:spPr>
          <a:xfrm>
            <a:off x="1463418" y="554355"/>
            <a:ext cx="8879097"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Training a Classification model</a:t>
            </a:r>
          </a:p>
        </p:txBody>
      </p:sp>
    </p:spTree>
    <p:extLst>
      <p:ext uri="{BB962C8B-B14F-4D97-AF65-F5344CB8AC3E}">
        <p14:creationId xmlns:p14="http://schemas.microsoft.com/office/powerpoint/2010/main" val="44727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45AF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9A42B-3F61-0FAD-E3C6-8809A2946DF5}"/>
              </a:ext>
            </a:extLst>
          </p:cNvPr>
          <p:cNvSpPr>
            <a:spLocks noGrp="1"/>
          </p:cNvSpPr>
          <p:nvPr>
            <p:ph type="title"/>
          </p:nvPr>
        </p:nvSpPr>
        <p:spPr>
          <a:xfrm>
            <a:off x="4654296" y="329184"/>
            <a:ext cx="6894576" cy="1783080"/>
          </a:xfrm>
        </p:spPr>
        <p:txBody>
          <a:bodyPr anchor="b">
            <a:normAutofit/>
          </a:bodyPr>
          <a:lstStyle/>
          <a:p>
            <a:r>
              <a:rPr lang="en-US" sz="7200" spc="10" dirty="0"/>
              <a:t>Evaluation</a:t>
            </a:r>
            <a:r>
              <a:rPr lang="en-US" sz="7200" spc="-30" dirty="0"/>
              <a:t> </a:t>
            </a:r>
            <a:r>
              <a:rPr lang="en-US" sz="7200" spc="10" dirty="0"/>
              <a:t>Methodology</a:t>
            </a:r>
            <a:endParaRPr lang="en-US" sz="7200" dirty="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CDF2F-4CF7-9793-EF97-7EB323F942C5}"/>
              </a:ext>
            </a:extLst>
          </p:cNvPr>
          <p:cNvSpPr>
            <a:spLocks noGrp="1"/>
          </p:cNvSpPr>
          <p:nvPr>
            <p:ph idx="1"/>
          </p:nvPr>
        </p:nvSpPr>
        <p:spPr>
          <a:xfrm>
            <a:off x="4654296" y="2706624"/>
            <a:ext cx="6894576" cy="4056126"/>
          </a:xfrm>
        </p:spPr>
        <p:txBody>
          <a:bodyPr>
            <a:normAutofi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The most used machine learning algorithms for diagnosing and predicting liver disease are </a:t>
            </a: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K-Nearest Neighbors (KNN)</a:t>
            </a: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Random Forest</a:t>
            </a: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Support Vector Machines (SVM).</a:t>
            </a:r>
            <a:endParaRPr lang="en-US" sz="2400" b="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B1562B-E18B-010F-2D24-9CA7A3F10F80}"/>
              </a:ext>
            </a:extLst>
          </p:cNvPr>
          <p:cNvPicPr>
            <a:picLocks noChangeAspect="1"/>
          </p:cNvPicPr>
          <p:nvPr/>
        </p:nvPicPr>
        <p:blipFill rotWithShape="1">
          <a:blip r:embed="rId2"/>
          <a:srcRect l="16171" r="50581"/>
          <a:stretch/>
        </p:blipFill>
        <p:spPr>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p:spPr>
      </p:pic>
    </p:spTree>
    <p:extLst>
      <p:ext uri="{BB962C8B-B14F-4D97-AF65-F5344CB8AC3E}">
        <p14:creationId xmlns:p14="http://schemas.microsoft.com/office/powerpoint/2010/main" val="53207979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FAC0-5039-D12A-0F34-425DA2E16C84}"/>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3FCCFEAC-7C44-023C-05D1-B69BD4698A82}"/>
              </a:ext>
            </a:extLst>
          </p:cNvPr>
          <p:cNvSpPr>
            <a:spLocks noGrp="1"/>
          </p:cNvSpPr>
          <p:nvPr>
            <p:ph idx="1"/>
          </p:nvPr>
        </p:nvSpPr>
        <p:spPr/>
        <p: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K-Nearest Neighbors (KNN):</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K-Nearest Neighbors (KNN) is a non-parametric supervised learning algorithm used for classification and regression problems. It predicts the class or value of a new data point based on the majority class or average value of its k-nearest neighbors in the training data</a:t>
            </a:r>
          </a:p>
          <a:p>
            <a:r>
              <a:rPr lang="en-US" sz="1600" b="1" dirty="0">
                <a:latin typeface="Calibri" panose="020F0502020204030204" pitchFamily="34" charset="0"/>
                <a:ea typeface="Calibri" panose="020F0502020204030204" pitchFamily="34" charset="0"/>
                <a:cs typeface="Calibri" panose="020F0502020204030204" pitchFamily="34" charset="0"/>
              </a:rPr>
              <a:t>Random Forest: </a:t>
            </a:r>
            <a:r>
              <a:rPr lang="en-US" sz="1600" dirty="0">
                <a:latin typeface="Calibri" panose="020F0502020204030204" pitchFamily="34" charset="0"/>
                <a:ea typeface="Calibri" panose="020F0502020204030204" pitchFamily="34" charset="0"/>
                <a:cs typeface="Calibri" panose="020F0502020204030204" pitchFamily="34" charset="0"/>
              </a:rPr>
              <a:t>Random</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Forest is an ensemble learning algorithm that constructs multiple decision trees at training time and outputs the class that is the mode of the classes or mean prediction of the individual trees for classification and regression problems, respectively.</a:t>
            </a:r>
          </a:p>
          <a:p>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Logistic Regression: </a:t>
            </a:r>
            <a:r>
              <a:rPr lang="en-US" sz="16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Logistic</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Regression is a supervised learning algorithm used for classification problems that predicts the probability of an event occurring by fitting a logistic function to the input features and making binary decisions based on a threshold.</a:t>
            </a:r>
          </a:p>
          <a:p>
            <a:r>
              <a:rPr lang="en-US" sz="1600" b="1" dirty="0">
                <a:latin typeface="Calibri" panose="020F0502020204030204" pitchFamily="34" charset="0"/>
                <a:ea typeface="Calibri" panose="020F0502020204030204" pitchFamily="34" charset="0"/>
                <a:cs typeface="Calibri" panose="020F0502020204030204" pitchFamily="34" charset="0"/>
              </a:rPr>
              <a:t>Support Vector Machines (SVM): </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Support Vector Machine (SVM) is a supervised learning algorithm that separates data into different classes using a hyperplane in a high-dimensional space and maximizes the margin between the hyperplane and the closest data points to achieve better generalization performance in classification and regression problems.</a:t>
            </a:r>
            <a:endParaRPr lang="en-US" sz="1600" b="1" i="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989531703"/>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1300</TotalTime>
  <Words>376</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The Hand Bold</vt:lpstr>
      <vt:lpstr>The Serif Hand Black</vt:lpstr>
      <vt:lpstr>SketchyVTI</vt:lpstr>
      <vt:lpstr>LIVER DISEASE classifier</vt:lpstr>
      <vt:lpstr>PowerPoint Presentation</vt:lpstr>
      <vt:lpstr>OBJECTIVE</vt:lpstr>
      <vt:lpstr>PROJECT PLAN</vt:lpstr>
      <vt:lpstr>Dataset - Liver Patients</vt:lpstr>
      <vt:lpstr>PowerPoint Presentation</vt:lpstr>
      <vt:lpstr>PowerPoint Presentation</vt:lpstr>
      <vt:lpstr>Evaluation Methodology</vt:lpstr>
      <vt:lpstr>Machine learning algorithms</vt:lpstr>
      <vt:lpstr>Deliverables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DIAGNOSIS</dc:title>
  <dc:creator>Sangaraju, Sri Vishnu Priya</dc:creator>
  <cp:lastModifiedBy>Pebbeti, Sravan Kumar Reddy</cp:lastModifiedBy>
  <cp:revision>10</cp:revision>
  <dcterms:created xsi:type="dcterms:W3CDTF">2023-03-29T03:54:44Z</dcterms:created>
  <dcterms:modified xsi:type="dcterms:W3CDTF">2023-12-01T22:26:43Z</dcterms:modified>
</cp:coreProperties>
</file>