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9" r:id="rId6"/>
    <p:sldId id="261" r:id="rId7"/>
    <p:sldId id="262" r:id="rId8"/>
    <p:sldId id="263" r:id="rId9"/>
    <p:sldId id="264" r:id="rId10"/>
    <p:sldId id="265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esktop\PythonCodes\AUM%20Data%20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esktop\PythonCodes\AUM%20Data%20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esktop\PythonCodes\AUM%20Data%20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esktop\PythonCodes\AUM%20Data%20S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esktop\PythonCodes\AUM%20Data%20Se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esktop\PythonCodes\AUM%20Data%20Se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esktop\PythonCodes\AUM%20Data%20Se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esktop\PythonCodes\AUM%20Data%20Se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/>
              <a:t>Actual vs Target 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'Budget vs Target'!$A$2</c:f>
              <c:strCache>
                <c:ptCount val="1"/>
                <c:pt idx="0">
                  <c:v>Actual</c:v>
                </c:pt>
              </c:strCache>
            </c:strRef>
          </c:tx>
          <c:spPr>
            <a:ln w="34925" cap="rnd">
              <a:solidFill>
                <a:srgbClr val="00206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rgbClr val="002060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dkEdge">
                <a:bevelT w="0" h="0"/>
              </a:sp3d>
            </c:spPr>
          </c:marker>
          <c:cat>
            <c:strRef>
              <c:f>'Budget vs Target'!$B$1:$M$1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'Budget vs Target'!$B$2:$M$2</c:f>
              <c:numCache>
                <c:formatCode>_(* #,##0_);_(* \(#,##0\);_(* "-"??_);_(@_)</c:formatCode>
                <c:ptCount val="12"/>
                <c:pt idx="0">
                  <c:v>1200</c:v>
                </c:pt>
                <c:pt idx="1">
                  <c:v>1222</c:v>
                </c:pt>
                <c:pt idx="2">
                  <c:v>1292</c:v>
                </c:pt>
                <c:pt idx="3">
                  <c:v>1346</c:v>
                </c:pt>
                <c:pt idx="4">
                  <c:v>1385</c:v>
                </c:pt>
                <c:pt idx="5">
                  <c:v>1464</c:v>
                </c:pt>
                <c:pt idx="6">
                  <c:v>1500</c:v>
                </c:pt>
                <c:pt idx="7">
                  <c:v>1569</c:v>
                </c:pt>
                <c:pt idx="8">
                  <c:v>1617</c:v>
                </c:pt>
                <c:pt idx="9">
                  <c:v>1664</c:v>
                </c:pt>
                <c:pt idx="10">
                  <c:v>1685</c:v>
                </c:pt>
                <c:pt idx="11">
                  <c:v>1724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AF-4BAC-82D6-EEC9D0FFDC9D}"/>
            </c:ext>
          </c:extLst>
        </c:ser>
        <c:ser>
          <c:idx val="1"/>
          <c:order val="1"/>
          <c:tx>
            <c:strRef>
              <c:f>'Budget vs Target'!$A$3</c:f>
              <c:strCache>
                <c:ptCount val="1"/>
                <c:pt idx="0">
                  <c:v>Target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FF5050"/>
              </a:solidFill>
              <a:ln w="9525">
                <a:solidFill>
                  <a:srgbClr val="FF0000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dkEdge">
                <a:bevelT w="0" h="0"/>
              </a:sp3d>
            </c:spPr>
          </c:marker>
          <c:cat>
            <c:strRef>
              <c:f>'Budget vs Target'!$B$1:$M$1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'Budget vs Target'!$B$3:$M$3</c:f>
              <c:numCache>
                <c:formatCode>_(* #,##0_);_(* \(#,##0\);_(* "-"??_);_(@_)</c:formatCode>
                <c:ptCount val="12"/>
                <c:pt idx="0">
                  <c:v>800</c:v>
                </c:pt>
                <c:pt idx="1">
                  <c:v>900</c:v>
                </c:pt>
                <c:pt idx="2">
                  <c:v>1000</c:v>
                </c:pt>
                <c:pt idx="3">
                  <c:v>1100</c:v>
                </c:pt>
                <c:pt idx="4">
                  <c:v>1200</c:v>
                </c:pt>
                <c:pt idx="5">
                  <c:v>1300</c:v>
                </c:pt>
                <c:pt idx="6">
                  <c:v>1400</c:v>
                </c:pt>
                <c:pt idx="7">
                  <c:v>1500</c:v>
                </c:pt>
                <c:pt idx="8">
                  <c:v>1600</c:v>
                </c:pt>
                <c:pt idx="9">
                  <c:v>1700</c:v>
                </c:pt>
                <c:pt idx="10">
                  <c:v>1800</c:v>
                </c:pt>
                <c:pt idx="11">
                  <c:v>1900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EAF-4BAC-82D6-EEC9D0FFDC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48445504"/>
        <c:axId val="1348441344"/>
      </c:lineChart>
      <c:catAx>
        <c:axId val="1348445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8441344"/>
        <c:crosses val="autoZero"/>
        <c:auto val="1"/>
        <c:lblAlgn val="ctr"/>
        <c:lblOffset val="100"/>
        <c:noMultiLvlLbl val="0"/>
      </c:catAx>
      <c:valAx>
        <c:axId val="1348441344"/>
        <c:scaling>
          <c:orientation val="minMax"/>
          <c:max val="2500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8445504"/>
        <c:crosses val="autoZero"/>
        <c:crossBetween val="between"/>
        <c:majorUnit val="500"/>
        <c:minorUnit val="1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 dirty="0"/>
              <a:t>Actual vs Target 2022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'Budget vs Target'!$A$7</c:f>
              <c:strCache>
                <c:ptCount val="1"/>
                <c:pt idx="0">
                  <c:v>Actual</c:v>
                </c:pt>
              </c:strCache>
            </c:strRef>
          </c:tx>
          <c:spPr>
            <a:ln w="34925" cap="rnd">
              <a:solidFill>
                <a:srgbClr val="00206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00B0F0"/>
              </a:solidFill>
              <a:ln w="9525">
                <a:solidFill>
                  <a:srgbClr val="002060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dkEdge">
                <a:bevelT w="0" h="0"/>
              </a:sp3d>
            </c:spPr>
          </c:marker>
          <c:cat>
            <c:strRef>
              <c:f>'Budget vs Target'!$B$6:$M$6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'Budget vs Target'!$B$7:$M$7</c:f>
              <c:numCache>
                <c:formatCode>_(* #,##0_);_(* \(#,##0\);_(* "-"??_);_(@_)</c:formatCode>
                <c:ptCount val="12"/>
                <c:pt idx="0">
                  <c:v>1808.4554079999996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21-4C95-94F6-1645C2286156}"/>
            </c:ext>
          </c:extLst>
        </c:ser>
        <c:ser>
          <c:idx val="1"/>
          <c:order val="1"/>
          <c:tx>
            <c:strRef>
              <c:f>'Budget vs Target'!$A$8</c:f>
              <c:strCache>
                <c:ptCount val="1"/>
                <c:pt idx="0">
                  <c:v>Target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FF5050"/>
              </a:solidFill>
              <a:ln w="9525">
                <a:solidFill>
                  <a:srgbClr val="FF0000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dkEdge">
                <a:bevelT w="0" h="0"/>
              </a:sp3d>
            </c:spPr>
          </c:marker>
          <c:cat>
            <c:strRef>
              <c:f>'Budget vs Target'!$B$6:$M$6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'Budget vs Target'!$B$8:$M$8</c:f>
              <c:numCache>
                <c:formatCode>_(* #,##0_);_(* \(#,##0\);_(* "-"??_);_(@_)</c:formatCode>
                <c:ptCount val="12"/>
                <c:pt idx="0">
                  <c:v>2000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D21-4C95-94F6-1645C22861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48445504"/>
        <c:axId val="1348441344"/>
      </c:lineChart>
      <c:catAx>
        <c:axId val="1348445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8441344"/>
        <c:crosses val="autoZero"/>
        <c:auto val="1"/>
        <c:lblAlgn val="ctr"/>
        <c:lblOffset val="100"/>
        <c:noMultiLvlLbl val="0"/>
      </c:catAx>
      <c:valAx>
        <c:axId val="1348441344"/>
        <c:scaling>
          <c:orientation val="minMax"/>
          <c:max val="2500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8445504"/>
        <c:crosses val="autoZero"/>
        <c:crossBetween val="between"/>
        <c:majorUnit val="500"/>
        <c:minorUnit val="1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[AUM Data Set.xlsx]PIVOTs!PivotTable6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/>
              <a:t>Client Contribution</a:t>
            </a:r>
          </a:p>
        </c:rich>
      </c:tx>
      <c:layout>
        <c:manualLayout>
          <c:xMode val="edge"/>
          <c:yMode val="edge"/>
          <c:x val="0.28127777777777779"/>
          <c:y val="2.21274424030329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prstMaterial="dkEdge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prstMaterial="dkEdge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0553368328958883E-2"/>
          <c:y val="0.17953484981044035"/>
          <c:w val="0.88449168853893267"/>
          <c:h val="0.5646883202099737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PIVOTs!$B$67:$B$68</c:f>
              <c:strCache>
                <c:ptCount val="1"/>
                <c:pt idx="0">
                  <c:v>Bond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prstMaterial="dkEdge">
              <a:bevelT w="0" h="0"/>
            </a:sp3d>
          </c:spPr>
          <c:invertIfNegative val="0"/>
          <c:cat>
            <c:strRef>
              <c:f>PIVOTs!$A$69:$A$89</c:f>
              <c:strCache>
                <c:ptCount val="20"/>
                <c:pt idx="0">
                  <c:v>GB001</c:v>
                </c:pt>
                <c:pt idx="1">
                  <c:v>GB002</c:v>
                </c:pt>
                <c:pt idx="2">
                  <c:v>GB003</c:v>
                </c:pt>
                <c:pt idx="3">
                  <c:v>GB004</c:v>
                </c:pt>
                <c:pt idx="4">
                  <c:v>GB005</c:v>
                </c:pt>
                <c:pt idx="5">
                  <c:v>GB006</c:v>
                </c:pt>
                <c:pt idx="6">
                  <c:v>GB007</c:v>
                </c:pt>
                <c:pt idx="7">
                  <c:v>GB008</c:v>
                </c:pt>
                <c:pt idx="8">
                  <c:v>GB009</c:v>
                </c:pt>
                <c:pt idx="9">
                  <c:v>GB010</c:v>
                </c:pt>
                <c:pt idx="10">
                  <c:v>GB011</c:v>
                </c:pt>
                <c:pt idx="11">
                  <c:v>GB012</c:v>
                </c:pt>
                <c:pt idx="12">
                  <c:v>GB013</c:v>
                </c:pt>
                <c:pt idx="13">
                  <c:v>GB014</c:v>
                </c:pt>
                <c:pt idx="14">
                  <c:v>GB015</c:v>
                </c:pt>
                <c:pt idx="15">
                  <c:v>GB016</c:v>
                </c:pt>
                <c:pt idx="16">
                  <c:v>GB017</c:v>
                </c:pt>
                <c:pt idx="17">
                  <c:v>GB018</c:v>
                </c:pt>
                <c:pt idx="18">
                  <c:v>GB019</c:v>
                </c:pt>
                <c:pt idx="19">
                  <c:v>GB020</c:v>
                </c:pt>
              </c:strCache>
            </c:strRef>
          </c:cat>
          <c:val>
            <c:numRef>
              <c:f>PIVOTs!$B$69:$B$89</c:f>
              <c:numCache>
                <c:formatCode>_(* #,##0_);_(* \(#,##0\);_(* "-"??_);_(@_)</c:formatCode>
                <c:ptCount val="20"/>
                <c:pt idx="0">
                  <c:v>34.215120000000006</c:v>
                </c:pt>
                <c:pt idx="1">
                  <c:v>0.62950800000000007</c:v>
                </c:pt>
                <c:pt idx="2">
                  <c:v>106.36726000000002</c:v>
                </c:pt>
                <c:pt idx="3">
                  <c:v>61.735050000000001</c:v>
                </c:pt>
                <c:pt idx="4">
                  <c:v>0.47417999999999999</c:v>
                </c:pt>
                <c:pt idx="5">
                  <c:v>0.107364</c:v>
                </c:pt>
                <c:pt idx="6">
                  <c:v>51.996710000000007</c:v>
                </c:pt>
                <c:pt idx="7">
                  <c:v>0</c:v>
                </c:pt>
                <c:pt idx="8">
                  <c:v>18.699120000000001</c:v>
                </c:pt>
                <c:pt idx="9">
                  <c:v>13.393600000000001</c:v>
                </c:pt>
                <c:pt idx="10">
                  <c:v>0</c:v>
                </c:pt>
                <c:pt idx="11">
                  <c:v>15.267164000000001</c:v>
                </c:pt>
                <c:pt idx="12">
                  <c:v>26.52065</c:v>
                </c:pt>
                <c:pt idx="13">
                  <c:v>0.551844</c:v>
                </c:pt>
                <c:pt idx="14">
                  <c:v>9.0185959999999987</c:v>
                </c:pt>
                <c:pt idx="15">
                  <c:v>0</c:v>
                </c:pt>
                <c:pt idx="16">
                  <c:v>21.359650000000002</c:v>
                </c:pt>
                <c:pt idx="17">
                  <c:v>16.470080000000003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5-443E-8319-6387CBE1F411}"/>
            </c:ext>
          </c:extLst>
        </c:ser>
        <c:ser>
          <c:idx val="1"/>
          <c:order val="1"/>
          <c:tx>
            <c:strRef>
              <c:f>PIVOTs!$C$67:$C$68</c:f>
              <c:strCache>
                <c:ptCount val="1"/>
                <c:pt idx="0">
                  <c:v>Equity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prstMaterial="dkEdge">
              <a:bevelT w="0" h="0"/>
            </a:sp3d>
          </c:spPr>
          <c:invertIfNegative val="0"/>
          <c:cat>
            <c:strRef>
              <c:f>PIVOTs!$A$69:$A$89</c:f>
              <c:strCache>
                <c:ptCount val="20"/>
                <c:pt idx="0">
                  <c:v>GB001</c:v>
                </c:pt>
                <c:pt idx="1">
                  <c:v>GB002</c:v>
                </c:pt>
                <c:pt idx="2">
                  <c:v>GB003</c:v>
                </c:pt>
                <c:pt idx="3">
                  <c:v>GB004</c:v>
                </c:pt>
                <c:pt idx="4">
                  <c:v>GB005</c:v>
                </c:pt>
                <c:pt idx="5">
                  <c:v>GB006</c:v>
                </c:pt>
                <c:pt idx="6">
                  <c:v>GB007</c:v>
                </c:pt>
                <c:pt idx="7">
                  <c:v>GB008</c:v>
                </c:pt>
                <c:pt idx="8">
                  <c:v>GB009</c:v>
                </c:pt>
                <c:pt idx="9">
                  <c:v>GB010</c:v>
                </c:pt>
                <c:pt idx="10">
                  <c:v>GB011</c:v>
                </c:pt>
                <c:pt idx="11">
                  <c:v>GB012</c:v>
                </c:pt>
                <c:pt idx="12">
                  <c:v>GB013</c:v>
                </c:pt>
                <c:pt idx="13">
                  <c:v>GB014</c:v>
                </c:pt>
                <c:pt idx="14">
                  <c:v>GB015</c:v>
                </c:pt>
                <c:pt idx="15">
                  <c:v>GB016</c:v>
                </c:pt>
                <c:pt idx="16">
                  <c:v>GB017</c:v>
                </c:pt>
                <c:pt idx="17">
                  <c:v>GB018</c:v>
                </c:pt>
                <c:pt idx="18">
                  <c:v>GB019</c:v>
                </c:pt>
                <c:pt idx="19">
                  <c:v>GB020</c:v>
                </c:pt>
              </c:strCache>
            </c:strRef>
          </c:cat>
          <c:val>
            <c:numRef>
              <c:f>PIVOTs!$C$69:$C$89</c:f>
              <c:numCache>
                <c:formatCode>_(* #,##0_);_(* \(#,##0\);_(* "-"??_);_(@_)</c:formatCode>
                <c:ptCount val="20"/>
                <c:pt idx="0">
                  <c:v>1.33104</c:v>
                </c:pt>
                <c:pt idx="1">
                  <c:v>26.805</c:v>
                </c:pt>
                <c:pt idx="2">
                  <c:v>12.978999999999999</c:v>
                </c:pt>
                <c:pt idx="3">
                  <c:v>23.432639999999999</c:v>
                </c:pt>
                <c:pt idx="4">
                  <c:v>46.802800000000005</c:v>
                </c:pt>
                <c:pt idx="5">
                  <c:v>5.30992</c:v>
                </c:pt>
                <c:pt idx="6">
                  <c:v>71.813479999999998</c:v>
                </c:pt>
                <c:pt idx="7">
                  <c:v>8.0760000000000005</c:v>
                </c:pt>
                <c:pt idx="8">
                  <c:v>15.752000000000001</c:v>
                </c:pt>
                <c:pt idx="9">
                  <c:v>0</c:v>
                </c:pt>
                <c:pt idx="10">
                  <c:v>68.518199999999993</c:v>
                </c:pt>
                <c:pt idx="11">
                  <c:v>58.753</c:v>
                </c:pt>
                <c:pt idx="12">
                  <c:v>4.5152799999999997</c:v>
                </c:pt>
                <c:pt idx="13">
                  <c:v>70.391279999999995</c:v>
                </c:pt>
                <c:pt idx="14">
                  <c:v>34.341000000000001</c:v>
                </c:pt>
                <c:pt idx="15">
                  <c:v>45.362679999999997</c:v>
                </c:pt>
                <c:pt idx="16">
                  <c:v>17.481200000000001</c:v>
                </c:pt>
                <c:pt idx="17">
                  <c:v>83.356800000000007</c:v>
                </c:pt>
                <c:pt idx="18">
                  <c:v>29.02064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75-443E-8319-6387CBE1F411}"/>
            </c:ext>
          </c:extLst>
        </c:ser>
        <c:ser>
          <c:idx val="2"/>
          <c:order val="2"/>
          <c:tx>
            <c:strRef>
              <c:f>PIVOTs!$D$67:$D$68</c:f>
              <c:strCache>
                <c:ptCount val="1"/>
                <c:pt idx="0">
                  <c:v>Mutual Fund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prstMaterial="dkEdge">
              <a:bevelT w="0" h="0"/>
            </a:sp3d>
          </c:spPr>
          <c:invertIfNegative val="0"/>
          <c:cat>
            <c:strRef>
              <c:f>PIVOTs!$A$69:$A$89</c:f>
              <c:strCache>
                <c:ptCount val="20"/>
                <c:pt idx="0">
                  <c:v>GB001</c:v>
                </c:pt>
                <c:pt idx="1">
                  <c:v>GB002</c:v>
                </c:pt>
                <c:pt idx="2">
                  <c:v>GB003</c:v>
                </c:pt>
                <c:pt idx="3">
                  <c:v>GB004</c:v>
                </c:pt>
                <c:pt idx="4">
                  <c:v>GB005</c:v>
                </c:pt>
                <c:pt idx="5">
                  <c:v>GB006</c:v>
                </c:pt>
                <c:pt idx="6">
                  <c:v>GB007</c:v>
                </c:pt>
                <c:pt idx="7">
                  <c:v>GB008</c:v>
                </c:pt>
                <c:pt idx="8">
                  <c:v>GB009</c:v>
                </c:pt>
                <c:pt idx="9">
                  <c:v>GB010</c:v>
                </c:pt>
                <c:pt idx="10">
                  <c:v>GB011</c:v>
                </c:pt>
                <c:pt idx="11">
                  <c:v>GB012</c:v>
                </c:pt>
                <c:pt idx="12">
                  <c:v>GB013</c:v>
                </c:pt>
                <c:pt idx="13">
                  <c:v>GB014</c:v>
                </c:pt>
                <c:pt idx="14">
                  <c:v>GB015</c:v>
                </c:pt>
                <c:pt idx="15">
                  <c:v>GB016</c:v>
                </c:pt>
                <c:pt idx="16">
                  <c:v>GB017</c:v>
                </c:pt>
                <c:pt idx="17">
                  <c:v>GB018</c:v>
                </c:pt>
                <c:pt idx="18">
                  <c:v>GB019</c:v>
                </c:pt>
                <c:pt idx="19">
                  <c:v>GB020</c:v>
                </c:pt>
              </c:strCache>
            </c:strRef>
          </c:cat>
          <c:val>
            <c:numRef>
              <c:f>PIVOTs!$D$69:$D$89</c:f>
              <c:numCache>
                <c:formatCode>_(* #,##0_);_(* \(#,##0\);_(* "-"??_);_(@_)</c:formatCode>
                <c:ptCount val="20"/>
                <c:pt idx="0">
                  <c:v>33.349359999999997</c:v>
                </c:pt>
                <c:pt idx="1">
                  <c:v>29.67436</c:v>
                </c:pt>
                <c:pt idx="2">
                  <c:v>49.792479999999998</c:v>
                </c:pt>
                <c:pt idx="3">
                  <c:v>40.731679999999997</c:v>
                </c:pt>
                <c:pt idx="4">
                  <c:v>79.771119999999996</c:v>
                </c:pt>
                <c:pt idx="5">
                  <c:v>80.892880000000005</c:v>
                </c:pt>
                <c:pt idx="6">
                  <c:v>15.171200000000001</c:v>
                </c:pt>
                <c:pt idx="7">
                  <c:v>2.4301760000000003</c:v>
                </c:pt>
                <c:pt idx="8">
                  <c:v>16.805760000000003</c:v>
                </c:pt>
                <c:pt idx="9">
                  <c:v>41.62312</c:v>
                </c:pt>
                <c:pt idx="10">
                  <c:v>1.6368240000000001</c:v>
                </c:pt>
                <c:pt idx="11">
                  <c:v>22.784959999999998</c:v>
                </c:pt>
                <c:pt idx="12">
                  <c:v>49.886319999999998</c:v>
                </c:pt>
                <c:pt idx="13">
                  <c:v>49.718792000000001</c:v>
                </c:pt>
                <c:pt idx="14">
                  <c:v>14.18648</c:v>
                </c:pt>
                <c:pt idx="15">
                  <c:v>178.79504</c:v>
                </c:pt>
                <c:pt idx="16">
                  <c:v>48.520600000000009</c:v>
                </c:pt>
                <c:pt idx="17">
                  <c:v>11.36608</c:v>
                </c:pt>
                <c:pt idx="18">
                  <c:v>0</c:v>
                </c:pt>
                <c:pt idx="19">
                  <c:v>40.470320000000008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75-443E-8319-6387CBE1F4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08387088"/>
        <c:axId val="1508392912"/>
      </c:barChart>
      <c:catAx>
        <c:axId val="1508387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392912"/>
        <c:crosses val="autoZero"/>
        <c:auto val="1"/>
        <c:lblAlgn val="ctr"/>
        <c:lblOffset val="100"/>
        <c:noMultiLvlLbl val="0"/>
      </c:catAx>
      <c:valAx>
        <c:axId val="150839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387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196741032370955"/>
          <c:y val="2.5104257801108223E-2"/>
          <c:w val="0.18969925634295715"/>
          <c:h val="0.241457786526684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[AUM Data Set.xlsx]PIVOTs!PivotTable9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5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 dirty="0"/>
              <a:t>Asset Class Concentration</a:t>
            </a:r>
          </a:p>
        </c:rich>
      </c:tx>
      <c:layout>
        <c:manualLayout>
          <c:xMode val="edge"/>
          <c:yMode val="edge"/>
          <c:x val="0.24572222222222223"/>
          <c:y val="2.67570720326625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5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69804"/>
            </a:schemeClr>
          </a:solidFill>
          <a:ln w="28575" cap="rnd" cmpd="sng" algn="ctr">
            <a:solidFill>
              <a:schemeClr val="accent1"/>
            </a:solidFill>
            <a:miter lim="800000"/>
          </a:ln>
          <a:effectLst>
            <a:glow rad="76200">
              <a:schemeClr val="accent1">
                <a:satMod val="175000"/>
                <a:alpha val="3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69804"/>
            </a:schemeClr>
          </a:solidFill>
          <a:ln w="28575" cap="rnd" cmpd="sng" algn="ctr">
            <a:solidFill>
              <a:schemeClr val="accent1"/>
            </a:solidFill>
            <a:miter lim="800000"/>
          </a:ln>
          <a:effectLst>
            <a:glow rad="76200">
              <a:schemeClr val="accent1">
                <a:satMod val="175000"/>
                <a:alpha val="3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layout>
            <c:manualLayout>
              <c:x val="-3.3333333333333333E-2"/>
              <c:y val="6.481481481481481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69804"/>
            </a:schemeClr>
          </a:solidFill>
          <a:ln w="28575" cap="rnd" cmpd="sng" algn="ctr">
            <a:solidFill>
              <a:schemeClr val="accent1"/>
            </a:solidFill>
            <a:miter lim="800000"/>
          </a:ln>
          <a:effectLst>
            <a:glow rad="76200">
              <a:schemeClr val="accent1">
                <a:satMod val="175000"/>
                <a:alpha val="3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69804"/>
            </a:schemeClr>
          </a:solidFill>
          <a:ln w="28575" cap="rnd" cmpd="sng" algn="ctr">
            <a:solidFill>
              <a:schemeClr val="accent1"/>
            </a:solidFill>
            <a:miter lim="800000"/>
          </a:ln>
          <a:effectLst>
            <a:glow rad="76200">
              <a:schemeClr val="accent1">
                <a:satMod val="175000"/>
                <a:alpha val="3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layout>
            <c:manualLayout>
              <c:x val="-3.3333333333333333E-2"/>
              <c:y val="6.481481481481481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69804"/>
            </a:schemeClr>
          </a:solidFill>
          <a:ln w="28575" cap="rnd" cmpd="sng" algn="ctr">
            <a:solidFill>
              <a:schemeClr val="accent1"/>
            </a:solidFill>
            <a:miter lim="800000"/>
          </a:ln>
          <a:effectLst>
            <a:glow rad="76200">
              <a:schemeClr val="accent1">
                <a:satMod val="175000"/>
                <a:alpha val="3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69804"/>
            </a:schemeClr>
          </a:solidFill>
          <a:ln w="28575" cap="rnd" cmpd="sng" algn="ctr">
            <a:solidFill>
              <a:schemeClr val="accent1"/>
            </a:solidFill>
            <a:miter lim="800000"/>
          </a:ln>
          <a:effectLst>
            <a:glow rad="76200">
              <a:schemeClr val="accent1">
                <a:satMod val="175000"/>
                <a:alpha val="3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layout>
            <c:manualLayout>
              <c:x val="-3.3333333333333333E-2"/>
              <c:y val="6.481481481481481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9357480314960632"/>
          <c:y val="0.2372590405365996"/>
          <c:w val="0.43655664916885389"/>
          <c:h val="0.7275944152814231"/>
        </c:manualLayout>
      </c:layout>
      <c:radarChart>
        <c:radarStyle val="marker"/>
        <c:varyColors val="0"/>
        <c:ser>
          <c:idx val="0"/>
          <c:order val="0"/>
          <c:tx>
            <c:strRef>
              <c:f>PIVOTs!$B$134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</a:ln>
            <a:effectLst>
              <a:glow rad="76200">
                <a:schemeClr val="accent1">
                  <a:satMod val="175000"/>
                  <a:alpha val="3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Lbls>
            <c:dLbl>
              <c:idx val="0"/>
              <c:layout>
                <c:manualLayout>
                  <c:x val="-3.3333333333333333E-2"/>
                  <c:y val="6.48148148148148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338-4E06-8AD1-48C9C784D4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PIVOTs!$A$135:$A$138</c:f>
              <c:strCache>
                <c:ptCount val="3"/>
                <c:pt idx="0">
                  <c:v>Mutual Fund</c:v>
                </c:pt>
                <c:pt idx="1">
                  <c:v>Equity</c:v>
                </c:pt>
                <c:pt idx="2">
                  <c:v>Bond</c:v>
                </c:pt>
              </c:strCache>
            </c:strRef>
          </c:cat>
          <c:val>
            <c:numRef>
              <c:f>PIVOTs!$B$135:$B$138</c:f>
              <c:numCache>
                <c:formatCode>0%</c:formatCode>
                <c:ptCount val="3"/>
                <c:pt idx="0">
                  <c:v>0.44657310787283749</c:v>
                </c:pt>
                <c:pt idx="1">
                  <c:v>0.34506903362916652</c:v>
                </c:pt>
                <c:pt idx="2">
                  <c:v>0.20835785849799623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38-4E06-8AD1-48C9C784D40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348416992"/>
        <c:axId val="1348426144"/>
      </c:radarChart>
      <c:catAx>
        <c:axId val="1348416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8426144"/>
        <c:crosses val="autoZero"/>
        <c:auto val="1"/>
        <c:lblAlgn val="ctr"/>
        <c:lblOffset val="100"/>
        <c:noMultiLvlLbl val="0"/>
      </c:catAx>
      <c:valAx>
        <c:axId val="13484261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348416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[AUM Data Set.xlsx]PIVOTs!PivotTable4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/>
              <a:t>Regional Investment Focus</a:t>
            </a:r>
          </a:p>
        </c:rich>
      </c:tx>
      <c:layout>
        <c:manualLayout>
          <c:xMode val="edge"/>
          <c:yMode val="edge"/>
          <c:x val="0.21124300087489065"/>
          <c:y val="3.1386701662292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prstMaterial="dkEdge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5567366579177609E-2"/>
          <c:y val="0.16347003499562554"/>
          <c:w val="0.8738770778652668"/>
          <c:h val="0.637558690580344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PIVOTs!$B$28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prstMaterial="dkEdge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PIVOTs!$A$29:$A$34</c:f>
              <c:strCache>
                <c:ptCount val="5"/>
                <c:pt idx="0">
                  <c:v>North American</c:v>
                </c:pt>
                <c:pt idx="1">
                  <c:v>Europe</c:v>
                </c:pt>
                <c:pt idx="2">
                  <c:v>Asia</c:v>
                </c:pt>
                <c:pt idx="3">
                  <c:v>Australia</c:v>
                </c:pt>
                <c:pt idx="4">
                  <c:v>Africa</c:v>
                </c:pt>
              </c:strCache>
            </c:strRef>
          </c:cat>
          <c:val>
            <c:numRef>
              <c:f>PIVOTs!$B$29:$B$34</c:f>
              <c:numCache>
                <c:formatCode>_(* #,##0_);_(* \(#,##0\);_(* "-"??_);_(@_)</c:formatCode>
                <c:ptCount val="5"/>
                <c:pt idx="0">
                  <c:v>1236.5636800000002</c:v>
                </c:pt>
                <c:pt idx="1">
                  <c:v>287.971</c:v>
                </c:pt>
                <c:pt idx="2">
                  <c:v>209.31629600000002</c:v>
                </c:pt>
                <c:pt idx="3">
                  <c:v>70.152320000000003</c:v>
                </c:pt>
                <c:pt idx="4">
                  <c:v>4.4521120000000005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73-45F2-A9C4-1A74695B53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1422234112"/>
        <c:axId val="1422233280"/>
      </c:barChart>
      <c:catAx>
        <c:axId val="1422234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2233280"/>
        <c:crosses val="autoZero"/>
        <c:auto val="1"/>
        <c:lblAlgn val="ctr"/>
        <c:lblOffset val="100"/>
        <c:noMultiLvlLbl val="0"/>
      </c:catAx>
      <c:valAx>
        <c:axId val="1422233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2234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[AUM Data Set.xlsx]PIVOTs!PivotTable5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 sz="1200" dirty="0"/>
              <a:t>Customer</a:t>
            </a:r>
            <a:r>
              <a:rPr lang="en-GB" sz="1200" baseline="0" dirty="0"/>
              <a:t> Segment Contribution</a:t>
            </a:r>
            <a:endParaRPr lang="en-GB" sz="1200" dirty="0"/>
          </a:p>
        </c:rich>
      </c:tx>
      <c:layout>
        <c:manualLayout>
          <c:xMode val="edge"/>
          <c:yMode val="edge"/>
          <c:x val="0.1470772261743957"/>
          <c:y val="3.27944997566282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C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prstMaterial="dkEdge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FC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c:spPr>
        <c:dLbl>
          <c:idx val="0"/>
          <c:layout>
            <c:manualLayout>
              <c:x val="0"/>
              <c:y val="1.3888888888888888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42%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3"/>
        <c:spPr>
          <a:solidFill>
            <a:srgbClr val="FFC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c:spPr>
        <c:dLbl>
          <c:idx val="0"/>
          <c:layout>
            <c:manualLayout>
              <c:x val="2.7777777777777779E-3"/>
              <c:y val="1.3888888888888805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31%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4"/>
        <c:spPr>
          <a:solidFill>
            <a:srgbClr val="FFC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c:spPr>
        <c:dLbl>
          <c:idx val="0"/>
          <c:layout>
            <c:manualLayout>
              <c:x val="0"/>
              <c:y val="9.2592592592591737E-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27%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5"/>
        <c:spPr>
          <a:solidFill>
            <a:srgbClr val="FFC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FC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c:spPr>
        <c:dLbl>
          <c:idx val="0"/>
          <c:layout>
            <c:manualLayout>
              <c:x val="0"/>
              <c:y val="1.3888888888888888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42%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7"/>
        <c:spPr>
          <a:solidFill>
            <a:srgbClr val="FFC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c:spPr>
        <c:dLbl>
          <c:idx val="0"/>
          <c:layout>
            <c:manualLayout>
              <c:x val="2.7777777777777779E-3"/>
              <c:y val="1.3888888888888805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31%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8"/>
        <c:spPr>
          <a:solidFill>
            <a:srgbClr val="FFC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c:spPr>
        <c:dLbl>
          <c:idx val="0"/>
          <c:layout>
            <c:manualLayout>
              <c:x val="0"/>
              <c:y val="9.2592592592591737E-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27%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9"/>
        <c:spPr>
          <a:solidFill>
            <a:srgbClr val="FFC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FFC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c:spPr>
        <c:dLbl>
          <c:idx val="0"/>
          <c:layout>
            <c:manualLayout>
              <c:x val="0"/>
              <c:y val="1.3888888888888888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42%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11"/>
        <c:spPr>
          <a:solidFill>
            <a:srgbClr val="FFC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c:spPr>
        <c:dLbl>
          <c:idx val="0"/>
          <c:layout>
            <c:manualLayout>
              <c:x val="2.7777777777777779E-3"/>
              <c:y val="1.3888888888888805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31%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12"/>
        <c:spPr>
          <a:solidFill>
            <a:srgbClr val="FFC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c:spPr>
        <c:dLbl>
          <c:idx val="0"/>
          <c:layout>
            <c:manualLayout>
              <c:x val="0"/>
              <c:y val="9.2592592592591737E-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27%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0.14552580927384076"/>
          <c:y val="0.20050707203266258"/>
          <c:w val="0.79891863517060369"/>
          <c:h val="0.549664989792942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PIVOTs!$B$49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prstMaterial="dkEdge">
              <a:bevelT w="0" h="0"/>
            </a:sp3d>
          </c:spPr>
          <c:invertIfNegative val="0"/>
          <c:dLbls>
            <c:dLbl>
              <c:idx val="0"/>
              <c:layout>
                <c:manualLayout>
                  <c:x val="0"/>
                  <c:y val="1.3888888888888888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42%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4B16-4754-BA53-4A0803EC114B}"/>
                </c:ext>
              </c:extLst>
            </c:dLbl>
            <c:dLbl>
              <c:idx val="1"/>
              <c:layout>
                <c:manualLayout>
                  <c:x val="2.7777777777777779E-3"/>
                  <c:y val="1.3888888888888805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31%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4B16-4754-BA53-4A0803EC114B}"/>
                </c:ext>
              </c:extLst>
            </c:dLbl>
            <c:dLbl>
              <c:idx val="2"/>
              <c:layout>
                <c:manualLayout>
                  <c:x val="0"/>
                  <c:y val="9.2592592592591737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27%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4B16-4754-BA53-4A0803EC11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PIVOTs!$A$50:$A$53</c:f>
              <c:strCache>
                <c:ptCount val="3"/>
                <c:pt idx="0">
                  <c:v>Private</c:v>
                </c:pt>
                <c:pt idx="1">
                  <c:v>Retail</c:v>
                </c:pt>
                <c:pt idx="2">
                  <c:v>Wealth</c:v>
                </c:pt>
              </c:strCache>
            </c:strRef>
          </c:cat>
          <c:val>
            <c:numRef>
              <c:f>PIVOTs!$B$50:$B$53</c:f>
              <c:numCache>
                <c:formatCode>_(* #,##0_);_(* \(#,##0\);_(* "-"??_);_(@_)</c:formatCode>
                <c:ptCount val="3"/>
                <c:pt idx="0">
                  <c:v>762.00123400000018</c:v>
                </c:pt>
                <c:pt idx="1">
                  <c:v>560.24029400000006</c:v>
                </c:pt>
                <c:pt idx="2">
                  <c:v>486.21388000000002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B16-4754-BA53-4A0803EC114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300"/>
        <c:axId val="1416872112"/>
        <c:axId val="1416870032"/>
      </c:barChart>
      <c:catAx>
        <c:axId val="1416872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BANKING SEGMENTS</a:t>
                </a:r>
              </a:p>
            </c:rich>
          </c:tx>
          <c:layout>
            <c:manualLayout>
              <c:xMode val="edge"/>
              <c:yMode val="edge"/>
              <c:x val="0.41980905511811023"/>
              <c:y val="0.903867745698454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6870032"/>
        <c:crosses val="autoZero"/>
        <c:auto val="1"/>
        <c:lblAlgn val="ctr"/>
        <c:lblOffset val="100"/>
        <c:noMultiLvlLbl val="0"/>
      </c:catAx>
      <c:valAx>
        <c:axId val="141687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lt1">
                  <a:lumMod val="95000"/>
                  <a:alpha val="5000"/>
                </a:schemeClr>
              </a:solidFill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AUM VALUE (EUR)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6872112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[AUM Data Set.xlsx]PIVOTs!PivotTable7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 sz="1200" dirty="0" err="1"/>
              <a:t>Statewise</a:t>
            </a:r>
            <a:r>
              <a:rPr lang="en-GB" sz="1200" dirty="0"/>
              <a:t> Contribution</a:t>
            </a:r>
          </a:p>
        </c:rich>
      </c:tx>
      <c:layout>
        <c:manualLayout>
          <c:xMode val="edge"/>
          <c:yMode val="edge"/>
          <c:x val="0.2407407407407407"/>
          <c:y val="2.141505148394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7000"/>
                  <a:satMod val="100000"/>
                  <a:lumMod val="102000"/>
                </a:schemeClr>
              </a:gs>
              <a:gs pos="50000">
                <a:schemeClr val="accent1">
                  <a:shade val="100000"/>
                  <a:satMod val="103000"/>
                  <a:lumMod val="100000"/>
                </a:schemeClr>
              </a:gs>
              <a:gs pos="100000">
                <a:schemeClr val="accent1">
                  <a:shade val="93000"/>
                  <a:satMod val="110000"/>
                  <a:lumMod val="99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/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7000"/>
                  <a:satMod val="100000"/>
                  <a:lumMod val="102000"/>
                </a:schemeClr>
              </a:gs>
              <a:gs pos="50000">
                <a:schemeClr val="accent1">
                  <a:shade val="100000"/>
                  <a:satMod val="103000"/>
                  <a:lumMod val="100000"/>
                </a:schemeClr>
              </a:gs>
              <a:gs pos="100000">
                <a:schemeClr val="accent1">
                  <a:shade val="93000"/>
                  <a:satMod val="110000"/>
                  <a:lumMod val="99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7000"/>
                  <a:satMod val="100000"/>
                  <a:lumMod val="102000"/>
                </a:schemeClr>
              </a:gs>
              <a:gs pos="50000">
                <a:schemeClr val="accent1">
                  <a:shade val="100000"/>
                  <a:satMod val="103000"/>
                  <a:lumMod val="100000"/>
                </a:schemeClr>
              </a:gs>
              <a:gs pos="100000">
                <a:schemeClr val="accent1">
                  <a:shade val="93000"/>
                  <a:satMod val="110000"/>
                  <a:lumMod val="99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/>
        </c:spPr>
      </c:pivotFmt>
      <c:pivotFmt>
        <c:idx val="3"/>
        <c:spPr>
          <a:gradFill rotWithShape="1">
            <a:gsLst>
              <a:gs pos="0">
                <a:schemeClr val="accent1">
                  <a:tint val="97000"/>
                  <a:satMod val="100000"/>
                  <a:lumMod val="102000"/>
                </a:schemeClr>
              </a:gs>
              <a:gs pos="50000">
                <a:schemeClr val="accent1">
                  <a:shade val="100000"/>
                  <a:satMod val="103000"/>
                  <a:lumMod val="100000"/>
                </a:schemeClr>
              </a:gs>
              <a:gs pos="100000">
                <a:schemeClr val="accent1">
                  <a:shade val="93000"/>
                  <a:satMod val="110000"/>
                  <a:lumMod val="99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/>
        </c:spPr>
      </c:pivotFmt>
      <c:pivotFmt>
        <c:idx val="4"/>
        <c:spPr>
          <a:gradFill rotWithShape="1">
            <a:gsLst>
              <a:gs pos="0">
                <a:schemeClr val="accent1">
                  <a:tint val="97000"/>
                  <a:satMod val="100000"/>
                  <a:lumMod val="102000"/>
                </a:schemeClr>
              </a:gs>
              <a:gs pos="50000">
                <a:schemeClr val="accent1">
                  <a:shade val="100000"/>
                  <a:satMod val="103000"/>
                  <a:lumMod val="100000"/>
                </a:schemeClr>
              </a:gs>
              <a:gs pos="100000">
                <a:schemeClr val="accent1">
                  <a:shade val="93000"/>
                  <a:satMod val="110000"/>
                  <a:lumMod val="99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/>
        </c:spPr>
      </c:pivotFmt>
      <c:pivotFmt>
        <c:idx val="5"/>
        <c:spPr>
          <a:gradFill rotWithShape="1">
            <a:gsLst>
              <a:gs pos="0">
                <a:schemeClr val="accent1">
                  <a:tint val="97000"/>
                  <a:satMod val="100000"/>
                  <a:lumMod val="102000"/>
                </a:schemeClr>
              </a:gs>
              <a:gs pos="50000">
                <a:schemeClr val="accent1">
                  <a:shade val="100000"/>
                  <a:satMod val="103000"/>
                  <a:lumMod val="100000"/>
                </a:schemeClr>
              </a:gs>
              <a:gs pos="100000">
                <a:schemeClr val="accent1">
                  <a:shade val="93000"/>
                  <a:satMod val="110000"/>
                  <a:lumMod val="99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/>
        </c:spPr>
      </c:pivotFmt>
      <c:pivotFmt>
        <c:idx val="6"/>
        <c:spPr>
          <a:gradFill rotWithShape="1">
            <a:gsLst>
              <a:gs pos="0">
                <a:schemeClr val="accent1">
                  <a:tint val="97000"/>
                  <a:satMod val="100000"/>
                  <a:lumMod val="102000"/>
                </a:schemeClr>
              </a:gs>
              <a:gs pos="50000">
                <a:schemeClr val="accent1">
                  <a:shade val="100000"/>
                  <a:satMod val="103000"/>
                  <a:lumMod val="100000"/>
                </a:schemeClr>
              </a:gs>
              <a:gs pos="100000">
                <a:schemeClr val="accent1">
                  <a:shade val="93000"/>
                  <a:satMod val="110000"/>
                  <a:lumMod val="99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97000"/>
                  <a:satMod val="100000"/>
                  <a:lumMod val="102000"/>
                </a:schemeClr>
              </a:gs>
              <a:gs pos="50000">
                <a:schemeClr val="accent1">
                  <a:shade val="100000"/>
                  <a:satMod val="103000"/>
                  <a:lumMod val="100000"/>
                </a:schemeClr>
              </a:gs>
              <a:gs pos="100000">
                <a:schemeClr val="accent1">
                  <a:shade val="93000"/>
                  <a:satMod val="110000"/>
                  <a:lumMod val="99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/>
        </c:spPr>
      </c:pivotFmt>
      <c:pivotFmt>
        <c:idx val="8"/>
        <c:spPr>
          <a:gradFill rotWithShape="1">
            <a:gsLst>
              <a:gs pos="0">
                <a:schemeClr val="accent1">
                  <a:tint val="97000"/>
                  <a:satMod val="100000"/>
                  <a:lumMod val="102000"/>
                </a:schemeClr>
              </a:gs>
              <a:gs pos="50000">
                <a:schemeClr val="accent1">
                  <a:shade val="100000"/>
                  <a:satMod val="103000"/>
                  <a:lumMod val="100000"/>
                </a:schemeClr>
              </a:gs>
              <a:gs pos="100000">
                <a:schemeClr val="accent1">
                  <a:shade val="93000"/>
                  <a:satMod val="110000"/>
                  <a:lumMod val="99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/>
        </c:spPr>
      </c:pivotFmt>
      <c:pivotFmt>
        <c:idx val="9"/>
        <c:spPr>
          <a:gradFill rotWithShape="1">
            <a:gsLst>
              <a:gs pos="0">
                <a:schemeClr val="accent1">
                  <a:tint val="97000"/>
                  <a:satMod val="100000"/>
                  <a:lumMod val="102000"/>
                </a:schemeClr>
              </a:gs>
              <a:gs pos="50000">
                <a:schemeClr val="accent1">
                  <a:shade val="100000"/>
                  <a:satMod val="103000"/>
                  <a:lumMod val="100000"/>
                </a:schemeClr>
              </a:gs>
              <a:gs pos="100000">
                <a:schemeClr val="accent1">
                  <a:shade val="93000"/>
                  <a:satMod val="110000"/>
                  <a:lumMod val="99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/>
        </c:spPr>
      </c:pivotFmt>
      <c:pivotFmt>
        <c:idx val="10"/>
        <c:spPr>
          <a:gradFill rotWithShape="1">
            <a:gsLst>
              <a:gs pos="0">
                <a:schemeClr val="accent1">
                  <a:tint val="97000"/>
                  <a:satMod val="100000"/>
                  <a:lumMod val="102000"/>
                </a:schemeClr>
              </a:gs>
              <a:gs pos="50000">
                <a:schemeClr val="accent1">
                  <a:shade val="100000"/>
                  <a:satMod val="103000"/>
                  <a:lumMod val="100000"/>
                </a:schemeClr>
              </a:gs>
              <a:gs pos="100000">
                <a:schemeClr val="accent1">
                  <a:shade val="93000"/>
                  <a:satMod val="110000"/>
                  <a:lumMod val="99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5969313210848643"/>
          <c:y val="0"/>
          <c:w val="0.67505839895013109"/>
          <c:h val="1"/>
        </c:manualLayout>
      </c:layout>
      <c:pie3DChart>
        <c:varyColors val="1"/>
        <c:ser>
          <c:idx val="0"/>
          <c:order val="0"/>
          <c:tx>
            <c:strRef>
              <c:f>PIVOTs!$B$97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7000"/>
                      <a:satMod val="100000"/>
                      <a:lumMod val="102000"/>
                    </a:schemeClr>
                  </a:gs>
                  <a:gs pos="50000">
                    <a:schemeClr val="accent1">
                      <a:shade val="100000"/>
                      <a:satMod val="103000"/>
                      <a:lumMod val="100000"/>
                    </a:schemeClr>
                  </a:gs>
                  <a:gs pos="100000">
                    <a:schemeClr val="accent1">
                      <a:shade val="93000"/>
                      <a:satMod val="11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1-46D8-43B4-B085-8737523C8C7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97000"/>
                      <a:satMod val="100000"/>
                      <a:lumMod val="102000"/>
                    </a:schemeClr>
                  </a:gs>
                  <a:gs pos="50000">
                    <a:schemeClr val="accent3">
                      <a:shade val="100000"/>
                      <a:satMod val="103000"/>
                      <a:lumMod val="100000"/>
                    </a:schemeClr>
                  </a:gs>
                  <a:gs pos="100000">
                    <a:schemeClr val="accent3">
                      <a:shade val="93000"/>
                      <a:satMod val="11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3-46D8-43B4-B085-8737523C8C7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tint val="97000"/>
                      <a:satMod val="100000"/>
                      <a:lumMod val="102000"/>
                    </a:schemeClr>
                  </a:gs>
                  <a:gs pos="50000">
                    <a:schemeClr val="accent5">
                      <a:shade val="100000"/>
                      <a:satMod val="103000"/>
                      <a:lumMod val="100000"/>
                    </a:schemeClr>
                  </a:gs>
                  <a:gs pos="100000">
                    <a:schemeClr val="accent5">
                      <a:shade val="93000"/>
                      <a:satMod val="11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5-46D8-43B4-B085-8737523C8C7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7000"/>
                      <a:satMod val="100000"/>
                      <a:lumMod val="102000"/>
                    </a:schemeClr>
                  </a:gs>
                  <a:gs pos="50000">
                    <a:schemeClr val="accent1">
                      <a:lumMod val="60000"/>
                      <a:shade val="100000"/>
                      <a:satMod val="103000"/>
                      <a:lumMod val="100000"/>
                    </a:schemeClr>
                  </a:gs>
                  <a:gs pos="100000">
                    <a:schemeClr val="accent1">
                      <a:lumMod val="60000"/>
                      <a:shade val="93000"/>
                      <a:satMod val="11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/>
            </c:spPr>
            <c:extLst>
              <c:ext xmlns:c16="http://schemas.microsoft.com/office/drawing/2014/chart" uri="{C3380CC4-5D6E-409C-BE32-E72D297353CC}">
                <c16:uniqueId val="{00000007-46D8-43B4-B085-8737523C8C7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PIVOTs!$A$98:$A$102</c:f>
              <c:strCache>
                <c:ptCount val="4"/>
                <c:pt idx="0">
                  <c:v>Bavaria</c:v>
                </c:pt>
                <c:pt idx="1">
                  <c:v>Berlin</c:v>
                </c:pt>
                <c:pt idx="2">
                  <c:v>Rheinland-Pfalz</c:v>
                </c:pt>
                <c:pt idx="3">
                  <c:v>Saxony</c:v>
                </c:pt>
              </c:strCache>
            </c:strRef>
          </c:cat>
          <c:val>
            <c:numRef>
              <c:f>PIVOTs!$B$98:$B$102</c:f>
              <c:numCache>
                <c:formatCode>_(* #,##0_);_(* \(#,##0\);_(* "-"??_);_(@_)</c:formatCode>
                <c:ptCount val="4"/>
                <c:pt idx="0">
                  <c:v>216.67713999999998</c:v>
                </c:pt>
                <c:pt idx="1">
                  <c:v>560.91936999999996</c:v>
                </c:pt>
                <c:pt idx="2">
                  <c:v>311.38519800000012</c:v>
                </c:pt>
                <c:pt idx="3">
                  <c:v>719.47370000000012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6D8-43B4-B085-8737523C8C75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0286769709341885E-2"/>
          <c:y val="0.81009236826165965"/>
          <c:w val="0.79961132983377081"/>
          <c:h val="0.117614100320793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[AUM Data Set.xlsx]PIVOTs!PivotTable8</c:name>
    <c:fmtId val="13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 sz="1200" dirty="0"/>
              <a:t>Sales Team</a:t>
            </a:r>
            <a:r>
              <a:rPr lang="en-GB" sz="1200" baseline="0" dirty="0"/>
              <a:t> Analysis</a:t>
            </a:r>
            <a:endParaRPr lang="en-GB" sz="1200" dirty="0"/>
          </a:p>
        </c:rich>
      </c:tx>
      <c:layout>
        <c:manualLayout>
          <c:xMode val="edge"/>
          <c:yMode val="edge"/>
          <c:x val="0.29216972878390202"/>
          <c:y val="3.60164714987549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prstMaterial="dkEdge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FF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c:spPr>
      </c:pivotFmt>
      <c:pivotFmt>
        <c:idx val="2"/>
        <c:spPr>
          <a:solidFill>
            <a:srgbClr val="FFFF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c:spPr>
      </c:pivotFmt>
      <c:pivotFmt>
        <c:idx val="3"/>
        <c:spPr>
          <a:solidFill>
            <a:srgbClr val="00B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c:spPr>
      </c:pivotFmt>
      <c:pivotFmt>
        <c:idx val="4"/>
        <c:spPr>
          <a:solidFill>
            <a:schemeClr val="bg1">
              <a:lumMod val="6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c:spPr>
      </c:pivotFmt>
      <c:pivotFmt>
        <c:idx val="5"/>
        <c:spPr>
          <a:solidFill>
            <a:schemeClr val="bg1">
              <a:lumMod val="6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FFF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c:spPr>
      </c:pivotFmt>
      <c:pivotFmt>
        <c:idx val="8"/>
        <c:spPr>
          <a:solidFill>
            <a:srgbClr val="FFFF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c:spPr>
      </c:pivotFmt>
      <c:pivotFmt>
        <c:idx val="9"/>
        <c:spPr>
          <a:solidFill>
            <a:srgbClr val="00B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c:spPr>
      </c:pivotFmt>
      <c:pivotFmt>
        <c:idx val="10"/>
        <c:spPr>
          <a:solidFill>
            <a:schemeClr val="bg1">
              <a:lumMod val="6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c:spPr>
      </c:pivotFmt>
      <c:pivotFmt>
        <c:idx val="11"/>
        <c:spPr>
          <a:solidFill>
            <a:schemeClr val="bg1">
              <a:lumMod val="6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FFFF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c:spPr>
      </c:pivotFmt>
      <c:pivotFmt>
        <c:idx val="14"/>
        <c:spPr>
          <a:solidFill>
            <a:srgbClr val="FFFF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c:spPr>
      </c:pivotFmt>
      <c:pivotFmt>
        <c:idx val="15"/>
        <c:spPr>
          <a:solidFill>
            <a:srgbClr val="00B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c:spPr>
      </c:pivotFmt>
      <c:pivotFmt>
        <c:idx val="16"/>
        <c:spPr>
          <a:solidFill>
            <a:schemeClr val="bg1">
              <a:lumMod val="6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c:spPr>
      </c:pivotFmt>
      <c:pivotFmt>
        <c:idx val="17"/>
        <c:spPr>
          <a:solidFill>
            <a:schemeClr val="bg1">
              <a:lumMod val="65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c:spPr>
      </c:pivotFmt>
    </c:pivotFmts>
    <c:plotArea>
      <c:layout>
        <c:manualLayout>
          <c:layoutTarget val="inner"/>
          <c:xMode val="edge"/>
          <c:yMode val="edge"/>
          <c:x val="9.8886701662292215E-2"/>
          <c:y val="0.16347003499562554"/>
          <c:w val="0.87055774278215226"/>
          <c:h val="0.479472878390201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PIVOTs!$B$116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prstMaterial="dkEdge">
              <a:bevelT w="0" h="0"/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dkEdge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95EF-40EA-9A44-2CA97B5380F5}"/>
              </c:ext>
            </c:extLst>
          </c:dPt>
          <c:dPt>
            <c:idx val="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dkEdge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95EF-40EA-9A44-2CA97B5380F5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dkEdge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95EF-40EA-9A44-2CA97B5380F5}"/>
              </c:ext>
            </c:extLst>
          </c:dPt>
          <c:dPt>
            <c:idx val="5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dkEdge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7-95EF-40EA-9A44-2CA97B5380F5}"/>
              </c:ext>
            </c:extLst>
          </c:dPt>
          <c:dPt>
            <c:idx val="6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prstMaterial="dkEdge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9-95EF-40EA-9A44-2CA97B5380F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PIVOTs!$A$117:$A$129</c:f>
              <c:multiLvlStrCache>
                <c:ptCount val="7"/>
                <c:lvl>
                  <c:pt idx="0">
                    <c:v>Hanadi U</c:v>
                  </c:pt>
                  <c:pt idx="1">
                    <c:v>Sabine A</c:v>
                  </c:pt>
                  <c:pt idx="2">
                    <c:v>Sabine A</c:v>
                  </c:pt>
                  <c:pt idx="3">
                    <c:v>Hanadi U</c:v>
                  </c:pt>
                  <c:pt idx="4">
                    <c:v>Sabine A</c:v>
                  </c:pt>
                  <c:pt idx="5">
                    <c:v>Hanadi U</c:v>
                  </c:pt>
                  <c:pt idx="6">
                    <c:v>Sabine A</c:v>
                  </c:pt>
                </c:lvl>
                <c:lvl>
                  <c:pt idx="0">
                    <c:v>Jithin M</c:v>
                  </c:pt>
                  <c:pt idx="2">
                    <c:v>Nibu X</c:v>
                  </c:pt>
                  <c:pt idx="3">
                    <c:v>Sagar T</c:v>
                  </c:pt>
                  <c:pt idx="5">
                    <c:v>Sulaiman B</c:v>
                  </c:pt>
                </c:lvl>
                <c:lvl>
                  <c:pt idx="0">
                    <c:v>Syed I</c:v>
                  </c:pt>
                </c:lvl>
              </c:multiLvlStrCache>
            </c:multiLvlStrRef>
          </c:cat>
          <c:val>
            <c:numRef>
              <c:f>PIVOTs!$B$117:$B$129</c:f>
              <c:numCache>
                <c:formatCode>_(* #,##0_);_(* \(#,##0\);_(* "-"??_);_(@_)</c:formatCode>
                <c:ptCount val="7"/>
                <c:pt idx="0">
                  <c:v>277.59971999999999</c:v>
                </c:pt>
                <c:pt idx="1">
                  <c:v>489.59229999999997</c:v>
                </c:pt>
                <c:pt idx="2">
                  <c:v>318.16504000000009</c:v>
                </c:pt>
                <c:pt idx="3">
                  <c:v>193.04783800000001</c:v>
                </c:pt>
                <c:pt idx="4">
                  <c:v>96.805123999999992</c:v>
                </c:pt>
                <c:pt idx="5">
                  <c:v>253.60047</c:v>
                </c:pt>
                <c:pt idx="6">
                  <c:v>179.64491599999999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5EF-40EA-9A44-2CA97B5380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22335024"/>
        <c:axId val="1522317136"/>
      </c:barChart>
      <c:catAx>
        <c:axId val="1522335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2317136"/>
        <c:crosses val="autoZero"/>
        <c:auto val="1"/>
        <c:lblAlgn val="ctr"/>
        <c:lblOffset val="100"/>
        <c:noMultiLvlLbl val="0"/>
      </c:catAx>
      <c:valAx>
        <c:axId val="1522317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2335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20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75000"/>
      </a:schemeClr>
    </cs:fontRef>
    <cs:spPr>
      <a:solidFill>
        <a:schemeClr val="dk1">
          <a:lumMod val="75000"/>
          <a:lumOff val="25000"/>
        </a:schemeClr>
      </a:solidFill>
      <a:ln>
        <a:solidFill>
          <a:schemeClr val="lt1">
            <a:lumMod val="75000"/>
          </a:schemeClr>
        </a:solidFill>
      </a:ln>
      <a:effectLst>
        <a:glow rad="63500">
          <a:schemeClr val="lt1">
            <a:lumMod val="75000"/>
            <a:alpha val="15000"/>
          </a:schemeClr>
        </a:glow>
      </a:effectLst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8575" cap="rnd">
        <a:solidFill>
          <a:schemeClr val="phClr"/>
        </a:solidFill>
      </a:ln>
      <a:effectLst>
        <a:glow rad="76200">
          <a:schemeClr val="phClr">
            <a:satMod val="175000"/>
            <a:alpha val="3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70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chart" Target="../charts/char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40862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BANK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Monthly AUM Report</a:t>
            </a:r>
          </a:p>
          <a:p>
            <a:r>
              <a:rPr lang="en-US" dirty="0">
                <a:solidFill>
                  <a:schemeClr val="tx1"/>
                </a:solidFill>
              </a:rPr>
              <a:t>January 2022</a:t>
            </a: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26" y="2391402"/>
            <a:ext cx="4227443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Table of contents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8E2E185-91B2-4F9E-A4AE-8151E294DF17}"/>
              </a:ext>
            </a:extLst>
          </p:cNvPr>
          <p:cNvSpPr txBox="1">
            <a:spLocks/>
          </p:cNvSpPr>
          <p:nvPr/>
        </p:nvSpPr>
        <p:spPr bwMode="black">
          <a:xfrm>
            <a:off x="4867723" y="644031"/>
            <a:ext cx="6970306" cy="877957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u="sng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 OBJECTIVES</a:t>
            </a:r>
            <a:endParaRPr lang="en-US" sz="2000" b="1" u="sng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E4E740-BAEA-4D46-8039-C7AE8D7400FF}"/>
              </a:ext>
            </a:extLst>
          </p:cNvPr>
          <p:cNvSpPr txBox="1">
            <a:spLocks/>
          </p:cNvSpPr>
          <p:nvPr/>
        </p:nvSpPr>
        <p:spPr bwMode="black">
          <a:xfrm>
            <a:off x="4905822" y="1696611"/>
            <a:ext cx="6970307" cy="1048895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u="sng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 Year on year comparison (actual vs target)</a:t>
            </a:r>
            <a:endParaRPr lang="en-GB" sz="2000" b="1" u="sng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0148902-107E-4EFF-9DF4-8C7377CA0576}"/>
              </a:ext>
            </a:extLst>
          </p:cNvPr>
          <p:cNvSpPr txBox="1">
            <a:spLocks/>
          </p:cNvSpPr>
          <p:nvPr/>
        </p:nvSpPr>
        <p:spPr bwMode="black">
          <a:xfrm>
            <a:off x="4867723" y="2884319"/>
            <a:ext cx="6970307" cy="1048895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u="sng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 Client base contribution to aum</a:t>
            </a:r>
            <a:endParaRPr lang="en-US" sz="2000" b="1" u="sng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155CB00-3360-40C3-AF82-D421B3315229}"/>
              </a:ext>
            </a:extLst>
          </p:cNvPr>
          <p:cNvSpPr txBox="1">
            <a:spLocks/>
          </p:cNvSpPr>
          <p:nvPr/>
        </p:nvSpPr>
        <p:spPr bwMode="black">
          <a:xfrm>
            <a:off x="4867722" y="4072027"/>
            <a:ext cx="6970307" cy="1048895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u="sng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 Region focus to aum</a:t>
            </a:r>
            <a:endParaRPr lang="en-US" sz="2000" b="1" u="sng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183550C-D002-463F-93A7-1E9B02EB9604}"/>
              </a:ext>
            </a:extLst>
          </p:cNvPr>
          <p:cNvSpPr txBox="1">
            <a:spLocks/>
          </p:cNvSpPr>
          <p:nvPr/>
        </p:nvSpPr>
        <p:spPr bwMode="black">
          <a:xfrm>
            <a:off x="4905821" y="5056452"/>
            <a:ext cx="6970307" cy="1048895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u="sng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 customer focus to aum</a:t>
            </a:r>
            <a:endParaRPr lang="en-US" sz="2000" b="1" u="sng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25A25-7741-43C7-8689-906B0A1E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8650"/>
            <a:ext cx="10515600" cy="800100"/>
          </a:xfrm>
        </p:spPr>
        <p:txBody>
          <a:bodyPr/>
          <a:lstStyle/>
          <a:p>
            <a:r>
              <a:rPr lang="en-US" dirty="0"/>
              <a:t>Objectives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A1B1B-22CA-4BFD-9DBA-D6960D215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report shows the monthly AUM (Assets Under Management). </a:t>
            </a:r>
          </a:p>
          <a:p>
            <a:endParaRPr lang="en-US" dirty="0"/>
          </a:p>
          <a:p>
            <a:r>
              <a:rPr lang="en-US" dirty="0"/>
              <a:t>Focusing on the monthly movements and making analysis based on customer, segmentation, region and products. </a:t>
            </a:r>
          </a:p>
          <a:p>
            <a:endParaRPr lang="en-US" dirty="0"/>
          </a:p>
          <a:p>
            <a:r>
              <a:rPr lang="en-US" dirty="0"/>
              <a:t>This reports helps higher management make decisions and sees the direction its strategy are flowing through in the investment world. 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7402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B76FA46-C57D-4F4F-A660-35563DBFE8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394127"/>
              </p:ext>
            </p:extLst>
          </p:nvPr>
        </p:nvGraphicFramePr>
        <p:xfrm>
          <a:off x="1177473" y="183696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3328C91A-A5BB-415C-B66D-66E4F89F5CCC}"/>
              </a:ext>
            </a:extLst>
          </p:cNvPr>
          <p:cNvSpPr txBox="1">
            <a:spLocks/>
          </p:cNvSpPr>
          <p:nvPr/>
        </p:nvSpPr>
        <p:spPr bwMode="black">
          <a:xfrm>
            <a:off x="838200" y="628650"/>
            <a:ext cx="10515600" cy="80010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Year on year comparison (actual vs target)</a:t>
            </a:r>
            <a:endParaRPr lang="en-GB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2C69C8C-4DD1-4823-A28D-9867E9F8BC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0328818"/>
              </p:ext>
            </p:extLst>
          </p:nvPr>
        </p:nvGraphicFramePr>
        <p:xfrm>
          <a:off x="6437139" y="183696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6D8BA28-8643-4B10-AD71-337203F59F6D}"/>
              </a:ext>
            </a:extLst>
          </p:cNvPr>
          <p:cNvSpPr txBox="1"/>
          <p:nvPr/>
        </p:nvSpPr>
        <p:spPr>
          <a:xfrm>
            <a:off x="1079605" y="4662715"/>
            <a:ext cx="4669868" cy="1705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Facts:-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2021 until Q3 showed growth.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Slight dip in Q4 in comparison to set targets.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AUM value kept rising by 1%.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4D8FB4-C436-4841-8CFB-0911C1B0F6A8}"/>
              </a:ext>
            </a:extLst>
          </p:cNvPr>
          <p:cNvSpPr txBox="1"/>
          <p:nvPr/>
        </p:nvSpPr>
        <p:spPr>
          <a:xfrm>
            <a:off x="6437139" y="4672694"/>
            <a:ext cx="5180264" cy="1705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Facts:-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2022 shows growth in terms of actual achieved.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However falls short of the required target by 10%.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AUM value growth from Dec 2021 is 5%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9D12CA-82CA-443A-8A37-124C90FF095A}"/>
              </a:ext>
            </a:extLst>
          </p:cNvPr>
          <p:cNvSpPr txBox="1"/>
          <p:nvPr/>
        </p:nvSpPr>
        <p:spPr>
          <a:xfrm>
            <a:off x="10324516" y="6470755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35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328C91A-A5BB-415C-B66D-66E4F89F5CCC}"/>
              </a:ext>
            </a:extLst>
          </p:cNvPr>
          <p:cNvSpPr txBox="1">
            <a:spLocks/>
          </p:cNvSpPr>
          <p:nvPr/>
        </p:nvSpPr>
        <p:spPr bwMode="black">
          <a:xfrm>
            <a:off x="838200" y="628650"/>
            <a:ext cx="10515600" cy="80010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Client base contribution to aum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374D32-575F-4416-8BD7-3B4D392BE0EC}"/>
              </a:ext>
            </a:extLst>
          </p:cNvPr>
          <p:cNvSpPr txBox="1"/>
          <p:nvPr/>
        </p:nvSpPr>
        <p:spPr>
          <a:xfrm>
            <a:off x="1192037" y="4735286"/>
            <a:ext cx="6565900" cy="1705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Facts:-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Highest contribution by a single client is 12% of total AUM value.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Average customer contribution is about 5% of AUM value.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Mutual Fund holds 45%, Equity 35% and Bonds 21%</a:t>
            </a:r>
            <a:endParaRPr lang="en-GB" dirty="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5A7ADE15-BA57-45C9-8352-DC3EA35F95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9774097"/>
              </p:ext>
            </p:extLst>
          </p:nvPr>
        </p:nvGraphicFramePr>
        <p:xfrm>
          <a:off x="1299030" y="171041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A67BAFCF-2CF3-4AEB-8C4C-061F0BCD36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0180805"/>
              </p:ext>
            </p:extLst>
          </p:nvPr>
        </p:nvGraphicFramePr>
        <p:xfrm>
          <a:off x="6480629" y="171041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699CF85-08D3-444D-B811-9E2752D88B03}"/>
              </a:ext>
            </a:extLst>
          </p:cNvPr>
          <p:cNvSpPr txBox="1"/>
          <p:nvPr/>
        </p:nvSpPr>
        <p:spPr>
          <a:xfrm>
            <a:off x="10324516" y="6470755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766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328C91A-A5BB-415C-B66D-66E4F89F5CCC}"/>
              </a:ext>
            </a:extLst>
          </p:cNvPr>
          <p:cNvSpPr txBox="1">
            <a:spLocks/>
          </p:cNvSpPr>
          <p:nvPr/>
        </p:nvSpPr>
        <p:spPr bwMode="black">
          <a:xfrm>
            <a:off x="838200" y="628650"/>
            <a:ext cx="10515600" cy="80010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Region focus to aum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374D32-575F-4416-8BD7-3B4D392BE0EC}"/>
              </a:ext>
            </a:extLst>
          </p:cNvPr>
          <p:cNvSpPr txBox="1"/>
          <p:nvPr/>
        </p:nvSpPr>
        <p:spPr>
          <a:xfrm>
            <a:off x="1192037" y="4735286"/>
            <a:ext cx="4946354" cy="87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Facts:-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Highest contributor is North America with 68%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744B574-CB33-4FFD-8849-C8264960CF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1293162"/>
              </p:ext>
            </p:extLst>
          </p:nvPr>
        </p:nvGraphicFramePr>
        <p:xfrm>
          <a:off x="3810000" y="171041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246E4A8-C21B-4329-80F3-73B66CEC64B8}"/>
              </a:ext>
            </a:extLst>
          </p:cNvPr>
          <p:cNvSpPr txBox="1"/>
          <p:nvPr/>
        </p:nvSpPr>
        <p:spPr>
          <a:xfrm>
            <a:off x="10324516" y="6470755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280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328C91A-A5BB-415C-B66D-66E4F89F5CCC}"/>
              </a:ext>
            </a:extLst>
          </p:cNvPr>
          <p:cNvSpPr txBox="1">
            <a:spLocks/>
          </p:cNvSpPr>
          <p:nvPr/>
        </p:nvSpPr>
        <p:spPr bwMode="black">
          <a:xfrm>
            <a:off x="838200" y="628650"/>
            <a:ext cx="10515600" cy="80010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customer focus to aum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374D32-575F-4416-8BD7-3B4D392BE0EC}"/>
              </a:ext>
            </a:extLst>
          </p:cNvPr>
          <p:cNvSpPr txBox="1"/>
          <p:nvPr/>
        </p:nvSpPr>
        <p:spPr>
          <a:xfrm>
            <a:off x="1811578" y="4240059"/>
            <a:ext cx="43307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Facts:-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Highest contributor is Private Banking Segment, followed by Retail and Wealth Segments respectively.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ABB3ED8-0A0F-4993-BD3B-745516A37D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5987378"/>
              </p:ext>
            </p:extLst>
          </p:nvPr>
        </p:nvGraphicFramePr>
        <p:xfrm>
          <a:off x="1811578" y="1643839"/>
          <a:ext cx="4115457" cy="2381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7DD5FCB-373D-41C9-A5B0-48F3D52840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3365015"/>
              </p:ext>
            </p:extLst>
          </p:nvPr>
        </p:nvGraphicFramePr>
        <p:xfrm>
          <a:off x="6492460" y="1647530"/>
          <a:ext cx="4114800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DA20527-383B-4BC8-835A-6D28CA4AEB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2322967"/>
              </p:ext>
            </p:extLst>
          </p:nvPr>
        </p:nvGraphicFramePr>
        <p:xfrm>
          <a:off x="6492460" y="4215980"/>
          <a:ext cx="4114800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7A10DF1-7D0C-4CCB-8381-401820B47F6E}"/>
              </a:ext>
            </a:extLst>
          </p:cNvPr>
          <p:cNvSpPr txBox="1"/>
          <p:nvPr/>
        </p:nvSpPr>
        <p:spPr>
          <a:xfrm>
            <a:off x="10324516" y="6470755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3147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200BDC-7657-43A1-BF5C-5A781FB11C49}"/>
              </a:ext>
            </a:extLst>
          </p:cNvPr>
          <p:cNvSpPr txBox="1"/>
          <p:nvPr/>
        </p:nvSpPr>
        <p:spPr>
          <a:xfrm>
            <a:off x="10324516" y="6470755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 of Contents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4D5ADA-BB6C-46F4-9A97-3A3D44A9A8A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28223DC-4748-4F7F-8D8D-E4EA5A6C18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12D154-BCA4-47A9-881C-4EFB9658D8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61</TotalTime>
  <Words>290</Words>
  <Application>Microsoft Office PowerPoint</Application>
  <PresentationFormat>Widescreen</PresentationFormat>
  <Paragraphs>58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</vt:lpstr>
      <vt:lpstr>Parcel</vt:lpstr>
      <vt:lpstr>BANK NAME</vt:lpstr>
      <vt:lpstr>Table of contents</vt:lpstr>
      <vt:lpstr>Objectives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NAME</dc:title>
  <dc:creator>Nithin Felix</dc:creator>
  <cp:lastModifiedBy>Nithin Felix</cp:lastModifiedBy>
  <cp:revision>40</cp:revision>
  <dcterms:created xsi:type="dcterms:W3CDTF">2022-01-07T08:30:15Z</dcterms:created>
  <dcterms:modified xsi:type="dcterms:W3CDTF">2022-01-07T09:31:39Z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