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56" r:id="rId2"/>
    <p:sldId id="257" r:id="rId3"/>
    <p:sldId id="261" r:id="rId4"/>
    <p:sldId id="258" r:id="rId5"/>
    <p:sldId id="263" r:id="rId6"/>
    <p:sldId id="264" r:id="rId7"/>
    <p:sldId id="265" r:id="rId8"/>
    <p:sldId id="267" r:id="rId9"/>
    <p:sldId id="268" r:id="rId10"/>
    <p:sldId id="269" r:id="rId11"/>
    <p:sldId id="270" r:id="rId12"/>
    <p:sldId id="271" r:id="rId13"/>
    <p:sldId id="272" r:id="rId14"/>
    <p:sldId id="266" r:id="rId15"/>
    <p:sldId id="262" r:id="rId16"/>
    <p:sldId id="287" r:id="rId17"/>
    <p:sldId id="296" r:id="rId18"/>
    <p:sldId id="290" r:id="rId19"/>
    <p:sldId id="291" r:id="rId20"/>
    <p:sldId id="293" r:id="rId21"/>
    <p:sldId id="295" r:id="rId22"/>
    <p:sldId id="300" r:id="rId23"/>
    <p:sldId id="297"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95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stacked"/>
        <c:varyColors val="0"/>
        <c:ser>
          <c:idx val="0"/>
          <c:order val="0"/>
          <c:tx>
            <c:strRef>
              <c:f>Sheet1!$B$1</c:f>
              <c:strCache>
                <c:ptCount val="1"/>
                <c:pt idx="0">
                  <c:v>Series 1</c:v>
                </c:pt>
              </c:strCache>
            </c:strRef>
          </c:tx>
          <c:spPr>
            <a:solidFill>
              <a:schemeClr val="accent1"/>
            </a:solidFill>
            <a:ln>
              <a:noFill/>
            </a:ln>
            <a:effectLst/>
          </c:spPr>
          <c:invertIfNegative val="0"/>
          <c:dPt>
            <c:idx val="0"/>
            <c:invertIfNegative val="0"/>
            <c:bubble3D val="0"/>
            <c:spPr>
              <a:solidFill>
                <a:srgbClr val="98A3AD"/>
              </a:solidFill>
              <a:ln>
                <a:noFill/>
              </a:ln>
              <a:effectLst/>
            </c:spPr>
            <c:extLst>
              <c:ext xmlns:c16="http://schemas.microsoft.com/office/drawing/2014/chart" uri="{C3380CC4-5D6E-409C-BE32-E72D297353CC}">
                <c16:uniqueId val="{00000001-51DE-481D-80B4-5A96AB882B40}"/>
              </c:ext>
            </c:extLst>
          </c:dPt>
          <c:dPt>
            <c:idx val="1"/>
            <c:invertIfNegative val="0"/>
            <c:bubble3D val="0"/>
            <c:spPr>
              <a:solidFill>
                <a:srgbClr val="667181"/>
              </a:solidFill>
              <a:ln>
                <a:noFill/>
              </a:ln>
              <a:effectLst/>
            </c:spPr>
            <c:extLst>
              <c:ext xmlns:c16="http://schemas.microsoft.com/office/drawing/2014/chart" uri="{C3380CC4-5D6E-409C-BE32-E72D297353CC}">
                <c16:uniqueId val="{00000003-51DE-481D-80B4-5A96AB882B40}"/>
              </c:ext>
            </c:extLst>
          </c:dPt>
          <c:dPt>
            <c:idx val="2"/>
            <c:invertIfNegative val="0"/>
            <c:bubble3D val="0"/>
            <c:spPr>
              <a:solidFill>
                <a:srgbClr val="30353F"/>
              </a:solidFill>
              <a:ln>
                <a:noFill/>
              </a:ln>
              <a:effectLst/>
            </c:spPr>
            <c:extLst>
              <c:ext xmlns:c16="http://schemas.microsoft.com/office/drawing/2014/chart" uri="{C3380CC4-5D6E-409C-BE32-E72D297353CC}">
                <c16:uniqueId val="{00000005-51DE-481D-80B4-5A96AB882B40}"/>
              </c:ext>
            </c:extLst>
          </c:dPt>
          <c:cat>
            <c:numRef>
              <c:f>Sheet1!$A$2:$A$4</c:f>
              <c:numCache>
                <c:formatCode>General</c:formatCode>
                <c:ptCount val="3"/>
              </c:numCache>
            </c:numRef>
          </c:cat>
          <c:val>
            <c:numRef>
              <c:f>Sheet1!$B$2:$B$4</c:f>
              <c:numCache>
                <c:formatCode>General</c:formatCode>
                <c:ptCount val="3"/>
                <c:pt idx="0">
                  <c:v>4.3</c:v>
                </c:pt>
                <c:pt idx="1">
                  <c:v>2.5</c:v>
                </c:pt>
                <c:pt idx="2">
                  <c:v>3.5</c:v>
                </c:pt>
              </c:numCache>
            </c:numRef>
          </c:val>
          <c:extLst>
            <c:ext xmlns:c16="http://schemas.microsoft.com/office/drawing/2014/chart" uri="{C3380CC4-5D6E-409C-BE32-E72D297353CC}">
              <c16:uniqueId val="{00000006-51DE-481D-80B4-5A96AB882B40}"/>
            </c:ext>
          </c:extLst>
        </c:ser>
        <c:ser>
          <c:idx val="1"/>
          <c:order val="1"/>
          <c:tx>
            <c:strRef>
              <c:f>Sheet1!$C$1</c:f>
              <c:strCache>
                <c:ptCount val="1"/>
                <c:pt idx="0">
                  <c:v>Column2</c:v>
                </c:pt>
              </c:strCache>
            </c:strRef>
          </c:tx>
          <c:spPr>
            <a:solidFill>
              <a:schemeClr val="accent2"/>
            </a:solidFill>
            <a:ln>
              <a:noFill/>
            </a:ln>
            <a:effectLst/>
          </c:spPr>
          <c:invertIfNegative val="0"/>
          <c:cat>
            <c:numRef>
              <c:f>Sheet1!$A$2:$A$4</c:f>
              <c:numCache>
                <c:formatCode>General</c:formatCode>
                <c:ptCount val="3"/>
              </c:numCache>
            </c:numRef>
          </c:cat>
          <c:val>
            <c:numRef>
              <c:f>Sheet1!$C$2:$C$4</c:f>
              <c:numCache>
                <c:formatCode>General</c:formatCode>
                <c:ptCount val="3"/>
              </c:numCache>
            </c:numRef>
          </c:val>
          <c:extLst>
            <c:ext xmlns:c16="http://schemas.microsoft.com/office/drawing/2014/chart" uri="{C3380CC4-5D6E-409C-BE32-E72D297353CC}">
              <c16:uniqueId val="{00000007-51DE-481D-80B4-5A96AB882B40}"/>
            </c:ext>
          </c:extLst>
        </c:ser>
        <c:ser>
          <c:idx val="2"/>
          <c:order val="2"/>
          <c:tx>
            <c:strRef>
              <c:f>Sheet1!$D$1</c:f>
              <c:strCache>
                <c:ptCount val="1"/>
                <c:pt idx="0">
                  <c:v>Column1</c:v>
                </c:pt>
              </c:strCache>
            </c:strRef>
          </c:tx>
          <c:spPr>
            <a:solidFill>
              <a:schemeClr val="accent3"/>
            </a:solidFill>
            <a:ln>
              <a:noFill/>
            </a:ln>
            <a:effectLst/>
          </c:spPr>
          <c:invertIfNegative val="0"/>
          <c:cat>
            <c:numRef>
              <c:f>Sheet1!$A$2:$A$4</c:f>
              <c:numCache>
                <c:formatCode>General</c:formatCode>
                <c:ptCount val="3"/>
              </c:numCache>
            </c:numRef>
          </c:cat>
          <c:val>
            <c:numRef>
              <c:f>Sheet1!$D$2:$D$4</c:f>
              <c:numCache>
                <c:formatCode>General</c:formatCode>
                <c:ptCount val="3"/>
              </c:numCache>
            </c:numRef>
          </c:val>
          <c:extLst>
            <c:ext xmlns:c16="http://schemas.microsoft.com/office/drawing/2014/chart" uri="{C3380CC4-5D6E-409C-BE32-E72D297353CC}">
              <c16:uniqueId val="{00000008-51DE-481D-80B4-5A96AB882B40}"/>
            </c:ext>
          </c:extLst>
        </c:ser>
        <c:dLbls>
          <c:showLegendKey val="0"/>
          <c:showVal val="0"/>
          <c:showCatName val="0"/>
          <c:showSerName val="0"/>
          <c:showPercent val="0"/>
          <c:showBubbleSize val="0"/>
        </c:dLbls>
        <c:gapWidth val="88"/>
        <c:overlap val="100"/>
        <c:axId val="1923426016"/>
        <c:axId val="1923427104"/>
      </c:barChart>
      <c:catAx>
        <c:axId val="1923426016"/>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923427104"/>
        <c:crosses val="autoZero"/>
        <c:auto val="1"/>
        <c:lblAlgn val="ctr"/>
        <c:lblOffset val="100"/>
        <c:noMultiLvlLbl val="0"/>
      </c:catAx>
      <c:valAx>
        <c:axId val="192342710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92342601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stacked"/>
        <c:varyColors val="0"/>
        <c:ser>
          <c:idx val="0"/>
          <c:order val="0"/>
          <c:tx>
            <c:strRef>
              <c:f>Sheet1!$B$1</c:f>
              <c:strCache>
                <c:ptCount val="1"/>
                <c:pt idx="0">
                  <c:v>Series 1</c:v>
                </c:pt>
              </c:strCache>
            </c:strRef>
          </c:tx>
          <c:spPr>
            <a:solidFill>
              <a:schemeClr val="accent1"/>
            </a:solidFill>
            <a:ln>
              <a:noFill/>
            </a:ln>
            <a:effectLst/>
          </c:spPr>
          <c:invertIfNegative val="0"/>
          <c:dPt>
            <c:idx val="0"/>
            <c:invertIfNegative val="0"/>
            <c:bubble3D val="0"/>
            <c:spPr>
              <a:solidFill>
                <a:srgbClr val="00A5AA"/>
              </a:solidFill>
              <a:ln>
                <a:noFill/>
              </a:ln>
              <a:effectLst/>
            </c:spPr>
            <c:extLst>
              <c:ext xmlns:c16="http://schemas.microsoft.com/office/drawing/2014/chart" uri="{C3380CC4-5D6E-409C-BE32-E72D297353CC}">
                <c16:uniqueId val="{00000001-51DE-481D-80B4-5A96AB882B40}"/>
              </c:ext>
            </c:extLst>
          </c:dPt>
          <c:dPt>
            <c:idx val="1"/>
            <c:invertIfNegative val="0"/>
            <c:bubble3D val="0"/>
            <c:spPr>
              <a:solidFill>
                <a:srgbClr val="667181"/>
              </a:solidFill>
              <a:ln>
                <a:noFill/>
              </a:ln>
              <a:effectLst/>
            </c:spPr>
            <c:extLst>
              <c:ext xmlns:c16="http://schemas.microsoft.com/office/drawing/2014/chart" uri="{C3380CC4-5D6E-409C-BE32-E72D297353CC}">
                <c16:uniqueId val="{00000003-51DE-481D-80B4-5A96AB882B40}"/>
              </c:ext>
            </c:extLst>
          </c:dPt>
          <c:dPt>
            <c:idx val="2"/>
            <c:invertIfNegative val="0"/>
            <c:bubble3D val="0"/>
            <c:spPr>
              <a:solidFill>
                <a:srgbClr val="30353F"/>
              </a:solidFill>
              <a:ln>
                <a:noFill/>
              </a:ln>
              <a:effectLst/>
            </c:spPr>
            <c:extLst>
              <c:ext xmlns:c16="http://schemas.microsoft.com/office/drawing/2014/chart" uri="{C3380CC4-5D6E-409C-BE32-E72D297353CC}">
                <c16:uniqueId val="{00000005-51DE-481D-80B4-5A96AB882B40}"/>
              </c:ext>
            </c:extLst>
          </c:dPt>
          <c:cat>
            <c:numRef>
              <c:f>Sheet1!$A$2:$A$4</c:f>
              <c:numCache>
                <c:formatCode>General</c:formatCode>
                <c:ptCount val="3"/>
              </c:numCache>
            </c:numRef>
          </c:cat>
          <c:val>
            <c:numRef>
              <c:f>Sheet1!$B$2:$B$4</c:f>
              <c:numCache>
                <c:formatCode>General</c:formatCode>
                <c:ptCount val="3"/>
                <c:pt idx="0">
                  <c:v>4.3</c:v>
                </c:pt>
                <c:pt idx="1">
                  <c:v>2.5</c:v>
                </c:pt>
                <c:pt idx="2">
                  <c:v>3.5</c:v>
                </c:pt>
              </c:numCache>
            </c:numRef>
          </c:val>
          <c:extLst>
            <c:ext xmlns:c16="http://schemas.microsoft.com/office/drawing/2014/chart" uri="{C3380CC4-5D6E-409C-BE32-E72D297353CC}">
              <c16:uniqueId val="{00000006-51DE-481D-80B4-5A96AB882B40}"/>
            </c:ext>
          </c:extLst>
        </c:ser>
        <c:ser>
          <c:idx val="1"/>
          <c:order val="1"/>
          <c:tx>
            <c:strRef>
              <c:f>Sheet1!$C$1</c:f>
              <c:strCache>
                <c:ptCount val="1"/>
                <c:pt idx="0">
                  <c:v>Column2</c:v>
                </c:pt>
              </c:strCache>
            </c:strRef>
          </c:tx>
          <c:spPr>
            <a:solidFill>
              <a:schemeClr val="accent2"/>
            </a:solidFill>
            <a:ln>
              <a:noFill/>
            </a:ln>
            <a:effectLst/>
          </c:spPr>
          <c:invertIfNegative val="0"/>
          <c:cat>
            <c:numRef>
              <c:f>Sheet1!$A$2:$A$4</c:f>
              <c:numCache>
                <c:formatCode>General</c:formatCode>
                <c:ptCount val="3"/>
              </c:numCache>
            </c:numRef>
          </c:cat>
          <c:val>
            <c:numRef>
              <c:f>Sheet1!$C$2:$C$4</c:f>
              <c:numCache>
                <c:formatCode>General</c:formatCode>
                <c:ptCount val="3"/>
              </c:numCache>
            </c:numRef>
          </c:val>
          <c:extLst>
            <c:ext xmlns:c16="http://schemas.microsoft.com/office/drawing/2014/chart" uri="{C3380CC4-5D6E-409C-BE32-E72D297353CC}">
              <c16:uniqueId val="{00000007-51DE-481D-80B4-5A96AB882B40}"/>
            </c:ext>
          </c:extLst>
        </c:ser>
        <c:ser>
          <c:idx val="2"/>
          <c:order val="2"/>
          <c:tx>
            <c:strRef>
              <c:f>Sheet1!$D$1</c:f>
              <c:strCache>
                <c:ptCount val="1"/>
                <c:pt idx="0">
                  <c:v>Column1</c:v>
                </c:pt>
              </c:strCache>
            </c:strRef>
          </c:tx>
          <c:spPr>
            <a:solidFill>
              <a:schemeClr val="accent3"/>
            </a:solidFill>
            <a:ln>
              <a:noFill/>
            </a:ln>
            <a:effectLst/>
          </c:spPr>
          <c:invertIfNegative val="0"/>
          <c:cat>
            <c:numRef>
              <c:f>Sheet1!$A$2:$A$4</c:f>
              <c:numCache>
                <c:formatCode>General</c:formatCode>
                <c:ptCount val="3"/>
              </c:numCache>
            </c:numRef>
          </c:cat>
          <c:val>
            <c:numRef>
              <c:f>Sheet1!$D$2:$D$4</c:f>
              <c:numCache>
                <c:formatCode>General</c:formatCode>
                <c:ptCount val="3"/>
              </c:numCache>
            </c:numRef>
          </c:val>
          <c:extLst>
            <c:ext xmlns:c16="http://schemas.microsoft.com/office/drawing/2014/chart" uri="{C3380CC4-5D6E-409C-BE32-E72D297353CC}">
              <c16:uniqueId val="{00000008-51DE-481D-80B4-5A96AB882B40}"/>
            </c:ext>
          </c:extLst>
        </c:ser>
        <c:dLbls>
          <c:showLegendKey val="0"/>
          <c:showVal val="0"/>
          <c:showCatName val="0"/>
          <c:showSerName val="0"/>
          <c:showPercent val="0"/>
          <c:showBubbleSize val="0"/>
        </c:dLbls>
        <c:gapWidth val="88"/>
        <c:overlap val="100"/>
        <c:axId val="1923439616"/>
        <c:axId val="1923440704"/>
      </c:barChart>
      <c:catAx>
        <c:axId val="1923439616"/>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923440704"/>
        <c:crosses val="autoZero"/>
        <c:auto val="1"/>
        <c:lblAlgn val="ctr"/>
        <c:lblOffset val="100"/>
        <c:noMultiLvlLbl val="0"/>
      </c:catAx>
      <c:valAx>
        <c:axId val="192344070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92343961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4BE904-F946-4B60-BD45-DA9067B0707E}" type="datetimeFigureOut">
              <a:rPr lang="en-IN" smtClean="0"/>
              <a:t>25-05-2021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6A28E0-C6A6-4A4B-8B0E-96E341762C91}" type="slidenum">
              <a:rPr lang="en-IN" smtClean="0"/>
              <a:t>‹#›</a:t>
            </a:fld>
            <a:endParaRPr lang="en-IN"/>
          </a:p>
        </p:txBody>
      </p:sp>
    </p:spTree>
    <p:extLst>
      <p:ext uri="{BB962C8B-B14F-4D97-AF65-F5344CB8AC3E}">
        <p14:creationId xmlns:p14="http://schemas.microsoft.com/office/powerpoint/2010/main" val="16543691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2" name="Google Shape;20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43" name="Google Shape;24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046844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36A28E0-C6A6-4A4B-8B0E-96E341762C91}" type="slidenum">
              <a:rPr lang="en-IN" smtClean="0"/>
              <a:t>20</a:t>
            </a:fld>
            <a:endParaRPr lang="en-IN"/>
          </a:p>
        </p:txBody>
      </p:sp>
    </p:spTree>
    <p:extLst>
      <p:ext uri="{BB962C8B-B14F-4D97-AF65-F5344CB8AC3E}">
        <p14:creationId xmlns:p14="http://schemas.microsoft.com/office/powerpoint/2010/main" val="29737022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43" name="Google Shape;24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43" name="Google Shape;24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451206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43" name="Google Shape;24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769869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43" name="Google Shape;24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691768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43" name="Google Shape;24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218475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43" name="Google Shape;24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897173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43" name="Google Shape;24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608497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43" name="Google Shape;24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531901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6649DAA-45C3-4F52-A42B-B0121F16034E}" type="datetimeFigureOut">
              <a:rPr lang="en-IN" smtClean="0"/>
              <a:t>25-05-2021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AA9CC9-447E-44C3-9234-D4E456CDE6EF}" type="slidenum">
              <a:rPr lang="en-IN" smtClean="0"/>
              <a:t>‹#›</a:t>
            </a:fld>
            <a:endParaRPr lang="en-IN"/>
          </a:p>
        </p:txBody>
      </p:sp>
    </p:spTree>
    <p:extLst>
      <p:ext uri="{BB962C8B-B14F-4D97-AF65-F5344CB8AC3E}">
        <p14:creationId xmlns:p14="http://schemas.microsoft.com/office/powerpoint/2010/main" val="3460529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649DAA-45C3-4F52-A42B-B0121F16034E}" type="datetimeFigureOut">
              <a:rPr lang="en-IN" smtClean="0"/>
              <a:t>25-05-2021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AA9CC9-447E-44C3-9234-D4E456CDE6EF}" type="slidenum">
              <a:rPr lang="en-IN" smtClean="0"/>
              <a:t>‹#›</a:t>
            </a:fld>
            <a:endParaRPr lang="en-IN"/>
          </a:p>
        </p:txBody>
      </p:sp>
    </p:spTree>
    <p:extLst>
      <p:ext uri="{BB962C8B-B14F-4D97-AF65-F5344CB8AC3E}">
        <p14:creationId xmlns:p14="http://schemas.microsoft.com/office/powerpoint/2010/main" val="16724042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649DAA-45C3-4F52-A42B-B0121F16034E}" type="datetimeFigureOut">
              <a:rPr lang="en-IN" smtClean="0"/>
              <a:t>25-05-2021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AA9CC9-447E-44C3-9234-D4E456CDE6EF}"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6088400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649DAA-45C3-4F52-A42B-B0121F16034E}" type="datetimeFigureOut">
              <a:rPr lang="en-IN" smtClean="0"/>
              <a:t>25-05-2021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AA9CC9-447E-44C3-9234-D4E456CDE6EF}" type="slidenum">
              <a:rPr lang="en-IN" smtClean="0"/>
              <a:t>‹#›</a:t>
            </a:fld>
            <a:endParaRPr lang="en-IN"/>
          </a:p>
        </p:txBody>
      </p:sp>
    </p:spTree>
    <p:extLst>
      <p:ext uri="{BB962C8B-B14F-4D97-AF65-F5344CB8AC3E}">
        <p14:creationId xmlns:p14="http://schemas.microsoft.com/office/powerpoint/2010/main" val="18569937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649DAA-45C3-4F52-A42B-B0121F16034E}" type="datetimeFigureOut">
              <a:rPr lang="en-IN" smtClean="0"/>
              <a:t>25-05-2021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AA9CC9-447E-44C3-9234-D4E456CDE6EF}"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57394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649DAA-45C3-4F52-A42B-B0121F16034E}" type="datetimeFigureOut">
              <a:rPr lang="en-IN" smtClean="0"/>
              <a:t>25-05-2021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AA9CC9-447E-44C3-9234-D4E456CDE6EF}" type="slidenum">
              <a:rPr lang="en-IN" smtClean="0"/>
              <a:t>‹#›</a:t>
            </a:fld>
            <a:endParaRPr lang="en-IN"/>
          </a:p>
        </p:txBody>
      </p:sp>
    </p:spTree>
    <p:extLst>
      <p:ext uri="{BB962C8B-B14F-4D97-AF65-F5344CB8AC3E}">
        <p14:creationId xmlns:p14="http://schemas.microsoft.com/office/powerpoint/2010/main" val="18944579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649DAA-45C3-4F52-A42B-B0121F16034E}" type="datetimeFigureOut">
              <a:rPr lang="en-IN" smtClean="0"/>
              <a:t>25-05-2021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AA9CC9-447E-44C3-9234-D4E456CDE6EF}" type="slidenum">
              <a:rPr lang="en-IN" smtClean="0"/>
              <a:t>‹#›</a:t>
            </a:fld>
            <a:endParaRPr lang="en-IN"/>
          </a:p>
        </p:txBody>
      </p:sp>
    </p:spTree>
    <p:extLst>
      <p:ext uri="{BB962C8B-B14F-4D97-AF65-F5344CB8AC3E}">
        <p14:creationId xmlns:p14="http://schemas.microsoft.com/office/powerpoint/2010/main" val="41205293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649DAA-45C3-4F52-A42B-B0121F16034E}" type="datetimeFigureOut">
              <a:rPr lang="en-IN" smtClean="0"/>
              <a:t>25-05-2021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AA9CC9-447E-44C3-9234-D4E456CDE6EF}" type="slidenum">
              <a:rPr lang="en-IN" smtClean="0"/>
              <a:t>‹#›</a:t>
            </a:fld>
            <a:endParaRPr lang="en-IN"/>
          </a:p>
        </p:txBody>
      </p:sp>
    </p:spTree>
    <p:extLst>
      <p:ext uri="{BB962C8B-B14F-4D97-AF65-F5344CB8AC3E}">
        <p14:creationId xmlns:p14="http://schemas.microsoft.com/office/powerpoint/2010/main" val="28361406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649DAA-45C3-4F52-A42B-B0121F16034E}" type="datetimeFigureOut">
              <a:rPr lang="en-IN" smtClean="0"/>
              <a:t>25-05-2021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AA9CC9-447E-44C3-9234-D4E456CDE6EF}" type="slidenum">
              <a:rPr lang="en-IN" smtClean="0"/>
              <a:t>‹#›</a:t>
            </a:fld>
            <a:endParaRPr lang="en-IN"/>
          </a:p>
        </p:txBody>
      </p:sp>
    </p:spTree>
    <p:extLst>
      <p:ext uri="{BB962C8B-B14F-4D97-AF65-F5344CB8AC3E}">
        <p14:creationId xmlns:p14="http://schemas.microsoft.com/office/powerpoint/2010/main" val="20926467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649DAA-45C3-4F52-A42B-B0121F16034E}" type="datetimeFigureOut">
              <a:rPr lang="en-IN" smtClean="0"/>
              <a:t>25-05-2021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AA9CC9-447E-44C3-9234-D4E456CDE6EF}" type="slidenum">
              <a:rPr lang="en-IN" smtClean="0"/>
              <a:t>‹#›</a:t>
            </a:fld>
            <a:endParaRPr lang="en-IN"/>
          </a:p>
        </p:txBody>
      </p:sp>
    </p:spTree>
    <p:extLst>
      <p:ext uri="{BB962C8B-B14F-4D97-AF65-F5344CB8AC3E}">
        <p14:creationId xmlns:p14="http://schemas.microsoft.com/office/powerpoint/2010/main" val="10289441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6649DAA-45C3-4F52-A42B-B0121F16034E}" type="datetimeFigureOut">
              <a:rPr lang="en-IN" smtClean="0"/>
              <a:t>25-05-2021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AA9CC9-447E-44C3-9234-D4E456CDE6EF}" type="slidenum">
              <a:rPr lang="en-IN" smtClean="0"/>
              <a:t>‹#›</a:t>
            </a:fld>
            <a:endParaRPr lang="en-IN"/>
          </a:p>
        </p:txBody>
      </p:sp>
    </p:spTree>
    <p:extLst>
      <p:ext uri="{BB962C8B-B14F-4D97-AF65-F5344CB8AC3E}">
        <p14:creationId xmlns:p14="http://schemas.microsoft.com/office/powerpoint/2010/main" val="40039722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6649DAA-45C3-4F52-A42B-B0121F16034E}" type="datetimeFigureOut">
              <a:rPr lang="en-IN" smtClean="0"/>
              <a:t>25-05-2021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3AA9CC9-447E-44C3-9234-D4E456CDE6EF}" type="slidenum">
              <a:rPr lang="en-IN" smtClean="0"/>
              <a:t>‹#›</a:t>
            </a:fld>
            <a:endParaRPr lang="en-IN"/>
          </a:p>
        </p:txBody>
      </p:sp>
    </p:spTree>
    <p:extLst>
      <p:ext uri="{BB962C8B-B14F-4D97-AF65-F5344CB8AC3E}">
        <p14:creationId xmlns:p14="http://schemas.microsoft.com/office/powerpoint/2010/main" val="30333755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6649DAA-45C3-4F52-A42B-B0121F16034E}" type="datetimeFigureOut">
              <a:rPr lang="en-IN" smtClean="0"/>
              <a:t>25-05-2021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3AA9CC9-447E-44C3-9234-D4E456CDE6EF}" type="slidenum">
              <a:rPr lang="en-IN" smtClean="0"/>
              <a:t>‹#›</a:t>
            </a:fld>
            <a:endParaRPr lang="en-IN"/>
          </a:p>
        </p:txBody>
      </p:sp>
    </p:spTree>
    <p:extLst>
      <p:ext uri="{BB962C8B-B14F-4D97-AF65-F5344CB8AC3E}">
        <p14:creationId xmlns:p14="http://schemas.microsoft.com/office/powerpoint/2010/main" val="29884737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649DAA-45C3-4F52-A42B-B0121F16034E}" type="datetimeFigureOut">
              <a:rPr lang="en-IN" smtClean="0"/>
              <a:t>25-05-2021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3AA9CC9-447E-44C3-9234-D4E456CDE6EF}" type="slidenum">
              <a:rPr lang="en-IN" smtClean="0"/>
              <a:t>‹#›</a:t>
            </a:fld>
            <a:endParaRPr lang="en-IN"/>
          </a:p>
        </p:txBody>
      </p:sp>
    </p:spTree>
    <p:extLst>
      <p:ext uri="{BB962C8B-B14F-4D97-AF65-F5344CB8AC3E}">
        <p14:creationId xmlns:p14="http://schemas.microsoft.com/office/powerpoint/2010/main" val="15813838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6649DAA-45C3-4F52-A42B-B0121F16034E}" type="datetimeFigureOut">
              <a:rPr lang="en-IN" smtClean="0"/>
              <a:t>25-05-2021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AA9CC9-447E-44C3-9234-D4E456CDE6EF}" type="slidenum">
              <a:rPr lang="en-IN" smtClean="0"/>
              <a:t>‹#›</a:t>
            </a:fld>
            <a:endParaRPr lang="en-IN"/>
          </a:p>
        </p:txBody>
      </p:sp>
    </p:spTree>
    <p:extLst>
      <p:ext uri="{BB962C8B-B14F-4D97-AF65-F5344CB8AC3E}">
        <p14:creationId xmlns:p14="http://schemas.microsoft.com/office/powerpoint/2010/main" val="10271753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6649DAA-45C3-4F52-A42B-B0121F16034E}" type="datetimeFigureOut">
              <a:rPr lang="en-IN" smtClean="0"/>
              <a:t>25-05-2021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AA9CC9-447E-44C3-9234-D4E456CDE6EF}" type="slidenum">
              <a:rPr lang="en-IN" smtClean="0"/>
              <a:t>‹#›</a:t>
            </a:fld>
            <a:endParaRPr lang="en-IN"/>
          </a:p>
        </p:txBody>
      </p:sp>
    </p:spTree>
    <p:extLst>
      <p:ext uri="{BB962C8B-B14F-4D97-AF65-F5344CB8AC3E}">
        <p14:creationId xmlns:p14="http://schemas.microsoft.com/office/powerpoint/2010/main" val="19710826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6649DAA-45C3-4F52-A42B-B0121F16034E}" type="datetimeFigureOut">
              <a:rPr lang="en-IN" smtClean="0"/>
              <a:t>25-05-2021</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3AA9CC9-447E-44C3-9234-D4E456CDE6EF}" type="slidenum">
              <a:rPr lang="en-IN" smtClean="0"/>
              <a:t>‹#›</a:t>
            </a:fld>
            <a:endParaRPr lang="en-IN"/>
          </a:p>
        </p:txBody>
      </p:sp>
    </p:spTree>
    <p:extLst>
      <p:ext uri="{BB962C8B-B14F-4D97-AF65-F5344CB8AC3E}">
        <p14:creationId xmlns:p14="http://schemas.microsoft.com/office/powerpoint/2010/main" val="424123666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1.png"/><Relationship Id="rId1" Type="http://schemas.openxmlformats.org/officeDocument/2006/relationships/slideLayout" Target="../slideLayouts/slideLayout6.xml"/><Relationship Id="rId5" Type="http://schemas.openxmlformats.org/officeDocument/2006/relationships/image" Target="../media/image27.emf"/><Relationship Id="rId4" Type="http://schemas.openxmlformats.org/officeDocument/2006/relationships/image" Target="../media/image2.jpg"/></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6.xml"/><Relationship Id="rId4" Type="http://schemas.openxmlformats.org/officeDocument/2006/relationships/image" Target="../media/image30.png"/></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jpeg"/><Relationship Id="rId1" Type="http://schemas.openxmlformats.org/officeDocument/2006/relationships/slideLayout" Target="../slideLayouts/slideLayout6.xml"/><Relationship Id="rId4" Type="http://schemas.openxmlformats.org/officeDocument/2006/relationships/image" Target="../media/image33.png"/></Relationships>
</file>

<file path=ppt/slides/_rels/slide1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3.png"/><Relationship Id="rId5" Type="http://schemas.openxmlformats.org/officeDocument/2006/relationships/image" Target="../media/image2.jpg"/><Relationship Id="rId4" Type="http://schemas.openxmlformats.org/officeDocument/2006/relationships/chart" Target="../charts/char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F028C-15BE-472F-855A-40C9A848FE7B}"/>
              </a:ext>
            </a:extLst>
          </p:cNvPr>
          <p:cNvSpPr>
            <a:spLocks noGrp="1"/>
          </p:cNvSpPr>
          <p:nvPr>
            <p:ph type="ctrTitle"/>
          </p:nvPr>
        </p:nvSpPr>
        <p:spPr>
          <a:xfrm>
            <a:off x="962526" y="1710268"/>
            <a:ext cx="9721515" cy="1646302"/>
          </a:xfrm>
        </p:spPr>
        <p:txBody>
          <a:bodyPr>
            <a:normAutofit/>
          </a:bodyPr>
          <a:lstStyle/>
          <a:p>
            <a:pPr algn="l"/>
            <a:r>
              <a:rPr lang="en-IN" sz="4400" b="1" dirty="0"/>
              <a:t>CAPSTONE PROJECT PRESENTATION</a:t>
            </a:r>
          </a:p>
        </p:txBody>
      </p:sp>
      <p:sp>
        <p:nvSpPr>
          <p:cNvPr id="3" name="Subtitle 2">
            <a:extLst>
              <a:ext uri="{FF2B5EF4-FFF2-40B4-BE49-F238E27FC236}">
                <a16:creationId xmlns:a16="http://schemas.microsoft.com/office/drawing/2014/main" id="{AA6CB455-475C-4804-A733-9F43D94C0448}"/>
              </a:ext>
            </a:extLst>
          </p:cNvPr>
          <p:cNvSpPr>
            <a:spLocks noGrp="1"/>
          </p:cNvSpPr>
          <p:nvPr>
            <p:ph type="subTitle" idx="1"/>
          </p:nvPr>
        </p:nvSpPr>
        <p:spPr>
          <a:xfrm>
            <a:off x="-141419" y="3632422"/>
            <a:ext cx="11929403" cy="1394126"/>
          </a:xfrm>
        </p:spPr>
        <p:txBody>
          <a:bodyPr>
            <a:normAutofit/>
          </a:bodyPr>
          <a:lstStyle/>
          <a:p>
            <a:pPr algn="ctr"/>
            <a:r>
              <a:rPr lang="en-IN" sz="3600" b="1" dirty="0">
                <a:solidFill>
                  <a:srgbClr val="135162"/>
                </a:solidFill>
                <a:latin typeface="Corbel"/>
              </a:rPr>
              <a:t>‘Students’ Early Attrition Modelling for </a:t>
            </a:r>
          </a:p>
          <a:p>
            <a:pPr algn="ctr"/>
            <a:r>
              <a:rPr lang="en-IN" sz="3600" b="1" dirty="0">
                <a:solidFill>
                  <a:srgbClr val="135162"/>
                </a:solidFill>
                <a:latin typeface="Corbel"/>
              </a:rPr>
              <a:t>Clearwater State University’</a:t>
            </a:r>
          </a:p>
          <a:p>
            <a:endParaRPr lang="en-IN" sz="3200" dirty="0"/>
          </a:p>
        </p:txBody>
      </p:sp>
      <p:sp>
        <p:nvSpPr>
          <p:cNvPr id="6" name="TextBox 5">
            <a:extLst>
              <a:ext uri="{FF2B5EF4-FFF2-40B4-BE49-F238E27FC236}">
                <a16:creationId xmlns:a16="http://schemas.microsoft.com/office/drawing/2014/main" id="{B5CD1F26-1194-402D-BAA5-7A780ABE8464}"/>
              </a:ext>
            </a:extLst>
          </p:cNvPr>
          <p:cNvSpPr txBox="1"/>
          <p:nvPr/>
        </p:nvSpPr>
        <p:spPr>
          <a:xfrm>
            <a:off x="5289453" y="5609519"/>
            <a:ext cx="4440639" cy="369332"/>
          </a:xfrm>
          <a:prstGeom prst="rect">
            <a:avLst/>
          </a:prstGeom>
          <a:noFill/>
        </p:spPr>
        <p:txBody>
          <a:bodyPr wrap="none" rtlCol="0">
            <a:spAutoFit/>
          </a:bodyPr>
          <a:lstStyle/>
          <a:p>
            <a:r>
              <a:rPr lang="en-IN" b="1" dirty="0">
                <a:solidFill>
                  <a:schemeClr val="bg2">
                    <a:lumMod val="25000"/>
                  </a:schemeClr>
                </a:solidFill>
              </a:rPr>
              <a:t>Author: nithin.janardhana3@gmail.com</a:t>
            </a:r>
          </a:p>
        </p:txBody>
      </p:sp>
    </p:spTree>
    <p:extLst>
      <p:ext uri="{BB962C8B-B14F-4D97-AF65-F5344CB8AC3E}">
        <p14:creationId xmlns:p14="http://schemas.microsoft.com/office/powerpoint/2010/main" val="29671866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8"/>
          <p:cNvSpPr txBox="1">
            <a:spLocks noGrp="1"/>
          </p:cNvSpPr>
          <p:nvPr>
            <p:ph type="title"/>
          </p:nvPr>
        </p:nvSpPr>
        <p:spPr>
          <a:xfrm>
            <a:off x="1153550" y="987731"/>
            <a:ext cx="2834639" cy="460118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6F1719"/>
              </a:buClr>
              <a:buSzPts val="1800"/>
              <a:buFont typeface="Calibri"/>
              <a:buNone/>
            </a:pPr>
            <a:r>
              <a:rPr lang="en-US" sz="1800" dirty="0">
                <a:solidFill>
                  <a:srgbClr val="00B0F0"/>
                </a:solidFill>
                <a:latin typeface="Calibri"/>
                <a:ea typeface="Calibri"/>
                <a:cs typeface="Calibri"/>
                <a:sym typeface="Calibri"/>
              </a:rPr>
              <a:t>INFERENCES:</a:t>
            </a:r>
            <a:br>
              <a:rPr lang="en-US" sz="1800" dirty="0">
                <a:solidFill>
                  <a:srgbClr val="00B0F0"/>
                </a:solidFill>
                <a:latin typeface="Calibri"/>
                <a:ea typeface="Calibri"/>
                <a:cs typeface="Calibri"/>
                <a:sym typeface="Calibri"/>
              </a:rPr>
            </a:br>
            <a:br>
              <a:rPr lang="en-US" sz="1800" dirty="0">
                <a:solidFill>
                  <a:srgbClr val="6F1719"/>
                </a:solidFill>
                <a:latin typeface="Calibri"/>
                <a:ea typeface="Calibri"/>
                <a:cs typeface="Calibri"/>
                <a:sym typeface="Calibri"/>
              </a:rPr>
            </a:br>
            <a:r>
              <a:rPr lang="en-IN" sz="1800" dirty="0">
                <a:solidFill>
                  <a:schemeClr val="accent1">
                    <a:lumMod val="75000"/>
                  </a:schemeClr>
                </a:solidFill>
                <a:latin typeface="Calibri"/>
                <a:ea typeface="Calibri"/>
                <a:cs typeface="Calibri"/>
                <a:sym typeface="Calibri"/>
              </a:rPr>
              <a:t>We can consider combined entrance marks. As entrance result 1 and 2 lead sums up to </a:t>
            </a:r>
            <a:r>
              <a:rPr lang="en-IN" sz="1800" dirty="0">
                <a:solidFill>
                  <a:schemeClr val="accent1">
                    <a:lumMod val="75000"/>
                  </a:schemeClr>
                </a:solidFill>
                <a:latin typeface="Calibri"/>
                <a:cs typeface="Calibri"/>
              </a:rPr>
              <a:t>TEST_ENTRANCE_COMB</a:t>
            </a:r>
            <a:br>
              <a:rPr lang="en-US" sz="1800" b="0" i="0" u="none" strike="noStrike" dirty="0">
                <a:solidFill>
                  <a:schemeClr val="lt1"/>
                </a:solidFill>
                <a:latin typeface="Calibri"/>
                <a:ea typeface="Calibri"/>
                <a:cs typeface="Calibri"/>
                <a:sym typeface="Calibri"/>
              </a:rPr>
            </a:br>
            <a:r>
              <a:rPr lang="en-US" sz="1800" b="0" i="0" u="none" strike="noStrike" dirty="0">
                <a:solidFill>
                  <a:schemeClr val="lt1"/>
                </a:solidFill>
                <a:latin typeface="Calibri"/>
                <a:ea typeface="Calibri"/>
                <a:cs typeface="Calibri"/>
                <a:sym typeface="Calibri"/>
              </a:rPr>
              <a:t>Males are more interested in Vehicle insurance when compared with female</a:t>
            </a:r>
            <a:r>
              <a:rPr lang="en-US" sz="1800" dirty="0">
                <a:solidFill>
                  <a:schemeClr val="lt1"/>
                </a:solidFill>
                <a:latin typeface="Calibri"/>
                <a:ea typeface="Calibri"/>
                <a:cs typeface="Calibri"/>
                <a:sym typeface="Calibri"/>
              </a:rPr>
              <a:t>.</a:t>
            </a:r>
            <a:br>
              <a:rPr lang="en-US" sz="1800" b="0" i="0" u="none" strike="noStrike" dirty="0">
                <a:solidFill>
                  <a:schemeClr val="lt1"/>
                </a:solidFill>
                <a:latin typeface="Calibri"/>
                <a:ea typeface="Calibri"/>
                <a:cs typeface="Calibri"/>
                <a:sym typeface="Calibri"/>
              </a:rPr>
            </a:br>
            <a:br>
              <a:rPr lang="en-US" sz="1800" dirty="0">
                <a:solidFill>
                  <a:schemeClr val="lt1"/>
                </a:solidFill>
                <a:latin typeface="Calibri"/>
                <a:ea typeface="Calibri"/>
                <a:cs typeface="Calibri"/>
                <a:sym typeface="Calibri"/>
              </a:rPr>
            </a:br>
            <a:r>
              <a:rPr lang="en-US" sz="1800" b="0" i="0" u="none" strike="noStrike" dirty="0">
                <a:solidFill>
                  <a:schemeClr val="lt1"/>
                </a:solidFill>
                <a:latin typeface="Calibri"/>
                <a:ea typeface="Calibri"/>
                <a:cs typeface="Calibri"/>
                <a:sym typeface="Calibri"/>
              </a:rPr>
              <a:t>Chances of male buying a vehicle insurance is high compared to female. So we may have to concentrate more on male customers.</a:t>
            </a:r>
            <a:br>
              <a:rPr lang="en-US" sz="1800" dirty="0">
                <a:solidFill>
                  <a:schemeClr val="lt1"/>
                </a:solidFill>
                <a:latin typeface="Calibri"/>
                <a:ea typeface="Calibri"/>
                <a:cs typeface="Calibri"/>
                <a:sym typeface="Calibri"/>
              </a:rPr>
            </a:br>
            <a:endParaRPr sz="1800" dirty="0">
              <a:latin typeface="Calibri"/>
              <a:ea typeface="Calibri"/>
              <a:cs typeface="Calibri"/>
              <a:sym typeface="Calibri"/>
            </a:endParaRPr>
          </a:p>
        </p:txBody>
      </p:sp>
      <p:sp>
        <p:nvSpPr>
          <p:cNvPr id="248" name="Google Shape;248;p8"/>
          <p:cNvSpPr txBox="1"/>
          <p:nvPr/>
        </p:nvSpPr>
        <p:spPr>
          <a:xfrm>
            <a:off x="295421" y="480644"/>
            <a:ext cx="6231987" cy="461624"/>
          </a:xfrm>
          <a:prstGeom prst="rect">
            <a:avLst/>
          </a:prstGeom>
          <a:noFill/>
          <a:ln>
            <a:noFill/>
          </a:ln>
        </p:spPr>
        <p:txBody>
          <a:bodyPr spcFirstLastPara="1" wrap="square" lIns="91425" tIns="45700" rIns="91425" bIns="45700" anchor="t" anchorCtr="0">
            <a:spAutoFit/>
          </a:bodyPr>
          <a:lstStyle/>
          <a:p>
            <a:pPr>
              <a:buClr>
                <a:srgbClr val="000000"/>
              </a:buClr>
              <a:buSzPts val="1800"/>
            </a:pPr>
            <a:r>
              <a:rPr lang="en-IN" sz="2400" b="1" dirty="0">
                <a:solidFill>
                  <a:srgbClr val="135162"/>
                </a:solidFill>
                <a:latin typeface="Corbel"/>
              </a:rPr>
              <a:t>STDNT_TEST_ENTRANCE_COMB</a:t>
            </a:r>
            <a:r>
              <a:rPr lang="en-US" sz="2400" b="1" dirty="0">
                <a:solidFill>
                  <a:srgbClr val="135162"/>
                </a:solidFill>
                <a:latin typeface="Corbel"/>
                <a:sym typeface="Corbel"/>
              </a:rPr>
              <a:t>:</a:t>
            </a:r>
            <a:endParaRPr sz="2400" b="1" dirty="0">
              <a:solidFill>
                <a:srgbClr val="135162"/>
              </a:solidFill>
              <a:latin typeface="Corbel"/>
              <a:sym typeface="Corbel"/>
            </a:endParaRPr>
          </a:p>
        </p:txBody>
      </p:sp>
      <p:pic>
        <p:nvPicPr>
          <p:cNvPr id="4" name="Picture 3">
            <a:extLst>
              <a:ext uri="{FF2B5EF4-FFF2-40B4-BE49-F238E27FC236}">
                <a16:creationId xmlns:a16="http://schemas.microsoft.com/office/drawing/2014/main" id="{105A83D5-1CB7-4EEA-807C-21716D3E267C}"/>
              </a:ext>
            </a:extLst>
          </p:cNvPr>
          <p:cNvPicPr>
            <a:picLocks noChangeAspect="1"/>
          </p:cNvPicPr>
          <p:nvPr/>
        </p:nvPicPr>
        <p:blipFill>
          <a:blip r:embed="rId3"/>
          <a:stretch>
            <a:fillRect/>
          </a:stretch>
        </p:blipFill>
        <p:spPr>
          <a:xfrm>
            <a:off x="604609" y="3429000"/>
            <a:ext cx="8754110" cy="3146196"/>
          </a:xfrm>
          <a:prstGeom prst="rect">
            <a:avLst/>
          </a:prstGeom>
        </p:spPr>
      </p:pic>
      <p:pic>
        <p:nvPicPr>
          <p:cNvPr id="8" name="Picture 7">
            <a:extLst>
              <a:ext uri="{FF2B5EF4-FFF2-40B4-BE49-F238E27FC236}">
                <a16:creationId xmlns:a16="http://schemas.microsoft.com/office/drawing/2014/main" id="{14325B1E-20BA-478F-A38B-D97CDE057FA7}"/>
              </a:ext>
            </a:extLst>
          </p:cNvPr>
          <p:cNvPicPr>
            <a:picLocks noChangeAspect="1"/>
          </p:cNvPicPr>
          <p:nvPr/>
        </p:nvPicPr>
        <p:blipFill>
          <a:blip r:embed="rId4"/>
          <a:stretch>
            <a:fillRect/>
          </a:stretch>
        </p:blipFill>
        <p:spPr>
          <a:xfrm>
            <a:off x="5594618" y="621322"/>
            <a:ext cx="3000375" cy="2667000"/>
          </a:xfrm>
          <a:prstGeom prst="rect">
            <a:avLst/>
          </a:prstGeom>
        </p:spPr>
      </p:pic>
    </p:spTree>
    <p:extLst>
      <p:ext uri="{BB962C8B-B14F-4D97-AF65-F5344CB8AC3E}">
        <p14:creationId xmlns:p14="http://schemas.microsoft.com/office/powerpoint/2010/main" val="4515556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8"/>
          <p:cNvSpPr txBox="1">
            <a:spLocks noGrp="1"/>
          </p:cNvSpPr>
          <p:nvPr>
            <p:ph type="title"/>
          </p:nvPr>
        </p:nvSpPr>
        <p:spPr>
          <a:xfrm>
            <a:off x="997667" y="1128407"/>
            <a:ext cx="2834639" cy="460118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6F1719"/>
              </a:buClr>
              <a:buSzPts val="1800"/>
              <a:buFont typeface="Calibri"/>
              <a:buNone/>
            </a:pPr>
            <a:r>
              <a:rPr lang="en-US" sz="1800" dirty="0">
                <a:solidFill>
                  <a:srgbClr val="00B0F0"/>
                </a:solidFill>
                <a:latin typeface="Calibri"/>
                <a:ea typeface="Calibri"/>
                <a:cs typeface="Calibri"/>
                <a:sym typeface="Calibri"/>
              </a:rPr>
              <a:t>INFERENCES:</a:t>
            </a:r>
            <a:br>
              <a:rPr lang="en-US" sz="1800" dirty="0">
                <a:solidFill>
                  <a:srgbClr val="00B0F0"/>
                </a:solidFill>
                <a:latin typeface="Calibri"/>
                <a:ea typeface="Calibri"/>
                <a:cs typeface="Calibri"/>
                <a:sym typeface="Calibri"/>
              </a:rPr>
            </a:br>
            <a:br>
              <a:rPr lang="en-US" sz="1800" dirty="0">
                <a:solidFill>
                  <a:srgbClr val="6F1719"/>
                </a:solidFill>
                <a:latin typeface="Calibri"/>
                <a:ea typeface="Calibri"/>
                <a:cs typeface="Calibri"/>
                <a:sym typeface="Calibri"/>
              </a:rPr>
            </a:br>
            <a:r>
              <a:rPr lang="en-IN" sz="1800" dirty="0">
                <a:solidFill>
                  <a:schemeClr val="accent1">
                    <a:lumMod val="75000"/>
                  </a:schemeClr>
                </a:solidFill>
                <a:latin typeface="Calibri"/>
                <a:ea typeface="Calibri"/>
                <a:cs typeface="Calibri"/>
                <a:sym typeface="Calibri"/>
              </a:rPr>
              <a:t>Student dropping out of college are almost the same when it comes to On campus and Off campus.</a:t>
            </a:r>
            <a:br>
              <a:rPr lang="en-US" sz="1800" b="0" i="0" u="none" strike="noStrike" dirty="0">
                <a:solidFill>
                  <a:schemeClr val="lt1"/>
                </a:solidFill>
                <a:latin typeface="Calibri"/>
                <a:ea typeface="Calibri"/>
                <a:cs typeface="Calibri"/>
                <a:sym typeface="Calibri"/>
              </a:rPr>
            </a:br>
            <a:r>
              <a:rPr lang="en-US" sz="1800" b="0" i="0" u="none" strike="noStrike" dirty="0">
                <a:solidFill>
                  <a:schemeClr val="lt1"/>
                </a:solidFill>
                <a:latin typeface="Calibri"/>
                <a:ea typeface="Calibri"/>
                <a:cs typeface="Calibri"/>
                <a:sym typeface="Calibri"/>
              </a:rPr>
              <a:t>Males are more interested in Vehicle insurance when compared with female</a:t>
            </a:r>
            <a:r>
              <a:rPr lang="en-US" sz="1800" dirty="0">
                <a:solidFill>
                  <a:schemeClr val="lt1"/>
                </a:solidFill>
                <a:latin typeface="Calibri"/>
                <a:ea typeface="Calibri"/>
                <a:cs typeface="Calibri"/>
                <a:sym typeface="Calibri"/>
              </a:rPr>
              <a:t>.</a:t>
            </a:r>
            <a:br>
              <a:rPr lang="en-US" sz="1800" b="0" i="0" u="none" strike="noStrike" dirty="0">
                <a:solidFill>
                  <a:schemeClr val="lt1"/>
                </a:solidFill>
                <a:latin typeface="Calibri"/>
                <a:ea typeface="Calibri"/>
                <a:cs typeface="Calibri"/>
                <a:sym typeface="Calibri"/>
              </a:rPr>
            </a:br>
            <a:br>
              <a:rPr lang="en-US" sz="1800" dirty="0">
                <a:solidFill>
                  <a:schemeClr val="lt1"/>
                </a:solidFill>
                <a:latin typeface="Calibri"/>
                <a:ea typeface="Calibri"/>
                <a:cs typeface="Calibri"/>
                <a:sym typeface="Calibri"/>
              </a:rPr>
            </a:br>
            <a:r>
              <a:rPr lang="en-US" sz="1800" b="0" i="0" u="none" strike="noStrike" dirty="0">
                <a:solidFill>
                  <a:schemeClr val="lt1"/>
                </a:solidFill>
                <a:latin typeface="Calibri"/>
                <a:ea typeface="Calibri"/>
                <a:cs typeface="Calibri"/>
                <a:sym typeface="Calibri"/>
              </a:rPr>
              <a:t>Chances of male buying a vehicle insurance is high compared to female. So we may have to concentrate more on male customers.</a:t>
            </a:r>
            <a:br>
              <a:rPr lang="en-US" sz="1800" dirty="0">
                <a:solidFill>
                  <a:schemeClr val="lt1"/>
                </a:solidFill>
                <a:latin typeface="Calibri"/>
                <a:ea typeface="Calibri"/>
                <a:cs typeface="Calibri"/>
                <a:sym typeface="Calibri"/>
              </a:rPr>
            </a:br>
            <a:endParaRPr sz="1800" dirty="0">
              <a:latin typeface="Calibri"/>
              <a:ea typeface="Calibri"/>
              <a:cs typeface="Calibri"/>
              <a:sym typeface="Calibri"/>
            </a:endParaRPr>
          </a:p>
        </p:txBody>
      </p:sp>
      <p:sp>
        <p:nvSpPr>
          <p:cNvPr id="248" name="Google Shape;248;p8"/>
          <p:cNvSpPr txBox="1"/>
          <p:nvPr/>
        </p:nvSpPr>
        <p:spPr>
          <a:xfrm>
            <a:off x="707588" y="618440"/>
            <a:ext cx="4117630" cy="461624"/>
          </a:xfrm>
          <a:prstGeom prst="rect">
            <a:avLst/>
          </a:prstGeom>
          <a:noFill/>
          <a:ln>
            <a:noFill/>
          </a:ln>
        </p:spPr>
        <p:txBody>
          <a:bodyPr spcFirstLastPara="1" wrap="square" lIns="91425" tIns="45700" rIns="91425" bIns="45700" anchor="t" anchorCtr="0">
            <a:spAutoFit/>
          </a:bodyPr>
          <a:lstStyle/>
          <a:p>
            <a:pPr>
              <a:buClr>
                <a:srgbClr val="000000"/>
              </a:buClr>
              <a:buSzPts val="1800"/>
            </a:pPr>
            <a:r>
              <a:rPr lang="en-IN" sz="2400" b="1" dirty="0">
                <a:solidFill>
                  <a:srgbClr val="135162"/>
                </a:solidFill>
                <a:latin typeface="Corbel"/>
              </a:rPr>
              <a:t>HOUSING_STS </a:t>
            </a:r>
            <a:r>
              <a:rPr lang="en-US" sz="2400" b="1" dirty="0">
                <a:solidFill>
                  <a:srgbClr val="135162"/>
                </a:solidFill>
                <a:latin typeface="Corbel"/>
                <a:sym typeface="Corbel"/>
              </a:rPr>
              <a:t>:</a:t>
            </a:r>
            <a:endParaRPr sz="2400" b="1" dirty="0">
              <a:solidFill>
                <a:srgbClr val="135162"/>
              </a:solidFill>
              <a:latin typeface="Corbel"/>
              <a:sym typeface="Corbel"/>
            </a:endParaRPr>
          </a:p>
        </p:txBody>
      </p:sp>
      <p:pic>
        <p:nvPicPr>
          <p:cNvPr id="3" name="Picture 2">
            <a:extLst>
              <a:ext uri="{FF2B5EF4-FFF2-40B4-BE49-F238E27FC236}">
                <a16:creationId xmlns:a16="http://schemas.microsoft.com/office/drawing/2014/main" id="{D14F81D8-C5C7-49BD-AFF3-5545C5B90B49}"/>
              </a:ext>
            </a:extLst>
          </p:cNvPr>
          <p:cNvPicPr>
            <a:picLocks noChangeAspect="1"/>
          </p:cNvPicPr>
          <p:nvPr/>
        </p:nvPicPr>
        <p:blipFill>
          <a:blip r:embed="rId3"/>
          <a:stretch>
            <a:fillRect/>
          </a:stretch>
        </p:blipFill>
        <p:spPr>
          <a:xfrm>
            <a:off x="1174558" y="3080824"/>
            <a:ext cx="5315497" cy="3432515"/>
          </a:xfrm>
          <a:prstGeom prst="rect">
            <a:avLst/>
          </a:prstGeom>
        </p:spPr>
      </p:pic>
      <p:pic>
        <p:nvPicPr>
          <p:cNvPr id="6" name="Picture 5">
            <a:extLst>
              <a:ext uri="{FF2B5EF4-FFF2-40B4-BE49-F238E27FC236}">
                <a16:creationId xmlns:a16="http://schemas.microsoft.com/office/drawing/2014/main" id="{9A211AB1-C246-4594-AAD8-2618F15E0D5A}"/>
              </a:ext>
            </a:extLst>
          </p:cNvPr>
          <p:cNvPicPr>
            <a:picLocks noChangeAspect="1"/>
          </p:cNvPicPr>
          <p:nvPr/>
        </p:nvPicPr>
        <p:blipFill>
          <a:blip r:embed="rId4"/>
          <a:stretch>
            <a:fillRect/>
          </a:stretch>
        </p:blipFill>
        <p:spPr>
          <a:xfrm>
            <a:off x="6822827" y="1843087"/>
            <a:ext cx="2505075" cy="3171825"/>
          </a:xfrm>
          <a:prstGeom prst="rect">
            <a:avLst/>
          </a:prstGeom>
        </p:spPr>
      </p:pic>
    </p:spTree>
    <p:extLst>
      <p:ext uri="{BB962C8B-B14F-4D97-AF65-F5344CB8AC3E}">
        <p14:creationId xmlns:p14="http://schemas.microsoft.com/office/powerpoint/2010/main" val="42920646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8" name="Google Shape;248;p8"/>
          <p:cNvSpPr txBox="1"/>
          <p:nvPr/>
        </p:nvSpPr>
        <p:spPr>
          <a:xfrm>
            <a:off x="404162" y="1424001"/>
            <a:ext cx="4117630" cy="461624"/>
          </a:xfrm>
          <a:prstGeom prst="rect">
            <a:avLst/>
          </a:prstGeom>
          <a:noFill/>
          <a:ln>
            <a:noFill/>
          </a:ln>
        </p:spPr>
        <p:txBody>
          <a:bodyPr spcFirstLastPara="1" wrap="square" lIns="91425" tIns="45700" rIns="91425" bIns="45700" anchor="t" anchorCtr="0">
            <a:spAutoFit/>
          </a:bodyPr>
          <a:lstStyle/>
          <a:p>
            <a:pPr>
              <a:buClr>
                <a:srgbClr val="000000"/>
              </a:buClr>
              <a:buSzPts val="1800"/>
            </a:pPr>
            <a:r>
              <a:rPr lang="en-IN" sz="2400" b="1" dirty="0">
                <a:solidFill>
                  <a:srgbClr val="135162"/>
                </a:solidFill>
                <a:latin typeface="Corbel"/>
              </a:rPr>
              <a:t>DISTANCE_FROM_HOME:</a:t>
            </a:r>
            <a:endParaRPr sz="2400" b="1" dirty="0">
              <a:solidFill>
                <a:srgbClr val="135162"/>
              </a:solidFill>
              <a:latin typeface="Corbel"/>
              <a:sym typeface="Corbel"/>
            </a:endParaRPr>
          </a:p>
        </p:txBody>
      </p:sp>
      <p:sp>
        <p:nvSpPr>
          <p:cNvPr id="8" name="Google Shape;248;p8">
            <a:extLst>
              <a:ext uri="{FF2B5EF4-FFF2-40B4-BE49-F238E27FC236}">
                <a16:creationId xmlns:a16="http://schemas.microsoft.com/office/drawing/2014/main" id="{B87D2D51-3779-4C1C-80E0-D631BD380D68}"/>
              </a:ext>
            </a:extLst>
          </p:cNvPr>
          <p:cNvSpPr txBox="1"/>
          <p:nvPr/>
        </p:nvSpPr>
        <p:spPr>
          <a:xfrm>
            <a:off x="5235599" y="1432046"/>
            <a:ext cx="4117630" cy="461624"/>
          </a:xfrm>
          <a:prstGeom prst="rect">
            <a:avLst/>
          </a:prstGeom>
          <a:noFill/>
          <a:ln>
            <a:noFill/>
          </a:ln>
        </p:spPr>
        <p:txBody>
          <a:bodyPr spcFirstLastPara="1" wrap="square" lIns="91425" tIns="45700" rIns="91425" bIns="45700" anchor="t" anchorCtr="0">
            <a:spAutoFit/>
          </a:bodyPr>
          <a:lstStyle/>
          <a:p>
            <a:pPr>
              <a:buClr>
                <a:srgbClr val="000000"/>
              </a:buClr>
              <a:buSzPts val="1800"/>
            </a:pPr>
            <a:r>
              <a:rPr lang="en-IN" sz="2400" b="1" dirty="0">
                <a:solidFill>
                  <a:srgbClr val="135162"/>
                </a:solidFill>
                <a:latin typeface="Corbel"/>
              </a:rPr>
              <a:t>HIGH_SCHL_GPA:</a:t>
            </a:r>
            <a:endParaRPr sz="2400" b="1" dirty="0">
              <a:solidFill>
                <a:srgbClr val="135162"/>
              </a:solidFill>
              <a:latin typeface="Corbel"/>
              <a:sym typeface="Corbel"/>
            </a:endParaRPr>
          </a:p>
        </p:txBody>
      </p:sp>
      <p:sp>
        <p:nvSpPr>
          <p:cNvPr id="9" name="Google Shape;248;p8">
            <a:extLst>
              <a:ext uri="{FF2B5EF4-FFF2-40B4-BE49-F238E27FC236}">
                <a16:creationId xmlns:a16="http://schemas.microsoft.com/office/drawing/2014/main" id="{10114CEB-3A4A-4B4F-9CC9-F44AC9411A22}"/>
              </a:ext>
            </a:extLst>
          </p:cNvPr>
          <p:cNvSpPr txBox="1"/>
          <p:nvPr/>
        </p:nvSpPr>
        <p:spPr>
          <a:xfrm>
            <a:off x="684903" y="4416477"/>
            <a:ext cx="4117630" cy="461624"/>
          </a:xfrm>
          <a:prstGeom prst="rect">
            <a:avLst/>
          </a:prstGeom>
          <a:noFill/>
          <a:ln>
            <a:noFill/>
          </a:ln>
        </p:spPr>
        <p:txBody>
          <a:bodyPr spcFirstLastPara="1" wrap="square" lIns="91425" tIns="45700" rIns="91425" bIns="45700" anchor="t" anchorCtr="0">
            <a:spAutoFit/>
          </a:bodyPr>
          <a:lstStyle/>
          <a:p>
            <a:pPr>
              <a:buClr>
                <a:srgbClr val="000000"/>
              </a:buClr>
              <a:buSzPts val="1800"/>
            </a:pPr>
            <a:r>
              <a:rPr lang="en-IN" sz="2400" b="1" dirty="0">
                <a:solidFill>
                  <a:srgbClr val="135162"/>
                </a:solidFill>
                <a:latin typeface="Corbel"/>
              </a:rPr>
              <a:t>HIGH_SCHL_NAME:</a:t>
            </a:r>
            <a:endParaRPr sz="2400" b="1" dirty="0">
              <a:solidFill>
                <a:srgbClr val="135162"/>
              </a:solidFill>
              <a:latin typeface="Corbel"/>
              <a:sym typeface="Corbel"/>
            </a:endParaRPr>
          </a:p>
        </p:txBody>
      </p:sp>
      <p:sp>
        <p:nvSpPr>
          <p:cNvPr id="10" name="Google Shape;248;p8">
            <a:extLst>
              <a:ext uri="{FF2B5EF4-FFF2-40B4-BE49-F238E27FC236}">
                <a16:creationId xmlns:a16="http://schemas.microsoft.com/office/drawing/2014/main" id="{FF3FB5E9-1E03-4775-9DA9-1100E8015407}"/>
              </a:ext>
            </a:extLst>
          </p:cNvPr>
          <p:cNvSpPr txBox="1"/>
          <p:nvPr/>
        </p:nvSpPr>
        <p:spPr>
          <a:xfrm>
            <a:off x="5244977" y="4416476"/>
            <a:ext cx="4117630" cy="461624"/>
          </a:xfrm>
          <a:prstGeom prst="rect">
            <a:avLst/>
          </a:prstGeom>
          <a:noFill/>
          <a:ln>
            <a:noFill/>
          </a:ln>
        </p:spPr>
        <p:txBody>
          <a:bodyPr spcFirstLastPara="1" wrap="square" lIns="91425" tIns="45700" rIns="91425" bIns="45700" anchor="t" anchorCtr="0">
            <a:spAutoFit/>
          </a:bodyPr>
          <a:lstStyle/>
          <a:p>
            <a:pPr>
              <a:buClr>
                <a:srgbClr val="000000"/>
              </a:buClr>
              <a:buSzPts val="1800"/>
            </a:pPr>
            <a:r>
              <a:rPr lang="en-IN" sz="2400" b="1" dirty="0">
                <a:solidFill>
                  <a:srgbClr val="135162"/>
                </a:solidFill>
                <a:latin typeface="Corbel"/>
              </a:rPr>
              <a:t>FATHER_HI_EDU_CD:</a:t>
            </a:r>
            <a:endParaRPr sz="2400" b="1" dirty="0">
              <a:solidFill>
                <a:srgbClr val="135162"/>
              </a:solidFill>
              <a:latin typeface="Corbel"/>
              <a:sym typeface="Corbel"/>
            </a:endParaRPr>
          </a:p>
        </p:txBody>
      </p:sp>
      <p:pic>
        <p:nvPicPr>
          <p:cNvPr id="7" name="Picture 6">
            <a:extLst>
              <a:ext uri="{FF2B5EF4-FFF2-40B4-BE49-F238E27FC236}">
                <a16:creationId xmlns:a16="http://schemas.microsoft.com/office/drawing/2014/main" id="{BE2CAAD2-6D9E-4811-B080-9D0CE991E6DE}"/>
              </a:ext>
            </a:extLst>
          </p:cNvPr>
          <p:cNvPicPr>
            <a:picLocks noChangeAspect="1"/>
          </p:cNvPicPr>
          <p:nvPr/>
        </p:nvPicPr>
        <p:blipFill>
          <a:blip r:embed="rId3"/>
          <a:stretch>
            <a:fillRect/>
          </a:stretch>
        </p:blipFill>
        <p:spPr>
          <a:xfrm>
            <a:off x="387942" y="1787870"/>
            <a:ext cx="4133850" cy="2495550"/>
          </a:xfrm>
          <a:prstGeom prst="rect">
            <a:avLst/>
          </a:prstGeom>
        </p:spPr>
      </p:pic>
      <p:pic>
        <p:nvPicPr>
          <p:cNvPr id="12" name="Picture 11">
            <a:extLst>
              <a:ext uri="{FF2B5EF4-FFF2-40B4-BE49-F238E27FC236}">
                <a16:creationId xmlns:a16="http://schemas.microsoft.com/office/drawing/2014/main" id="{C5BD2CC2-F270-46DF-B6FE-E3B6E33B576D}"/>
              </a:ext>
            </a:extLst>
          </p:cNvPr>
          <p:cNvPicPr>
            <a:picLocks noChangeAspect="1"/>
          </p:cNvPicPr>
          <p:nvPr/>
        </p:nvPicPr>
        <p:blipFill>
          <a:blip r:embed="rId4"/>
          <a:stretch>
            <a:fillRect/>
          </a:stretch>
        </p:blipFill>
        <p:spPr>
          <a:xfrm>
            <a:off x="5244977" y="2586597"/>
            <a:ext cx="3343275" cy="628650"/>
          </a:xfrm>
          <a:prstGeom prst="rect">
            <a:avLst/>
          </a:prstGeom>
        </p:spPr>
      </p:pic>
      <p:pic>
        <p:nvPicPr>
          <p:cNvPr id="14" name="Picture 13">
            <a:extLst>
              <a:ext uri="{FF2B5EF4-FFF2-40B4-BE49-F238E27FC236}">
                <a16:creationId xmlns:a16="http://schemas.microsoft.com/office/drawing/2014/main" id="{1586FA1F-FE47-46EF-83D3-9A488FFD2F58}"/>
              </a:ext>
            </a:extLst>
          </p:cNvPr>
          <p:cNvPicPr>
            <a:picLocks noChangeAspect="1"/>
          </p:cNvPicPr>
          <p:nvPr/>
        </p:nvPicPr>
        <p:blipFill>
          <a:blip r:embed="rId5"/>
          <a:stretch>
            <a:fillRect/>
          </a:stretch>
        </p:blipFill>
        <p:spPr>
          <a:xfrm>
            <a:off x="5101735" y="4868367"/>
            <a:ext cx="3676650" cy="1743075"/>
          </a:xfrm>
          <a:prstGeom prst="rect">
            <a:avLst/>
          </a:prstGeom>
        </p:spPr>
      </p:pic>
      <p:pic>
        <p:nvPicPr>
          <p:cNvPr id="16" name="Picture 15">
            <a:extLst>
              <a:ext uri="{FF2B5EF4-FFF2-40B4-BE49-F238E27FC236}">
                <a16:creationId xmlns:a16="http://schemas.microsoft.com/office/drawing/2014/main" id="{A69864BD-7C92-46FC-A2A0-B933B0178E2B}"/>
              </a:ext>
            </a:extLst>
          </p:cNvPr>
          <p:cNvPicPr>
            <a:picLocks noChangeAspect="1"/>
          </p:cNvPicPr>
          <p:nvPr/>
        </p:nvPicPr>
        <p:blipFill>
          <a:blip r:embed="rId6"/>
          <a:stretch>
            <a:fillRect/>
          </a:stretch>
        </p:blipFill>
        <p:spPr>
          <a:xfrm>
            <a:off x="647947" y="4868367"/>
            <a:ext cx="3581400" cy="1743075"/>
          </a:xfrm>
          <a:prstGeom prst="rect">
            <a:avLst/>
          </a:prstGeom>
        </p:spPr>
      </p:pic>
      <p:sp>
        <p:nvSpPr>
          <p:cNvPr id="20" name="TextBox 19">
            <a:extLst>
              <a:ext uri="{FF2B5EF4-FFF2-40B4-BE49-F238E27FC236}">
                <a16:creationId xmlns:a16="http://schemas.microsoft.com/office/drawing/2014/main" id="{39C15D1D-F135-48E7-A0F6-67936073705B}"/>
              </a:ext>
            </a:extLst>
          </p:cNvPr>
          <p:cNvSpPr txBox="1"/>
          <p:nvPr/>
        </p:nvSpPr>
        <p:spPr>
          <a:xfrm>
            <a:off x="405845" y="613486"/>
            <a:ext cx="8956761" cy="646331"/>
          </a:xfrm>
          <a:prstGeom prst="rect">
            <a:avLst/>
          </a:prstGeom>
          <a:noFill/>
        </p:spPr>
        <p:txBody>
          <a:bodyPr wrap="square">
            <a:spAutoFit/>
          </a:bodyPr>
          <a:lstStyle/>
          <a:p>
            <a:r>
              <a:rPr lang="en-IN" sz="3200" b="1" dirty="0">
                <a:solidFill>
                  <a:srgbClr val="135162"/>
                </a:solidFill>
                <a:latin typeface="Corbel"/>
              </a:rPr>
              <a:t>OTHER DEPENDANT </a:t>
            </a:r>
            <a:r>
              <a:rPr lang="en-IN" sz="3200" b="1" dirty="0">
                <a:solidFill>
                  <a:schemeClr val="accent1"/>
                </a:solidFill>
                <a:latin typeface="Corbel"/>
              </a:rPr>
              <a:t>VARIABLES</a:t>
            </a:r>
            <a:r>
              <a:rPr lang="en-IN" sz="3600" b="1" dirty="0">
                <a:solidFill>
                  <a:schemeClr val="accent1"/>
                </a:solidFill>
                <a:latin typeface="Corbel" panose="020B0503020204020204" pitchFamily="34" charset="0"/>
                <a:ea typeface="+mj-ea"/>
                <a:cs typeface="Times New Roman" panose="02020603050405020304" pitchFamily="18" charset="0"/>
              </a:rPr>
              <a:t>:</a:t>
            </a:r>
          </a:p>
        </p:txBody>
      </p:sp>
    </p:spTree>
    <p:extLst>
      <p:ext uri="{BB962C8B-B14F-4D97-AF65-F5344CB8AC3E}">
        <p14:creationId xmlns:p14="http://schemas.microsoft.com/office/powerpoint/2010/main" val="24364704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8" name="Google Shape;248;p8">
            <a:extLst>
              <a:ext uri="{FF2B5EF4-FFF2-40B4-BE49-F238E27FC236}">
                <a16:creationId xmlns:a16="http://schemas.microsoft.com/office/drawing/2014/main" id="{B87D2D51-3779-4C1C-80E0-D631BD380D68}"/>
              </a:ext>
            </a:extLst>
          </p:cNvPr>
          <p:cNvSpPr txBox="1"/>
          <p:nvPr/>
        </p:nvSpPr>
        <p:spPr>
          <a:xfrm>
            <a:off x="534330" y="1713542"/>
            <a:ext cx="4117630" cy="461624"/>
          </a:xfrm>
          <a:prstGeom prst="rect">
            <a:avLst/>
          </a:prstGeom>
          <a:noFill/>
          <a:ln>
            <a:noFill/>
          </a:ln>
        </p:spPr>
        <p:txBody>
          <a:bodyPr spcFirstLastPara="1" wrap="square" lIns="91425" tIns="45700" rIns="91425" bIns="45700" anchor="t" anchorCtr="0">
            <a:spAutoFit/>
          </a:bodyPr>
          <a:lstStyle/>
          <a:p>
            <a:pPr>
              <a:buClr>
                <a:srgbClr val="000000"/>
              </a:buClr>
              <a:buSzPts val="1800"/>
            </a:pPr>
            <a:r>
              <a:rPr lang="en-IN" sz="2400" b="1" dirty="0">
                <a:solidFill>
                  <a:srgbClr val="135162"/>
                </a:solidFill>
                <a:latin typeface="Corbel"/>
              </a:rPr>
              <a:t>DEGREE_GROUP_DESC:</a:t>
            </a:r>
            <a:endParaRPr sz="2400" b="1" dirty="0">
              <a:solidFill>
                <a:srgbClr val="135162"/>
              </a:solidFill>
              <a:latin typeface="Corbel"/>
              <a:sym typeface="Corbel"/>
            </a:endParaRPr>
          </a:p>
        </p:txBody>
      </p:sp>
      <p:sp>
        <p:nvSpPr>
          <p:cNvPr id="20" name="TextBox 19">
            <a:extLst>
              <a:ext uri="{FF2B5EF4-FFF2-40B4-BE49-F238E27FC236}">
                <a16:creationId xmlns:a16="http://schemas.microsoft.com/office/drawing/2014/main" id="{39C15D1D-F135-48E7-A0F6-67936073705B}"/>
              </a:ext>
            </a:extLst>
          </p:cNvPr>
          <p:cNvSpPr txBox="1"/>
          <p:nvPr/>
        </p:nvSpPr>
        <p:spPr>
          <a:xfrm>
            <a:off x="405845" y="560970"/>
            <a:ext cx="8956761" cy="646331"/>
          </a:xfrm>
          <a:prstGeom prst="rect">
            <a:avLst/>
          </a:prstGeom>
          <a:noFill/>
        </p:spPr>
        <p:txBody>
          <a:bodyPr wrap="square">
            <a:spAutoFit/>
          </a:bodyPr>
          <a:lstStyle/>
          <a:p>
            <a:r>
              <a:rPr lang="en-IN" sz="3200" b="1" dirty="0">
                <a:solidFill>
                  <a:srgbClr val="135162"/>
                </a:solidFill>
                <a:latin typeface="Corbel"/>
              </a:rPr>
              <a:t>OTHER DEPENDANT </a:t>
            </a:r>
            <a:r>
              <a:rPr lang="en-IN" sz="3200" b="1" dirty="0">
                <a:solidFill>
                  <a:schemeClr val="accent1"/>
                </a:solidFill>
                <a:latin typeface="Corbel"/>
              </a:rPr>
              <a:t>VARIABLES</a:t>
            </a:r>
            <a:r>
              <a:rPr lang="en-IN" sz="3600" b="1" dirty="0">
                <a:solidFill>
                  <a:schemeClr val="accent1"/>
                </a:solidFill>
                <a:latin typeface="Corbel" panose="020B0503020204020204" pitchFamily="34" charset="0"/>
                <a:ea typeface="+mj-ea"/>
                <a:cs typeface="Times New Roman" panose="02020603050405020304" pitchFamily="18" charset="0"/>
              </a:rPr>
              <a:t>:</a:t>
            </a:r>
          </a:p>
        </p:txBody>
      </p:sp>
      <p:pic>
        <p:nvPicPr>
          <p:cNvPr id="5" name="Picture 4">
            <a:extLst>
              <a:ext uri="{FF2B5EF4-FFF2-40B4-BE49-F238E27FC236}">
                <a16:creationId xmlns:a16="http://schemas.microsoft.com/office/drawing/2014/main" id="{53CDFCA1-9666-4F76-85C8-B59C39A6AB3D}"/>
              </a:ext>
            </a:extLst>
          </p:cNvPr>
          <p:cNvPicPr>
            <a:picLocks noChangeAspect="1"/>
          </p:cNvPicPr>
          <p:nvPr/>
        </p:nvPicPr>
        <p:blipFill>
          <a:blip r:embed="rId3"/>
          <a:stretch>
            <a:fillRect/>
          </a:stretch>
        </p:blipFill>
        <p:spPr>
          <a:xfrm>
            <a:off x="887848" y="2419350"/>
            <a:ext cx="6115050" cy="1009650"/>
          </a:xfrm>
          <a:prstGeom prst="rect">
            <a:avLst/>
          </a:prstGeom>
        </p:spPr>
      </p:pic>
    </p:spTree>
    <p:extLst>
      <p:ext uri="{BB962C8B-B14F-4D97-AF65-F5344CB8AC3E}">
        <p14:creationId xmlns:p14="http://schemas.microsoft.com/office/powerpoint/2010/main" val="21762485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FC6D9-7466-47B9-85BB-C88D241228E2}"/>
              </a:ext>
            </a:extLst>
          </p:cNvPr>
          <p:cNvSpPr>
            <a:spLocks noGrp="1"/>
          </p:cNvSpPr>
          <p:nvPr>
            <p:ph type="title"/>
          </p:nvPr>
        </p:nvSpPr>
        <p:spPr>
          <a:xfrm>
            <a:off x="325640" y="22749"/>
            <a:ext cx="8596668" cy="670558"/>
          </a:xfrm>
        </p:spPr>
        <p:txBody>
          <a:bodyPr>
            <a:normAutofit fontScale="90000"/>
          </a:bodyPr>
          <a:lstStyle/>
          <a:p>
            <a:r>
              <a:rPr lang="en-US" sz="3600" b="1" i="0" u="none" strike="noStrike" cap="none" dirty="0">
                <a:solidFill>
                  <a:srgbClr val="135162"/>
                </a:solidFill>
                <a:latin typeface="Corbel"/>
                <a:ea typeface="Corbel"/>
                <a:cs typeface="Corbel"/>
                <a:sym typeface="Corbel"/>
              </a:rPr>
              <a:t>Data Pre</a:t>
            </a:r>
            <a:r>
              <a:rPr lang="en-US" sz="3600" b="1" i="0" u="none" strike="noStrike" cap="none" dirty="0">
                <a:solidFill>
                  <a:srgbClr val="138677"/>
                </a:solidFill>
                <a:latin typeface="Corbel"/>
                <a:ea typeface="Corbel"/>
                <a:cs typeface="Corbel"/>
                <a:sym typeface="Corbel"/>
              </a:rPr>
              <a:t>-</a:t>
            </a:r>
            <a:r>
              <a:rPr lang="en-US" sz="3600" b="1" i="0" u="none" strike="noStrike" cap="none" dirty="0">
                <a:solidFill>
                  <a:schemeClr val="accent1"/>
                </a:solidFill>
                <a:latin typeface="Corbel"/>
                <a:ea typeface="Corbel"/>
                <a:cs typeface="Corbel"/>
                <a:sym typeface="Corbel"/>
              </a:rPr>
              <a:t>Processing</a:t>
            </a:r>
            <a:br>
              <a:rPr lang="en-US" sz="3600" b="0" i="0" u="none" strike="noStrike" cap="none" dirty="0">
                <a:solidFill>
                  <a:schemeClr val="dk1"/>
                </a:solidFill>
                <a:latin typeface="Corbel"/>
                <a:ea typeface="Corbel"/>
                <a:cs typeface="Corbel"/>
                <a:sym typeface="Corbel"/>
              </a:rPr>
            </a:br>
            <a:endParaRPr lang="en-IN" dirty="0"/>
          </a:p>
        </p:txBody>
      </p:sp>
      <p:sp>
        <p:nvSpPr>
          <p:cNvPr id="4" name="TextBox 3">
            <a:extLst>
              <a:ext uri="{FF2B5EF4-FFF2-40B4-BE49-F238E27FC236}">
                <a16:creationId xmlns:a16="http://schemas.microsoft.com/office/drawing/2014/main" id="{E1B385E5-665B-4FF4-88AF-F39D1F486859}"/>
              </a:ext>
            </a:extLst>
          </p:cNvPr>
          <p:cNvSpPr txBox="1"/>
          <p:nvPr/>
        </p:nvSpPr>
        <p:spPr>
          <a:xfrm>
            <a:off x="733604" y="632321"/>
            <a:ext cx="9226322" cy="6225679"/>
          </a:xfrm>
          <a:prstGeom prst="rect">
            <a:avLst/>
          </a:prstGeom>
          <a:noFill/>
        </p:spPr>
        <p:txBody>
          <a:bodyPr wrap="square">
            <a:spAutoFit/>
          </a:bodyPr>
          <a:lstStyle/>
          <a:p>
            <a:pPr marR="501015" lvl="0" algn="l" rtl="0">
              <a:lnSpc>
                <a:spcPct val="111000"/>
              </a:lnSpc>
              <a:spcBef>
                <a:spcPts val="0"/>
              </a:spcBef>
              <a:spcAft>
                <a:spcPts val="0"/>
              </a:spcAft>
              <a:buClr>
                <a:srgbClr val="000000"/>
              </a:buClr>
              <a:buSzPts val="1800"/>
            </a:pPr>
            <a:r>
              <a:rPr lang="en-IN" sz="2400" b="1" dirty="0">
                <a:solidFill>
                  <a:srgbClr val="135162"/>
                </a:solidFill>
                <a:latin typeface="Corbel"/>
                <a:sym typeface="Times New Roman"/>
              </a:rPr>
              <a:t>REDUNTANT VARIABLES:</a:t>
            </a:r>
          </a:p>
          <a:p>
            <a:pPr marR="501015" lvl="0" algn="l" rtl="0">
              <a:lnSpc>
                <a:spcPct val="111000"/>
              </a:lnSpc>
              <a:spcBef>
                <a:spcPts val="0"/>
              </a:spcBef>
              <a:spcAft>
                <a:spcPts val="0"/>
              </a:spcAft>
              <a:buClr>
                <a:srgbClr val="000000"/>
              </a:buClr>
              <a:buSzPts val="1800"/>
            </a:pPr>
            <a:endParaRPr lang="en-IN" sz="1800" b="1" i="0" u="none" strike="noStrike" cap="none" dirty="0">
              <a:solidFill>
                <a:srgbClr val="212121"/>
              </a:solidFill>
              <a:latin typeface="Times New Roman"/>
              <a:ea typeface="Times New Roman"/>
              <a:cs typeface="Times New Roman"/>
              <a:sym typeface="Times New Roman"/>
            </a:endParaRPr>
          </a:p>
          <a:p>
            <a:pPr marL="285750" marR="501015" lvl="0" indent="-285750" algn="l" rtl="0">
              <a:lnSpc>
                <a:spcPct val="111000"/>
              </a:lnSpc>
              <a:spcBef>
                <a:spcPts val="25"/>
              </a:spcBef>
              <a:spcAft>
                <a:spcPts val="0"/>
              </a:spcAft>
              <a:buClr>
                <a:srgbClr val="000000"/>
              </a:buClr>
              <a:buSzPts val="1800"/>
              <a:buFont typeface="Arial" panose="020B0604020202020204" pitchFamily="34" charset="0"/>
              <a:buChar char="•"/>
            </a:pPr>
            <a:r>
              <a:rPr lang="en-IN" sz="2000" b="1" dirty="0">
                <a:solidFill>
                  <a:srgbClr val="135162"/>
                </a:solidFill>
                <a:latin typeface="Corbel"/>
              </a:rPr>
              <a:t>STUDENT IDENTIFIER</a:t>
            </a:r>
            <a:r>
              <a:rPr lang="en-IN" sz="2000" b="1" dirty="0">
                <a:solidFill>
                  <a:srgbClr val="135162"/>
                </a:solidFill>
                <a:latin typeface="Corbel"/>
                <a:sym typeface="Calibri"/>
              </a:rPr>
              <a:t> </a:t>
            </a:r>
            <a:r>
              <a:rPr lang="en-IN" sz="1800" b="0" i="0" u="none" strike="noStrike" cap="none" dirty="0">
                <a:solidFill>
                  <a:srgbClr val="000000"/>
                </a:solidFill>
                <a:latin typeface="Calibri"/>
                <a:ea typeface="Calibri"/>
                <a:cs typeface="Calibri"/>
                <a:sym typeface="Calibri"/>
              </a:rPr>
              <a:t>column is in-significant. </a:t>
            </a:r>
            <a:endParaRPr lang="en-IN" sz="1400" b="0" i="0" u="none" strike="noStrike" cap="none" dirty="0">
              <a:solidFill>
                <a:srgbClr val="000000"/>
              </a:solidFill>
              <a:latin typeface="Arial"/>
              <a:ea typeface="Arial"/>
              <a:cs typeface="Arial"/>
              <a:sym typeface="Arial"/>
            </a:endParaRPr>
          </a:p>
          <a:p>
            <a:pPr marL="0" marR="501015" lvl="0" indent="0" algn="l" rtl="0">
              <a:lnSpc>
                <a:spcPct val="111000"/>
              </a:lnSpc>
              <a:spcBef>
                <a:spcPts val="25"/>
              </a:spcBef>
              <a:spcAft>
                <a:spcPts val="0"/>
              </a:spcAft>
              <a:buClr>
                <a:srgbClr val="000000"/>
              </a:buClr>
              <a:buSzPts val="1800"/>
              <a:buFont typeface="Arial"/>
              <a:buNone/>
            </a:pPr>
            <a:r>
              <a:rPr lang="en-IN" sz="1800" b="0" i="0" u="none" strike="noStrike" cap="none" dirty="0">
                <a:solidFill>
                  <a:srgbClr val="000000"/>
                </a:solidFill>
                <a:latin typeface="Calibri"/>
                <a:ea typeface="Calibri"/>
                <a:cs typeface="Calibri"/>
                <a:sym typeface="Calibri"/>
              </a:rPr>
              <a:t>     So, we will drop that column</a:t>
            </a:r>
            <a:endParaRPr lang="en-IN" sz="1400" b="0" i="0" u="none" strike="noStrike" cap="none" dirty="0">
              <a:solidFill>
                <a:srgbClr val="000000"/>
              </a:solidFill>
              <a:latin typeface="Arial"/>
              <a:ea typeface="Arial"/>
              <a:cs typeface="Arial"/>
              <a:sym typeface="Arial"/>
            </a:endParaRPr>
          </a:p>
          <a:p>
            <a:pPr marL="0" marR="501015" lvl="0" indent="0" algn="l" rtl="0">
              <a:lnSpc>
                <a:spcPct val="111000"/>
              </a:lnSpc>
              <a:spcBef>
                <a:spcPts val="25"/>
              </a:spcBef>
              <a:spcAft>
                <a:spcPts val="0"/>
              </a:spcAft>
              <a:buClr>
                <a:srgbClr val="000000"/>
              </a:buClr>
              <a:buSzPts val="1800"/>
              <a:buFont typeface="Arial"/>
              <a:buNone/>
            </a:pPr>
            <a:r>
              <a:rPr lang="en-IN" sz="1800" b="0" i="0" u="none" strike="noStrike" cap="none" dirty="0">
                <a:solidFill>
                  <a:srgbClr val="000000"/>
                </a:solidFill>
                <a:latin typeface="Calibri"/>
                <a:ea typeface="Calibri"/>
                <a:cs typeface="Calibri"/>
                <a:sym typeface="Calibri"/>
              </a:rPr>
              <a:t>     from dataset.</a:t>
            </a:r>
          </a:p>
          <a:p>
            <a:pPr marL="0" marR="501015" indent="0">
              <a:lnSpc>
                <a:spcPct val="111000"/>
              </a:lnSpc>
              <a:spcBef>
                <a:spcPts val="25"/>
              </a:spcBef>
              <a:buClr>
                <a:srgbClr val="000000"/>
              </a:buClr>
              <a:buSzPts val="1800"/>
              <a:buFont typeface="Arial"/>
              <a:buNone/>
            </a:pPr>
            <a:endParaRPr lang="en-IN" b="1" dirty="0">
              <a:solidFill>
                <a:srgbClr val="000000"/>
              </a:solidFill>
              <a:latin typeface="Times New Roman"/>
              <a:cs typeface="Times New Roman"/>
              <a:sym typeface="Calibri"/>
            </a:endParaRPr>
          </a:p>
          <a:p>
            <a:pPr marL="285750" marR="501015" indent="-285750">
              <a:lnSpc>
                <a:spcPct val="111000"/>
              </a:lnSpc>
              <a:spcBef>
                <a:spcPts val="25"/>
              </a:spcBef>
              <a:buClr>
                <a:srgbClr val="000000"/>
              </a:buClr>
              <a:buSzPts val="1800"/>
              <a:buFont typeface="Arial" panose="020B0604020202020204" pitchFamily="34" charset="0"/>
              <a:buChar char="•"/>
            </a:pPr>
            <a:r>
              <a:rPr lang="en-IN" sz="2000" b="1" dirty="0">
                <a:solidFill>
                  <a:srgbClr val="135162"/>
                </a:solidFill>
                <a:latin typeface="Corbel"/>
              </a:rPr>
              <a:t>STDNT_MINOR  </a:t>
            </a:r>
            <a:r>
              <a:rPr lang="en-IN" dirty="0"/>
              <a:t>can be removed </a:t>
            </a:r>
            <a:r>
              <a:rPr lang="en-IN" b="1" dirty="0">
                <a:solidFill>
                  <a:srgbClr val="000000"/>
                </a:solidFill>
                <a:latin typeface="Times New Roman"/>
                <a:cs typeface="Times New Roman"/>
                <a:sym typeface="Arial"/>
              </a:rPr>
              <a:t>93% </a:t>
            </a:r>
            <a:r>
              <a:rPr lang="en-IN" dirty="0">
                <a:solidFill>
                  <a:srgbClr val="000000"/>
                </a:solidFill>
                <a:latin typeface="Times New Roman"/>
                <a:cs typeface="Times New Roman"/>
                <a:sym typeface="Arial"/>
              </a:rPr>
              <a:t>students have no minor subject.</a:t>
            </a:r>
          </a:p>
          <a:p>
            <a:pPr marL="285750" marR="501015" indent="-285750">
              <a:lnSpc>
                <a:spcPct val="111000"/>
              </a:lnSpc>
              <a:spcBef>
                <a:spcPts val="25"/>
              </a:spcBef>
              <a:buClr>
                <a:srgbClr val="000000"/>
              </a:buClr>
              <a:buSzPts val="1800"/>
              <a:buFont typeface="Arial" panose="020B0604020202020204" pitchFamily="34" charset="0"/>
              <a:buChar char="•"/>
            </a:pPr>
            <a:endParaRPr lang="en-IN" dirty="0">
              <a:solidFill>
                <a:srgbClr val="000000"/>
              </a:solidFill>
              <a:latin typeface="Times New Roman"/>
              <a:cs typeface="Times New Roman"/>
              <a:sym typeface="Arial"/>
            </a:endParaRPr>
          </a:p>
          <a:p>
            <a:pPr marL="285750" marR="501015" indent="-285750">
              <a:lnSpc>
                <a:spcPct val="111000"/>
              </a:lnSpc>
              <a:spcBef>
                <a:spcPts val="25"/>
              </a:spcBef>
              <a:buClr>
                <a:srgbClr val="000000"/>
              </a:buClr>
              <a:buSzPts val="1800"/>
              <a:buFont typeface="Arial" panose="020B0604020202020204" pitchFamily="34" charset="0"/>
              <a:buChar char="•"/>
            </a:pPr>
            <a:r>
              <a:rPr lang="en-IN" sz="2000" b="1" dirty="0">
                <a:solidFill>
                  <a:srgbClr val="135162"/>
                </a:solidFill>
                <a:latin typeface="Corbel"/>
              </a:rPr>
              <a:t>SECOND_TERM </a:t>
            </a:r>
            <a:r>
              <a:rPr lang="en-IN" dirty="0"/>
              <a:t>can be removed  as it is co-linear with </a:t>
            </a:r>
            <a:r>
              <a:rPr lang="en-IN" sz="2000" b="1" dirty="0">
                <a:solidFill>
                  <a:srgbClr val="135162"/>
                </a:solidFill>
                <a:latin typeface="Corbel"/>
              </a:rPr>
              <a:t>FIRST_TERM.</a:t>
            </a:r>
          </a:p>
          <a:p>
            <a:pPr marL="285750" marR="501015" indent="-285750">
              <a:lnSpc>
                <a:spcPct val="111000"/>
              </a:lnSpc>
              <a:spcBef>
                <a:spcPts val="25"/>
              </a:spcBef>
              <a:buClr>
                <a:srgbClr val="000000"/>
              </a:buClr>
              <a:buSzPts val="1800"/>
              <a:buFont typeface="Arial" panose="020B0604020202020204" pitchFamily="34" charset="0"/>
              <a:buChar char="•"/>
            </a:pPr>
            <a:endParaRPr lang="en-IN" dirty="0">
              <a:solidFill>
                <a:srgbClr val="000000"/>
              </a:solidFill>
              <a:latin typeface="Calibri" panose="020F0502020204030204" pitchFamily="34" charset="0"/>
              <a:cs typeface="Times New Roman"/>
              <a:sym typeface="Arial"/>
            </a:endParaRPr>
          </a:p>
          <a:p>
            <a:pPr marL="285750" marR="501015" indent="-285750">
              <a:lnSpc>
                <a:spcPct val="111000"/>
              </a:lnSpc>
              <a:spcBef>
                <a:spcPts val="25"/>
              </a:spcBef>
              <a:buClr>
                <a:srgbClr val="000000"/>
              </a:buClr>
              <a:buSzPts val="1800"/>
              <a:buFont typeface="Arial" panose="020B0604020202020204" pitchFamily="34" charset="0"/>
              <a:buChar char="•"/>
            </a:pPr>
            <a:r>
              <a:rPr lang="en-IN" dirty="0">
                <a:solidFill>
                  <a:srgbClr val="000000"/>
                </a:solidFill>
                <a:latin typeface="Times New Roman"/>
                <a:cs typeface="Times New Roman"/>
                <a:sym typeface="Arial"/>
              </a:rPr>
              <a:t>Created Two new columns</a:t>
            </a:r>
          </a:p>
          <a:p>
            <a:pPr marR="501015">
              <a:lnSpc>
                <a:spcPct val="111000"/>
              </a:lnSpc>
              <a:spcBef>
                <a:spcPts val="25"/>
              </a:spcBef>
              <a:buClr>
                <a:srgbClr val="000000"/>
              </a:buClr>
              <a:buSzPts val="1800"/>
            </a:pPr>
            <a:r>
              <a:rPr lang="en-IN" sz="2000" b="1" dirty="0">
                <a:solidFill>
                  <a:srgbClr val="135162"/>
                </a:solidFill>
                <a:latin typeface="Corbel"/>
                <a:sym typeface="Arial"/>
              </a:rPr>
              <a:t>	a) </a:t>
            </a:r>
            <a:r>
              <a:rPr lang="en-IN" sz="2000" b="1" dirty="0" err="1">
                <a:solidFill>
                  <a:srgbClr val="135162"/>
                </a:solidFill>
                <a:latin typeface="Corbel"/>
                <a:sym typeface="Arial"/>
              </a:rPr>
              <a:t>No_sub_first_term</a:t>
            </a:r>
            <a:endParaRPr lang="en-IN" sz="2000" b="1" dirty="0">
              <a:solidFill>
                <a:srgbClr val="135162"/>
              </a:solidFill>
              <a:latin typeface="Corbel"/>
              <a:sym typeface="Arial"/>
            </a:endParaRPr>
          </a:p>
          <a:p>
            <a:pPr marR="501015">
              <a:lnSpc>
                <a:spcPct val="111000"/>
              </a:lnSpc>
              <a:spcBef>
                <a:spcPts val="25"/>
              </a:spcBef>
              <a:buClr>
                <a:srgbClr val="000000"/>
              </a:buClr>
              <a:buSzPts val="1800"/>
            </a:pPr>
            <a:r>
              <a:rPr lang="en-IN" sz="2000" b="1" dirty="0">
                <a:solidFill>
                  <a:srgbClr val="135162"/>
                </a:solidFill>
                <a:latin typeface="Corbel"/>
                <a:sym typeface="Arial"/>
              </a:rPr>
              <a:t>	b) </a:t>
            </a:r>
            <a:r>
              <a:rPr lang="en-IN" sz="2000" b="1" dirty="0" err="1">
                <a:solidFill>
                  <a:srgbClr val="135162"/>
                </a:solidFill>
                <a:latin typeface="Corbel"/>
                <a:sym typeface="Arial"/>
              </a:rPr>
              <a:t>No_sub_second_term</a:t>
            </a:r>
            <a:endParaRPr lang="en-IN" sz="2000" b="1" dirty="0">
              <a:solidFill>
                <a:srgbClr val="135162"/>
              </a:solidFill>
              <a:latin typeface="Corbel"/>
              <a:sym typeface="Arial"/>
            </a:endParaRPr>
          </a:p>
          <a:p>
            <a:pPr marR="501015">
              <a:lnSpc>
                <a:spcPct val="111000"/>
              </a:lnSpc>
              <a:spcBef>
                <a:spcPts val="25"/>
              </a:spcBef>
              <a:buClr>
                <a:srgbClr val="000000"/>
              </a:buClr>
              <a:buSzPts val="1800"/>
            </a:pPr>
            <a:r>
              <a:rPr lang="en-IN" dirty="0">
                <a:solidFill>
                  <a:srgbClr val="000000"/>
                </a:solidFill>
                <a:latin typeface="Times New Roman"/>
                <a:cs typeface="Times New Roman"/>
                <a:sym typeface="Arial"/>
              </a:rPr>
              <a:t>These are to count the number of subjects taken in each term. Hence we can drop all the columns that show Course name and Course grade(Almost all students taking courses have completed).</a:t>
            </a:r>
            <a:endParaRPr lang="en-IN" b="1" dirty="0">
              <a:solidFill>
                <a:srgbClr val="000000"/>
              </a:solidFill>
              <a:latin typeface="Calibri" panose="020F0502020204030204" pitchFamily="34" charset="0"/>
              <a:sym typeface="Arial"/>
            </a:endParaRPr>
          </a:p>
          <a:p>
            <a:pPr marR="501015">
              <a:lnSpc>
                <a:spcPct val="111000"/>
              </a:lnSpc>
              <a:spcBef>
                <a:spcPts val="25"/>
              </a:spcBef>
              <a:buClr>
                <a:srgbClr val="000000"/>
              </a:buClr>
              <a:buSzPts val="1800"/>
            </a:pPr>
            <a:endParaRPr lang="en-IN" dirty="0">
              <a:solidFill>
                <a:srgbClr val="000000"/>
              </a:solidFill>
              <a:latin typeface="Times New Roman"/>
              <a:cs typeface="Times New Roman"/>
              <a:sym typeface="Arial"/>
            </a:endParaRPr>
          </a:p>
          <a:p>
            <a:pPr marL="285750" marR="501015" indent="-285750">
              <a:lnSpc>
                <a:spcPct val="111000"/>
              </a:lnSpc>
              <a:spcBef>
                <a:spcPts val="25"/>
              </a:spcBef>
              <a:buClr>
                <a:srgbClr val="000000"/>
              </a:buClr>
              <a:buSzPts val="1800"/>
              <a:buFont typeface="Arial" panose="020B0604020202020204" pitchFamily="34" charset="0"/>
              <a:buChar char="•"/>
            </a:pPr>
            <a:r>
              <a:rPr lang="en-IN" sz="2000" b="1" dirty="0">
                <a:solidFill>
                  <a:srgbClr val="135162"/>
                </a:solidFill>
                <a:latin typeface="Corbel"/>
                <a:sym typeface="Arial"/>
              </a:rPr>
              <a:t>GROSS_FIN_NEED </a:t>
            </a:r>
            <a:r>
              <a:rPr lang="en-IN" dirty="0">
                <a:solidFill>
                  <a:srgbClr val="000000"/>
                </a:solidFill>
                <a:latin typeface="Calibri" panose="020F0502020204030204" pitchFamily="34" charset="0"/>
                <a:sym typeface="Arial"/>
              </a:rPr>
              <a:t>can be removed as we already have a column </a:t>
            </a:r>
            <a:r>
              <a:rPr lang="en-IN" sz="2000" b="1" dirty="0">
                <a:solidFill>
                  <a:srgbClr val="135162"/>
                </a:solidFill>
                <a:latin typeface="Corbel"/>
                <a:sym typeface="Arial"/>
              </a:rPr>
              <a:t>UNMET_NEED </a:t>
            </a:r>
            <a:r>
              <a:rPr lang="en-IN" dirty="0">
                <a:solidFill>
                  <a:srgbClr val="000000"/>
                </a:solidFill>
                <a:latin typeface="Calibri" panose="020F0502020204030204" pitchFamily="34" charset="0"/>
                <a:sym typeface="Arial"/>
              </a:rPr>
              <a:t>which can be used instead.</a:t>
            </a:r>
            <a:endParaRPr lang="en-IN" b="1" dirty="0">
              <a:solidFill>
                <a:srgbClr val="000000"/>
              </a:solidFill>
              <a:latin typeface="Calibri" panose="020F0502020204030204" pitchFamily="34" charset="0"/>
              <a:sym typeface="Arial"/>
            </a:endParaRPr>
          </a:p>
        </p:txBody>
      </p:sp>
    </p:spTree>
    <p:extLst>
      <p:ext uri="{BB962C8B-B14F-4D97-AF65-F5344CB8AC3E}">
        <p14:creationId xmlns:p14="http://schemas.microsoft.com/office/powerpoint/2010/main" val="15618250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8F7C0F1-0E3F-4156-B2EE-3ACAE6EF2353}"/>
              </a:ext>
            </a:extLst>
          </p:cNvPr>
          <p:cNvSpPr>
            <a:spLocks noGrp="1"/>
          </p:cNvSpPr>
          <p:nvPr>
            <p:ph type="title"/>
          </p:nvPr>
        </p:nvSpPr>
        <p:spPr>
          <a:xfrm>
            <a:off x="227697" y="86990"/>
            <a:ext cx="8596312" cy="769034"/>
          </a:xfrm>
        </p:spPr>
        <p:txBody>
          <a:bodyPr>
            <a:normAutofit fontScale="90000"/>
          </a:bodyPr>
          <a:lstStyle/>
          <a:p>
            <a:r>
              <a:rPr lang="en-US" b="1" dirty="0">
                <a:solidFill>
                  <a:srgbClr val="135162"/>
                </a:solidFill>
                <a:latin typeface="Corbel"/>
                <a:ea typeface="Corbel"/>
                <a:cs typeface="Corbel"/>
                <a:sym typeface="Corbel"/>
              </a:rPr>
              <a:t>Outlier</a:t>
            </a:r>
            <a:r>
              <a:rPr lang="en-US" sz="3600" b="1" i="0" u="none" strike="noStrike" cap="none" dirty="0">
                <a:solidFill>
                  <a:srgbClr val="138677"/>
                </a:solidFill>
                <a:latin typeface="Corbel"/>
                <a:ea typeface="Corbel"/>
                <a:cs typeface="Corbel"/>
                <a:sym typeface="Corbel"/>
              </a:rPr>
              <a:t>-</a:t>
            </a:r>
            <a:r>
              <a:rPr lang="en-US" b="1" dirty="0">
                <a:latin typeface="Corbel"/>
                <a:ea typeface="Corbel"/>
                <a:cs typeface="Corbel"/>
                <a:sym typeface="Corbel"/>
              </a:rPr>
              <a:t>Treatment</a:t>
            </a:r>
            <a:br>
              <a:rPr lang="en-US" sz="3600" b="0" i="0" u="none" strike="noStrike" cap="none" dirty="0">
                <a:solidFill>
                  <a:schemeClr val="dk1"/>
                </a:solidFill>
                <a:latin typeface="Corbel"/>
                <a:ea typeface="Corbel"/>
                <a:cs typeface="Corbel"/>
                <a:sym typeface="Corbel"/>
              </a:rPr>
            </a:br>
            <a:endParaRPr lang="en-IN" dirty="0"/>
          </a:p>
        </p:txBody>
      </p:sp>
      <p:pic>
        <p:nvPicPr>
          <p:cNvPr id="6" name="Picture 5">
            <a:extLst>
              <a:ext uri="{FF2B5EF4-FFF2-40B4-BE49-F238E27FC236}">
                <a16:creationId xmlns:a16="http://schemas.microsoft.com/office/drawing/2014/main" id="{2228FAF6-3914-4E82-BDA7-50CC6A7B4F15}"/>
              </a:ext>
            </a:extLst>
          </p:cNvPr>
          <p:cNvPicPr>
            <a:picLocks noChangeAspect="1"/>
          </p:cNvPicPr>
          <p:nvPr/>
        </p:nvPicPr>
        <p:blipFill>
          <a:blip r:embed="rId2"/>
          <a:stretch>
            <a:fillRect/>
          </a:stretch>
        </p:blipFill>
        <p:spPr>
          <a:xfrm>
            <a:off x="3346645" y="819728"/>
            <a:ext cx="2743200" cy="1990725"/>
          </a:xfrm>
          <a:prstGeom prst="rect">
            <a:avLst/>
          </a:prstGeom>
        </p:spPr>
      </p:pic>
      <p:pic>
        <p:nvPicPr>
          <p:cNvPr id="8" name="Picture 7">
            <a:extLst>
              <a:ext uri="{FF2B5EF4-FFF2-40B4-BE49-F238E27FC236}">
                <a16:creationId xmlns:a16="http://schemas.microsoft.com/office/drawing/2014/main" id="{E9310386-C175-4ADE-9D03-E6991C2F9230}"/>
              </a:ext>
            </a:extLst>
          </p:cNvPr>
          <p:cNvPicPr>
            <a:picLocks noChangeAspect="1"/>
          </p:cNvPicPr>
          <p:nvPr/>
        </p:nvPicPr>
        <p:blipFill>
          <a:blip r:embed="rId3"/>
          <a:stretch>
            <a:fillRect/>
          </a:stretch>
        </p:blipFill>
        <p:spPr>
          <a:xfrm>
            <a:off x="444146" y="826029"/>
            <a:ext cx="2686050" cy="1990725"/>
          </a:xfrm>
          <a:prstGeom prst="rect">
            <a:avLst/>
          </a:prstGeom>
        </p:spPr>
      </p:pic>
      <p:pic>
        <p:nvPicPr>
          <p:cNvPr id="10" name="Picture 9">
            <a:extLst>
              <a:ext uri="{FF2B5EF4-FFF2-40B4-BE49-F238E27FC236}">
                <a16:creationId xmlns:a16="http://schemas.microsoft.com/office/drawing/2014/main" id="{A15B5380-73B7-4840-9A8F-CA0A8167A1D0}"/>
              </a:ext>
            </a:extLst>
          </p:cNvPr>
          <p:cNvPicPr>
            <a:picLocks noChangeAspect="1"/>
          </p:cNvPicPr>
          <p:nvPr/>
        </p:nvPicPr>
        <p:blipFill>
          <a:blip r:embed="rId4"/>
          <a:stretch>
            <a:fillRect/>
          </a:stretch>
        </p:blipFill>
        <p:spPr>
          <a:xfrm>
            <a:off x="3486150" y="2869141"/>
            <a:ext cx="2609850" cy="1905000"/>
          </a:xfrm>
          <a:prstGeom prst="rect">
            <a:avLst/>
          </a:prstGeom>
        </p:spPr>
      </p:pic>
      <p:pic>
        <p:nvPicPr>
          <p:cNvPr id="12" name="Picture 11">
            <a:extLst>
              <a:ext uri="{FF2B5EF4-FFF2-40B4-BE49-F238E27FC236}">
                <a16:creationId xmlns:a16="http://schemas.microsoft.com/office/drawing/2014/main" id="{72AD7A2B-FF74-46EF-8CC2-6C0D77ADB309}"/>
              </a:ext>
            </a:extLst>
          </p:cNvPr>
          <p:cNvPicPr>
            <a:picLocks noChangeAspect="1"/>
          </p:cNvPicPr>
          <p:nvPr/>
        </p:nvPicPr>
        <p:blipFill>
          <a:blip r:embed="rId5"/>
          <a:stretch>
            <a:fillRect/>
          </a:stretch>
        </p:blipFill>
        <p:spPr>
          <a:xfrm>
            <a:off x="444146" y="2816754"/>
            <a:ext cx="2628900" cy="2009775"/>
          </a:xfrm>
          <a:prstGeom prst="rect">
            <a:avLst/>
          </a:prstGeom>
        </p:spPr>
      </p:pic>
      <p:sp>
        <p:nvSpPr>
          <p:cNvPr id="13" name="TextBox 12">
            <a:extLst>
              <a:ext uri="{FF2B5EF4-FFF2-40B4-BE49-F238E27FC236}">
                <a16:creationId xmlns:a16="http://schemas.microsoft.com/office/drawing/2014/main" id="{26AD44D3-DF44-4369-A0C6-5FD2A7E6ADAE}"/>
              </a:ext>
            </a:extLst>
          </p:cNvPr>
          <p:cNvSpPr txBox="1"/>
          <p:nvPr/>
        </p:nvSpPr>
        <p:spPr>
          <a:xfrm>
            <a:off x="599617" y="5232736"/>
            <a:ext cx="7734746" cy="400110"/>
          </a:xfrm>
          <a:prstGeom prst="rect">
            <a:avLst/>
          </a:prstGeom>
          <a:noFill/>
        </p:spPr>
        <p:txBody>
          <a:bodyPr wrap="none" rtlCol="0">
            <a:spAutoFit/>
          </a:bodyPr>
          <a:lstStyle/>
          <a:p>
            <a:r>
              <a:rPr lang="en-IN" dirty="0"/>
              <a:t>I have used the </a:t>
            </a:r>
            <a:r>
              <a:rPr lang="en-IN" sz="2000" b="1" dirty="0">
                <a:solidFill>
                  <a:srgbClr val="135162"/>
                </a:solidFill>
                <a:latin typeface="Corbel"/>
              </a:rPr>
              <a:t>Power transform </a:t>
            </a:r>
            <a:r>
              <a:rPr lang="en-IN" dirty="0"/>
              <a:t>to reduce the outlier in the </a:t>
            </a:r>
            <a:r>
              <a:rPr lang="en-IN" dirty="0" err="1"/>
              <a:t>dataframe</a:t>
            </a:r>
            <a:endParaRPr lang="en-IN" dirty="0"/>
          </a:p>
        </p:txBody>
      </p:sp>
      <p:pic>
        <p:nvPicPr>
          <p:cNvPr id="15" name="Picture 14">
            <a:extLst>
              <a:ext uri="{FF2B5EF4-FFF2-40B4-BE49-F238E27FC236}">
                <a16:creationId xmlns:a16="http://schemas.microsoft.com/office/drawing/2014/main" id="{3B2243A5-0C55-49EF-A0A4-1374E52F4C13}"/>
              </a:ext>
            </a:extLst>
          </p:cNvPr>
          <p:cNvPicPr>
            <a:picLocks noChangeAspect="1"/>
          </p:cNvPicPr>
          <p:nvPr/>
        </p:nvPicPr>
        <p:blipFill>
          <a:blip r:embed="rId6"/>
          <a:stretch>
            <a:fillRect/>
          </a:stretch>
        </p:blipFill>
        <p:spPr>
          <a:xfrm>
            <a:off x="1928373" y="5779311"/>
            <a:ext cx="3726839" cy="797335"/>
          </a:xfrm>
          <a:prstGeom prst="rect">
            <a:avLst/>
          </a:prstGeom>
        </p:spPr>
      </p:pic>
      <p:sp>
        <p:nvSpPr>
          <p:cNvPr id="16" name="TextBox 15">
            <a:extLst>
              <a:ext uri="{FF2B5EF4-FFF2-40B4-BE49-F238E27FC236}">
                <a16:creationId xmlns:a16="http://schemas.microsoft.com/office/drawing/2014/main" id="{CF04BF25-BA3F-48FA-AB80-CA3DC41703B9}"/>
              </a:ext>
            </a:extLst>
          </p:cNvPr>
          <p:cNvSpPr txBox="1"/>
          <p:nvPr/>
        </p:nvSpPr>
        <p:spPr>
          <a:xfrm>
            <a:off x="6306295" y="1890218"/>
            <a:ext cx="5308074" cy="2062103"/>
          </a:xfrm>
          <a:prstGeom prst="rect">
            <a:avLst/>
          </a:prstGeom>
          <a:noFill/>
        </p:spPr>
        <p:txBody>
          <a:bodyPr wrap="square" rtlCol="0">
            <a:spAutoFit/>
          </a:bodyPr>
          <a:lstStyle/>
          <a:p>
            <a:r>
              <a:rPr lang="en-IN" sz="2000" b="1" dirty="0">
                <a:solidFill>
                  <a:srgbClr val="135162"/>
                </a:solidFill>
                <a:latin typeface="Corbel"/>
              </a:rPr>
              <a:t>Outliers</a:t>
            </a:r>
          </a:p>
          <a:p>
            <a:endParaRPr lang="en-IN" dirty="0"/>
          </a:p>
          <a:p>
            <a:pPr marL="285750" indent="-285750">
              <a:buFont typeface="Arial" panose="020B0604020202020204" pitchFamily="34" charset="0"/>
              <a:buChar char="•"/>
            </a:pPr>
            <a:r>
              <a:rPr lang="en-IN" dirty="0"/>
              <a:t>HIGH_SCHL_GPA : Row with 0 have been removed.</a:t>
            </a:r>
          </a:p>
          <a:p>
            <a:endParaRPr lang="en-IN" dirty="0"/>
          </a:p>
          <a:p>
            <a:pPr marL="285750" indent="-285750">
              <a:buFont typeface="Arial" panose="020B0604020202020204" pitchFamily="34" charset="0"/>
              <a:buChar char="•"/>
            </a:pPr>
            <a:r>
              <a:rPr lang="en-IN" dirty="0"/>
              <a:t>Age and Student test Combination is kept as is as it helps in showing us variation in data.</a:t>
            </a:r>
          </a:p>
        </p:txBody>
      </p:sp>
    </p:spTree>
    <p:extLst>
      <p:ext uri="{BB962C8B-B14F-4D97-AF65-F5344CB8AC3E}">
        <p14:creationId xmlns:p14="http://schemas.microsoft.com/office/powerpoint/2010/main" val="34561214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Oval 36">
            <a:extLst>
              <a:ext uri="{C183D7F6-B498-43B3-948B-1728B52AA6E4}">
                <adec:decorative xmlns:adec="http://schemas.microsoft.com/office/drawing/2017/decorative" val="1"/>
              </a:ext>
            </a:extLst>
          </p:cNvPr>
          <p:cNvSpPr/>
          <p:nvPr/>
        </p:nvSpPr>
        <p:spPr>
          <a:xfrm flipH="1">
            <a:off x="632820" y="2084749"/>
            <a:ext cx="588011" cy="588011"/>
          </a:xfrm>
          <a:prstGeom prst="ellipse">
            <a:avLst/>
          </a:prstGeom>
          <a:solidFill>
            <a:srgbClr val="6671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a:extLst>
              <a:ext uri="{C183D7F6-B498-43B3-948B-1728B52AA6E4}">
                <adec:decorative xmlns:adec="http://schemas.microsoft.com/office/drawing/2017/decorative" val="1"/>
              </a:ext>
            </a:extLst>
          </p:cNvPr>
          <p:cNvSpPr/>
          <p:nvPr/>
        </p:nvSpPr>
        <p:spPr>
          <a:xfrm flipH="1">
            <a:off x="632820" y="1002988"/>
            <a:ext cx="588011" cy="588011"/>
          </a:xfrm>
          <a:prstGeom prst="ellipse">
            <a:avLst/>
          </a:prstGeom>
          <a:solidFill>
            <a:srgbClr val="3035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1" name="Group 120">
            <a:extLst>
              <a:ext uri="{C183D7F6-B498-43B3-948B-1728B52AA6E4}">
                <adec:decorative xmlns:adec="http://schemas.microsoft.com/office/drawing/2017/decorative" val="1"/>
              </a:ext>
            </a:extLst>
          </p:cNvPr>
          <p:cNvGrpSpPr/>
          <p:nvPr/>
        </p:nvGrpSpPr>
        <p:grpSpPr>
          <a:xfrm>
            <a:off x="1639745" y="342312"/>
            <a:ext cx="7262126" cy="6003511"/>
            <a:chOff x="223691" y="1455469"/>
            <a:chExt cx="5660167" cy="4679192"/>
          </a:xfrm>
        </p:grpSpPr>
        <p:pic>
          <p:nvPicPr>
            <p:cNvPr id="122" name="Picture 121" descr="This is a computer monito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3691" y="1455469"/>
              <a:ext cx="5660167" cy="4679192"/>
            </a:xfrm>
            <a:prstGeom prst="rect">
              <a:avLst/>
            </a:prstGeom>
          </p:spPr>
        </p:pic>
        <p:sp>
          <p:nvSpPr>
            <p:cNvPr id="123" name="Rectangle 122"/>
            <p:cNvSpPr/>
            <p:nvPr/>
          </p:nvSpPr>
          <p:spPr>
            <a:xfrm>
              <a:off x="2779454" y="4900079"/>
              <a:ext cx="548640" cy="326575"/>
            </a:xfrm>
            <a:prstGeom prst="rect">
              <a:avLst/>
            </a:prstGeom>
            <a:gradFill flip="none" rotWithShape="1">
              <a:gsLst>
                <a:gs pos="0">
                  <a:srgbClr val="C7C8CB"/>
                </a:gs>
                <a:gs pos="100000">
                  <a:srgbClr val="BCBDC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6" name="Oval 45">
            <a:extLst>
              <a:ext uri="{C183D7F6-B498-43B3-948B-1728B52AA6E4}">
                <adec:decorative xmlns:adec="http://schemas.microsoft.com/office/drawing/2017/decorative" val="1"/>
              </a:ext>
            </a:extLst>
          </p:cNvPr>
          <p:cNvSpPr/>
          <p:nvPr/>
        </p:nvSpPr>
        <p:spPr>
          <a:xfrm flipH="1">
            <a:off x="632818" y="3183890"/>
            <a:ext cx="588011" cy="588011"/>
          </a:xfrm>
          <a:prstGeom prst="ellipse">
            <a:avLst/>
          </a:prstGeom>
          <a:solidFill>
            <a:srgbClr val="00A5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C183D7F6-B498-43B3-948B-1728B52AA6E4}">
                <adec:decorative xmlns:adec="http://schemas.microsoft.com/office/drawing/2017/decorative" val="1"/>
              </a:ext>
            </a:extLst>
          </p:cNvPr>
          <p:cNvSpPr/>
          <p:nvPr/>
        </p:nvSpPr>
        <p:spPr>
          <a:xfrm>
            <a:off x="925562" y="3183890"/>
            <a:ext cx="1000689" cy="588010"/>
          </a:xfrm>
          <a:prstGeom prst="rect">
            <a:avLst/>
          </a:prstGeom>
          <a:solidFill>
            <a:srgbClr val="00A5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2" name="Rectangle 131">
            <a:extLst>
              <a:ext uri="{C183D7F6-B498-43B3-948B-1728B52AA6E4}">
                <adec:decorative xmlns:adec="http://schemas.microsoft.com/office/drawing/2017/decorative" val="1"/>
              </a:ext>
            </a:extLst>
          </p:cNvPr>
          <p:cNvSpPr/>
          <p:nvPr/>
        </p:nvSpPr>
        <p:spPr>
          <a:xfrm>
            <a:off x="925564" y="2084750"/>
            <a:ext cx="1000689" cy="588010"/>
          </a:xfrm>
          <a:prstGeom prst="rect">
            <a:avLst/>
          </a:prstGeom>
          <a:solidFill>
            <a:srgbClr val="6671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1" name="Rectangle 130">
            <a:extLst>
              <a:ext uri="{C183D7F6-B498-43B3-948B-1728B52AA6E4}">
                <adec:decorative xmlns:adec="http://schemas.microsoft.com/office/drawing/2017/decorative" val="1"/>
              </a:ext>
            </a:extLst>
          </p:cNvPr>
          <p:cNvSpPr/>
          <p:nvPr/>
        </p:nvSpPr>
        <p:spPr>
          <a:xfrm>
            <a:off x="925564" y="1002988"/>
            <a:ext cx="1000688" cy="588011"/>
          </a:xfrm>
          <a:prstGeom prst="rect">
            <a:avLst/>
          </a:prstGeom>
          <a:solidFill>
            <a:srgbClr val="3035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6" name="Group 105" descr="This image is an icon of a clock."/>
          <p:cNvGrpSpPr/>
          <p:nvPr/>
        </p:nvGrpSpPr>
        <p:grpSpPr>
          <a:xfrm>
            <a:off x="796201" y="1166369"/>
            <a:ext cx="261249" cy="261249"/>
            <a:chOff x="1389063" y="3748088"/>
            <a:chExt cx="336550" cy="336550"/>
          </a:xfrm>
          <a:solidFill>
            <a:schemeClr val="bg1"/>
          </a:solidFill>
        </p:grpSpPr>
        <p:sp>
          <p:nvSpPr>
            <p:cNvPr id="107" name="Freeform 5"/>
            <p:cNvSpPr>
              <a:spLocks/>
            </p:cNvSpPr>
            <p:nvPr/>
          </p:nvSpPr>
          <p:spPr bwMode="auto">
            <a:xfrm>
              <a:off x="1547813" y="3787776"/>
              <a:ext cx="58738" cy="60325"/>
            </a:xfrm>
            <a:custGeom>
              <a:avLst/>
              <a:gdLst>
                <a:gd name="T0" fmla="*/ 300 w 360"/>
                <a:gd name="T1" fmla="*/ 244 h 364"/>
                <a:gd name="T2" fmla="*/ 120 w 360"/>
                <a:gd name="T3" fmla="*/ 244 h 364"/>
                <a:gd name="T4" fmla="*/ 120 w 360"/>
                <a:gd name="T5" fmla="*/ 60 h 364"/>
                <a:gd name="T6" fmla="*/ 60 w 360"/>
                <a:gd name="T7" fmla="*/ 0 h 364"/>
                <a:gd name="T8" fmla="*/ 0 w 360"/>
                <a:gd name="T9" fmla="*/ 60 h 364"/>
                <a:gd name="T10" fmla="*/ 0 w 360"/>
                <a:gd name="T11" fmla="*/ 304 h 364"/>
                <a:gd name="T12" fmla="*/ 60 w 360"/>
                <a:gd name="T13" fmla="*/ 364 h 364"/>
                <a:gd name="T14" fmla="*/ 300 w 360"/>
                <a:gd name="T15" fmla="*/ 364 h 364"/>
                <a:gd name="T16" fmla="*/ 360 w 360"/>
                <a:gd name="T17" fmla="*/ 304 h 364"/>
                <a:gd name="T18" fmla="*/ 300 w 360"/>
                <a:gd name="T19" fmla="*/ 244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0" h="364">
                  <a:moveTo>
                    <a:pt x="300" y="244"/>
                  </a:moveTo>
                  <a:cubicBezTo>
                    <a:pt x="120" y="244"/>
                    <a:pt x="120" y="244"/>
                    <a:pt x="120" y="244"/>
                  </a:cubicBezTo>
                  <a:cubicBezTo>
                    <a:pt x="120" y="60"/>
                    <a:pt x="120" y="60"/>
                    <a:pt x="120" y="60"/>
                  </a:cubicBezTo>
                  <a:cubicBezTo>
                    <a:pt x="120" y="27"/>
                    <a:pt x="93" y="0"/>
                    <a:pt x="60" y="0"/>
                  </a:cubicBezTo>
                  <a:cubicBezTo>
                    <a:pt x="27" y="0"/>
                    <a:pt x="0" y="27"/>
                    <a:pt x="0" y="60"/>
                  </a:cubicBezTo>
                  <a:cubicBezTo>
                    <a:pt x="0" y="304"/>
                    <a:pt x="0" y="304"/>
                    <a:pt x="0" y="304"/>
                  </a:cubicBezTo>
                  <a:cubicBezTo>
                    <a:pt x="0" y="337"/>
                    <a:pt x="27" y="364"/>
                    <a:pt x="60" y="364"/>
                  </a:cubicBezTo>
                  <a:cubicBezTo>
                    <a:pt x="300" y="364"/>
                    <a:pt x="300" y="364"/>
                    <a:pt x="300" y="364"/>
                  </a:cubicBezTo>
                  <a:cubicBezTo>
                    <a:pt x="333" y="364"/>
                    <a:pt x="360" y="337"/>
                    <a:pt x="360" y="304"/>
                  </a:cubicBezTo>
                  <a:cubicBezTo>
                    <a:pt x="360" y="271"/>
                    <a:pt x="333" y="244"/>
                    <a:pt x="300" y="2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8" name="Freeform 6"/>
            <p:cNvSpPr>
              <a:spLocks noEditPoints="1"/>
            </p:cNvSpPr>
            <p:nvPr/>
          </p:nvSpPr>
          <p:spPr bwMode="auto">
            <a:xfrm>
              <a:off x="1389063" y="3748088"/>
              <a:ext cx="336550" cy="336550"/>
            </a:xfrm>
            <a:custGeom>
              <a:avLst/>
              <a:gdLst>
                <a:gd name="T0" fmla="*/ 1808 w 2048"/>
                <a:gd name="T1" fmla="*/ 1454 h 2048"/>
                <a:gd name="T2" fmla="*/ 1808 w 2048"/>
                <a:gd name="T3" fmla="*/ 1388 h 2048"/>
                <a:gd name="T4" fmla="*/ 1628 w 2048"/>
                <a:gd name="T5" fmla="*/ 1208 h 2048"/>
                <a:gd name="T6" fmla="*/ 1084 w 2048"/>
                <a:gd name="T7" fmla="*/ 1208 h 2048"/>
                <a:gd name="T8" fmla="*/ 1084 w 2048"/>
                <a:gd name="T9" fmla="*/ 1085 h 2048"/>
                <a:gd name="T10" fmla="*/ 1564 w 2048"/>
                <a:gd name="T11" fmla="*/ 544 h 2048"/>
                <a:gd name="T12" fmla="*/ 1024 w 2048"/>
                <a:gd name="T13" fmla="*/ 0 h 2048"/>
                <a:gd name="T14" fmla="*/ 484 w 2048"/>
                <a:gd name="T15" fmla="*/ 544 h 2048"/>
                <a:gd name="T16" fmla="*/ 964 w 2048"/>
                <a:gd name="T17" fmla="*/ 1085 h 2048"/>
                <a:gd name="T18" fmla="*/ 964 w 2048"/>
                <a:gd name="T19" fmla="*/ 1208 h 2048"/>
                <a:gd name="T20" fmla="*/ 420 w 2048"/>
                <a:gd name="T21" fmla="*/ 1208 h 2048"/>
                <a:gd name="T22" fmla="*/ 240 w 2048"/>
                <a:gd name="T23" fmla="*/ 1388 h 2048"/>
                <a:gd name="T24" fmla="*/ 240 w 2048"/>
                <a:gd name="T25" fmla="*/ 1454 h 2048"/>
                <a:gd name="T26" fmla="*/ 0 w 2048"/>
                <a:gd name="T27" fmla="*/ 1748 h 2048"/>
                <a:gd name="T28" fmla="*/ 300 w 2048"/>
                <a:gd name="T29" fmla="*/ 2048 h 2048"/>
                <a:gd name="T30" fmla="*/ 600 w 2048"/>
                <a:gd name="T31" fmla="*/ 1748 h 2048"/>
                <a:gd name="T32" fmla="*/ 360 w 2048"/>
                <a:gd name="T33" fmla="*/ 1454 h 2048"/>
                <a:gd name="T34" fmla="*/ 360 w 2048"/>
                <a:gd name="T35" fmla="*/ 1388 h 2048"/>
                <a:gd name="T36" fmla="*/ 420 w 2048"/>
                <a:gd name="T37" fmla="*/ 1328 h 2048"/>
                <a:gd name="T38" fmla="*/ 964 w 2048"/>
                <a:gd name="T39" fmla="*/ 1328 h 2048"/>
                <a:gd name="T40" fmla="*/ 964 w 2048"/>
                <a:gd name="T41" fmla="*/ 1454 h 2048"/>
                <a:gd name="T42" fmla="*/ 724 w 2048"/>
                <a:gd name="T43" fmla="*/ 1748 h 2048"/>
                <a:gd name="T44" fmla="*/ 1024 w 2048"/>
                <a:gd name="T45" fmla="*/ 2048 h 2048"/>
                <a:gd name="T46" fmla="*/ 1324 w 2048"/>
                <a:gd name="T47" fmla="*/ 1748 h 2048"/>
                <a:gd name="T48" fmla="*/ 1084 w 2048"/>
                <a:gd name="T49" fmla="*/ 1454 h 2048"/>
                <a:gd name="T50" fmla="*/ 1084 w 2048"/>
                <a:gd name="T51" fmla="*/ 1328 h 2048"/>
                <a:gd name="T52" fmla="*/ 1628 w 2048"/>
                <a:gd name="T53" fmla="*/ 1328 h 2048"/>
                <a:gd name="T54" fmla="*/ 1688 w 2048"/>
                <a:gd name="T55" fmla="*/ 1388 h 2048"/>
                <a:gd name="T56" fmla="*/ 1688 w 2048"/>
                <a:gd name="T57" fmla="*/ 1454 h 2048"/>
                <a:gd name="T58" fmla="*/ 1448 w 2048"/>
                <a:gd name="T59" fmla="*/ 1748 h 2048"/>
                <a:gd name="T60" fmla="*/ 1748 w 2048"/>
                <a:gd name="T61" fmla="*/ 2048 h 2048"/>
                <a:gd name="T62" fmla="*/ 2048 w 2048"/>
                <a:gd name="T63" fmla="*/ 1748 h 2048"/>
                <a:gd name="T64" fmla="*/ 1808 w 2048"/>
                <a:gd name="T65" fmla="*/ 1454 h 2048"/>
                <a:gd name="T66" fmla="*/ 480 w 2048"/>
                <a:gd name="T67" fmla="*/ 1748 h 2048"/>
                <a:gd name="T68" fmla="*/ 300 w 2048"/>
                <a:gd name="T69" fmla="*/ 1928 h 2048"/>
                <a:gd name="T70" fmla="*/ 120 w 2048"/>
                <a:gd name="T71" fmla="*/ 1748 h 2048"/>
                <a:gd name="T72" fmla="*/ 300 w 2048"/>
                <a:gd name="T73" fmla="*/ 1568 h 2048"/>
                <a:gd name="T74" fmla="*/ 480 w 2048"/>
                <a:gd name="T75" fmla="*/ 1748 h 2048"/>
                <a:gd name="T76" fmla="*/ 1204 w 2048"/>
                <a:gd name="T77" fmla="*/ 1748 h 2048"/>
                <a:gd name="T78" fmla="*/ 1024 w 2048"/>
                <a:gd name="T79" fmla="*/ 1928 h 2048"/>
                <a:gd name="T80" fmla="*/ 844 w 2048"/>
                <a:gd name="T81" fmla="*/ 1748 h 2048"/>
                <a:gd name="T82" fmla="*/ 1024 w 2048"/>
                <a:gd name="T83" fmla="*/ 1568 h 2048"/>
                <a:gd name="T84" fmla="*/ 1204 w 2048"/>
                <a:gd name="T85" fmla="*/ 1748 h 2048"/>
                <a:gd name="T86" fmla="*/ 1024 w 2048"/>
                <a:gd name="T87" fmla="*/ 968 h 2048"/>
                <a:gd name="T88" fmla="*/ 604 w 2048"/>
                <a:gd name="T89" fmla="*/ 544 h 2048"/>
                <a:gd name="T90" fmla="*/ 1024 w 2048"/>
                <a:gd name="T91" fmla="*/ 120 h 2048"/>
                <a:gd name="T92" fmla="*/ 1444 w 2048"/>
                <a:gd name="T93" fmla="*/ 544 h 2048"/>
                <a:gd name="T94" fmla="*/ 1024 w 2048"/>
                <a:gd name="T95" fmla="*/ 968 h 2048"/>
                <a:gd name="T96" fmla="*/ 1748 w 2048"/>
                <a:gd name="T97" fmla="*/ 1928 h 2048"/>
                <a:gd name="T98" fmla="*/ 1568 w 2048"/>
                <a:gd name="T99" fmla="*/ 1748 h 2048"/>
                <a:gd name="T100" fmla="*/ 1748 w 2048"/>
                <a:gd name="T101" fmla="*/ 1568 h 2048"/>
                <a:gd name="T102" fmla="*/ 1928 w 2048"/>
                <a:gd name="T103" fmla="*/ 1748 h 2048"/>
                <a:gd name="T104" fmla="*/ 1748 w 2048"/>
                <a:gd name="T105" fmla="*/ 1928 h 20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48" h="2048">
                  <a:moveTo>
                    <a:pt x="1808" y="1454"/>
                  </a:moveTo>
                  <a:cubicBezTo>
                    <a:pt x="1808" y="1388"/>
                    <a:pt x="1808" y="1388"/>
                    <a:pt x="1808" y="1388"/>
                  </a:cubicBezTo>
                  <a:cubicBezTo>
                    <a:pt x="1808" y="1289"/>
                    <a:pt x="1727" y="1208"/>
                    <a:pt x="1628" y="1208"/>
                  </a:cubicBezTo>
                  <a:cubicBezTo>
                    <a:pt x="1084" y="1208"/>
                    <a:pt x="1084" y="1208"/>
                    <a:pt x="1084" y="1208"/>
                  </a:cubicBezTo>
                  <a:cubicBezTo>
                    <a:pt x="1084" y="1085"/>
                    <a:pt x="1084" y="1085"/>
                    <a:pt x="1084" y="1085"/>
                  </a:cubicBezTo>
                  <a:cubicBezTo>
                    <a:pt x="1354" y="1054"/>
                    <a:pt x="1564" y="824"/>
                    <a:pt x="1564" y="544"/>
                  </a:cubicBezTo>
                  <a:cubicBezTo>
                    <a:pt x="1564" y="244"/>
                    <a:pt x="1322" y="0"/>
                    <a:pt x="1024" y="0"/>
                  </a:cubicBezTo>
                  <a:cubicBezTo>
                    <a:pt x="726" y="0"/>
                    <a:pt x="484" y="244"/>
                    <a:pt x="484" y="544"/>
                  </a:cubicBezTo>
                  <a:cubicBezTo>
                    <a:pt x="484" y="824"/>
                    <a:pt x="694" y="1054"/>
                    <a:pt x="964" y="1085"/>
                  </a:cubicBezTo>
                  <a:cubicBezTo>
                    <a:pt x="964" y="1208"/>
                    <a:pt x="964" y="1208"/>
                    <a:pt x="964" y="1208"/>
                  </a:cubicBezTo>
                  <a:cubicBezTo>
                    <a:pt x="420" y="1208"/>
                    <a:pt x="420" y="1208"/>
                    <a:pt x="420" y="1208"/>
                  </a:cubicBezTo>
                  <a:cubicBezTo>
                    <a:pt x="321" y="1208"/>
                    <a:pt x="240" y="1289"/>
                    <a:pt x="240" y="1388"/>
                  </a:cubicBezTo>
                  <a:cubicBezTo>
                    <a:pt x="240" y="1454"/>
                    <a:pt x="240" y="1454"/>
                    <a:pt x="240" y="1454"/>
                  </a:cubicBezTo>
                  <a:cubicBezTo>
                    <a:pt x="103" y="1482"/>
                    <a:pt x="0" y="1603"/>
                    <a:pt x="0" y="1748"/>
                  </a:cubicBezTo>
                  <a:cubicBezTo>
                    <a:pt x="0" y="1913"/>
                    <a:pt x="135" y="2048"/>
                    <a:pt x="300" y="2048"/>
                  </a:cubicBezTo>
                  <a:cubicBezTo>
                    <a:pt x="465" y="2048"/>
                    <a:pt x="600" y="1913"/>
                    <a:pt x="600" y="1748"/>
                  </a:cubicBezTo>
                  <a:cubicBezTo>
                    <a:pt x="600" y="1603"/>
                    <a:pt x="497" y="1482"/>
                    <a:pt x="360" y="1454"/>
                  </a:cubicBezTo>
                  <a:cubicBezTo>
                    <a:pt x="360" y="1388"/>
                    <a:pt x="360" y="1388"/>
                    <a:pt x="360" y="1388"/>
                  </a:cubicBezTo>
                  <a:cubicBezTo>
                    <a:pt x="360" y="1355"/>
                    <a:pt x="387" y="1328"/>
                    <a:pt x="420" y="1328"/>
                  </a:cubicBezTo>
                  <a:cubicBezTo>
                    <a:pt x="964" y="1328"/>
                    <a:pt x="964" y="1328"/>
                    <a:pt x="964" y="1328"/>
                  </a:cubicBezTo>
                  <a:cubicBezTo>
                    <a:pt x="964" y="1454"/>
                    <a:pt x="964" y="1454"/>
                    <a:pt x="964" y="1454"/>
                  </a:cubicBezTo>
                  <a:cubicBezTo>
                    <a:pt x="827" y="1482"/>
                    <a:pt x="724" y="1603"/>
                    <a:pt x="724" y="1748"/>
                  </a:cubicBezTo>
                  <a:cubicBezTo>
                    <a:pt x="724" y="1913"/>
                    <a:pt x="859" y="2048"/>
                    <a:pt x="1024" y="2048"/>
                  </a:cubicBezTo>
                  <a:cubicBezTo>
                    <a:pt x="1189" y="2048"/>
                    <a:pt x="1324" y="1913"/>
                    <a:pt x="1324" y="1748"/>
                  </a:cubicBezTo>
                  <a:cubicBezTo>
                    <a:pt x="1324" y="1603"/>
                    <a:pt x="1221" y="1482"/>
                    <a:pt x="1084" y="1454"/>
                  </a:cubicBezTo>
                  <a:cubicBezTo>
                    <a:pt x="1084" y="1328"/>
                    <a:pt x="1084" y="1328"/>
                    <a:pt x="1084" y="1328"/>
                  </a:cubicBezTo>
                  <a:cubicBezTo>
                    <a:pt x="1628" y="1328"/>
                    <a:pt x="1628" y="1328"/>
                    <a:pt x="1628" y="1328"/>
                  </a:cubicBezTo>
                  <a:cubicBezTo>
                    <a:pt x="1661" y="1328"/>
                    <a:pt x="1688" y="1355"/>
                    <a:pt x="1688" y="1388"/>
                  </a:cubicBezTo>
                  <a:cubicBezTo>
                    <a:pt x="1688" y="1454"/>
                    <a:pt x="1688" y="1454"/>
                    <a:pt x="1688" y="1454"/>
                  </a:cubicBezTo>
                  <a:cubicBezTo>
                    <a:pt x="1551" y="1482"/>
                    <a:pt x="1448" y="1603"/>
                    <a:pt x="1448" y="1748"/>
                  </a:cubicBezTo>
                  <a:cubicBezTo>
                    <a:pt x="1448" y="1913"/>
                    <a:pt x="1583" y="2048"/>
                    <a:pt x="1748" y="2048"/>
                  </a:cubicBezTo>
                  <a:cubicBezTo>
                    <a:pt x="1913" y="2048"/>
                    <a:pt x="2048" y="1913"/>
                    <a:pt x="2048" y="1748"/>
                  </a:cubicBezTo>
                  <a:cubicBezTo>
                    <a:pt x="2048" y="1603"/>
                    <a:pt x="1945" y="1482"/>
                    <a:pt x="1808" y="1454"/>
                  </a:cubicBezTo>
                  <a:close/>
                  <a:moveTo>
                    <a:pt x="480" y="1748"/>
                  </a:moveTo>
                  <a:cubicBezTo>
                    <a:pt x="480" y="1847"/>
                    <a:pt x="399" y="1928"/>
                    <a:pt x="300" y="1928"/>
                  </a:cubicBezTo>
                  <a:cubicBezTo>
                    <a:pt x="201" y="1928"/>
                    <a:pt x="120" y="1847"/>
                    <a:pt x="120" y="1748"/>
                  </a:cubicBezTo>
                  <a:cubicBezTo>
                    <a:pt x="120" y="1649"/>
                    <a:pt x="201" y="1568"/>
                    <a:pt x="300" y="1568"/>
                  </a:cubicBezTo>
                  <a:cubicBezTo>
                    <a:pt x="399" y="1568"/>
                    <a:pt x="480" y="1649"/>
                    <a:pt x="480" y="1748"/>
                  </a:cubicBezTo>
                  <a:close/>
                  <a:moveTo>
                    <a:pt x="1204" y="1748"/>
                  </a:moveTo>
                  <a:cubicBezTo>
                    <a:pt x="1204" y="1847"/>
                    <a:pt x="1123" y="1928"/>
                    <a:pt x="1024" y="1928"/>
                  </a:cubicBezTo>
                  <a:cubicBezTo>
                    <a:pt x="925" y="1928"/>
                    <a:pt x="844" y="1847"/>
                    <a:pt x="844" y="1748"/>
                  </a:cubicBezTo>
                  <a:cubicBezTo>
                    <a:pt x="844" y="1649"/>
                    <a:pt x="925" y="1568"/>
                    <a:pt x="1024" y="1568"/>
                  </a:cubicBezTo>
                  <a:cubicBezTo>
                    <a:pt x="1123" y="1568"/>
                    <a:pt x="1204" y="1649"/>
                    <a:pt x="1204" y="1748"/>
                  </a:cubicBezTo>
                  <a:close/>
                  <a:moveTo>
                    <a:pt x="1024" y="968"/>
                  </a:moveTo>
                  <a:cubicBezTo>
                    <a:pt x="792" y="968"/>
                    <a:pt x="604" y="778"/>
                    <a:pt x="604" y="544"/>
                  </a:cubicBezTo>
                  <a:cubicBezTo>
                    <a:pt x="604" y="310"/>
                    <a:pt x="792" y="120"/>
                    <a:pt x="1024" y="120"/>
                  </a:cubicBezTo>
                  <a:cubicBezTo>
                    <a:pt x="1256" y="120"/>
                    <a:pt x="1444" y="310"/>
                    <a:pt x="1444" y="544"/>
                  </a:cubicBezTo>
                  <a:cubicBezTo>
                    <a:pt x="1444" y="778"/>
                    <a:pt x="1256" y="968"/>
                    <a:pt x="1024" y="968"/>
                  </a:cubicBezTo>
                  <a:close/>
                  <a:moveTo>
                    <a:pt x="1748" y="1928"/>
                  </a:moveTo>
                  <a:cubicBezTo>
                    <a:pt x="1649" y="1928"/>
                    <a:pt x="1568" y="1847"/>
                    <a:pt x="1568" y="1748"/>
                  </a:cubicBezTo>
                  <a:cubicBezTo>
                    <a:pt x="1568" y="1649"/>
                    <a:pt x="1649" y="1568"/>
                    <a:pt x="1748" y="1568"/>
                  </a:cubicBezTo>
                  <a:cubicBezTo>
                    <a:pt x="1847" y="1568"/>
                    <a:pt x="1928" y="1649"/>
                    <a:pt x="1928" y="1748"/>
                  </a:cubicBezTo>
                  <a:cubicBezTo>
                    <a:pt x="1928" y="1847"/>
                    <a:pt x="1847" y="1928"/>
                    <a:pt x="1748" y="19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1" name="Group 110" descr="This image is an icon of three human beings and a clock."/>
          <p:cNvGrpSpPr/>
          <p:nvPr/>
        </p:nvGrpSpPr>
        <p:grpSpPr>
          <a:xfrm>
            <a:off x="768329" y="2230384"/>
            <a:ext cx="297913" cy="297912"/>
            <a:chOff x="3613150" y="3706813"/>
            <a:chExt cx="420688" cy="420687"/>
          </a:xfrm>
        </p:grpSpPr>
        <p:sp>
          <p:nvSpPr>
            <p:cNvPr id="112" name="Freeform 10"/>
            <p:cNvSpPr>
              <a:spLocks noEditPoints="1"/>
            </p:cNvSpPr>
            <p:nvPr/>
          </p:nvSpPr>
          <p:spPr bwMode="auto">
            <a:xfrm>
              <a:off x="3613150" y="3930650"/>
              <a:ext cx="420688" cy="196850"/>
            </a:xfrm>
            <a:custGeom>
              <a:avLst/>
              <a:gdLst>
                <a:gd name="T0" fmla="*/ 1823 w 2048"/>
                <a:gd name="T1" fmla="*/ 528 h 960"/>
                <a:gd name="T2" fmla="*/ 1928 w 2048"/>
                <a:gd name="T3" fmla="*/ 300 h 960"/>
                <a:gd name="T4" fmla="*/ 1628 w 2048"/>
                <a:gd name="T5" fmla="*/ 0 h 960"/>
                <a:gd name="T6" fmla="*/ 1324 w 2048"/>
                <a:gd name="T7" fmla="*/ 300 h 960"/>
                <a:gd name="T8" fmla="*/ 1432 w 2048"/>
                <a:gd name="T9" fmla="*/ 528 h 960"/>
                <a:gd name="T10" fmla="*/ 1324 w 2048"/>
                <a:gd name="T11" fmla="*/ 606 h 960"/>
                <a:gd name="T12" fmla="*/ 1219 w 2048"/>
                <a:gd name="T13" fmla="*/ 528 h 960"/>
                <a:gd name="T14" fmla="*/ 1324 w 2048"/>
                <a:gd name="T15" fmla="*/ 300 h 960"/>
                <a:gd name="T16" fmla="*/ 1024 w 2048"/>
                <a:gd name="T17" fmla="*/ 0 h 960"/>
                <a:gd name="T18" fmla="*/ 724 w 2048"/>
                <a:gd name="T19" fmla="*/ 300 h 960"/>
                <a:gd name="T20" fmla="*/ 829 w 2048"/>
                <a:gd name="T21" fmla="*/ 528 h 960"/>
                <a:gd name="T22" fmla="*/ 724 w 2048"/>
                <a:gd name="T23" fmla="*/ 606 h 960"/>
                <a:gd name="T24" fmla="*/ 619 w 2048"/>
                <a:gd name="T25" fmla="*/ 528 h 960"/>
                <a:gd name="T26" fmla="*/ 724 w 2048"/>
                <a:gd name="T27" fmla="*/ 300 h 960"/>
                <a:gd name="T28" fmla="*/ 424 w 2048"/>
                <a:gd name="T29" fmla="*/ 0 h 960"/>
                <a:gd name="T30" fmla="*/ 124 w 2048"/>
                <a:gd name="T31" fmla="*/ 300 h 960"/>
                <a:gd name="T32" fmla="*/ 229 w 2048"/>
                <a:gd name="T33" fmla="*/ 527 h 960"/>
                <a:gd name="T34" fmla="*/ 0 w 2048"/>
                <a:gd name="T35" fmla="*/ 900 h 960"/>
                <a:gd name="T36" fmla="*/ 60 w 2048"/>
                <a:gd name="T37" fmla="*/ 960 h 960"/>
                <a:gd name="T38" fmla="*/ 1988 w 2048"/>
                <a:gd name="T39" fmla="*/ 960 h 960"/>
                <a:gd name="T40" fmla="*/ 2048 w 2048"/>
                <a:gd name="T41" fmla="*/ 900 h 960"/>
                <a:gd name="T42" fmla="*/ 1823 w 2048"/>
                <a:gd name="T43" fmla="*/ 528 h 960"/>
                <a:gd name="T44" fmla="*/ 424 w 2048"/>
                <a:gd name="T45" fmla="*/ 120 h 960"/>
                <a:gd name="T46" fmla="*/ 604 w 2048"/>
                <a:gd name="T47" fmla="*/ 300 h 960"/>
                <a:gd name="T48" fmla="*/ 424 w 2048"/>
                <a:gd name="T49" fmla="*/ 480 h 960"/>
                <a:gd name="T50" fmla="*/ 244 w 2048"/>
                <a:gd name="T51" fmla="*/ 300 h 960"/>
                <a:gd name="T52" fmla="*/ 424 w 2048"/>
                <a:gd name="T53" fmla="*/ 120 h 960"/>
                <a:gd name="T54" fmla="*/ 608 w 2048"/>
                <a:gd name="T55" fmla="*/ 840 h 960"/>
                <a:gd name="T56" fmla="*/ 126 w 2048"/>
                <a:gd name="T57" fmla="*/ 840 h 960"/>
                <a:gd name="T58" fmla="*/ 424 w 2048"/>
                <a:gd name="T59" fmla="*/ 600 h 960"/>
                <a:gd name="T60" fmla="*/ 652 w 2048"/>
                <a:gd name="T61" fmla="*/ 705 h 960"/>
                <a:gd name="T62" fmla="*/ 608 w 2048"/>
                <a:gd name="T63" fmla="*/ 840 h 960"/>
                <a:gd name="T64" fmla="*/ 1024 w 2048"/>
                <a:gd name="T65" fmla="*/ 120 h 960"/>
                <a:gd name="T66" fmla="*/ 1204 w 2048"/>
                <a:gd name="T67" fmla="*/ 300 h 960"/>
                <a:gd name="T68" fmla="*/ 1024 w 2048"/>
                <a:gd name="T69" fmla="*/ 480 h 960"/>
                <a:gd name="T70" fmla="*/ 844 w 2048"/>
                <a:gd name="T71" fmla="*/ 300 h 960"/>
                <a:gd name="T72" fmla="*/ 1024 w 2048"/>
                <a:gd name="T73" fmla="*/ 120 h 960"/>
                <a:gd name="T74" fmla="*/ 730 w 2048"/>
                <a:gd name="T75" fmla="*/ 840 h 960"/>
                <a:gd name="T76" fmla="*/ 1024 w 2048"/>
                <a:gd name="T77" fmla="*/ 600 h 960"/>
                <a:gd name="T78" fmla="*/ 1318 w 2048"/>
                <a:gd name="T79" fmla="*/ 840 h 960"/>
                <a:gd name="T80" fmla="*/ 730 w 2048"/>
                <a:gd name="T81" fmla="*/ 840 h 960"/>
                <a:gd name="T82" fmla="*/ 1628 w 2048"/>
                <a:gd name="T83" fmla="*/ 120 h 960"/>
                <a:gd name="T84" fmla="*/ 1808 w 2048"/>
                <a:gd name="T85" fmla="*/ 300 h 960"/>
                <a:gd name="T86" fmla="*/ 1628 w 2048"/>
                <a:gd name="T87" fmla="*/ 480 h 960"/>
                <a:gd name="T88" fmla="*/ 1444 w 2048"/>
                <a:gd name="T89" fmla="*/ 300 h 960"/>
                <a:gd name="T90" fmla="*/ 1628 w 2048"/>
                <a:gd name="T91" fmla="*/ 120 h 960"/>
                <a:gd name="T92" fmla="*/ 1440 w 2048"/>
                <a:gd name="T93" fmla="*/ 840 h 960"/>
                <a:gd name="T94" fmla="*/ 1396 w 2048"/>
                <a:gd name="T95" fmla="*/ 705 h 960"/>
                <a:gd name="T96" fmla="*/ 1628 w 2048"/>
                <a:gd name="T97" fmla="*/ 600 h 960"/>
                <a:gd name="T98" fmla="*/ 1922 w 2048"/>
                <a:gd name="T99" fmla="*/ 840 h 960"/>
                <a:gd name="T100" fmla="*/ 1440 w 2048"/>
                <a:gd name="T101" fmla="*/ 840 h 9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048" h="960">
                  <a:moveTo>
                    <a:pt x="1823" y="528"/>
                  </a:moveTo>
                  <a:cubicBezTo>
                    <a:pt x="1887" y="473"/>
                    <a:pt x="1928" y="391"/>
                    <a:pt x="1928" y="300"/>
                  </a:cubicBezTo>
                  <a:cubicBezTo>
                    <a:pt x="1928" y="135"/>
                    <a:pt x="1793" y="0"/>
                    <a:pt x="1628" y="0"/>
                  </a:cubicBezTo>
                  <a:cubicBezTo>
                    <a:pt x="1462" y="0"/>
                    <a:pt x="1324" y="134"/>
                    <a:pt x="1324" y="300"/>
                  </a:cubicBezTo>
                  <a:cubicBezTo>
                    <a:pt x="1324" y="387"/>
                    <a:pt x="1362" y="469"/>
                    <a:pt x="1432" y="528"/>
                  </a:cubicBezTo>
                  <a:cubicBezTo>
                    <a:pt x="1392" y="548"/>
                    <a:pt x="1355" y="575"/>
                    <a:pt x="1324" y="606"/>
                  </a:cubicBezTo>
                  <a:cubicBezTo>
                    <a:pt x="1293" y="575"/>
                    <a:pt x="1258" y="549"/>
                    <a:pt x="1219" y="528"/>
                  </a:cubicBezTo>
                  <a:cubicBezTo>
                    <a:pt x="1283" y="473"/>
                    <a:pt x="1324" y="391"/>
                    <a:pt x="1324" y="300"/>
                  </a:cubicBezTo>
                  <a:cubicBezTo>
                    <a:pt x="1324" y="135"/>
                    <a:pt x="1189" y="0"/>
                    <a:pt x="1024" y="0"/>
                  </a:cubicBezTo>
                  <a:cubicBezTo>
                    <a:pt x="859" y="0"/>
                    <a:pt x="724" y="135"/>
                    <a:pt x="724" y="300"/>
                  </a:cubicBezTo>
                  <a:cubicBezTo>
                    <a:pt x="724" y="391"/>
                    <a:pt x="765" y="473"/>
                    <a:pt x="829" y="528"/>
                  </a:cubicBezTo>
                  <a:cubicBezTo>
                    <a:pt x="790" y="548"/>
                    <a:pt x="755" y="575"/>
                    <a:pt x="724" y="606"/>
                  </a:cubicBezTo>
                  <a:cubicBezTo>
                    <a:pt x="693" y="574"/>
                    <a:pt x="658" y="548"/>
                    <a:pt x="619" y="528"/>
                  </a:cubicBezTo>
                  <a:cubicBezTo>
                    <a:pt x="683" y="473"/>
                    <a:pt x="724" y="391"/>
                    <a:pt x="724" y="300"/>
                  </a:cubicBezTo>
                  <a:cubicBezTo>
                    <a:pt x="724" y="135"/>
                    <a:pt x="589" y="0"/>
                    <a:pt x="424" y="0"/>
                  </a:cubicBezTo>
                  <a:cubicBezTo>
                    <a:pt x="259" y="0"/>
                    <a:pt x="124" y="135"/>
                    <a:pt x="124" y="300"/>
                  </a:cubicBezTo>
                  <a:cubicBezTo>
                    <a:pt x="124" y="391"/>
                    <a:pt x="165" y="472"/>
                    <a:pt x="229" y="527"/>
                  </a:cubicBezTo>
                  <a:cubicBezTo>
                    <a:pt x="93" y="597"/>
                    <a:pt x="0" y="738"/>
                    <a:pt x="0" y="900"/>
                  </a:cubicBezTo>
                  <a:cubicBezTo>
                    <a:pt x="0" y="933"/>
                    <a:pt x="27" y="960"/>
                    <a:pt x="60" y="960"/>
                  </a:cubicBezTo>
                  <a:cubicBezTo>
                    <a:pt x="70" y="960"/>
                    <a:pt x="1948" y="960"/>
                    <a:pt x="1988" y="960"/>
                  </a:cubicBezTo>
                  <a:cubicBezTo>
                    <a:pt x="2021" y="960"/>
                    <a:pt x="2048" y="933"/>
                    <a:pt x="2048" y="900"/>
                  </a:cubicBezTo>
                  <a:cubicBezTo>
                    <a:pt x="2048" y="739"/>
                    <a:pt x="1957" y="598"/>
                    <a:pt x="1823" y="528"/>
                  </a:cubicBezTo>
                  <a:close/>
                  <a:moveTo>
                    <a:pt x="424" y="120"/>
                  </a:moveTo>
                  <a:cubicBezTo>
                    <a:pt x="523" y="120"/>
                    <a:pt x="604" y="201"/>
                    <a:pt x="604" y="300"/>
                  </a:cubicBezTo>
                  <a:cubicBezTo>
                    <a:pt x="604" y="399"/>
                    <a:pt x="523" y="480"/>
                    <a:pt x="424" y="480"/>
                  </a:cubicBezTo>
                  <a:cubicBezTo>
                    <a:pt x="325" y="480"/>
                    <a:pt x="244" y="399"/>
                    <a:pt x="244" y="300"/>
                  </a:cubicBezTo>
                  <a:cubicBezTo>
                    <a:pt x="244" y="201"/>
                    <a:pt x="325" y="120"/>
                    <a:pt x="424" y="120"/>
                  </a:cubicBezTo>
                  <a:close/>
                  <a:moveTo>
                    <a:pt x="608" y="840"/>
                  </a:moveTo>
                  <a:cubicBezTo>
                    <a:pt x="126" y="840"/>
                    <a:pt x="126" y="840"/>
                    <a:pt x="126" y="840"/>
                  </a:cubicBezTo>
                  <a:cubicBezTo>
                    <a:pt x="154" y="703"/>
                    <a:pt x="277" y="600"/>
                    <a:pt x="424" y="600"/>
                  </a:cubicBezTo>
                  <a:cubicBezTo>
                    <a:pt x="512" y="600"/>
                    <a:pt x="595" y="639"/>
                    <a:pt x="652" y="705"/>
                  </a:cubicBezTo>
                  <a:cubicBezTo>
                    <a:pt x="630" y="746"/>
                    <a:pt x="615" y="792"/>
                    <a:pt x="608" y="840"/>
                  </a:cubicBezTo>
                  <a:close/>
                  <a:moveTo>
                    <a:pt x="1024" y="120"/>
                  </a:moveTo>
                  <a:cubicBezTo>
                    <a:pt x="1123" y="120"/>
                    <a:pt x="1204" y="201"/>
                    <a:pt x="1204" y="300"/>
                  </a:cubicBezTo>
                  <a:cubicBezTo>
                    <a:pt x="1204" y="399"/>
                    <a:pt x="1123" y="480"/>
                    <a:pt x="1024" y="480"/>
                  </a:cubicBezTo>
                  <a:cubicBezTo>
                    <a:pt x="925" y="480"/>
                    <a:pt x="844" y="399"/>
                    <a:pt x="844" y="300"/>
                  </a:cubicBezTo>
                  <a:cubicBezTo>
                    <a:pt x="844" y="201"/>
                    <a:pt x="925" y="120"/>
                    <a:pt x="1024" y="120"/>
                  </a:cubicBezTo>
                  <a:close/>
                  <a:moveTo>
                    <a:pt x="730" y="840"/>
                  </a:moveTo>
                  <a:cubicBezTo>
                    <a:pt x="758" y="703"/>
                    <a:pt x="879" y="600"/>
                    <a:pt x="1024" y="600"/>
                  </a:cubicBezTo>
                  <a:cubicBezTo>
                    <a:pt x="1169" y="600"/>
                    <a:pt x="1290" y="703"/>
                    <a:pt x="1318" y="840"/>
                  </a:cubicBezTo>
                  <a:cubicBezTo>
                    <a:pt x="1298" y="840"/>
                    <a:pt x="755" y="840"/>
                    <a:pt x="730" y="840"/>
                  </a:cubicBezTo>
                  <a:close/>
                  <a:moveTo>
                    <a:pt x="1628" y="120"/>
                  </a:moveTo>
                  <a:cubicBezTo>
                    <a:pt x="1727" y="120"/>
                    <a:pt x="1808" y="201"/>
                    <a:pt x="1808" y="300"/>
                  </a:cubicBezTo>
                  <a:cubicBezTo>
                    <a:pt x="1808" y="399"/>
                    <a:pt x="1727" y="480"/>
                    <a:pt x="1628" y="480"/>
                  </a:cubicBezTo>
                  <a:cubicBezTo>
                    <a:pt x="1528" y="480"/>
                    <a:pt x="1444" y="398"/>
                    <a:pt x="1444" y="300"/>
                  </a:cubicBezTo>
                  <a:cubicBezTo>
                    <a:pt x="1444" y="202"/>
                    <a:pt x="1528" y="120"/>
                    <a:pt x="1628" y="120"/>
                  </a:cubicBezTo>
                  <a:close/>
                  <a:moveTo>
                    <a:pt x="1440" y="840"/>
                  </a:moveTo>
                  <a:cubicBezTo>
                    <a:pt x="1433" y="792"/>
                    <a:pt x="1418" y="747"/>
                    <a:pt x="1396" y="705"/>
                  </a:cubicBezTo>
                  <a:cubicBezTo>
                    <a:pt x="1453" y="640"/>
                    <a:pt x="1539" y="600"/>
                    <a:pt x="1628" y="600"/>
                  </a:cubicBezTo>
                  <a:cubicBezTo>
                    <a:pt x="1773" y="600"/>
                    <a:pt x="1894" y="703"/>
                    <a:pt x="1922" y="840"/>
                  </a:cubicBezTo>
                  <a:lnTo>
                    <a:pt x="1440" y="8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3" name="Freeform 11"/>
            <p:cNvSpPr>
              <a:spLocks/>
            </p:cNvSpPr>
            <p:nvPr/>
          </p:nvSpPr>
          <p:spPr bwMode="auto">
            <a:xfrm>
              <a:off x="3784600" y="3768725"/>
              <a:ext cx="101600" cy="74612"/>
            </a:xfrm>
            <a:custGeom>
              <a:avLst/>
              <a:gdLst>
                <a:gd name="T0" fmla="*/ 468 w 492"/>
                <a:gd name="T1" fmla="*/ 24 h 366"/>
                <a:gd name="T2" fmla="*/ 384 w 492"/>
                <a:gd name="T3" fmla="*/ 24 h 366"/>
                <a:gd name="T4" fmla="*/ 186 w 492"/>
                <a:gd name="T5" fmla="*/ 221 h 366"/>
                <a:gd name="T6" fmla="*/ 108 w 492"/>
                <a:gd name="T7" fmla="*/ 144 h 366"/>
                <a:gd name="T8" fmla="*/ 24 w 492"/>
                <a:gd name="T9" fmla="*/ 144 h 366"/>
                <a:gd name="T10" fmla="*/ 24 w 492"/>
                <a:gd name="T11" fmla="*/ 228 h 366"/>
                <a:gd name="T12" fmla="*/ 144 w 492"/>
                <a:gd name="T13" fmla="*/ 348 h 366"/>
                <a:gd name="T14" fmla="*/ 186 w 492"/>
                <a:gd name="T15" fmla="*/ 366 h 366"/>
                <a:gd name="T16" fmla="*/ 228 w 492"/>
                <a:gd name="T17" fmla="*/ 348 h 366"/>
                <a:gd name="T18" fmla="*/ 468 w 492"/>
                <a:gd name="T19" fmla="*/ 108 h 366"/>
                <a:gd name="T20" fmla="*/ 468 w 492"/>
                <a:gd name="T21" fmla="*/ 24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2" h="366">
                  <a:moveTo>
                    <a:pt x="468" y="24"/>
                  </a:moveTo>
                  <a:cubicBezTo>
                    <a:pt x="445" y="0"/>
                    <a:pt x="407" y="0"/>
                    <a:pt x="384" y="24"/>
                  </a:cubicBezTo>
                  <a:cubicBezTo>
                    <a:pt x="186" y="221"/>
                    <a:pt x="186" y="221"/>
                    <a:pt x="186" y="221"/>
                  </a:cubicBezTo>
                  <a:cubicBezTo>
                    <a:pt x="108" y="144"/>
                    <a:pt x="108" y="144"/>
                    <a:pt x="108" y="144"/>
                  </a:cubicBezTo>
                  <a:cubicBezTo>
                    <a:pt x="85" y="120"/>
                    <a:pt x="47" y="120"/>
                    <a:pt x="24" y="144"/>
                  </a:cubicBezTo>
                  <a:cubicBezTo>
                    <a:pt x="0" y="167"/>
                    <a:pt x="0" y="205"/>
                    <a:pt x="24" y="228"/>
                  </a:cubicBezTo>
                  <a:cubicBezTo>
                    <a:pt x="144" y="348"/>
                    <a:pt x="144" y="348"/>
                    <a:pt x="144" y="348"/>
                  </a:cubicBezTo>
                  <a:cubicBezTo>
                    <a:pt x="155" y="360"/>
                    <a:pt x="171" y="366"/>
                    <a:pt x="186" y="366"/>
                  </a:cubicBezTo>
                  <a:cubicBezTo>
                    <a:pt x="201" y="366"/>
                    <a:pt x="217" y="360"/>
                    <a:pt x="228" y="348"/>
                  </a:cubicBezTo>
                  <a:cubicBezTo>
                    <a:pt x="468" y="108"/>
                    <a:pt x="468" y="108"/>
                    <a:pt x="468" y="108"/>
                  </a:cubicBezTo>
                  <a:cubicBezTo>
                    <a:pt x="492" y="85"/>
                    <a:pt x="492" y="47"/>
                    <a:pt x="468" y="2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4" name="Freeform 12"/>
            <p:cNvSpPr>
              <a:spLocks noEditPoints="1"/>
            </p:cNvSpPr>
            <p:nvPr/>
          </p:nvSpPr>
          <p:spPr bwMode="auto">
            <a:xfrm>
              <a:off x="3736975" y="3706813"/>
              <a:ext cx="198438" cy="198437"/>
            </a:xfrm>
            <a:custGeom>
              <a:avLst/>
              <a:gdLst>
                <a:gd name="T0" fmla="*/ 480 w 964"/>
                <a:gd name="T1" fmla="*/ 0 h 968"/>
                <a:gd name="T2" fmla="*/ 0 w 964"/>
                <a:gd name="T3" fmla="*/ 484 h 968"/>
                <a:gd name="T4" fmla="*/ 480 w 964"/>
                <a:gd name="T5" fmla="*/ 968 h 968"/>
                <a:gd name="T6" fmla="*/ 964 w 964"/>
                <a:gd name="T7" fmla="*/ 484 h 968"/>
                <a:gd name="T8" fmla="*/ 480 w 964"/>
                <a:gd name="T9" fmla="*/ 0 h 968"/>
                <a:gd name="T10" fmla="*/ 480 w 964"/>
                <a:gd name="T11" fmla="*/ 848 h 968"/>
                <a:gd name="T12" fmla="*/ 120 w 964"/>
                <a:gd name="T13" fmla="*/ 484 h 968"/>
                <a:gd name="T14" fmla="*/ 480 w 964"/>
                <a:gd name="T15" fmla="*/ 120 h 968"/>
                <a:gd name="T16" fmla="*/ 844 w 964"/>
                <a:gd name="T17" fmla="*/ 484 h 968"/>
                <a:gd name="T18" fmla="*/ 480 w 964"/>
                <a:gd name="T19" fmla="*/ 848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4" h="968">
                  <a:moveTo>
                    <a:pt x="480" y="0"/>
                  </a:moveTo>
                  <a:cubicBezTo>
                    <a:pt x="215" y="0"/>
                    <a:pt x="0" y="217"/>
                    <a:pt x="0" y="484"/>
                  </a:cubicBezTo>
                  <a:cubicBezTo>
                    <a:pt x="0" y="751"/>
                    <a:pt x="215" y="968"/>
                    <a:pt x="480" y="968"/>
                  </a:cubicBezTo>
                  <a:cubicBezTo>
                    <a:pt x="745" y="968"/>
                    <a:pt x="964" y="750"/>
                    <a:pt x="964" y="484"/>
                  </a:cubicBezTo>
                  <a:cubicBezTo>
                    <a:pt x="964" y="219"/>
                    <a:pt x="746" y="0"/>
                    <a:pt x="480" y="0"/>
                  </a:cubicBezTo>
                  <a:close/>
                  <a:moveTo>
                    <a:pt x="480" y="848"/>
                  </a:moveTo>
                  <a:cubicBezTo>
                    <a:pt x="281" y="848"/>
                    <a:pt x="120" y="685"/>
                    <a:pt x="120" y="484"/>
                  </a:cubicBezTo>
                  <a:cubicBezTo>
                    <a:pt x="120" y="283"/>
                    <a:pt x="281" y="120"/>
                    <a:pt x="480" y="120"/>
                  </a:cubicBezTo>
                  <a:cubicBezTo>
                    <a:pt x="677" y="120"/>
                    <a:pt x="844" y="287"/>
                    <a:pt x="844" y="484"/>
                  </a:cubicBezTo>
                  <a:cubicBezTo>
                    <a:pt x="844" y="681"/>
                    <a:pt x="677" y="848"/>
                    <a:pt x="480" y="84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24" name="Rectangle 123">
            <a:extLst>
              <a:ext uri="{C183D7F6-B498-43B3-948B-1728B52AA6E4}">
                <adec:decorative xmlns:adec="http://schemas.microsoft.com/office/drawing/2017/decorative" val="1"/>
              </a:ext>
            </a:extLst>
          </p:cNvPr>
          <p:cNvSpPr/>
          <p:nvPr/>
        </p:nvSpPr>
        <p:spPr>
          <a:xfrm>
            <a:off x="1926252" y="621193"/>
            <a:ext cx="6682875" cy="3739291"/>
          </a:xfrm>
          <a:prstGeom prst="rect">
            <a:avLst/>
          </a:prstGeom>
          <a:solidFill>
            <a:schemeClr val="bg1"/>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TextBox 141"/>
          <p:cNvSpPr txBox="1"/>
          <p:nvPr/>
        </p:nvSpPr>
        <p:spPr>
          <a:xfrm>
            <a:off x="1296448" y="2187997"/>
            <a:ext cx="482978" cy="340300"/>
          </a:xfrm>
          <a:prstGeom prst="rect">
            <a:avLst/>
          </a:prstGeom>
          <a:noFill/>
        </p:spPr>
        <p:txBody>
          <a:bodyPr wrap="none" lIns="0" tIns="0" rIns="0" bIns="0" rtlCol="0">
            <a:spAutoFit/>
          </a:bodyPr>
          <a:lstStyle/>
          <a:p>
            <a:r>
              <a:rPr lang="en-US" sz="2400" dirty="0">
                <a:solidFill>
                  <a:schemeClr val="bg1"/>
                </a:solidFill>
                <a:latin typeface="+mj-lt"/>
              </a:rPr>
              <a:t>25%</a:t>
            </a:r>
          </a:p>
        </p:txBody>
      </p:sp>
      <p:sp>
        <p:nvSpPr>
          <p:cNvPr id="143" name="TextBox 142"/>
          <p:cNvSpPr txBox="1"/>
          <p:nvPr/>
        </p:nvSpPr>
        <p:spPr>
          <a:xfrm>
            <a:off x="1296448" y="1126843"/>
            <a:ext cx="482978" cy="340300"/>
          </a:xfrm>
          <a:prstGeom prst="rect">
            <a:avLst/>
          </a:prstGeom>
          <a:noFill/>
        </p:spPr>
        <p:txBody>
          <a:bodyPr wrap="none" lIns="0" tIns="0" rIns="0" bIns="0" rtlCol="0">
            <a:spAutoFit/>
          </a:bodyPr>
          <a:lstStyle/>
          <a:p>
            <a:r>
              <a:rPr lang="en-US" sz="2400" dirty="0">
                <a:solidFill>
                  <a:schemeClr val="bg1"/>
                </a:solidFill>
                <a:latin typeface="+mj-lt"/>
              </a:rPr>
              <a:t>35%</a:t>
            </a:r>
          </a:p>
        </p:txBody>
      </p:sp>
      <p:graphicFrame>
        <p:nvGraphicFramePr>
          <p:cNvPr id="13" name="Chart 12" descr="This is a chart. "/>
          <p:cNvGraphicFramePr/>
          <p:nvPr/>
        </p:nvGraphicFramePr>
        <p:xfrm>
          <a:off x="2307544" y="644987"/>
          <a:ext cx="4528852" cy="3715498"/>
        </p:xfrm>
        <a:graphic>
          <a:graphicData uri="http://schemas.openxmlformats.org/drawingml/2006/chart">
            <c:chart xmlns:c="http://schemas.openxmlformats.org/drawingml/2006/chart" xmlns:r="http://schemas.openxmlformats.org/officeDocument/2006/relationships" r:id="rId3"/>
          </a:graphicData>
        </a:graphic>
      </p:graphicFrame>
      <p:pic>
        <p:nvPicPr>
          <p:cNvPr id="141" name="Picture 140">
            <a:extLst>
              <a:ext uri="{C183D7F6-B498-43B3-948B-1728B52AA6E4}">
                <adec:decorative xmlns:adec="http://schemas.microsoft.com/office/drawing/2017/decorative" val="1"/>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a:xfrm>
            <a:off x="7254240" y="1"/>
            <a:ext cx="4937760" cy="6857999"/>
          </a:xfrm>
          <a:custGeom>
            <a:avLst/>
            <a:gdLst>
              <a:gd name="connsiteX0" fmla="*/ 0 w 4937760"/>
              <a:gd name="connsiteY0" fmla="*/ 0 h 6857999"/>
              <a:gd name="connsiteX1" fmla="*/ 4937760 w 4937760"/>
              <a:gd name="connsiteY1" fmla="*/ 0 h 6857999"/>
              <a:gd name="connsiteX2" fmla="*/ 4937760 w 4937760"/>
              <a:gd name="connsiteY2" fmla="*/ 6857999 h 6857999"/>
              <a:gd name="connsiteX3" fmla="*/ 0 w 4937760"/>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4937760" h="6857999">
                <a:moveTo>
                  <a:pt x="0" y="0"/>
                </a:moveTo>
                <a:lnTo>
                  <a:pt x="4937760" y="0"/>
                </a:lnTo>
                <a:lnTo>
                  <a:pt x="4937760" y="6857999"/>
                </a:lnTo>
                <a:lnTo>
                  <a:pt x="0" y="6857999"/>
                </a:lnTo>
                <a:close/>
              </a:path>
            </a:pathLst>
          </a:custGeom>
        </p:spPr>
      </p:pic>
      <p:sp>
        <p:nvSpPr>
          <p:cNvPr id="140" name="Rectangle 139">
            <a:extLst>
              <a:ext uri="{C183D7F6-B498-43B3-948B-1728B52AA6E4}">
                <adec:decorative xmlns:adec="http://schemas.microsoft.com/office/drawing/2017/decorative" val="1"/>
              </a:ext>
            </a:extLst>
          </p:cNvPr>
          <p:cNvSpPr/>
          <p:nvPr/>
        </p:nvSpPr>
        <p:spPr>
          <a:xfrm>
            <a:off x="7254240" y="0"/>
            <a:ext cx="4937760" cy="6857999"/>
          </a:xfrm>
          <a:prstGeom prst="rect">
            <a:avLst/>
          </a:prstGeom>
          <a:solidFill>
            <a:srgbClr val="30353F">
              <a:alpha val="8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5" name="TextBox 144"/>
          <p:cNvSpPr txBox="1"/>
          <p:nvPr/>
        </p:nvSpPr>
        <p:spPr>
          <a:xfrm>
            <a:off x="7780020" y="3181007"/>
            <a:ext cx="3886200" cy="2492990"/>
          </a:xfrm>
          <a:prstGeom prst="rect">
            <a:avLst/>
          </a:prstGeom>
          <a:noFill/>
        </p:spPr>
        <p:txBody>
          <a:bodyPr wrap="square" lIns="0" tIns="0" rIns="0" bIns="0" rtlCol="0">
            <a:spAutoFit/>
          </a:bodyPr>
          <a:lstStyle/>
          <a:p>
            <a:pPr algn="ctr"/>
            <a:r>
              <a:rPr lang="en-IN" dirty="0">
                <a:solidFill>
                  <a:schemeClr val="bg1"/>
                </a:solidFill>
              </a:rPr>
              <a:t>Feature Selection is the process where we automatically or manually select those features which contribute most to your prediction variable or output in which we are interested in. Having irrelevant features in the data can decrease the accuracy of the models and make the model learn based on irrelevant features.</a:t>
            </a:r>
          </a:p>
        </p:txBody>
      </p:sp>
      <p:cxnSp>
        <p:nvCxnSpPr>
          <p:cNvPr id="151" name="Straight Connector 150">
            <a:extLst>
              <a:ext uri="{C183D7F6-B498-43B3-948B-1728B52AA6E4}">
                <adec:decorative xmlns:adec="http://schemas.microsoft.com/office/drawing/2017/decorative" val="1"/>
              </a:ext>
            </a:extLst>
          </p:cNvPr>
          <p:cNvCxnSpPr/>
          <p:nvPr/>
        </p:nvCxnSpPr>
        <p:spPr>
          <a:xfrm>
            <a:off x="8961620" y="2833405"/>
            <a:ext cx="1463040"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C183D7F6-B498-43B3-948B-1728B52AA6E4}">
                <adec:decorative xmlns:adec="http://schemas.microsoft.com/office/drawing/2017/decorative" val="1"/>
              </a:ext>
            </a:extLst>
          </p:cNvPr>
          <p:cNvCxnSpPr/>
          <p:nvPr/>
        </p:nvCxnSpPr>
        <p:spPr>
          <a:xfrm>
            <a:off x="9347735" y="5910588"/>
            <a:ext cx="750771"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
        <p:nvSpPr>
          <p:cNvPr id="155" name="Freeform 34" descr="This image is an icon of three human beings and a circle. "/>
          <p:cNvSpPr>
            <a:spLocks noEditPoints="1"/>
          </p:cNvSpPr>
          <p:nvPr/>
        </p:nvSpPr>
        <p:spPr bwMode="auto">
          <a:xfrm>
            <a:off x="9347734" y="1266044"/>
            <a:ext cx="750772" cy="753618"/>
          </a:xfrm>
          <a:custGeom>
            <a:avLst/>
            <a:gdLst>
              <a:gd name="T0" fmla="*/ 1924 w 2048"/>
              <a:gd name="T1" fmla="*/ 300 h 2048"/>
              <a:gd name="T2" fmla="*/ 1324 w 2048"/>
              <a:gd name="T3" fmla="*/ 300 h 2048"/>
              <a:gd name="T4" fmla="*/ 1024 w 2048"/>
              <a:gd name="T5" fmla="*/ 240 h 2048"/>
              <a:gd name="T6" fmla="*/ 720 w 2048"/>
              <a:gd name="T7" fmla="*/ 300 h 2048"/>
              <a:gd name="T8" fmla="*/ 120 w 2048"/>
              <a:gd name="T9" fmla="*/ 300 h 2048"/>
              <a:gd name="T10" fmla="*/ 0 w 2048"/>
              <a:gd name="T11" fmla="*/ 900 h 2048"/>
              <a:gd name="T12" fmla="*/ 242 w 2048"/>
              <a:gd name="T13" fmla="*/ 960 h 2048"/>
              <a:gd name="T14" fmla="*/ 689 w 2048"/>
              <a:gd name="T15" fmla="*/ 1730 h 2048"/>
              <a:gd name="T16" fmla="*/ 660 w 2048"/>
              <a:gd name="T17" fmla="*/ 2048 h 2048"/>
              <a:gd name="T18" fmla="*/ 1444 w 2048"/>
              <a:gd name="T19" fmla="*/ 1988 h 2048"/>
              <a:gd name="T20" fmla="*/ 1804 w 2048"/>
              <a:gd name="T21" fmla="*/ 1020 h 2048"/>
              <a:gd name="T22" fmla="*/ 1988 w 2048"/>
              <a:gd name="T23" fmla="*/ 960 h 2048"/>
              <a:gd name="T24" fmla="*/ 1819 w 2048"/>
              <a:gd name="T25" fmla="*/ 527 h 2048"/>
              <a:gd name="T26" fmla="*/ 1804 w 2048"/>
              <a:gd name="T27" fmla="*/ 300 h 2048"/>
              <a:gd name="T28" fmla="*/ 1444 w 2048"/>
              <a:gd name="T29" fmla="*/ 300 h 2048"/>
              <a:gd name="T30" fmla="*/ 420 w 2048"/>
              <a:gd name="T31" fmla="*/ 120 h 2048"/>
              <a:gd name="T32" fmla="*/ 420 w 2048"/>
              <a:gd name="T33" fmla="*/ 480 h 2048"/>
              <a:gd name="T34" fmla="*/ 420 w 2048"/>
              <a:gd name="T35" fmla="*/ 120 h 2048"/>
              <a:gd name="T36" fmla="*/ 420 w 2048"/>
              <a:gd name="T37" fmla="*/ 600 h 2048"/>
              <a:gd name="T38" fmla="*/ 126 w 2048"/>
              <a:gd name="T39" fmla="*/ 840 h 2048"/>
              <a:gd name="T40" fmla="*/ 1024 w 2048"/>
              <a:gd name="T41" fmla="*/ 1684 h 2048"/>
              <a:gd name="T42" fmla="*/ 726 w 2048"/>
              <a:gd name="T43" fmla="*/ 1928 h 2048"/>
              <a:gd name="T44" fmla="*/ 1024 w 2048"/>
              <a:gd name="T45" fmla="*/ 1204 h 2048"/>
              <a:gd name="T46" fmla="*/ 1024 w 2048"/>
              <a:gd name="T47" fmla="*/ 1564 h 2048"/>
              <a:gd name="T48" fmla="*/ 1263 w 2048"/>
              <a:gd name="T49" fmla="*/ 1639 h 2048"/>
              <a:gd name="T50" fmla="*/ 1324 w 2048"/>
              <a:gd name="T51" fmla="*/ 1384 h 2048"/>
              <a:gd name="T52" fmla="*/ 720 w 2048"/>
              <a:gd name="T53" fmla="*/ 1384 h 2048"/>
              <a:gd name="T54" fmla="*/ 828 w 2048"/>
              <a:gd name="T55" fmla="*/ 1613 h 2048"/>
              <a:gd name="T56" fmla="*/ 360 w 2048"/>
              <a:gd name="T57" fmla="*/ 1020 h 2048"/>
              <a:gd name="T58" fmla="*/ 780 w 2048"/>
              <a:gd name="T59" fmla="*/ 960 h 2048"/>
              <a:gd name="T60" fmla="*/ 615 w 2048"/>
              <a:gd name="T61" fmla="*/ 528 h 2048"/>
              <a:gd name="T62" fmla="*/ 1024 w 2048"/>
              <a:gd name="T63" fmla="*/ 360 h 2048"/>
              <a:gd name="T64" fmla="*/ 1429 w 2048"/>
              <a:gd name="T65" fmla="*/ 528 h 2048"/>
              <a:gd name="T66" fmla="*/ 1264 w 2048"/>
              <a:gd name="T67" fmla="*/ 960 h 2048"/>
              <a:gd name="T68" fmla="*/ 1684 w 2048"/>
              <a:gd name="T69" fmla="*/ 1020 h 2048"/>
              <a:gd name="T70" fmla="*/ 1330 w 2048"/>
              <a:gd name="T71" fmla="*/ 840 h 2048"/>
              <a:gd name="T72" fmla="*/ 1922 w 2048"/>
              <a:gd name="T73" fmla="*/ 840 h 20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48" h="2048">
                <a:moveTo>
                  <a:pt x="1819" y="527"/>
                </a:moveTo>
                <a:cubicBezTo>
                  <a:pt x="1883" y="472"/>
                  <a:pt x="1924" y="391"/>
                  <a:pt x="1924" y="300"/>
                </a:cubicBezTo>
                <a:cubicBezTo>
                  <a:pt x="1924" y="135"/>
                  <a:pt x="1789" y="0"/>
                  <a:pt x="1624" y="0"/>
                </a:cubicBezTo>
                <a:cubicBezTo>
                  <a:pt x="1459" y="0"/>
                  <a:pt x="1324" y="135"/>
                  <a:pt x="1324" y="300"/>
                </a:cubicBezTo>
                <a:cubicBezTo>
                  <a:pt x="1324" y="300"/>
                  <a:pt x="1324" y="300"/>
                  <a:pt x="1324" y="300"/>
                </a:cubicBezTo>
                <a:cubicBezTo>
                  <a:pt x="1229" y="261"/>
                  <a:pt x="1128" y="240"/>
                  <a:pt x="1024" y="240"/>
                </a:cubicBezTo>
                <a:cubicBezTo>
                  <a:pt x="920" y="240"/>
                  <a:pt x="816" y="261"/>
                  <a:pt x="720" y="301"/>
                </a:cubicBezTo>
                <a:cubicBezTo>
                  <a:pt x="720" y="300"/>
                  <a:pt x="720" y="300"/>
                  <a:pt x="720" y="300"/>
                </a:cubicBezTo>
                <a:cubicBezTo>
                  <a:pt x="720" y="135"/>
                  <a:pt x="585" y="0"/>
                  <a:pt x="420" y="0"/>
                </a:cubicBezTo>
                <a:cubicBezTo>
                  <a:pt x="255" y="0"/>
                  <a:pt x="120" y="135"/>
                  <a:pt x="120" y="300"/>
                </a:cubicBezTo>
                <a:cubicBezTo>
                  <a:pt x="120" y="391"/>
                  <a:pt x="161" y="473"/>
                  <a:pt x="225" y="528"/>
                </a:cubicBezTo>
                <a:cubicBezTo>
                  <a:pt x="91" y="598"/>
                  <a:pt x="0" y="739"/>
                  <a:pt x="0" y="900"/>
                </a:cubicBezTo>
                <a:cubicBezTo>
                  <a:pt x="0" y="933"/>
                  <a:pt x="27" y="960"/>
                  <a:pt x="60" y="960"/>
                </a:cubicBezTo>
                <a:cubicBezTo>
                  <a:pt x="242" y="960"/>
                  <a:pt x="242" y="960"/>
                  <a:pt x="242" y="960"/>
                </a:cubicBezTo>
                <a:cubicBezTo>
                  <a:pt x="241" y="980"/>
                  <a:pt x="240" y="1000"/>
                  <a:pt x="240" y="1020"/>
                </a:cubicBezTo>
                <a:cubicBezTo>
                  <a:pt x="240" y="1337"/>
                  <a:pt x="429" y="1608"/>
                  <a:pt x="689" y="1730"/>
                </a:cubicBezTo>
                <a:cubicBezTo>
                  <a:pt x="631" y="1804"/>
                  <a:pt x="600" y="1894"/>
                  <a:pt x="600" y="1988"/>
                </a:cubicBezTo>
                <a:cubicBezTo>
                  <a:pt x="600" y="2021"/>
                  <a:pt x="627" y="2048"/>
                  <a:pt x="660" y="2048"/>
                </a:cubicBezTo>
                <a:cubicBezTo>
                  <a:pt x="1384" y="2048"/>
                  <a:pt x="1384" y="2048"/>
                  <a:pt x="1384" y="2048"/>
                </a:cubicBezTo>
                <a:cubicBezTo>
                  <a:pt x="1417" y="2048"/>
                  <a:pt x="1444" y="2021"/>
                  <a:pt x="1444" y="1988"/>
                </a:cubicBezTo>
                <a:cubicBezTo>
                  <a:pt x="1444" y="1891"/>
                  <a:pt x="1411" y="1801"/>
                  <a:pt x="1357" y="1729"/>
                </a:cubicBezTo>
                <a:cubicBezTo>
                  <a:pt x="1619" y="1605"/>
                  <a:pt x="1804" y="1333"/>
                  <a:pt x="1804" y="1020"/>
                </a:cubicBezTo>
                <a:cubicBezTo>
                  <a:pt x="1804" y="1000"/>
                  <a:pt x="1803" y="980"/>
                  <a:pt x="1802" y="960"/>
                </a:cubicBezTo>
                <a:cubicBezTo>
                  <a:pt x="1988" y="960"/>
                  <a:pt x="1988" y="960"/>
                  <a:pt x="1988" y="960"/>
                </a:cubicBezTo>
                <a:cubicBezTo>
                  <a:pt x="2021" y="960"/>
                  <a:pt x="2048" y="933"/>
                  <a:pt x="2048" y="900"/>
                </a:cubicBezTo>
                <a:cubicBezTo>
                  <a:pt x="2048" y="738"/>
                  <a:pt x="1955" y="597"/>
                  <a:pt x="1819" y="527"/>
                </a:cubicBezTo>
                <a:close/>
                <a:moveTo>
                  <a:pt x="1624" y="120"/>
                </a:moveTo>
                <a:cubicBezTo>
                  <a:pt x="1723" y="120"/>
                  <a:pt x="1804" y="201"/>
                  <a:pt x="1804" y="300"/>
                </a:cubicBezTo>
                <a:cubicBezTo>
                  <a:pt x="1804" y="399"/>
                  <a:pt x="1723" y="480"/>
                  <a:pt x="1624" y="480"/>
                </a:cubicBezTo>
                <a:cubicBezTo>
                  <a:pt x="1525" y="480"/>
                  <a:pt x="1444" y="399"/>
                  <a:pt x="1444" y="300"/>
                </a:cubicBezTo>
                <a:cubicBezTo>
                  <a:pt x="1444" y="201"/>
                  <a:pt x="1525" y="120"/>
                  <a:pt x="1624" y="120"/>
                </a:cubicBezTo>
                <a:close/>
                <a:moveTo>
                  <a:pt x="420" y="120"/>
                </a:moveTo>
                <a:cubicBezTo>
                  <a:pt x="519" y="120"/>
                  <a:pt x="600" y="201"/>
                  <a:pt x="600" y="300"/>
                </a:cubicBezTo>
                <a:cubicBezTo>
                  <a:pt x="600" y="399"/>
                  <a:pt x="519" y="480"/>
                  <a:pt x="420" y="480"/>
                </a:cubicBezTo>
                <a:cubicBezTo>
                  <a:pt x="321" y="480"/>
                  <a:pt x="240" y="399"/>
                  <a:pt x="240" y="300"/>
                </a:cubicBezTo>
                <a:cubicBezTo>
                  <a:pt x="240" y="201"/>
                  <a:pt x="321" y="120"/>
                  <a:pt x="420" y="120"/>
                </a:cubicBezTo>
                <a:close/>
                <a:moveTo>
                  <a:pt x="126" y="840"/>
                </a:moveTo>
                <a:cubicBezTo>
                  <a:pt x="154" y="703"/>
                  <a:pt x="275" y="600"/>
                  <a:pt x="420" y="600"/>
                </a:cubicBezTo>
                <a:cubicBezTo>
                  <a:pt x="565" y="600"/>
                  <a:pt x="686" y="703"/>
                  <a:pt x="714" y="840"/>
                </a:cubicBezTo>
                <a:lnTo>
                  <a:pt x="126" y="840"/>
                </a:lnTo>
                <a:close/>
                <a:moveTo>
                  <a:pt x="726" y="1928"/>
                </a:moveTo>
                <a:cubicBezTo>
                  <a:pt x="755" y="1791"/>
                  <a:pt x="880" y="1684"/>
                  <a:pt x="1024" y="1684"/>
                </a:cubicBezTo>
                <a:cubicBezTo>
                  <a:pt x="1169" y="1684"/>
                  <a:pt x="1291" y="1789"/>
                  <a:pt x="1318" y="1928"/>
                </a:cubicBezTo>
                <a:lnTo>
                  <a:pt x="726" y="1928"/>
                </a:lnTo>
                <a:close/>
                <a:moveTo>
                  <a:pt x="840" y="1384"/>
                </a:moveTo>
                <a:cubicBezTo>
                  <a:pt x="840" y="1286"/>
                  <a:pt x="924" y="1204"/>
                  <a:pt x="1024" y="1204"/>
                </a:cubicBezTo>
                <a:cubicBezTo>
                  <a:pt x="1123" y="1204"/>
                  <a:pt x="1204" y="1285"/>
                  <a:pt x="1204" y="1384"/>
                </a:cubicBezTo>
                <a:cubicBezTo>
                  <a:pt x="1204" y="1483"/>
                  <a:pt x="1123" y="1564"/>
                  <a:pt x="1024" y="1564"/>
                </a:cubicBezTo>
                <a:cubicBezTo>
                  <a:pt x="924" y="1564"/>
                  <a:pt x="840" y="1482"/>
                  <a:pt x="840" y="1384"/>
                </a:cubicBezTo>
                <a:close/>
                <a:moveTo>
                  <a:pt x="1263" y="1639"/>
                </a:moveTo>
                <a:cubicBezTo>
                  <a:pt x="1249" y="1629"/>
                  <a:pt x="1234" y="1620"/>
                  <a:pt x="1218" y="1612"/>
                </a:cubicBezTo>
                <a:cubicBezTo>
                  <a:pt x="1283" y="1557"/>
                  <a:pt x="1324" y="1475"/>
                  <a:pt x="1324" y="1384"/>
                </a:cubicBezTo>
                <a:cubicBezTo>
                  <a:pt x="1324" y="1219"/>
                  <a:pt x="1189" y="1084"/>
                  <a:pt x="1024" y="1084"/>
                </a:cubicBezTo>
                <a:cubicBezTo>
                  <a:pt x="858" y="1084"/>
                  <a:pt x="720" y="1218"/>
                  <a:pt x="720" y="1384"/>
                </a:cubicBezTo>
                <a:cubicBezTo>
                  <a:pt x="720" y="1464"/>
                  <a:pt x="752" y="1540"/>
                  <a:pt x="810" y="1597"/>
                </a:cubicBezTo>
                <a:cubicBezTo>
                  <a:pt x="816" y="1602"/>
                  <a:pt x="822" y="1608"/>
                  <a:pt x="828" y="1613"/>
                </a:cubicBezTo>
                <a:cubicBezTo>
                  <a:pt x="813" y="1621"/>
                  <a:pt x="798" y="1630"/>
                  <a:pt x="783" y="1640"/>
                </a:cubicBezTo>
                <a:cubicBezTo>
                  <a:pt x="529" y="1542"/>
                  <a:pt x="360" y="1296"/>
                  <a:pt x="360" y="1020"/>
                </a:cubicBezTo>
                <a:cubicBezTo>
                  <a:pt x="360" y="1000"/>
                  <a:pt x="361" y="980"/>
                  <a:pt x="363" y="960"/>
                </a:cubicBezTo>
                <a:cubicBezTo>
                  <a:pt x="780" y="960"/>
                  <a:pt x="780" y="960"/>
                  <a:pt x="780" y="960"/>
                </a:cubicBezTo>
                <a:cubicBezTo>
                  <a:pt x="813" y="960"/>
                  <a:pt x="840" y="933"/>
                  <a:pt x="840" y="900"/>
                </a:cubicBezTo>
                <a:cubicBezTo>
                  <a:pt x="840" y="739"/>
                  <a:pt x="749" y="598"/>
                  <a:pt x="615" y="528"/>
                </a:cubicBezTo>
                <a:cubicBezTo>
                  <a:pt x="638" y="508"/>
                  <a:pt x="659" y="484"/>
                  <a:pt x="675" y="458"/>
                </a:cubicBezTo>
                <a:cubicBezTo>
                  <a:pt x="778" y="395"/>
                  <a:pt x="901" y="360"/>
                  <a:pt x="1024" y="360"/>
                </a:cubicBezTo>
                <a:cubicBezTo>
                  <a:pt x="1146" y="360"/>
                  <a:pt x="1265" y="394"/>
                  <a:pt x="1369" y="458"/>
                </a:cubicBezTo>
                <a:cubicBezTo>
                  <a:pt x="1385" y="484"/>
                  <a:pt x="1406" y="508"/>
                  <a:pt x="1429" y="528"/>
                </a:cubicBezTo>
                <a:cubicBezTo>
                  <a:pt x="1295" y="598"/>
                  <a:pt x="1204" y="739"/>
                  <a:pt x="1204" y="900"/>
                </a:cubicBezTo>
                <a:cubicBezTo>
                  <a:pt x="1204" y="933"/>
                  <a:pt x="1231" y="960"/>
                  <a:pt x="1264" y="960"/>
                </a:cubicBezTo>
                <a:cubicBezTo>
                  <a:pt x="1681" y="960"/>
                  <a:pt x="1681" y="960"/>
                  <a:pt x="1681" y="960"/>
                </a:cubicBezTo>
                <a:cubicBezTo>
                  <a:pt x="1683" y="980"/>
                  <a:pt x="1684" y="1000"/>
                  <a:pt x="1684" y="1020"/>
                </a:cubicBezTo>
                <a:cubicBezTo>
                  <a:pt x="1684" y="1296"/>
                  <a:pt x="1516" y="1541"/>
                  <a:pt x="1263" y="1639"/>
                </a:cubicBezTo>
                <a:close/>
                <a:moveTo>
                  <a:pt x="1330" y="840"/>
                </a:moveTo>
                <a:cubicBezTo>
                  <a:pt x="1358" y="703"/>
                  <a:pt x="1479" y="600"/>
                  <a:pt x="1624" y="600"/>
                </a:cubicBezTo>
                <a:cubicBezTo>
                  <a:pt x="1771" y="600"/>
                  <a:pt x="1894" y="703"/>
                  <a:pt x="1922" y="840"/>
                </a:cubicBezTo>
                <a:lnTo>
                  <a:pt x="1330" y="840"/>
                </a:lnTo>
                <a:close/>
              </a:path>
            </a:pathLst>
          </a:custGeom>
          <a:solidFill>
            <a:srgbClr val="30353F"/>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3" name="Group 2">
            <a:extLst>
              <a:ext uri="{C183D7F6-B498-43B3-948B-1728B52AA6E4}">
                <adec:decorative xmlns:adec="http://schemas.microsoft.com/office/drawing/2017/decorative" val="1"/>
              </a:ext>
            </a:extLst>
          </p:cNvPr>
          <p:cNvGrpSpPr/>
          <p:nvPr/>
        </p:nvGrpSpPr>
        <p:grpSpPr>
          <a:xfrm>
            <a:off x="799174" y="3273725"/>
            <a:ext cx="962807" cy="340300"/>
            <a:chOff x="816617" y="3307745"/>
            <a:chExt cx="962807" cy="340300"/>
          </a:xfrm>
        </p:grpSpPr>
        <p:pic>
          <p:nvPicPr>
            <p:cNvPr id="117" name="Picture 116" descr="This image is an icon of a human being. "/>
            <p:cNvPicPr>
              <a:picLocks noChangeAspect="1"/>
            </p:cNvPicPr>
            <p:nvPr/>
          </p:nvPicPr>
          <p:blipFill>
            <a:blip r:embed="rId5"/>
            <a:stretch>
              <a:fillRect/>
            </a:stretch>
          </p:blipFill>
          <p:spPr>
            <a:xfrm>
              <a:off x="816617" y="3346008"/>
              <a:ext cx="231766" cy="263774"/>
            </a:xfrm>
            <a:prstGeom prst="rect">
              <a:avLst/>
            </a:prstGeom>
          </p:spPr>
        </p:pic>
        <p:sp>
          <p:nvSpPr>
            <p:cNvPr id="144" name="TextBox 143"/>
            <p:cNvSpPr txBox="1"/>
            <p:nvPr/>
          </p:nvSpPr>
          <p:spPr>
            <a:xfrm>
              <a:off x="1296446" y="3307745"/>
              <a:ext cx="482978" cy="340300"/>
            </a:xfrm>
            <a:prstGeom prst="rect">
              <a:avLst/>
            </a:prstGeom>
            <a:noFill/>
          </p:spPr>
          <p:txBody>
            <a:bodyPr wrap="none" lIns="0" tIns="0" rIns="0" bIns="0" rtlCol="0">
              <a:spAutoFit/>
            </a:bodyPr>
            <a:lstStyle/>
            <a:p>
              <a:r>
                <a:rPr lang="en-US" sz="2400" dirty="0">
                  <a:solidFill>
                    <a:schemeClr val="bg1"/>
                  </a:solidFill>
                  <a:latin typeface="+mj-lt"/>
                </a:rPr>
                <a:t>43%</a:t>
              </a:r>
            </a:p>
          </p:txBody>
        </p:sp>
      </p:grpSp>
      <p:sp>
        <p:nvSpPr>
          <p:cNvPr id="2" name="Title 1" hidden="1">
            <a:extLst>
              <a:ext uri="{FF2B5EF4-FFF2-40B4-BE49-F238E27FC236}">
                <a16:creationId xmlns:a16="http://schemas.microsoft.com/office/drawing/2014/main" id="{B61803F9-0687-42F2-AD52-B4E217229BB0}"/>
              </a:ext>
            </a:extLst>
          </p:cNvPr>
          <p:cNvSpPr>
            <a:spLocks noGrp="1"/>
          </p:cNvSpPr>
          <p:nvPr>
            <p:ph type="title"/>
          </p:nvPr>
        </p:nvSpPr>
        <p:spPr/>
        <p:txBody>
          <a:bodyPr/>
          <a:lstStyle/>
          <a:p>
            <a:r>
              <a:rPr lang="en-US" dirty="0"/>
              <a:t>Slide 7</a:t>
            </a:r>
          </a:p>
        </p:txBody>
      </p:sp>
      <p:sp>
        <p:nvSpPr>
          <p:cNvPr id="5" name="TextBox 4">
            <a:extLst>
              <a:ext uri="{FF2B5EF4-FFF2-40B4-BE49-F238E27FC236}">
                <a16:creationId xmlns:a16="http://schemas.microsoft.com/office/drawing/2014/main" id="{F9388478-2652-9D43-9D04-4AB3A674E50A}"/>
              </a:ext>
            </a:extLst>
          </p:cNvPr>
          <p:cNvSpPr txBox="1"/>
          <p:nvPr/>
        </p:nvSpPr>
        <p:spPr>
          <a:xfrm>
            <a:off x="7564419" y="884497"/>
            <a:ext cx="4165259" cy="1754326"/>
          </a:xfrm>
          <a:prstGeom prst="rect">
            <a:avLst/>
          </a:prstGeom>
          <a:noFill/>
        </p:spPr>
        <p:txBody>
          <a:bodyPr wrap="square" rtlCol="0">
            <a:spAutoFit/>
          </a:bodyPr>
          <a:lstStyle/>
          <a:p>
            <a:pPr algn="ctr"/>
            <a:r>
              <a:rPr lang="en-US" sz="5400" dirty="0">
                <a:solidFill>
                  <a:schemeClr val="accent1"/>
                </a:solidFill>
                <a:latin typeface="Times New Roman" panose="02020603050405020304" pitchFamily="18" charset="0"/>
                <a:ea typeface="+mj-ea"/>
                <a:cs typeface="Times New Roman" panose="02020603050405020304" pitchFamily="18" charset="0"/>
              </a:rPr>
              <a:t>FEATURE </a:t>
            </a:r>
          </a:p>
          <a:p>
            <a:pPr algn="ctr"/>
            <a:r>
              <a:rPr lang="en-US" sz="5400" dirty="0">
                <a:solidFill>
                  <a:schemeClr val="accent1"/>
                </a:solidFill>
                <a:latin typeface="Times New Roman" panose="02020603050405020304" pitchFamily="18" charset="0"/>
                <a:ea typeface="+mj-ea"/>
                <a:cs typeface="Times New Roman" panose="02020603050405020304" pitchFamily="18" charset="0"/>
              </a:rPr>
              <a:t>SELECTION</a:t>
            </a:r>
          </a:p>
        </p:txBody>
      </p:sp>
      <p:sp>
        <p:nvSpPr>
          <p:cNvPr id="38" name="Freeform 37">
            <a:extLst>
              <a:ext uri="{FF2B5EF4-FFF2-40B4-BE49-F238E27FC236}">
                <a16:creationId xmlns:a16="http://schemas.microsoft.com/office/drawing/2014/main" id="{9E101FD4-4DC6-734B-A1CE-43738A248596}"/>
              </a:ext>
              <a:ext uri="{C183D7F6-B498-43B3-948B-1728B52AA6E4}">
                <adec:decorative xmlns:adec="http://schemas.microsoft.com/office/drawing/2017/decorative" val="1"/>
              </a:ext>
            </a:extLst>
          </p:cNvPr>
          <p:cNvSpPr/>
          <p:nvPr/>
        </p:nvSpPr>
        <p:spPr>
          <a:xfrm rot="2700000">
            <a:off x="11821873" y="6430342"/>
            <a:ext cx="454431" cy="519960"/>
          </a:xfrm>
          <a:custGeom>
            <a:avLst/>
            <a:gdLst>
              <a:gd name="connsiteX0" fmla="*/ 110516 w 889463"/>
              <a:gd name="connsiteY0" fmla="*/ 95275 h 1017114"/>
              <a:gd name="connsiteX1" fmla="*/ 230452 w 889463"/>
              <a:gd name="connsiteY1" fmla="*/ 14411 h 1017114"/>
              <a:gd name="connsiteX2" fmla="*/ 276877 w 889463"/>
              <a:gd name="connsiteY2" fmla="*/ 0 h 1017114"/>
              <a:gd name="connsiteX3" fmla="*/ 889463 w 889463"/>
              <a:gd name="connsiteY3" fmla="*/ 612585 h 1017114"/>
              <a:gd name="connsiteX4" fmla="*/ 484934 w 889463"/>
              <a:gd name="connsiteY4" fmla="*/ 1017114 h 1017114"/>
              <a:gd name="connsiteX5" fmla="*/ 377324 w 889463"/>
              <a:gd name="connsiteY5" fmla="*/ 1017114 h 1017114"/>
              <a:gd name="connsiteX6" fmla="*/ 0 w 889463"/>
              <a:gd name="connsiteY6" fmla="*/ 639790 h 1017114"/>
              <a:gd name="connsiteX7" fmla="*/ 0 w 889463"/>
              <a:gd name="connsiteY7" fmla="*/ 362083 h 1017114"/>
              <a:gd name="connsiteX8" fmla="*/ 110516 w 889463"/>
              <a:gd name="connsiteY8" fmla="*/ 95275 h 1017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9463" h="1017114">
                <a:moveTo>
                  <a:pt x="110516" y="95275"/>
                </a:moveTo>
                <a:cubicBezTo>
                  <a:pt x="144657" y="61133"/>
                  <a:pt x="185310" y="33504"/>
                  <a:pt x="230452" y="14411"/>
                </a:cubicBezTo>
                <a:lnTo>
                  <a:pt x="276877" y="0"/>
                </a:lnTo>
                <a:lnTo>
                  <a:pt x="889463" y="612585"/>
                </a:lnTo>
                <a:lnTo>
                  <a:pt x="484934" y="1017114"/>
                </a:lnTo>
                <a:lnTo>
                  <a:pt x="377324" y="1017114"/>
                </a:lnTo>
                <a:cubicBezTo>
                  <a:pt x="168934" y="1017114"/>
                  <a:pt x="0" y="848180"/>
                  <a:pt x="0" y="639790"/>
                </a:cubicBezTo>
                <a:lnTo>
                  <a:pt x="0" y="362083"/>
                </a:lnTo>
                <a:cubicBezTo>
                  <a:pt x="0" y="257888"/>
                  <a:pt x="42234" y="163556"/>
                  <a:pt x="110516" y="95275"/>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rgbClr val="98A3AD"/>
              </a:solidFill>
            </a:endParaRPr>
          </a:p>
        </p:txBody>
      </p:sp>
      <p:sp>
        <p:nvSpPr>
          <p:cNvPr id="39" name="TextBox 38">
            <a:extLst>
              <a:ext uri="{FF2B5EF4-FFF2-40B4-BE49-F238E27FC236}">
                <a16:creationId xmlns:a16="http://schemas.microsoft.com/office/drawing/2014/main" id="{70CEEAA7-FAB1-F44B-8382-8D8CEB32D042}"/>
              </a:ext>
            </a:extLst>
          </p:cNvPr>
          <p:cNvSpPr txBox="1"/>
          <p:nvPr/>
        </p:nvSpPr>
        <p:spPr>
          <a:xfrm>
            <a:off x="11857440" y="6481180"/>
            <a:ext cx="367408" cy="307777"/>
          </a:xfrm>
          <a:prstGeom prst="rect">
            <a:avLst/>
          </a:prstGeom>
          <a:noFill/>
        </p:spPr>
        <p:txBody>
          <a:bodyPr wrap="none" rtlCol="0">
            <a:spAutoFit/>
          </a:bodyPr>
          <a:lstStyle/>
          <a:p>
            <a:r>
              <a:rPr lang="en-US" sz="1400" b="1" dirty="0">
                <a:solidFill>
                  <a:schemeClr val="bg1"/>
                </a:solidFill>
              </a:rPr>
              <a:t>18</a:t>
            </a:r>
          </a:p>
        </p:txBody>
      </p:sp>
    </p:spTree>
    <p:extLst>
      <p:ext uri="{BB962C8B-B14F-4D97-AF65-F5344CB8AC3E}">
        <p14:creationId xmlns:p14="http://schemas.microsoft.com/office/powerpoint/2010/main" val="41664729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C1D7F-5519-4E31-BA46-C5C08A3EAFB6}"/>
              </a:ext>
            </a:extLst>
          </p:cNvPr>
          <p:cNvSpPr>
            <a:spLocks noGrp="1"/>
          </p:cNvSpPr>
          <p:nvPr>
            <p:ph type="title"/>
          </p:nvPr>
        </p:nvSpPr>
        <p:spPr/>
        <p:txBody>
          <a:bodyPr/>
          <a:lstStyle/>
          <a:p>
            <a:r>
              <a:rPr lang="en-IN" sz="3200" b="1" dirty="0">
                <a:solidFill>
                  <a:srgbClr val="135162"/>
                </a:solidFill>
                <a:latin typeface="Corbel"/>
              </a:rPr>
              <a:t>Final List of Features -</a:t>
            </a:r>
            <a:r>
              <a:rPr lang="en-IN" dirty="0"/>
              <a:t>Selected for the Regression</a:t>
            </a:r>
          </a:p>
        </p:txBody>
      </p:sp>
      <p:pic>
        <p:nvPicPr>
          <p:cNvPr id="10" name="Picture 9">
            <a:extLst>
              <a:ext uri="{FF2B5EF4-FFF2-40B4-BE49-F238E27FC236}">
                <a16:creationId xmlns:a16="http://schemas.microsoft.com/office/drawing/2014/main" id="{0B1E8A42-4F67-4725-9D8C-2BC333B50356}"/>
              </a:ext>
            </a:extLst>
          </p:cNvPr>
          <p:cNvPicPr>
            <a:picLocks noChangeAspect="1"/>
          </p:cNvPicPr>
          <p:nvPr/>
        </p:nvPicPr>
        <p:blipFill>
          <a:blip r:embed="rId2"/>
          <a:stretch>
            <a:fillRect/>
          </a:stretch>
        </p:blipFill>
        <p:spPr>
          <a:xfrm>
            <a:off x="140678" y="1983154"/>
            <a:ext cx="3564273" cy="4157002"/>
          </a:xfrm>
          <a:prstGeom prst="rect">
            <a:avLst/>
          </a:prstGeom>
        </p:spPr>
      </p:pic>
      <p:pic>
        <p:nvPicPr>
          <p:cNvPr id="12" name="Picture 11">
            <a:extLst>
              <a:ext uri="{FF2B5EF4-FFF2-40B4-BE49-F238E27FC236}">
                <a16:creationId xmlns:a16="http://schemas.microsoft.com/office/drawing/2014/main" id="{5DDAA48E-8E3B-4E26-8907-1633695A966F}"/>
              </a:ext>
            </a:extLst>
          </p:cNvPr>
          <p:cNvPicPr>
            <a:picLocks noChangeAspect="1"/>
          </p:cNvPicPr>
          <p:nvPr/>
        </p:nvPicPr>
        <p:blipFill>
          <a:blip r:embed="rId3"/>
          <a:stretch>
            <a:fillRect/>
          </a:stretch>
        </p:blipFill>
        <p:spPr>
          <a:xfrm>
            <a:off x="4035648" y="1983154"/>
            <a:ext cx="3713700" cy="4157002"/>
          </a:xfrm>
          <a:prstGeom prst="rect">
            <a:avLst/>
          </a:prstGeom>
        </p:spPr>
      </p:pic>
      <p:pic>
        <p:nvPicPr>
          <p:cNvPr id="14" name="Picture 13">
            <a:extLst>
              <a:ext uri="{FF2B5EF4-FFF2-40B4-BE49-F238E27FC236}">
                <a16:creationId xmlns:a16="http://schemas.microsoft.com/office/drawing/2014/main" id="{993AEFE1-8EEC-4D77-8275-41C9D26804EA}"/>
              </a:ext>
            </a:extLst>
          </p:cNvPr>
          <p:cNvPicPr>
            <a:picLocks noChangeAspect="1"/>
          </p:cNvPicPr>
          <p:nvPr/>
        </p:nvPicPr>
        <p:blipFill>
          <a:blip r:embed="rId4"/>
          <a:stretch>
            <a:fillRect/>
          </a:stretch>
        </p:blipFill>
        <p:spPr>
          <a:xfrm>
            <a:off x="7821224" y="1983154"/>
            <a:ext cx="4067175" cy="2686050"/>
          </a:xfrm>
          <a:prstGeom prst="rect">
            <a:avLst/>
          </a:prstGeom>
        </p:spPr>
      </p:pic>
    </p:spTree>
    <p:extLst>
      <p:ext uri="{BB962C8B-B14F-4D97-AF65-F5344CB8AC3E}">
        <p14:creationId xmlns:p14="http://schemas.microsoft.com/office/powerpoint/2010/main" val="17759186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936E5E7-FF94-FF42-985D-3DABF639F448}"/>
              </a:ext>
              <a:ext uri="{C183D7F6-B498-43B3-948B-1728B52AA6E4}">
                <adec:decorative xmlns:adec="http://schemas.microsoft.com/office/drawing/2017/decorative" val="1"/>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0" y="1"/>
            <a:ext cx="4367542" cy="6857999"/>
          </a:xfrm>
          <a:custGeom>
            <a:avLst/>
            <a:gdLst>
              <a:gd name="connsiteX0" fmla="*/ 0 w 4937760"/>
              <a:gd name="connsiteY0" fmla="*/ 0 h 6857999"/>
              <a:gd name="connsiteX1" fmla="*/ 4937760 w 4937760"/>
              <a:gd name="connsiteY1" fmla="*/ 0 h 6857999"/>
              <a:gd name="connsiteX2" fmla="*/ 4937760 w 4937760"/>
              <a:gd name="connsiteY2" fmla="*/ 6857999 h 6857999"/>
              <a:gd name="connsiteX3" fmla="*/ 0 w 4937760"/>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4937760" h="6857999">
                <a:moveTo>
                  <a:pt x="0" y="0"/>
                </a:moveTo>
                <a:lnTo>
                  <a:pt x="4937760" y="0"/>
                </a:lnTo>
                <a:lnTo>
                  <a:pt x="4937760" y="6857999"/>
                </a:lnTo>
                <a:lnTo>
                  <a:pt x="0" y="6857999"/>
                </a:lnTo>
                <a:close/>
              </a:path>
            </a:pathLst>
          </a:custGeom>
        </p:spPr>
      </p:pic>
      <p:sp>
        <p:nvSpPr>
          <p:cNvPr id="6" name="Rectangle 5">
            <a:extLst>
              <a:ext uri="{FF2B5EF4-FFF2-40B4-BE49-F238E27FC236}">
                <a16:creationId xmlns:a16="http://schemas.microsoft.com/office/drawing/2014/main" id="{66EA1A51-6949-6F41-AF79-DA31BBCADCC6}"/>
              </a:ext>
              <a:ext uri="{C183D7F6-B498-43B3-948B-1728B52AA6E4}">
                <adec:decorative xmlns:adec="http://schemas.microsoft.com/office/drawing/2017/decorative" val="1"/>
              </a:ext>
            </a:extLst>
          </p:cNvPr>
          <p:cNvSpPr/>
          <p:nvPr/>
        </p:nvSpPr>
        <p:spPr>
          <a:xfrm>
            <a:off x="0" y="1"/>
            <a:ext cx="4367542" cy="6857999"/>
          </a:xfrm>
          <a:prstGeom prst="rect">
            <a:avLst/>
          </a:prstGeom>
          <a:solidFill>
            <a:srgbClr val="30353F">
              <a:alpha val="8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TextBox 3">
            <a:extLst>
              <a:ext uri="{FF2B5EF4-FFF2-40B4-BE49-F238E27FC236}">
                <a16:creationId xmlns:a16="http://schemas.microsoft.com/office/drawing/2014/main" id="{1DBB400F-88DB-FD4A-BC52-85ED76F91545}"/>
              </a:ext>
            </a:extLst>
          </p:cNvPr>
          <p:cNvSpPr txBox="1"/>
          <p:nvPr/>
        </p:nvSpPr>
        <p:spPr>
          <a:xfrm>
            <a:off x="657334" y="745816"/>
            <a:ext cx="3111429" cy="615553"/>
          </a:xfrm>
          <a:prstGeom prst="rect">
            <a:avLst/>
          </a:prstGeom>
          <a:noFill/>
        </p:spPr>
        <p:txBody>
          <a:bodyPr wrap="none" lIns="0" tIns="0" rIns="0" bIns="0" rtlCol="0">
            <a:spAutoFit/>
          </a:bodyPr>
          <a:lstStyle/>
          <a:p>
            <a:pPr algn="ctr">
              <a:tabLst>
                <a:tab pos="347663" algn="l"/>
              </a:tabLst>
            </a:pPr>
            <a:r>
              <a:rPr lang="en-US" sz="4000" b="1" dirty="0">
                <a:solidFill>
                  <a:schemeClr val="accent1"/>
                </a:solidFill>
                <a:latin typeface="Times New Roman" panose="02020603050405020304" pitchFamily="18" charset="0"/>
                <a:ea typeface="+mj-ea"/>
                <a:cs typeface="Times New Roman" panose="02020603050405020304" pitchFamily="18" charset="0"/>
              </a:rPr>
              <a:t>BASE</a:t>
            </a:r>
            <a:r>
              <a:rPr lang="en-US" sz="4000" b="1" dirty="0">
                <a:solidFill>
                  <a:srgbClr val="00A5AA"/>
                </a:solidFill>
                <a:latin typeface="+mj-lt"/>
              </a:rPr>
              <a:t> </a:t>
            </a:r>
            <a:r>
              <a:rPr lang="en-US" sz="4000" b="1" dirty="0">
                <a:solidFill>
                  <a:schemeClr val="bg1"/>
                </a:solidFill>
                <a:latin typeface="+mj-lt"/>
              </a:rPr>
              <a:t>MODEL</a:t>
            </a:r>
          </a:p>
        </p:txBody>
      </p:sp>
      <p:sp>
        <p:nvSpPr>
          <p:cNvPr id="12" name="Rectangle 11">
            <a:extLst>
              <a:ext uri="{FF2B5EF4-FFF2-40B4-BE49-F238E27FC236}">
                <a16:creationId xmlns:a16="http://schemas.microsoft.com/office/drawing/2014/main" id="{8E380834-5503-6844-B9B2-70AA88424F41}"/>
              </a:ext>
            </a:extLst>
          </p:cNvPr>
          <p:cNvSpPr/>
          <p:nvPr/>
        </p:nvSpPr>
        <p:spPr>
          <a:xfrm>
            <a:off x="444776" y="1559775"/>
            <a:ext cx="3536546" cy="1133708"/>
          </a:xfrm>
          <a:prstGeom prst="rect">
            <a:avLst/>
          </a:prstGeom>
        </p:spPr>
        <p:txBody>
          <a:bodyPr wrap="none">
            <a:spAutoFit/>
          </a:bodyPr>
          <a:lstStyle/>
          <a:p>
            <a:pPr algn="ctr">
              <a:lnSpc>
                <a:spcPct val="150000"/>
              </a:lnSpc>
            </a:pPr>
            <a:r>
              <a:rPr lang="en-US" sz="2400" b="1" dirty="0">
                <a:solidFill>
                  <a:schemeClr val="bg1">
                    <a:lumMod val="65000"/>
                  </a:schemeClr>
                </a:solidFill>
              </a:rPr>
              <a:t>MACHINE LEARNING</a:t>
            </a:r>
          </a:p>
          <a:p>
            <a:pPr algn="ctr">
              <a:lnSpc>
                <a:spcPct val="150000"/>
              </a:lnSpc>
            </a:pPr>
            <a:r>
              <a:rPr lang="en-US" sz="2400" b="1" dirty="0">
                <a:solidFill>
                  <a:schemeClr val="accent1"/>
                </a:solidFill>
                <a:latin typeface="Times New Roman" panose="02020603050405020304" pitchFamily="18" charset="0"/>
                <a:ea typeface="+mj-ea"/>
                <a:cs typeface="Times New Roman" panose="02020603050405020304" pitchFamily="18" charset="0"/>
              </a:rPr>
              <a:t>LOGISTIC</a:t>
            </a:r>
            <a:r>
              <a:rPr lang="en-US" sz="2400" dirty="0">
                <a:solidFill>
                  <a:schemeClr val="accent1"/>
                </a:solidFill>
                <a:latin typeface="Times New Roman" panose="02020603050405020304" pitchFamily="18" charset="0"/>
                <a:ea typeface="+mj-ea"/>
                <a:cs typeface="Times New Roman" panose="02020603050405020304" pitchFamily="18" charset="0"/>
              </a:rPr>
              <a:t> </a:t>
            </a:r>
            <a:r>
              <a:rPr lang="en-US" sz="2400" b="1" dirty="0">
                <a:solidFill>
                  <a:schemeClr val="bg1"/>
                </a:solidFill>
                <a:latin typeface="+mj-lt"/>
              </a:rPr>
              <a:t>REGRESSION</a:t>
            </a:r>
          </a:p>
        </p:txBody>
      </p:sp>
      <p:sp>
        <p:nvSpPr>
          <p:cNvPr id="13" name="Rectangle 12">
            <a:extLst>
              <a:ext uri="{FF2B5EF4-FFF2-40B4-BE49-F238E27FC236}">
                <a16:creationId xmlns:a16="http://schemas.microsoft.com/office/drawing/2014/main" id="{60D162C7-09D0-C94A-A583-45C8B8FE7F51}"/>
              </a:ext>
            </a:extLst>
          </p:cNvPr>
          <p:cNvSpPr/>
          <p:nvPr/>
        </p:nvSpPr>
        <p:spPr>
          <a:xfrm>
            <a:off x="109931" y="2802391"/>
            <a:ext cx="4206238" cy="2319609"/>
          </a:xfrm>
          <a:prstGeom prst="rect">
            <a:avLst/>
          </a:prstGeom>
        </p:spPr>
        <p:txBody>
          <a:bodyPr wrap="square">
            <a:spAutoFit/>
          </a:bodyPr>
          <a:lstStyle/>
          <a:p>
            <a:pPr algn="ctr">
              <a:lnSpc>
                <a:spcPct val="150000"/>
              </a:lnSpc>
            </a:pPr>
            <a:r>
              <a:rPr lang="en-IN" sz="1400" dirty="0">
                <a:solidFill>
                  <a:schemeClr val="bg1"/>
                </a:solidFill>
                <a:latin typeface="PT Sans" panose="020B0503020203020204" pitchFamily="34" charset="77"/>
              </a:rPr>
              <a:t>Logistic regression is a statistical model that in its basic form uses a logistic function to model a binary dependent variable, although many more complex extensions exist. In regression analysis, logistic regression (or logit regression) is estimating the parameters of a logistic model (a form of binary regression).</a:t>
            </a:r>
            <a:endParaRPr lang="en-US" sz="1400" dirty="0">
              <a:solidFill>
                <a:schemeClr val="bg1"/>
              </a:solidFill>
              <a:latin typeface="PT Sans" panose="020B0503020203020204" pitchFamily="34" charset="77"/>
            </a:endParaRPr>
          </a:p>
        </p:txBody>
      </p:sp>
      <p:sp>
        <p:nvSpPr>
          <p:cNvPr id="19" name="TextBox 18">
            <a:extLst>
              <a:ext uri="{FF2B5EF4-FFF2-40B4-BE49-F238E27FC236}">
                <a16:creationId xmlns:a16="http://schemas.microsoft.com/office/drawing/2014/main" id="{BEEB4E14-5F99-CD40-9891-1DCE46B2F28D}"/>
              </a:ext>
            </a:extLst>
          </p:cNvPr>
          <p:cNvSpPr txBox="1"/>
          <p:nvPr/>
        </p:nvSpPr>
        <p:spPr>
          <a:xfrm>
            <a:off x="4716901" y="547301"/>
            <a:ext cx="3107559" cy="506292"/>
          </a:xfrm>
          <a:prstGeom prst="rect">
            <a:avLst/>
          </a:prstGeom>
          <a:noFill/>
        </p:spPr>
        <p:txBody>
          <a:bodyPr wrap="square" rtlCol="0">
            <a:spAutoFit/>
          </a:bodyPr>
          <a:lstStyle/>
          <a:p>
            <a:pPr>
              <a:lnSpc>
                <a:spcPct val="150000"/>
              </a:lnSpc>
            </a:pPr>
            <a:r>
              <a:rPr lang="en-US" sz="2000" b="1" dirty="0"/>
              <a:t>Using train and test split</a:t>
            </a:r>
          </a:p>
        </p:txBody>
      </p:sp>
      <p:sp>
        <p:nvSpPr>
          <p:cNvPr id="20" name="TextBox 19">
            <a:extLst>
              <a:ext uri="{FF2B5EF4-FFF2-40B4-BE49-F238E27FC236}">
                <a16:creationId xmlns:a16="http://schemas.microsoft.com/office/drawing/2014/main" id="{4363329C-C597-FF4B-8428-F593CA52F646}"/>
              </a:ext>
            </a:extLst>
          </p:cNvPr>
          <p:cNvSpPr txBox="1"/>
          <p:nvPr/>
        </p:nvSpPr>
        <p:spPr>
          <a:xfrm>
            <a:off x="5114891" y="1616152"/>
            <a:ext cx="3494996" cy="646331"/>
          </a:xfrm>
          <a:prstGeom prst="rect">
            <a:avLst/>
          </a:prstGeom>
          <a:noFill/>
        </p:spPr>
        <p:txBody>
          <a:bodyPr wrap="none" rtlCol="0">
            <a:spAutoFit/>
          </a:bodyPr>
          <a:lstStyle/>
          <a:p>
            <a:pPr marL="285750" indent="-285750">
              <a:buFont typeface="Arial" panose="020B0604020202020204" pitchFamily="34" charset="0"/>
              <a:buChar char="•"/>
            </a:pPr>
            <a:r>
              <a:rPr lang="en-US" dirty="0"/>
              <a:t>Test accuracy score: </a:t>
            </a:r>
            <a:r>
              <a:rPr lang="en-US" b="1" dirty="0">
                <a:solidFill>
                  <a:srgbClr val="00A5AA"/>
                </a:solidFill>
              </a:rPr>
              <a:t>84.01 %</a:t>
            </a:r>
          </a:p>
          <a:p>
            <a:pPr marL="285750" indent="-285750">
              <a:buFont typeface="Arial" panose="020B0604020202020204" pitchFamily="34" charset="0"/>
              <a:buChar char="•"/>
            </a:pPr>
            <a:r>
              <a:rPr lang="en-US" dirty="0"/>
              <a:t>Threshold: </a:t>
            </a:r>
            <a:r>
              <a:rPr lang="en-US" b="1" dirty="0">
                <a:solidFill>
                  <a:srgbClr val="00A5AA"/>
                </a:solidFill>
              </a:rPr>
              <a:t>0.50</a:t>
            </a:r>
          </a:p>
        </p:txBody>
      </p:sp>
      <p:sp>
        <p:nvSpPr>
          <p:cNvPr id="21" name="TextBox 20">
            <a:extLst>
              <a:ext uri="{FF2B5EF4-FFF2-40B4-BE49-F238E27FC236}">
                <a16:creationId xmlns:a16="http://schemas.microsoft.com/office/drawing/2014/main" id="{614CDCE7-6320-D44A-B853-F61F96CDBA36}"/>
              </a:ext>
            </a:extLst>
          </p:cNvPr>
          <p:cNvSpPr txBox="1"/>
          <p:nvPr/>
        </p:nvSpPr>
        <p:spPr>
          <a:xfrm>
            <a:off x="4716901" y="1250093"/>
            <a:ext cx="1099725" cy="369332"/>
          </a:xfrm>
          <a:prstGeom prst="rect">
            <a:avLst/>
          </a:prstGeom>
          <a:noFill/>
        </p:spPr>
        <p:txBody>
          <a:bodyPr wrap="none" rtlCol="0">
            <a:spAutoFit/>
          </a:bodyPr>
          <a:lstStyle/>
          <a:p>
            <a:r>
              <a:rPr lang="en-US" b="1" dirty="0"/>
              <a:t>Accuracy:</a:t>
            </a:r>
          </a:p>
        </p:txBody>
      </p:sp>
      <p:sp>
        <p:nvSpPr>
          <p:cNvPr id="22" name="TextBox 21">
            <a:extLst>
              <a:ext uri="{FF2B5EF4-FFF2-40B4-BE49-F238E27FC236}">
                <a16:creationId xmlns:a16="http://schemas.microsoft.com/office/drawing/2014/main" id="{0DE332B5-07FB-214E-84D9-18DB303B3EE3}"/>
              </a:ext>
            </a:extLst>
          </p:cNvPr>
          <p:cNvSpPr txBox="1"/>
          <p:nvPr/>
        </p:nvSpPr>
        <p:spPr>
          <a:xfrm>
            <a:off x="5573726" y="2340233"/>
            <a:ext cx="5104924" cy="369332"/>
          </a:xfrm>
          <a:prstGeom prst="rect">
            <a:avLst/>
          </a:prstGeom>
          <a:noFill/>
        </p:spPr>
        <p:txBody>
          <a:bodyPr wrap="none" rtlCol="0">
            <a:spAutoFit/>
          </a:bodyPr>
          <a:lstStyle/>
          <a:p>
            <a:r>
              <a:rPr lang="en-US" b="1" dirty="0"/>
              <a:t>CONFUSION MATRIX AND PREDICTION SCORES:</a:t>
            </a:r>
          </a:p>
        </p:txBody>
      </p:sp>
      <p:sp>
        <p:nvSpPr>
          <p:cNvPr id="23" name="TextBox 22">
            <a:extLst>
              <a:ext uri="{FF2B5EF4-FFF2-40B4-BE49-F238E27FC236}">
                <a16:creationId xmlns:a16="http://schemas.microsoft.com/office/drawing/2014/main" id="{619ABECF-DAF6-7C46-9BDE-739A8D035CBB}"/>
              </a:ext>
            </a:extLst>
          </p:cNvPr>
          <p:cNvSpPr txBox="1"/>
          <p:nvPr/>
        </p:nvSpPr>
        <p:spPr>
          <a:xfrm>
            <a:off x="4979964" y="2831032"/>
            <a:ext cx="1707508" cy="369332"/>
          </a:xfrm>
          <a:prstGeom prst="rect">
            <a:avLst/>
          </a:prstGeom>
          <a:noFill/>
        </p:spPr>
        <p:txBody>
          <a:bodyPr wrap="square" rtlCol="0">
            <a:spAutoFit/>
          </a:bodyPr>
          <a:lstStyle/>
          <a:p>
            <a:r>
              <a:rPr lang="en-US" dirty="0"/>
              <a:t>Train data</a:t>
            </a:r>
          </a:p>
        </p:txBody>
      </p:sp>
      <p:sp>
        <p:nvSpPr>
          <p:cNvPr id="24" name="TextBox 23">
            <a:extLst>
              <a:ext uri="{FF2B5EF4-FFF2-40B4-BE49-F238E27FC236}">
                <a16:creationId xmlns:a16="http://schemas.microsoft.com/office/drawing/2014/main" id="{45CE9573-E2FD-F94A-9798-02F5B1BFDD0A}"/>
              </a:ext>
            </a:extLst>
          </p:cNvPr>
          <p:cNvSpPr txBox="1"/>
          <p:nvPr/>
        </p:nvSpPr>
        <p:spPr>
          <a:xfrm>
            <a:off x="9228771" y="2856095"/>
            <a:ext cx="1023870" cy="369332"/>
          </a:xfrm>
          <a:prstGeom prst="rect">
            <a:avLst/>
          </a:prstGeom>
          <a:noFill/>
        </p:spPr>
        <p:txBody>
          <a:bodyPr wrap="none" rtlCol="0">
            <a:spAutoFit/>
          </a:bodyPr>
          <a:lstStyle/>
          <a:p>
            <a:r>
              <a:rPr lang="en-US" dirty="0"/>
              <a:t>Test data</a:t>
            </a:r>
          </a:p>
        </p:txBody>
      </p:sp>
      <p:sp>
        <p:nvSpPr>
          <p:cNvPr id="26" name="Freeform 19">
            <a:extLst>
              <a:ext uri="{FF2B5EF4-FFF2-40B4-BE49-F238E27FC236}">
                <a16:creationId xmlns:a16="http://schemas.microsoft.com/office/drawing/2014/main" id="{A0A72BD5-4091-2446-9FBC-69276819B256}"/>
              </a:ext>
              <a:ext uri="{C183D7F6-B498-43B3-948B-1728B52AA6E4}">
                <adec:decorative xmlns:adec="http://schemas.microsoft.com/office/drawing/2017/decorative" val="1"/>
              </a:ext>
            </a:extLst>
          </p:cNvPr>
          <p:cNvSpPr/>
          <p:nvPr/>
        </p:nvSpPr>
        <p:spPr>
          <a:xfrm rot="2700000">
            <a:off x="11788943" y="6333474"/>
            <a:ext cx="527486" cy="603188"/>
          </a:xfrm>
          <a:custGeom>
            <a:avLst/>
            <a:gdLst>
              <a:gd name="connsiteX0" fmla="*/ 110516 w 889463"/>
              <a:gd name="connsiteY0" fmla="*/ 95275 h 1017114"/>
              <a:gd name="connsiteX1" fmla="*/ 230452 w 889463"/>
              <a:gd name="connsiteY1" fmla="*/ 14411 h 1017114"/>
              <a:gd name="connsiteX2" fmla="*/ 276877 w 889463"/>
              <a:gd name="connsiteY2" fmla="*/ 0 h 1017114"/>
              <a:gd name="connsiteX3" fmla="*/ 889463 w 889463"/>
              <a:gd name="connsiteY3" fmla="*/ 612585 h 1017114"/>
              <a:gd name="connsiteX4" fmla="*/ 484934 w 889463"/>
              <a:gd name="connsiteY4" fmla="*/ 1017114 h 1017114"/>
              <a:gd name="connsiteX5" fmla="*/ 377324 w 889463"/>
              <a:gd name="connsiteY5" fmla="*/ 1017114 h 1017114"/>
              <a:gd name="connsiteX6" fmla="*/ 0 w 889463"/>
              <a:gd name="connsiteY6" fmla="*/ 639790 h 1017114"/>
              <a:gd name="connsiteX7" fmla="*/ 0 w 889463"/>
              <a:gd name="connsiteY7" fmla="*/ 362083 h 1017114"/>
              <a:gd name="connsiteX8" fmla="*/ 110516 w 889463"/>
              <a:gd name="connsiteY8" fmla="*/ 95275 h 1017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9463" h="1017114">
                <a:moveTo>
                  <a:pt x="110516" y="95275"/>
                </a:moveTo>
                <a:cubicBezTo>
                  <a:pt x="144657" y="61133"/>
                  <a:pt x="185310" y="33504"/>
                  <a:pt x="230452" y="14411"/>
                </a:cubicBezTo>
                <a:lnTo>
                  <a:pt x="276877" y="0"/>
                </a:lnTo>
                <a:lnTo>
                  <a:pt x="889463" y="612585"/>
                </a:lnTo>
                <a:lnTo>
                  <a:pt x="484934" y="1017114"/>
                </a:lnTo>
                <a:lnTo>
                  <a:pt x="377324" y="1017114"/>
                </a:lnTo>
                <a:cubicBezTo>
                  <a:pt x="168934" y="1017114"/>
                  <a:pt x="0" y="848180"/>
                  <a:pt x="0" y="639790"/>
                </a:cubicBezTo>
                <a:lnTo>
                  <a:pt x="0" y="362083"/>
                </a:lnTo>
                <a:cubicBezTo>
                  <a:pt x="0" y="257888"/>
                  <a:pt x="42234" y="163556"/>
                  <a:pt x="110516" y="95275"/>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rgbClr val="98A3AD"/>
              </a:solidFill>
            </a:endParaRPr>
          </a:p>
        </p:txBody>
      </p:sp>
      <p:sp>
        <p:nvSpPr>
          <p:cNvPr id="27" name="TextBox 26">
            <a:extLst>
              <a:ext uri="{FF2B5EF4-FFF2-40B4-BE49-F238E27FC236}">
                <a16:creationId xmlns:a16="http://schemas.microsoft.com/office/drawing/2014/main" id="{08EE0CA3-212E-3A47-842E-9A1E1C544AD5}"/>
              </a:ext>
            </a:extLst>
          </p:cNvPr>
          <p:cNvSpPr txBox="1"/>
          <p:nvPr/>
        </p:nvSpPr>
        <p:spPr>
          <a:xfrm>
            <a:off x="11824592" y="6481179"/>
            <a:ext cx="367408" cy="307777"/>
          </a:xfrm>
          <a:prstGeom prst="rect">
            <a:avLst/>
          </a:prstGeom>
          <a:noFill/>
        </p:spPr>
        <p:txBody>
          <a:bodyPr wrap="none" rtlCol="0">
            <a:spAutoFit/>
          </a:bodyPr>
          <a:lstStyle/>
          <a:p>
            <a:r>
              <a:rPr lang="en-US" sz="1400" b="1" dirty="0">
                <a:solidFill>
                  <a:schemeClr val="bg1"/>
                </a:solidFill>
              </a:rPr>
              <a:t>20</a:t>
            </a:r>
          </a:p>
        </p:txBody>
      </p:sp>
      <p:cxnSp>
        <p:nvCxnSpPr>
          <p:cNvPr id="14" name="Straight Connector 13">
            <a:extLst>
              <a:ext uri="{FF2B5EF4-FFF2-40B4-BE49-F238E27FC236}">
                <a16:creationId xmlns:a16="http://schemas.microsoft.com/office/drawing/2014/main" id="{8C314CD6-A34C-4B5B-97B7-A915E5B141C2}"/>
              </a:ext>
            </a:extLst>
          </p:cNvPr>
          <p:cNvCxnSpPr/>
          <p:nvPr/>
        </p:nvCxnSpPr>
        <p:spPr>
          <a:xfrm>
            <a:off x="8126188" y="3200364"/>
            <a:ext cx="0" cy="2890947"/>
          </a:xfrm>
          <a:prstGeom prst="line">
            <a:avLst/>
          </a:prstGeom>
        </p:spPr>
        <p:style>
          <a:lnRef idx="1">
            <a:schemeClr val="accent2"/>
          </a:lnRef>
          <a:fillRef idx="0">
            <a:schemeClr val="accent2"/>
          </a:fillRef>
          <a:effectRef idx="0">
            <a:schemeClr val="accent2"/>
          </a:effectRef>
          <a:fontRef idx="minor">
            <a:schemeClr val="tx1"/>
          </a:fontRef>
        </p:style>
      </p:cxnSp>
      <p:pic>
        <p:nvPicPr>
          <p:cNvPr id="18" name="Picture 17">
            <a:extLst>
              <a:ext uri="{FF2B5EF4-FFF2-40B4-BE49-F238E27FC236}">
                <a16:creationId xmlns:a16="http://schemas.microsoft.com/office/drawing/2014/main" id="{EFC7866F-E331-4032-95FD-7C2D231CE29B}"/>
              </a:ext>
            </a:extLst>
          </p:cNvPr>
          <p:cNvPicPr>
            <a:picLocks noChangeAspect="1"/>
          </p:cNvPicPr>
          <p:nvPr/>
        </p:nvPicPr>
        <p:blipFill>
          <a:blip r:embed="rId3"/>
          <a:stretch>
            <a:fillRect/>
          </a:stretch>
        </p:blipFill>
        <p:spPr>
          <a:xfrm>
            <a:off x="4426100" y="3632574"/>
            <a:ext cx="3416673" cy="2139078"/>
          </a:xfrm>
          <a:prstGeom prst="rect">
            <a:avLst/>
          </a:prstGeom>
        </p:spPr>
      </p:pic>
      <p:pic>
        <p:nvPicPr>
          <p:cNvPr id="30" name="Picture 29">
            <a:extLst>
              <a:ext uri="{FF2B5EF4-FFF2-40B4-BE49-F238E27FC236}">
                <a16:creationId xmlns:a16="http://schemas.microsoft.com/office/drawing/2014/main" id="{FFB2DF78-E85B-4937-AFD4-C143A616A07F}"/>
              </a:ext>
            </a:extLst>
          </p:cNvPr>
          <p:cNvPicPr>
            <a:picLocks noChangeAspect="1"/>
          </p:cNvPicPr>
          <p:nvPr/>
        </p:nvPicPr>
        <p:blipFill>
          <a:blip r:embed="rId4"/>
          <a:stretch>
            <a:fillRect/>
          </a:stretch>
        </p:blipFill>
        <p:spPr>
          <a:xfrm>
            <a:off x="8409604" y="3707329"/>
            <a:ext cx="3486307" cy="1989568"/>
          </a:xfrm>
          <a:prstGeom prst="rect">
            <a:avLst/>
          </a:prstGeom>
        </p:spPr>
      </p:pic>
    </p:spTree>
    <p:extLst>
      <p:ext uri="{BB962C8B-B14F-4D97-AF65-F5344CB8AC3E}">
        <p14:creationId xmlns:p14="http://schemas.microsoft.com/office/powerpoint/2010/main" val="31244745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6EA1A51-6949-6F41-AF79-DA31BBCADCC6}"/>
              </a:ext>
              <a:ext uri="{C183D7F6-B498-43B3-948B-1728B52AA6E4}">
                <adec:decorative xmlns:adec="http://schemas.microsoft.com/office/drawing/2017/decorative" val="1"/>
              </a:ext>
            </a:extLst>
          </p:cNvPr>
          <p:cNvSpPr/>
          <p:nvPr/>
        </p:nvSpPr>
        <p:spPr>
          <a:xfrm>
            <a:off x="0" y="1"/>
            <a:ext cx="6311590" cy="6857999"/>
          </a:xfrm>
          <a:prstGeom prst="rect">
            <a:avLst/>
          </a:prstGeom>
          <a:solidFill>
            <a:srgbClr val="282D36">
              <a:alpha val="8549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TextBox 3">
            <a:extLst>
              <a:ext uri="{FF2B5EF4-FFF2-40B4-BE49-F238E27FC236}">
                <a16:creationId xmlns:a16="http://schemas.microsoft.com/office/drawing/2014/main" id="{1DBB400F-88DB-FD4A-BC52-85ED76F91545}"/>
              </a:ext>
            </a:extLst>
          </p:cNvPr>
          <p:cNvSpPr txBox="1"/>
          <p:nvPr/>
        </p:nvSpPr>
        <p:spPr>
          <a:xfrm>
            <a:off x="1430041" y="149729"/>
            <a:ext cx="3098605" cy="615553"/>
          </a:xfrm>
          <a:prstGeom prst="rect">
            <a:avLst/>
          </a:prstGeom>
          <a:noFill/>
        </p:spPr>
        <p:txBody>
          <a:bodyPr wrap="none" lIns="0" tIns="0" rIns="0" bIns="0" rtlCol="0">
            <a:spAutoFit/>
          </a:bodyPr>
          <a:lstStyle/>
          <a:p>
            <a:pPr algn="ctr">
              <a:tabLst>
                <a:tab pos="347663" algn="l"/>
              </a:tabLst>
            </a:pPr>
            <a:r>
              <a:rPr lang="en-US" sz="4000" b="1" dirty="0">
                <a:solidFill>
                  <a:srgbClr val="00A5AA"/>
                </a:solidFill>
                <a:latin typeface="+mj-lt"/>
              </a:rPr>
              <a:t>BASE </a:t>
            </a:r>
            <a:r>
              <a:rPr lang="en-US" sz="4000" b="1" dirty="0">
                <a:solidFill>
                  <a:schemeClr val="bg1"/>
                </a:solidFill>
                <a:latin typeface="+mj-lt"/>
              </a:rPr>
              <a:t>MODEL</a:t>
            </a:r>
          </a:p>
        </p:txBody>
      </p:sp>
      <p:sp>
        <p:nvSpPr>
          <p:cNvPr id="12" name="Rectangle 11">
            <a:extLst>
              <a:ext uri="{FF2B5EF4-FFF2-40B4-BE49-F238E27FC236}">
                <a16:creationId xmlns:a16="http://schemas.microsoft.com/office/drawing/2014/main" id="{8E380834-5503-6844-B9B2-70AA88424F41}"/>
              </a:ext>
            </a:extLst>
          </p:cNvPr>
          <p:cNvSpPr/>
          <p:nvPr/>
        </p:nvSpPr>
        <p:spPr>
          <a:xfrm>
            <a:off x="7092152" y="-7883"/>
            <a:ext cx="4445641" cy="837409"/>
          </a:xfrm>
          <a:prstGeom prst="rect">
            <a:avLst/>
          </a:prstGeom>
        </p:spPr>
        <p:txBody>
          <a:bodyPr wrap="none">
            <a:spAutoFit/>
          </a:bodyPr>
          <a:lstStyle/>
          <a:p>
            <a:pPr algn="ctr">
              <a:lnSpc>
                <a:spcPct val="150000"/>
              </a:lnSpc>
            </a:pPr>
            <a:r>
              <a:rPr lang="en-US" sz="3600" b="1" dirty="0">
                <a:solidFill>
                  <a:srgbClr val="00A5AA"/>
                </a:solidFill>
              </a:rPr>
              <a:t>LOGISTIC</a:t>
            </a:r>
            <a:r>
              <a:rPr lang="en-US" sz="3600" b="1" dirty="0"/>
              <a:t> </a:t>
            </a:r>
            <a:r>
              <a:rPr lang="en-US" sz="3600" b="1" dirty="0">
                <a:solidFill>
                  <a:schemeClr val="bg1">
                    <a:lumMod val="65000"/>
                  </a:schemeClr>
                </a:solidFill>
              </a:rPr>
              <a:t>REGRESSION</a:t>
            </a:r>
          </a:p>
        </p:txBody>
      </p:sp>
      <p:sp>
        <p:nvSpPr>
          <p:cNvPr id="27" name="Freeform 19">
            <a:extLst>
              <a:ext uri="{FF2B5EF4-FFF2-40B4-BE49-F238E27FC236}">
                <a16:creationId xmlns:a16="http://schemas.microsoft.com/office/drawing/2014/main" id="{4F7F801D-978E-E641-B445-2ED03C66658D}"/>
              </a:ext>
              <a:ext uri="{C183D7F6-B498-43B3-948B-1728B52AA6E4}">
                <adec:decorative xmlns:adec="http://schemas.microsoft.com/office/drawing/2017/decorative" val="1"/>
              </a:ext>
            </a:extLst>
          </p:cNvPr>
          <p:cNvSpPr/>
          <p:nvPr/>
        </p:nvSpPr>
        <p:spPr>
          <a:xfrm rot="2700000">
            <a:off x="11788943" y="6333474"/>
            <a:ext cx="527486" cy="603188"/>
          </a:xfrm>
          <a:custGeom>
            <a:avLst/>
            <a:gdLst>
              <a:gd name="connsiteX0" fmla="*/ 110516 w 889463"/>
              <a:gd name="connsiteY0" fmla="*/ 95275 h 1017114"/>
              <a:gd name="connsiteX1" fmla="*/ 230452 w 889463"/>
              <a:gd name="connsiteY1" fmla="*/ 14411 h 1017114"/>
              <a:gd name="connsiteX2" fmla="*/ 276877 w 889463"/>
              <a:gd name="connsiteY2" fmla="*/ 0 h 1017114"/>
              <a:gd name="connsiteX3" fmla="*/ 889463 w 889463"/>
              <a:gd name="connsiteY3" fmla="*/ 612585 h 1017114"/>
              <a:gd name="connsiteX4" fmla="*/ 484934 w 889463"/>
              <a:gd name="connsiteY4" fmla="*/ 1017114 h 1017114"/>
              <a:gd name="connsiteX5" fmla="*/ 377324 w 889463"/>
              <a:gd name="connsiteY5" fmla="*/ 1017114 h 1017114"/>
              <a:gd name="connsiteX6" fmla="*/ 0 w 889463"/>
              <a:gd name="connsiteY6" fmla="*/ 639790 h 1017114"/>
              <a:gd name="connsiteX7" fmla="*/ 0 w 889463"/>
              <a:gd name="connsiteY7" fmla="*/ 362083 h 1017114"/>
              <a:gd name="connsiteX8" fmla="*/ 110516 w 889463"/>
              <a:gd name="connsiteY8" fmla="*/ 95275 h 1017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9463" h="1017114">
                <a:moveTo>
                  <a:pt x="110516" y="95275"/>
                </a:moveTo>
                <a:cubicBezTo>
                  <a:pt x="144657" y="61133"/>
                  <a:pt x="185310" y="33504"/>
                  <a:pt x="230452" y="14411"/>
                </a:cubicBezTo>
                <a:lnTo>
                  <a:pt x="276877" y="0"/>
                </a:lnTo>
                <a:lnTo>
                  <a:pt x="889463" y="612585"/>
                </a:lnTo>
                <a:lnTo>
                  <a:pt x="484934" y="1017114"/>
                </a:lnTo>
                <a:lnTo>
                  <a:pt x="377324" y="1017114"/>
                </a:lnTo>
                <a:cubicBezTo>
                  <a:pt x="168934" y="1017114"/>
                  <a:pt x="0" y="848180"/>
                  <a:pt x="0" y="639790"/>
                </a:cubicBezTo>
                <a:lnTo>
                  <a:pt x="0" y="362083"/>
                </a:lnTo>
                <a:cubicBezTo>
                  <a:pt x="0" y="257888"/>
                  <a:pt x="42234" y="163556"/>
                  <a:pt x="110516" y="95275"/>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rgbClr val="98A3AD"/>
              </a:solidFill>
            </a:endParaRPr>
          </a:p>
        </p:txBody>
      </p:sp>
      <p:sp>
        <p:nvSpPr>
          <p:cNvPr id="28" name="TextBox 27">
            <a:extLst>
              <a:ext uri="{FF2B5EF4-FFF2-40B4-BE49-F238E27FC236}">
                <a16:creationId xmlns:a16="http://schemas.microsoft.com/office/drawing/2014/main" id="{78CA9758-AE91-4549-9652-747F2053A28E}"/>
              </a:ext>
            </a:extLst>
          </p:cNvPr>
          <p:cNvSpPr txBox="1"/>
          <p:nvPr/>
        </p:nvSpPr>
        <p:spPr>
          <a:xfrm>
            <a:off x="11868982" y="6445190"/>
            <a:ext cx="367408" cy="307777"/>
          </a:xfrm>
          <a:prstGeom prst="rect">
            <a:avLst/>
          </a:prstGeom>
          <a:noFill/>
        </p:spPr>
        <p:txBody>
          <a:bodyPr wrap="none" rtlCol="0">
            <a:spAutoFit/>
          </a:bodyPr>
          <a:lstStyle/>
          <a:p>
            <a:r>
              <a:rPr lang="en-US" sz="1400" b="1" dirty="0">
                <a:solidFill>
                  <a:schemeClr val="bg1"/>
                </a:solidFill>
              </a:rPr>
              <a:t>21</a:t>
            </a:r>
          </a:p>
        </p:txBody>
      </p:sp>
      <p:pic>
        <p:nvPicPr>
          <p:cNvPr id="13" name="Picture 12">
            <a:extLst>
              <a:ext uri="{FF2B5EF4-FFF2-40B4-BE49-F238E27FC236}">
                <a16:creationId xmlns:a16="http://schemas.microsoft.com/office/drawing/2014/main" id="{64359640-42C9-43B1-927A-144D1B130D87}"/>
              </a:ext>
            </a:extLst>
          </p:cNvPr>
          <p:cNvPicPr>
            <a:picLocks noChangeAspect="1"/>
          </p:cNvPicPr>
          <p:nvPr/>
        </p:nvPicPr>
        <p:blipFill>
          <a:blip r:embed="rId2"/>
          <a:stretch>
            <a:fillRect/>
          </a:stretch>
        </p:blipFill>
        <p:spPr>
          <a:xfrm>
            <a:off x="478521" y="1196120"/>
            <a:ext cx="5117920" cy="3277406"/>
          </a:xfrm>
          <a:prstGeom prst="rect">
            <a:avLst/>
          </a:prstGeom>
        </p:spPr>
      </p:pic>
      <p:pic>
        <p:nvPicPr>
          <p:cNvPr id="15" name="Picture 14">
            <a:extLst>
              <a:ext uri="{FF2B5EF4-FFF2-40B4-BE49-F238E27FC236}">
                <a16:creationId xmlns:a16="http://schemas.microsoft.com/office/drawing/2014/main" id="{ADF1DB38-74B8-4FB7-999F-ACAEB3C5B64E}"/>
              </a:ext>
            </a:extLst>
          </p:cNvPr>
          <p:cNvPicPr>
            <a:picLocks noChangeAspect="1"/>
          </p:cNvPicPr>
          <p:nvPr/>
        </p:nvPicPr>
        <p:blipFill>
          <a:blip r:embed="rId3"/>
          <a:stretch>
            <a:fillRect/>
          </a:stretch>
        </p:blipFill>
        <p:spPr>
          <a:xfrm>
            <a:off x="6558609" y="1081820"/>
            <a:ext cx="5154870" cy="3506006"/>
          </a:xfrm>
          <a:prstGeom prst="rect">
            <a:avLst/>
          </a:prstGeom>
        </p:spPr>
      </p:pic>
      <p:sp>
        <p:nvSpPr>
          <p:cNvPr id="23" name="TextBox 22">
            <a:extLst>
              <a:ext uri="{FF2B5EF4-FFF2-40B4-BE49-F238E27FC236}">
                <a16:creationId xmlns:a16="http://schemas.microsoft.com/office/drawing/2014/main" id="{D697E529-C78D-4686-A3FB-DD411636168E}"/>
              </a:ext>
            </a:extLst>
          </p:cNvPr>
          <p:cNvSpPr txBox="1"/>
          <p:nvPr/>
        </p:nvSpPr>
        <p:spPr>
          <a:xfrm>
            <a:off x="6432452" y="4952220"/>
            <a:ext cx="5581357" cy="646331"/>
          </a:xfrm>
          <a:prstGeom prst="rect">
            <a:avLst/>
          </a:prstGeom>
          <a:noFill/>
        </p:spPr>
        <p:txBody>
          <a:bodyPr wrap="square">
            <a:spAutoFit/>
          </a:bodyPr>
          <a:lstStyle/>
          <a:p>
            <a:r>
              <a:rPr lang="en-IN" sz="1800" dirty="0">
                <a:ea typeface="Calibri" panose="020F0502020204030204" pitchFamily="34" charset="0"/>
                <a:cs typeface="Times New Roman" panose="02020603050405020304" pitchFamily="18" charset="0"/>
              </a:rPr>
              <a:t>We can observe that the AUC value for our base model is </a:t>
            </a:r>
            <a:r>
              <a:rPr lang="en-IN" dirty="0">
                <a:ea typeface="Calibri" panose="020F0502020204030204" pitchFamily="34" charset="0"/>
                <a:cs typeface="Times New Roman" panose="02020603050405020304" pitchFamily="18" charset="0"/>
              </a:rPr>
              <a:t>71</a:t>
            </a:r>
            <a:r>
              <a:rPr lang="en-IN" sz="1800" dirty="0">
                <a:ea typeface="Calibri" panose="020F0502020204030204" pitchFamily="34" charset="0"/>
                <a:cs typeface="Times New Roman" panose="02020603050405020304" pitchFamily="18" charset="0"/>
              </a:rPr>
              <a:t>.04%</a:t>
            </a:r>
            <a:endParaRPr lang="en-IN" dirty="0"/>
          </a:p>
        </p:txBody>
      </p:sp>
    </p:spTree>
    <p:extLst>
      <p:ext uri="{BB962C8B-B14F-4D97-AF65-F5344CB8AC3E}">
        <p14:creationId xmlns:p14="http://schemas.microsoft.com/office/powerpoint/2010/main" val="18066493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DA4B6-7E96-4BE7-88E5-3531C487BA5C}"/>
              </a:ext>
            </a:extLst>
          </p:cNvPr>
          <p:cNvSpPr>
            <a:spLocks noGrp="1"/>
          </p:cNvSpPr>
          <p:nvPr>
            <p:ph type="title"/>
          </p:nvPr>
        </p:nvSpPr>
        <p:spPr>
          <a:xfrm>
            <a:off x="677334" y="609600"/>
            <a:ext cx="8596668" cy="994117"/>
          </a:xfrm>
        </p:spPr>
        <p:txBody>
          <a:bodyPr/>
          <a:lstStyle/>
          <a:p>
            <a:r>
              <a:rPr lang="en-IN" b="1" dirty="0">
                <a:solidFill>
                  <a:srgbClr val="135162"/>
                </a:solidFill>
                <a:latin typeface="Corbel"/>
                <a:ea typeface="+mn-ea"/>
                <a:cs typeface="+mn-cs"/>
              </a:rPr>
              <a:t>PROBLEM</a:t>
            </a:r>
            <a:r>
              <a:rPr lang="en-IN" dirty="0">
                <a:latin typeface="Times New Roman" panose="02020603050405020304" pitchFamily="18" charset="0"/>
                <a:cs typeface="Times New Roman" panose="02020603050405020304" pitchFamily="18" charset="0"/>
              </a:rPr>
              <a:t> </a:t>
            </a:r>
            <a:r>
              <a:rPr lang="en-IN" b="1" dirty="0">
                <a:latin typeface="Corbel" panose="020B0503020204020204" pitchFamily="34" charset="0"/>
                <a:cs typeface="Times New Roman" panose="02020603050405020304" pitchFamily="18" charset="0"/>
              </a:rPr>
              <a:t>STATEMENT</a:t>
            </a:r>
          </a:p>
        </p:txBody>
      </p:sp>
      <p:sp>
        <p:nvSpPr>
          <p:cNvPr id="3" name="Content Placeholder 2">
            <a:extLst>
              <a:ext uri="{FF2B5EF4-FFF2-40B4-BE49-F238E27FC236}">
                <a16:creationId xmlns:a16="http://schemas.microsoft.com/office/drawing/2014/main" id="{E681CD57-CEDB-45E6-9E19-00AD80AEAEDD}"/>
              </a:ext>
            </a:extLst>
          </p:cNvPr>
          <p:cNvSpPr>
            <a:spLocks noGrp="1"/>
          </p:cNvSpPr>
          <p:nvPr>
            <p:ph idx="1"/>
          </p:nvPr>
        </p:nvSpPr>
        <p:spPr/>
        <p:txBody>
          <a:bodyPr/>
          <a:lstStyle/>
          <a:p>
            <a:pPr marL="0" indent="0">
              <a:buNone/>
            </a:pPr>
            <a:r>
              <a:rPr lang="en-IN" sz="2400" dirty="0"/>
              <a:t>Clearwater State University offers a wide variety of degree programs, from online degrees to a doctorate in education.</a:t>
            </a:r>
          </a:p>
          <a:p>
            <a:endParaRPr lang="en-IN" dirty="0"/>
          </a:p>
          <a:p>
            <a:r>
              <a:rPr lang="en-IN" sz="2400" dirty="0"/>
              <a:t>Our Goal is to build a predictive Model to identify students with higher early attrition risk considering the given data and Recommend appropriate interventions based on the analysis .</a:t>
            </a:r>
          </a:p>
        </p:txBody>
      </p:sp>
    </p:spTree>
    <p:extLst>
      <p:ext uri="{BB962C8B-B14F-4D97-AF65-F5344CB8AC3E}">
        <p14:creationId xmlns:p14="http://schemas.microsoft.com/office/powerpoint/2010/main" val="35174589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6E8685B-E6CA-46DD-BA44-7CBC8D5C23F0}"/>
              </a:ext>
            </a:extLst>
          </p:cNvPr>
          <p:cNvSpPr txBox="1"/>
          <p:nvPr/>
        </p:nvSpPr>
        <p:spPr>
          <a:xfrm>
            <a:off x="-672301" y="2381945"/>
            <a:ext cx="5219829" cy="1446550"/>
          </a:xfrm>
          <a:prstGeom prst="rect">
            <a:avLst/>
          </a:prstGeom>
          <a:noFill/>
        </p:spPr>
        <p:txBody>
          <a:bodyPr wrap="square">
            <a:spAutoFit/>
          </a:bodyPr>
          <a:lstStyle/>
          <a:p>
            <a:pPr algn="ctr">
              <a:tabLst>
                <a:tab pos="347663" algn="l"/>
              </a:tabLst>
            </a:pPr>
            <a:r>
              <a:rPr lang="en-US" sz="4400" b="1" dirty="0">
                <a:solidFill>
                  <a:schemeClr val="bg1"/>
                </a:solidFill>
                <a:latin typeface="Calibri" panose="020F0502020204030204" pitchFamily="34" charset="0"/>
                <a:cs typeface="Calibri" panose="020F0502020204030204" pitchFamily="34" charset="0"/>
              </a:rPr>
              <a:t> </a:t>
            </a:r>
            <a:r>
              <a:rPr lang="en-US" sz="4400" b="1" dirty="0">
                <a:solidFill>
                  <a:schemeClr val="accent1">
                    <a:lumMod val="75000"/>
                  </a:schemeClr>
                </a:solidFill>
                <a:latin typeface="Calibri" panose="020F0502020204030204" pitchFamily="34" charset="0"/>
                <a:cs typeface="Calibri" panose="020F0502020204030204" pitchFamily="34" charset="0"/>
              </a:rPr>
              <a:t>MODELS</a:t>
            </a:r>
            <a:r>
              <a:rPr lang="en-US" sz="4400" b="1" dirty="0">
                <a:solidFill>
                  <a:schemeClr val="bg1"/>
                </a:solidFill>
                <a:latin typeface="Calibri" panose="020F0502020204030204" pitchFamily="34" charset="0"/>
                <a:cs typeface="Calibri" panose="020F0502020204030204" pitchFamily="34" charset="0"/>
              </a:rPr>
              <a:t>        </a:t>
            </a:r>
            <a:r>
              <a:rPr lang="en-US" sz="4400" b="1" dirty="0">
                <a:solidFill>
                  <a:schemeClr val="accent1">
                    <a:lumMod val="75000"/>
                  </a:schemeClr>
                </a:solidFill>
                <a:latin typeface="Calibri" panose="020F0502020204030204" pitchFamily="34" charset="0"/>
                <a:cs typeface="Calibri" panose="020F0502020204030204" pitchFamily="34" charset="0"/>
              </a:rPr>
              <a:t>PERFORMED</a:t>
            </a:r>
          </a:p>
        </p:txBody>
      </p:sp>
      <p:grpSp>
        <p:nvGrpSpPr>
          <p:cNvPr id="8" name="Group 7">
            <a:extLst>
              <a:ext uri="{FF2B5EF4-FFF2-40B4-BE49-F238E27FC236}">
                <a16:creationId xmlns:a16="http://schemas.microsoft.com/office/drawing/2014/main" id="{B09A949A-B15F-4ED2-BE0D-443E3D008732}"/>
              </a:ext>
            </a:extLst>
          </p:cNvPr>
          <p:cNvGrpSpPr/>
          <p:nvPr/>
        </p:nvGrpSpPr>
        <p:grpSpPr>
          <a:xfrm>
            <a:off x="7321382" y="1132221"/>
            <a:ext cx="3208358" cy="963955"/>
            <a:chOff x="285182" y="1201"/>
            <a:chExt cx="1772441" cy="471469"/>
          </a:xfrm>
        </p:grpSpPr>
        <p:sp>
          <p:nvSpPr>
            <p:cNvPr id="9" name="Arrow: Chevron 8">
              <a:extLst>
                <a:ext uri="{FF2B5EF4-FFF2-40B4-BE49-F238E27FC236}">
                  <a16:creationId xmlns:a16="http://schemas.microsoft.com/office/drawing/2014/main" id="{E76BF8F8-DD25-40CB-8F6F-F496B8723BD1}"/>
                </a:ext>
              </a:extLst>
            </p:cNvPr>
            <p:cNvSpPr/>
            <p:nvPr/>
          </p:nvSpPr>
          <p:spPr>
            <a:xfrm>
              <a:off x="285182" y="1201"/>
              <a:ext cx="1772441" cy="471469"/>
            </a:xfrm>
            <a:prstGeom prst="chevron">
              <a:avLst/>
            </a:prstGeom>
            <a:solidFill>
              <a:srgbClr val="00A5AA"/>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0" name="Arrow: Chevron 4">
              <a:extLst>
                <a:ext uri="{FF2B5EF4-FFF2-40B4-BE49-F238E27FC236}">
                  <a16:creationId xmlns:a16="http://schemas.microsoft.com/office/drawing/2014/main" id="{E239F499-52DB-4570-BEBD-2746142E839F}"/>
                </a:ext>
              </a:extLst>
            </p:cNvPr>
            <p:cNvSpPr txBox="1"/>
            <p:nvPr/>
          </p:nvSpPr>
          <p:spPr>
            <a:xfrm>
              <a:off x="520917" y="1201"/>
              <a:ext cx="1300972" cy="47146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240" tIns="7620" rIns="0" bIns="7620" numCol="1" spcCol="1270" anchor="ctr" anchorCtr="0">
              <a:noAutofit/>
            </a:bodyPr>
            <a:lstStyle/>
            <a:p>
              <a:pPr marL="0" lvl="0" indent="0" algn="ctr" defTabSz="533400">
                <a:lnSpc>
                  <a:spcPct val="90000"/>
                </a:lnSpc>
                <a:spcBef>
                  <a:spcPct val="0"/>
                </a:spcBef>
                <a:spcAft>
                  <a:spcPct val="35000"/>
                </a:spcAft>
                <a:buNone/>
              </a:pPr>
              <a:r>
                <a:rPr lang="en-US" sz="2000" kern="1200" dirty="0">
                  <a:latin typeface="Calibri" panose="020F0502020204030204" pitchFamily="34" charset="0"/>
                  <a:cs typeface="Calibri" panose="020F0502020204030204" pitchFamily="34" charset="0"/>
                </a:rPr>
                <a:t>Logistic Regression</a:t>
              </a:r>
            </a:p>
          </p:txBody>
        </p:sp>
      </p:grpSp>
      <p:grpSp>
        <p:nvGrpSpPr>
          <p:cNvPr id="11" name="Group 10">
            <a:extLst>
              <a:ext uri="{FF2B5EF4-FFF2-40B4-BE49-F238E27FC236}">
                <a16:creationId xmlns:a16="http://schemas.microsoft.com/office/drawing/2014/main" id="{9FD31C19-C134-4058-BDE6-6D2C9B3A0459}"/>
              </a:ext>
            </a:extLst>
          </p:cNvPr>
          <p:cNvGrpSpPr/>
          <p:nvPr/>
        </p:nvGrpSpPr>
        <p:grpSpPr>
          <a:xfrm>
            <a:off x="7321382" y="4596859"/>
            <a:ext cx="3208358" cy="963955"/>
            <a:chOff x="285182" y="1201"/>
            <a:chExt cx="1772441" cy="471469"/>
          </a:xfrm>
        </p:grpSpPr>
        <p:sp>
          <p:nvSpPr>
            <p:cNvPr id="12" name="Arrow: Chevron 11">
              <a:extLst>
                <a:ext uri="{FF2B5EF4-FFF2-40B4-BE49-F238E27FC236}">
                  <a16:creationId xmlns:a16="http://schemas.microsoft.com/office/drawing/2014/main" id="{915B9B87-F8A1-4E09-9177-6C206BFD9302}"/>
                </a:ext>
              </a:extLst>
            </p:cNvPr>
            <p:cNvSpPr/>
            <p:nvPr/>
          </p:nvSpPr>
          <p:spPr>
            <a:xfrm>
              <a:off x="285182" y="1201"/>
              <a:ext cx="1772441" cy="471469"/>
            </a:xfrm>
            <a:prstGeom prst="chevron">
              <a:avLst/>
            </a:prstGeom>
            <a:solidFill>
              <a:srgbClr val="00A5AA"/>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3" name="Arrow: Chevron 4">
              <a:extLst>
                <a:ext uri="{FF2B5EF4-FFF2-40B4-BE49-F238E27FC236}">
                  <a16:creationId xmlns:a16="http://schemas.microsoft.com/office/drawing/2014/main" id="{89DDF547-4002-435A-B652-DF62CC4A1048}"/>
                </a:ext>
              </a:extLst>
            </p:cNvPr>
            <p:cNvSpPr txBox="1"/>
            <p:nvPr/>
          </p:nvSpPr>
          <p:spPr>
            <a:xfrm>
              <a:off x="520917" y="1201"/>
              <a:ext cx="1300972" cy="47146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240" tIns="7620" rIns="0" bIns="7620" numCol="1" spcCol="1270" anchor="ctr" anchorCtr="0">
              <a:noAutofit/>
            </a:bodyPr>
            <a:lstStyle/>
            <a:p>
              <a:pPr marL="0" lvl="0" indent="0" algn="ctr" defTabSz="533400">
                <a:lnSpc>
                  <a:spcPct val="90000"/>
                </a:lnSpc>
                <a:spcBef>
                  <a:spcPct val="0"/>
                </a:spcBef>
                <a:spcAft>
                  <a:spcPct val="35000"/>
                </a:spcAft>
                <a:buNone/>
              </a:pPr>
              <a:r>
                <a:rPr lang="en-US" sz="2000" kern="1200" dirty="0">
                  <a:latin typeface="Calibri" panose="020F0502020204030204" pitchFamily="34" charset="0"/>
                  <a:cs typeface="Calibri" panose="020F0502020204030204" pitchFamily="34" charset="0"/>
                </a:rPr>
                <a:t>Random Forest Classifier</a:t>
              </a:r>
            </a:p>
          </p:txBody>
        </p:sp>
      </p:grpSp>
      <p:grpSp>
        <p:nvGrpSpPr>
          <p:cNvPr id="14" name="Group 13">
            <a:extLst>
              <a:ext uri="{FF2B5EF4-FFF2-40B4-BE49-F238E27FC236}">
                <a16:creationId xmlns:a16="http://schemas.microsoft.com/office/drawing/2014/main" id="{219CF582-8702-40A2-8306-B0036023D767}"/>
              </a:ext>
            </a:extLst>
          </p:cNvPr>
          <p:cNvGrpSpPr/>
          <p:nvPr/>
        </p:nvGrpSpPr>
        <p:grpSpPr>
          <a:xfrm>
            <a:off x="7321382" y="2864540"/>
            <a:ext cx="3208358" cy="963955"/>
            <a:chOff x="285182" y="1201"/>
            <a:chExt cx="1772441" cy="471469"/>
          </a:xfrm>
        </p:grpSpPr>
        <p:sp>
          <p:nvSpPr>
            <p:cNvPr id="15" name="Arrow: Chevron 14">
              <a:extLst>
                <a:ext uri="{FF2B5EF4-FFF2-40B4-BE49-F238E27FC236}">
                  <a16:creationId xmlns:a16="http://schemas.microsoft.com/office/drawing/2014/main" id="{58424DF4-B20D-4865-8760-B7B7EBF03B4F}"/>
                </a:ext>
              </a:extLst>
            </p:cNvPr>
            <p:cNvSpPr/>
            <p:nvPr/>
          </p:nvSpPr>
          <p:spPr>
            <a:xfrm>
              <a:off x="285182" y="1201"/>
              <a:ext cx="1772441" cy="471469"/>
            </a:xfrm>
            <a:prstGeom prst="chevron">
              <a:avLst/>
            </a:prstGeom>
            <a:solidFill>
              <a:srgbClr val="00A5AA"/>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6" name="Arrow: Chevron 4">
              <a:extLst>
                <a:ext uri="{FF2B5EF4-FFF2-40B4-BE49-F238E27FC236}">
                  <a16:creationId xmlns:a16="http://schemas.microsoft.com/office/drawing/2014/main" id="{AE9F2666-4E19-4891-A55D-FCCE220B8449}"/>
                </a:ext>
              </a:extLst>
            </p:cNvPr>
            <p:cNvSpPr txBox="1"/>
            <p:nvPr/>
          </p:nvSpPr>
          <p:spPr>
            <a:xfrm>
              <a:off x="520917" y="1201"/>
              <a:ext cx="1300972" cy="47146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240" tIns="7620" rIns="0" bIns="7620" numCol="1" spcCol="1270" anchor="ctr" anchorCtr="0">
              <a:noAutofit/>
            </a:bodyPr>
            <a:lstStyle/>
            <a:p>
              <a:pPr marL="0" lvl="0" indent="0" algn="ctr" defTabSz="533400">
                <a:lnSpc>
                  <a:spcPct val="90000"/>
                </a:lnSpc>
                <a:spcBef>
                  <a:spcPct val="0"/>
                </a:spcBef>
                <a:spcAft>
                  <a:spcPct val="35000"/>
                </a:spcAft>
                <a:buNone/>
              </a:pPr>
              <a:r>
                <a:rPr lang="en-US" sz="2000" kern="1200" dirty="0">
                  <a:latin typeface="Calibri" panose="020F0502020204030204" pitchFamily="34" charset="0"/>
                  <a:cs typeface="Calibri" panose="020F0502020204030204" pitchFamily="34" charset="0"/>
                </a:rPr>
                <a:t>Decision Tree Classifier</a:t>
              </a:r>
            </a:p>
          </p:txBody>
        </p:sp>
      </p:grpSp>
      <p:cxnSp>
        <p:nvCxnSpPr>
          <p:cNvPr id="3" name="Connector: Elbow 2">
            <a:extLst>
              <a:ext uri="{FF2B5EF4-FFF2-40B4-BE49-F238E27FC236}">
                <a16:creationId xmlns:a16="http://schemas.microsoft.com/office/drawing/2014/main" id="{AE0BAFC8-7F71-4B43-8BCE-06A76F7B1277}"/>
              </a:ext>
            </a:extLst>
          </p:cNvPr>
          <p:cNvCxnSpPr>
            <a:cxnSpLocks/>
          </p:cNvCxnSpPr>
          <p:nvPr/>
        </p:nvCxnSpPr>
        <p:spPr>
          <a:xfrm flipV="1">
            <a:off x="3446585" y="1614198"/>
            <a:ext cx="3874797" cy="149102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 name="Connector: Elbow 4">
            <a:extLst>
              <a:ext uri="{FF2B5EF4-FFF2-40B4-BE49-F238E27FC236}">
                <a16:creationId xmlns:a16="http://schemas.microsoft.com/office/drawing/2014/main" id="{C0FA13A2-EB56-4146-A5B5-18605FE08981}"/>
              </a:ext>
            </a:extLst>
          </p:cNvPr>
          <p:cNvCxnSpPr>
            <a:cxnSpLocks/>
          </p:cNvCxnSpPr>
          <p:nvPr/>
        </p:nvCxnSpPr>
        <p:spPr>
          <a:xfrm>
            <a:off x="5397314" y="3105220"/>
            <a:ext cx="2128901" cy="24129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8177185B-1216-4A31-ACE5-1A416F109BED}"/>
              </a:ext>
            </a:extLst>
          </p:cNvPr>
          <p:cNvCxnSpPr>
            <a:cxnSpLocks/>
          </p:cNvCxnSpPr>
          <p:nvPr/>
        </p:nvCxnSpPr>
        <p:spPr>
          <a:xfrm>
            <a:off x="5397314" y="5078835"/>
            <a:ext cx="212890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2FFAC9E1-4370-4589-8AA4-C1A141A83BAD}"/>
              </a:ext>
            </a:extLst>
          </p:cNvPr>
          <p:cNvCxnSpPr>
            <a:cxnSpLocks/>
          </p:cNvCxnSpPr>
          <p:nvPr/>
        </p:nvCxnSpPr>
        <p:spPr>
          <a:xfrm>
            <a:off x="5397314" y="3105220"/>
            <a:ext cx="0" cy="19736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68950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DC1D600-73D4-451A-B116-9190038DB0F7}"/>
              </a:ext>
              <a:ext uri="{C183D7F6-B498-43B3-948B-1728B52AA6E4}">
                <adec:decorative xmlns:adec="http://schemas.microsoft.com/office/drawing/2017/decorative" val="1"/>
              </a:ext>
            </a:extLst>
          </p:cNvPr>
          <p:cNvSpPr/>
          <p:nvPr/>
        </p:nvSpPr>
        <p:spPr>
          <a:xfrm>
            <a:off x="7475456" y="0"/>
            <a:ext cx="4716544" cy="6636469"/>
          </a:xfrm>
          <a:prstGeom prst="rect">
            <a:avLst/>
          </a:prstGeom>
          <a:solidFill>
            <a:srgbClr val="30353F">
              <a:alpha val="8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TextBox 6">
            <a:extLst>
              <a:ext uri="{FF2B5EF4-FFF2-40B4-BE49-F238E27FC236}">
                <a16:creationId xmlns:a16="http://schemas.microsoft.com/office/drawing/2014/main" id="{0A33FD2E-F537-4AAD-9B2B-FA628320330D}"/>
              </a:ext>
            </a:extLst>
          </p:cNvPr>
          <p:cNvSpPr txBox="1"/>
          <p:nvPr/>
        </p:nvSpPr>
        <p:spPr>
          <a:xfrm>
            <a:off x="245097" y="94268"/>
            <a:ext cx="3497344" cy="646331"/>
          </a:xfrm>
          <a:prstGeom prst="rect">
            <a:avLst/>
          </a:prstGeom>
          <a:noFill/>
        </p:spPr>
        <p:txBody>
          <a:bodyPr wrap="square" rtlCol="0">
            <a:spAutoFit/>
          </a:bodyPr>
          <a:lstStyle/>
          <a:p>
            <a:r>
              <a:rPr lang="en-US" sz="3600" dirty="0">
                <a:solidFill>
                  <a:schemeClr val="accent3">
                    <a:lumMod val="50000"/>
                  </a:schemeClr>
                </a:solidFill>
                <a:latin typeface="Calibri" panose="020F0502020204030204" pitchFamily="34" charset="0"/>
                <a:cs typeface="Calibri" panose="020F0502020204030204" pitchFamily="34" charset="0"/>
              </a:rPr>
              <a:t>Final Model</a:t>
            </a:r>
            <a:endParaRPr lang="en-IN" sz="3600" dirty="0">
              <a:solidFill>
                <a:schemeClr val="accent1">
                  <a:lumMod val="75000"/>
                </a:schemeClr>
              </a:solidFill>
              <a:latin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062F5DCC-AD28-4400-9181-1A7D64E99B74}"/>
              </a:ext>
            </a:extLst>
          </p:cNvPr>
          <p:cNvSpPr txBox="1"/>
          <p:nvPr/>
        </p:nvSpPr>
        <p:spPr>
          <a:xfrm>
            <a:off x="7475456" y="0"/>
            <a:ext cx="4716544" cy="5909310"/>
          </a:xfrm>
          <a:prstGeom prst="rect">
            <a:avLst/>
          </a:prstGeom>
          <a:noFill/>
        </p:spPr>
        <p:txBody>
          <a:bodyPr wrap="square">
            <a:spAutoFit/>
          </a:bodyPr>
          <a:lstStyle/>
          <a:p>
            <a:r>
              <a:rPr lang="en-IN" sz="1800" dirty="0">
                <a:solidFill>
                  <a:schemeClr val="bg1"/>
                </a:solidFill>
                <a:latin typeface="Calibri" panose="020F0502020204030204" pitchFamily="34" charset="0"/>
                <a:cs typeface="Calibri" panose="020F0502020204030204" pitchFamily="34" charset="0"/>
              </a:rPr>
              <a:t>We find out we got better result on </a:t>
            </a:r>
            <a:r>
              <a:rPr lang="en-IN" sz="1800" dirty="0">
                <a:solidFill>
                  <a:schemeClr val="accent1"/>
                </a:solidFill>
                <a:latin typeface="Calibri" panose="020F0502020204030204" pitchFamily="34" charset="0"/>
                <a:cs typeface="Calibri" panose="020F0502020204030204" pitchFamily="34" charset="0"/>
              </a:rPr>
              <a:t>Logistic Regression</a:t>
            </a:r>
            <a:r>
              <a:rPr lang="en-IN" sz="1800" dirty="0">
                <a:solidFill>
                  <a:schemeClr val="bg1"/>
                </a:solidFill>
                <a:latin typeface="Calibri" panose="020F0502020204030204" pitchFamily="34" charset="0"/>
                <a:cs typeface="Calibri" panose="020F0502020204030204" pitchFamily="34" charset="0"/>
              </a:rPr>
              <a:t> for data without SMOTE analysis, we will use the same dataset</a:t>
            </a:r>
          </a:p>
          <a:p>
            <a:r>
              <a:rPr lang="en-IN" sz="1800" dirty="0">
                <a:solidFill>
                  <a:schemeClr val="bg1"/>
                </a:solidFill>
                <a:latin typeface="Calibri" panose="020F0502020204030204" pitchFamily="34" charset="0"/>
                <a:cs typeface="Calibri" panose="020F0502020204030204" pitchFamily="34" charset="0"/>
              </a:rPr>
              <a:t>	• Decision Tree model results before      and after hyperparameter tuning is same.</a:t>
            </a:r>
          </a:p>
          <a:p>
            <a:r>
              <a:rPr lang="en-IN" sz="1800" dirty="0">
                <a:solidFill>
                  <a:schemeClr val="bg1"/>
                </a:solidFill>
                <a:latin typeface="Calibri" panose="020F0502020204030204" pitchFamily="34" charset="0"/>
                <a:cs typeface="Calibri" panose="020F0502020204030204" pitchFamily="34" charset="0"/>
              </a:rPr>
              <a:t>	• This model perform relatively better than other models.</a:t>
            </a:r>
          </a:p>
          <a:p>
            <a:r>
              <a:rPr lang="en-IN" sz="1800" dirty="0">
                <a:solidFill>
                  <a:schemeClr val="bg1"/>
                </a:solidFill>
                <a:latin typeface="Calibri" panose="020F0502020204030204" pitchFamily="34" charset="0"/>
                <a:cs typeface="Calibri" panose="020F0502020204030204" pitchFamily="34" charset="0"/>
              </a:rPr>
              <a:t>	• Based on our metric we have used, we can say our model is good fit than other models.</a:t>
            </a:r>
          </a:p>
          <a:p>
            <a:pPr>
              <a:buClr>
                <a:schemeClr val="bg1"/>
              </a:buClr>
            </a:pPr>
            <a:r>
              <a:rPr lang="en-IN" sz="1800" b="1" dirty="0">
                <a:solidFill>
                  <a:schemeClr val="accent1"/>
                </a:solidFill>
                <a:latin typeface="Calibri" panose="020F0502020204030204" pitchFamily="34" charset="0"/>
                <a:cs typeface="Calibri" panose="020F0502020204030204" pitchFamily="34" charset="0"/>
              </a:rPr>
              <a:t>Train</a:t>
            </a:r>
          </a:p>
          <a:p>
            <a:r>
              <a:rPr lang="en-IN" sz="1800" dirty="0" err="1">
                <a:solidFill>
                  <a:schemeClr val="bg1"/>
                </a:solidFill>
                <a:latin typeface="Calibri" panose="020F0502020204030204" pitchFamily="34" charset="0"/>
                <a:cs typeface="Calibri" panose="020F0502020204030204" pitchFamily="34" charset="0"/>
              </a:rPr>
              <a:t>Accuracy_score_train</a:t>
            </a:r>
            <a:r>
              <a:rPr lang="en-IN" sz="1800" dirty="0">
                <a:solidFill>
                  <a:schemeClr val="bg1"/>
                </a:solidFill>
                <a:latin typeface="Calibri" panose="020F0502020204030204" pitchFamily="34" charset="0"/>
                <a:cs typeface="Calibri" panose="020F0502020204030204" pitchFamily="34" charset="0"/>
              </a:rPr>
              <a:t> :        0.8394</a:t>
            </a:r>
          </a:p>
          <a:p>
            <a:r>
              <a:rPr lang="en-IN" sz="1800" dirty="0">
                <a:solidFill>
                  <a:schemeClr val="bg1"/>
                </a:solidFill>
                <a:latin typeface="Calibri" panose="020F0502020204030204" pitchFamily="34" charset="0"/>
                <a:cs typeface="Calibri" panose="020F0502020204030204" pitchFamily="34" charset="0"/>
              </a:rPr>
              <a:t>AUC Score		     :	     </a:t>
            </a:r>
          </a:p>
          <a:p>
            <a:r>
              <a:rPr lang="en-IN" sz="1800" dirty="0">
                <a:solidFill>
                  <a:schemeClr val="bg1"/>
                </a:solidFill>
                <a:latin typeface="Calibri" panose="020F0502020204030204" pitchFamily="34" charset="0"/>
                <a:cs typeface="Calibri" panose="020F0502020204030204" pitchFamily="34" charset="0"/>
              </a:rPr>
              <a:t>f1_score_train              :       0.4355</a:t>
            </a:r>
          </a:p>
          <a:p>
            <a:r>
              <a:rPr lang="en-IN" sz="1800" dirty="0" err="1">
                <a:solidFill>
                  <a:schemeClr val="bg1"/>
                </a:solidFill>
                <a:latin typeface="Calibri" panose="020F0502020204030204" pitchFamily="34" charset="0"/>
                <a:cs typeface="Calibri" panose="020F0502020204030204" pitchFamily="34" charset="0"/>
              </a:rPr>
              <a:t>precision_score_train</a:t>
            </a:r>
            <a:r>
              <a:rPr lang="en-IN" sz="1800" dirty="0">
                <a:solidFill>
                  <a:schemeClr val="bg1"/>
                </a:solidFill>
                <a:latin typeface="Calibri" panose="020F0502020204030204" pitchFamily="34" charset="0"/>
                <a:cs typeface="Calibri" panose="020F0502020204030204" pitchFamily="34" charset="0"/>
              </a:rPr>
              <a:t> :        0.8305</a:t>
            </a:r>
          </a:p>
          <a:p>
            <a:r>
              <a:rPr lang="en-IN" sz="1800" dirty="0" err="1">
                <a:solidFill>
                  <a:schemeClr val="bg1"/>
                </a:solidFill>
                <a:latin typeface="Calibri" panose="020F0502020204030204" pitchFamily="34" charset="0"/>
                <a:cs typeface="Calibri" panose="020F0502020204030204" pitchFamily="34" charset="0"/>
              </a:rPr>
              <a:t>recall_score_train</a:t>
            </a:r>
            <a:r>
              <a:rPr lang="en-IN" sz="1800" dirty="0">
                <a:solidFill>
                  <a:schemeClr val="bg1"/>
                </a:solidFill>
                <a:latin typeface="Calibri" panose="020F0502020204030204" pitchFamily="34" charset="0"/>
                <a:cs typeface="Calibri" panose="020F0502020204030204" pitchFamily="34" charset="0"/>
              </a:rPr>
              <a:t>        :        0.2951</a:t>
            </a:r>
          </a:p>
          <a:p>
            <a:endParaRPr lang="en-IN" sz="1800" dirty="0">
              <a:solidFill>
                <a:schemeClr val="bg1"/>
              </a:solidFill>
              <a:latin typeface="Calibri" panose="020F0502020204030204" pitchFamily="34" charset="0"/>
              <a:cs typeface="Calibri" panose="020F0502020204030204" pitchFamily="34" charset="0"/>
            </a:endParaRPr>
          </a:p>
          <a:p>
            <a:r>
              <a:rPr lang="en-IN" sz="1800" b="1" dirty="0">
                <a:solidFill>
                  <a:schemeClr val="accent1"/>
                </a:solidFill>
                <a:latin typeface="Calibri" panose="020F0502020204030204" pitchFamily="34" charset="0"/>
                <a:cs typeface="Calibri" panose="020F0502020204030204" pitchFamily="34" charset="0"/>
              </a:rPr>
              <a:t>Test</a:t>
            </a:r>
          </a:p>
          <a:p>
            <a:r>
              <a:rPr lang="en-IN" sz="1800" dirty="0" err="1">
                <a:solidFill>
                  <a:schemeClr val="bg1"/>
                </a:solidFill>
                <a:latin typeface="Calibri" panose="020F0502020204030204" pitchFamily="34" charset="0"/>
                <a:cs typeface="Calibri" panose="020F0502020204030204" pitchFamily="34" charset="0"/>
              </a:rPr>
              <a:t>Accuracy_score_test</a:t>
            </a:r>
            <a:r>
              <a:rPr lang="en-IN" sz="1800" dirty="0">
                <a:solidFill>
                  <a:schemeClr val="bg1"/>
                </a:solidFill>
                <a:latin typeface="Calibri" panose="020F0502020204030204" pitchFamily="34" charset="0"/>
                <a:cs typeface="Calibri" panose="020F0502020204030204" pitchFamily="34" charset="0"/>
              </a:rPr>
              <a:t>   :       0.8401</a:t>
            </a:r>
          </a:p>
          <a:p>
            <a:r>
              <a:rPr lang="en-IN" sz="1800" dirty="0">
                <a:solidFill>
                  <a:schemeClr val="bg1"/>
                </a:solidFill>
                <a:latin typeface="Calibri" panose="020F0502020204030204" pitchFamily="34" charset="0"/>
                <a:cs typeface="Calibri" panose="020F0502020204030204" pitchFamily="34" charset="0"/>
              </a:rPr>
              <a:t>f1_score_test                :      0.4584</a:t>
            </a:r>
          </a:p>
          <a:p>
            <a:r>
              <a:rPr lang="en-IN" sz="1800" dirty="0" err="1">
                <a:solidFill>
                  <a:schemeClr val="bg1"/>
                </a:solidFill>
                <a:latin typeface="Calibri" panose="020F0502020204030204" pitchFamily="34" charset="0"/>
                <a:cs typeface="Calibri" panose="020F0502020204030204" pitchFamily="34" charset="0"/>
              </a:rPr>
              <a:t>precision_score_test</a:t>
            </a:r>
            <a:r>
              <a:rPr lang="en-IN" sz="1800" dirty="0">
                <a:solidFill>
                  <a:schemeClr val="bg1"/>
                </a:solidFill>
                <a:latin typeface="Calibri" panose="020F0502020204030204" pitchFamily="34" charset="0"/>
                <a:cs typeface="Calibri" panose="020F0502020204030204" pitchFamily="34" charset="0"/>
              </a:rPr>
              <a:t>   :       0.8961</a:t>
            </a:r>
          </a:p>
          <a:p>
            <a:r>
              <a:rPr lang="en-IN" sz="1800" dirty="0" err="1">
                <a:solidFill>
                  <a:schemeClr val="bg1"/>
                </a:solidFill>
                <a:latin typeface="Calibri" panose="020F0502020204030204" pitchFamily="34" charset="0"/>
                <a:cs typeface="Calibri" panose="020F0502020204030204" pitchFamily="34" charset="0"/>
              </a:rPr>
              <a:t>recall_score_test</a:t>
            </a:r>
            <a:r>
              <a:rPr lang="en-IN" sz="1800" dirty="0">
                <a:solidFill>
                  <a:schemeClr val="bg1"/>
                </a:solidFill>
                <a:latin typeface="Calibri" panose="020F0502020204030204" pitchFamily="34" charset="0"/>
                <a:cs typeface="Calibri" panose="020F0502020204030204" pitchFamily="34" charset="0"/>
              </a:rPr>
              <a:t>          :      0. </a:t>
            </a:r>
            <a:r>
              <a:rPr lang="en-IN" dirty="0">
                <a:solidFill>
                  <a:schemeClr val="bg1"/>
                </a:solidFill>
                <a:latin typeface="Calibri" panose="020F0502020204030204" pitchFamily="34" charset="0"/>
                <a:cs typeface="Calibri" panose="020F0502020204030204" pitchFamily="34" charset="0"/>
              </a:rPr>
              <a:t>3080</a:t>
            </a:r>
            <a:endParaRPr lang="en-IN" sz="1800" dirty="0">
              <a:solidFill>
                <a:schemeClr val="bg1"/>
              </a:solidFill>
              <a:latin typeface="Calibri" panose="020F0502020204030204" pitchFamily="34" charset="0"/>
              <a:cs typeface="Calibri" panose="020F0502020204030204" pitchFamily="34" charset="0"/>
            </a:endParaRPr>
          </a:p>
        </p:txBody>
      </p:sp>
      <p:pic>
        <p:nvPicPr>
          <p:cNvPr id="8" name="Picture 7">
            <a:extLst>
              <a:ext uri="{FF2B5EF4-FFF2-40B4-BE49-F238E27FC236}">
                <a16:creationId xmlns:a16="http://schemas.microsoft.com/office/drawing/2014/main" id="{548A461B-2A7A-4ECD-A4C0-F68E1FC0A003}"/>
              </a:ext>
            </a:extLst>
          </p:cNvPr>
          <p:cNvPicPr>
            <a:picLocks noChangeAspect="1"/>
          </p:cNvPicPr>
          <p:nvPr/>
        </p:nvPicPr>
        <p:blipFill>
          <a:blip r:embed="rId2"/>
          <a:stretch>
            <a:fillRect/>
          </a:stretch>
        </p:blipFill>
        <p:spPr>
          <a:xfrm>
            <a:off x="148050" y="1799287"/>
            <a:ext cx="3263920" cy="3277406"/>
          </a:xfrm>
          <a:prstGeom prst="rect">
            <a:avLst/>
          </a:prstGeom>
        </p:spPr>
      </p:pic>
      <p:pic>
        <p:nvPicPr>
          <p:cNvPr id="10" name="Picture 9">
            <a:extLst>
              <a:ext uri="{FF2B5EF4-FFF2-40B4-BE49-F238E27FC236}">
                <a16:creationId xmlns:a16="http://schemas.microsoft.com/office/drawing/2014/main" id="{7750037B-6217-420F-A24D-EC3E22370B5B}"/>
              </a:ext>
            </a:extLst>
          </p:cNvPr>
          <p:cNvPicPr>
            <a:picLocks noChangeAspect="1"/>
          </p:cNvPicPr>
          <p:nvPr/>
        </p:nvPicPr>
        <p:blipFill>
          <a:blip r:embed="rId3"/>
          <a:stretch>
            <a:fillRect/>
          </a:stretch>
        </p:blipFill>
        <p:spPr>
          <a:xfrm>
            <a:off x="4075700" y="1713461"/>
            <a:ext cx="3069285" cy="3449057"/>
          </a:xfrm>
          <a:prstGeom prst="rect">
            <a:avLst/>
          </a:prstGeom>
        </p:spPr>
      </p:pic>
      <p:sp>
        <p:nvSpPr>
          <p:cNvPr id="5" name="TextBox 4">
            <a:extLst>
              <a:ext uri="{FF2B5EF4-FFF2-40B4-BE49-F238E27FC236}">
                <a16:creationId xmlns:a16="http://schemas.microsoft.com/office/drawing/2014/main" id="{DA8A2F87-DC5D-4111-A0B6-F8389FAF79D3}"/>
              </a:ext>
            </a:extLst>
          </p:cNvPr>
          <p:cNvSpPr txBox="1"/>
          <p:nvPr/>
        </p:nvSpPr>
        <p:spPr>
          <a:xfrm>
            <a:off x="397780" y="1085277"/>
            <a:ext cx="2315057" cy="369332"/>
          </a:xfrm>
          <a:prstGeom prst="rect">
            <a:avLst/>
          </a:prstGeom>
          <a:noFill/>
        </p:spPr>
        <p:txBody>
          <a:bodyPr wrap="none" rtlCol="0">
            <a:spAutoFit/>
          </a:bodyPr>
          <a:lstStyle/>
          <a:p>
            <a:r>
              <a:rPr lang="en-IN" b="1" dirty="0"/>
              <a:t>Logistic Regression:</a:t>
            </a:r>
          </a:p>
        </p:txBody>
      </p:sp>
    </p:spTree>
    <p:extLst>
      <p:ext uri="{BB962C8B-B14F-4D97-AF65-F5344CB8AC3E}">
        <p14:creationId xmlns:p14="http://schemas.microsoft.com/office/powerpoint/2010/main" val="4204586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5C6F60D-D559-4F78-9D0E-B84BA9128EB5}"/>
              </a:ext>
            </a:extLst>
          </p:cNvPr>
          <p:cNvSpPr txBox="1"/>
          <p:nvPr/>
        </p:nvSpPr>
        <p:spPr>
          <a:xfrm>
            <a:off x="-32599" y="2988497"/>
            <a:ext cx="3520516" cy="646331"/>
          </a:xfrm>
          <a:prstGeom prst="rect">
            <a:avLst/>
          </a:prstGeom>
          <a:noFill/>
        </p:spPr>
        <p:txBody>
          <a:bodyPr wrap="none" rtlCol="0">
            <a:spAutoFit/>
          </a:bodyPr>
          <a:lstStyle/>
          <a:p>
            <a:r>
              <a:rPr lang="en-US" sz="3600" dirty="0">
                <a:solidFill>
                  <a:schemeClr val="accent2">
                    <a:lumMod val="60000"/>
                    <a:lumOff val="40000"/>
                  </a:schemeClr>
                </a:solidFill>
                <a:latin typeface="Calibri" panose="020F0502020204030204" pitchFamily="34" charset="0"/>
                <a:cs typeface="Calibri" panose="020F0502020204030204" pitchFamily="34" charset="0"/>
              </a:rPr>
              <a:t>Recomm</a:t>
            </a:r>
            <a:r>
              <a:rPr lang="en-US" sz="3600" dirty="0">
                <a:latin typeface="Calibri" panose="020F0502020204030204" pitchFamily="34" charset="0"/>
                <a:cs typeface="Calibri" panose="020F0502020204030204" pitchFamily="34" charset="0"/>
              </a:rPr>
              <a:t>endation</a:t>
            </a:r>
            <a:endParaRPr lang="en-IN" sz="3600" dirty="0">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30278585-A353-4F04-9138-30A8EB6643CA}"/>
              </a:ext>
            </a:extLst>
          </p:cNvPr>
          <p:cNvSpPr txBox="1"/>
          <p:nvPr/>
        </p:nvSpPr>
        <p:spPr>
          <a:xfrm>
            <a:off x="3487917" y="228877"/>
            <a:ext cx="7777114" cy="1887696"/>
          </a:xfrm>
          <a:prstGeom prst="rect">
            <a:avLst/>
          </a:prstGeom>
          <a:noFill/>
        </p:spPr>
        <p:txBody>
          <a:bodyPr wrap="square">
            <a:spAutoFit/>
          </a:bodyPr>
          <a:lstStyle/>
          <a:p>
            <a:pPr marL="285750" indent="-285750" rtl="0">
              <a:spcBef>
                <a:spcPts val="0"/>
              </a:spcBef>
              <a:spcAft>
                <a:spcPts val="800"/>
              </a:spcAft>
              <a:buFont typeface="Arial" panose="020B0604020202020204" pitchFamily="34" charset="0"/>
              <a:buChar char="•"/>
            </a:pPr>
            <a:r>
              <a:rPr lang="en-US" sz="2400" b="1" dirty="0">
                <a:solidFill>
                  <a:srgbClr val="135162"/>
                </a:solidFill>
                <a:latin typeface="Corbel"/>
                <a:ea typeface="+mj-ea"/>
                <a:cs typeface="+mj-cs"/>
              </a:rPr>
              <a:t>EDA: </a:t>
            </a:r>
            <a:r>
              <a:rPr lang="en-US" dirty="0">
                <a:solidFill>
                  <a:srgbClr val="000000"/>
                </a:solidFill>
                <a:latin typeface="Calibri" panose="020F0502020204030204" pitchFamily="34" charset="0"/>
                <a:cs typeface="Calibri" panose="020F0502020204030204" pitchFamily="34" charset="0"/>
              </a:rPr>
              <a:t>W</a:t>
            </a:r>
            <a:r>
              <a:rPr lang="en-US" b="0" i="0" u="none" strike="noStrike" dirty="0">
                <a:solidFill>
                  <a:srgbClr val="000000"/>
                </a:solidFill>
                <a:effectLst/>
                <a:latin typeface="Calibri" panose="020F0502020204030204" pitchFamily="34" charset="0"/>
                <a:cs typeface="Calibri" panose="020F0502020204030204" pitchFamily="34" charset="0"/>
              </a:rPr>
              <a:t>e have features which are important for predicting whether a student would drop out of the college early or not . </a:t>
            </a:r>
            <a:r>
              <a:rPr lang="en-US" dirty="0">
                <a:solidFill>
                  <a:srgbClr val="000000"/>
                </a:solidFill>
                <a:latin typeface="Calibri" panose="020F0502020204030204" pitchFamily="34" charset="0"/>
                <a:cs typeface="Calibri" panose="020F0502020204030204" pitchFamily="34" charset="0"/>
              </a:rPr>
              <a:t>T</a:t>
            </a:r>
            <a:r>
              <a:rPr lang="en-US" b="0" i="0" u="none" strike="noStrike" dirty="0">
                <a:solidFill>
                  <a:srgbClr val="000000"/>
                </a:solidFill>
                <a:effectLst/>
                <a:latin typeface="Calibri" panose="020F0502020204030204" pitchFamily="34" charset="0"/>
                <a:cs typeface="Calibri" panose="020F0502020204030204" pitchFamily="34" charset="0"/>
              </a:rPr>
              <a:t>hen the college can accordingly plan its strategy to make sure that these set of students can continue and help in increasing the </a:t>
            </a:r>
            <a:r>
              <a:rPr lang="en-IN" dirty="0">
                <a:solidFill>
                  <a:srgbClr val="000000"/>
                </a:solidFill>
                <a:latin typeface="Calibri" panose="020F0502020204030204" pitchFamily="34" charset="0"/>
                <a:cs typeface="Calibri" panose="020F0502020204030204" pitchFamily="34" charset="0"/>
              </a:rPr>
              <a:t>progression and graduation rates</a:t>
            </a:r>
            <a:r>
              <a:rPr lang="en-US" b="0" i="0" u="none" strike="noStrike" dirty="0">
                <a:solidFill>
                  <a:srgbClr val="000000"/>
                </a:solidFill>
                <a:effectLst/>
                <a:latin typeface="Calibri" panose="020F0502020204030204" pitchFamily="34" charset="0"/>
                <a:cs typeface="Calibri" panose="020F0502020204030204" pitchFamily="34" charset="0"/>
              </a:rPr>
              <a:t>.</a:t>
            </a:r>
            <a:endParaRPr lang="en-US" b="0" dirty="0">
              <a:effectLst/>
              <a:latin typeface="Calibri" panose="020F0502020204030204" pitchFamily="34" charset="0"/>
              <a:cs typeface="Calibri" panose="020F0502020204030204" pitchFamily="34" charset="0"/>
            </a:endParaRPr>
          </a:p>
          <a:p>
            <a:br>
              <a:rPr lang="en-US" sz="1600" dirty="0"/>
            </a:br>
            <a:endParaRPr lang="en-IN" sz="1600" dirty="0"/>
          </a:p>
        </p:txBody>
      </p:sp>
      <p:sp>
        <p:nvSpPr>
          <p:cNvPr id="8" name="TextBox 7">
            <a:extLst>
              <a:ext uri="{FF2B5EF4-FFF2-40B4-BE49-F238E27FC236}">
                <a16:creationId xmlns:a16="http://schemas.microsoft.com/office/drawing/2014/main" id="{7777417A-FC8D-4758-A0C9-19C90EA390F6}"/>
              </a:ext>
            </a:extLst>
          </p:cNvPr>
          <p:cNvSpPr txBox="1"/>
          <p:nvPr/>
        </p:nvSpPr>
        <p:spPr>
          <a:xfrm>
            <a:off x="3558619" y="1865112"/>
            <a:ext cx="7937368" cy="2174954"/>
          </a:xfrm>
          <a:prstGeom prst="rect">
            <a:avLst/>
          </a:prstGeom>
          <a:noFill/>
        </p:spPr>
        <p:txBody>
          <a:bodyPr wrap="square">
            <a:spAutoFit/>
          </a:bodyPr>
          <a:lstStyle/>
          <a:p>
            <a:pPr marL="457200" indent="-457200" rtl="0">
              <a:spcBef>
                <a:spcPts val="0"/>
              </a:spcBef>
              <a:spcAft>
                <a:spcPts val="800"/>
              </a:spcAft>
              <a:buFont typeface="Arial" panose="020B0604020202020204" pitchFamily="34" charset="0"/>
              <a:buChar char="•"/>
            </a:pPr>
            <a:r>
              <a:rPr lang="en-US" sz="2400" b="1" dirty="0">
                <a:solidFill>
                  <a:srgbClr val="135162"/>
                </a:solidFill>
                <a:latin typeface="Corbel"/>
                <a:ea typeface="+mj-ea"/>
                <a:cs typeface="+mj-cs"/>
              </a:rPr>
              <a:t>Feature importance:</a:t>
            </a:r>
          </a:p>
          <a:p>
            <a:pPr rtl="0">
              <a:spcBef>
                <a:spcPts val="0"/>
              </a:spcBef>
              <a:spcAft>
                <a:spcPts val="800"/>
              </a:spcAft>
            </a:pPr>
            <a:r>
              <a:rPr lang="en-IN" sz="1400" b="1" i="0" dirty="0">
                <a:solidFill>
                  <a:srgbClr val="000000"/>
                </a:solidFill>
                <a:effectLst/>
                <a:latin typeface="Helvetica Neue"/>
              </a:rPr>
              <a:t>1.STDNT_AGE &lt; 20</a:t>
            </a:r>
            <a:r>
              <a:rPr lang="en-IN" sz="1600" b="1" i="0" dirty="0">
                <a:solidFill>
                  <a:srgbClr val="000000"/>
                </a:solidFill>
                <a:effectLst/>
                <a:latin typeface="Helvetica Neue"/>
              </a:rPr>
              <a:t>						</a:t>
            </a:r>
            <a:r>
              <a:rPr lang="en-US" sz="1600" b="0" i="0" u="none" strike="noStrike" dirty="0">
                <a:solidFill>
                  <a:srgbClr val="000000"/>
                </a:solidFill>
                <a:effectLst/>
                <a:latin typeface="Calibri" panose="020F0502020204030204" pitchFamily="34" charset="0"/>
                <a:cs typeface="Calibri" panose="020F0502020204030204" pitchFamily="34" charset="0"/>
              </a:rPr>
              <a:t>2. </a:t>
            </a:r>
            <a:r>
              <a:rPr lang="en-IN" sz="1400" b="1" i="0" dirty="0">
                <a:solidFill>
                  <a:srgbClr val="000000"/>
                </a:solidFill>
                <a:effectLst/>
                <a:latin typeface="Helvetica Neue"/>
              </a:rPr>
              <a:t>STDNT_GENDER</a:t>
            </a:r>
            <a:r>
              <a:rPr lang="en-US" sz="1400" b="0" i="0" u="none" strike="noStrike" dirty="0">
                <a:solidFill>
                  <a:srgbClr val="000000"/>
                </a:solidFill>
                <a:effectLst/>
                <a:latin typeface="Calibri" panose="020F0502020204030204" pitchFamily="34" charset="0"/>
                <a:cs typeface="Calibri" panose="020F0502020204030204" pitchFamily="34" charset="0"/>
              </a:rPr>
              <a:t>              </a:t>
            </a:r>
            <a:r>
              <a:rPr lang="en-US" sz="1600" b="0" i="0" u="none" strike="noStrike" dirty="0">
                <a:solidFill>
                  <a:srgbClr val="000000"/>
                </a:solidFill>
                <a:effectLst/>
                <a:latin typeface="Calibri" panose="020F0502020204030204" pitchFamily="34" charset="0"/>
                <a:cs typeface="Calibri" panose="020F0502020204030204" pitchFamily="34" charset="0"/>
              </a:rPr>
              <a:t> </a:t>
            </a:r>
            <a:endParaRPr lang="en-US" sz="1600" dirty="0"/>
          </a:p>
          <a:p>
            <a:pPr rtl="0">
              <a:spcBef>
                <a:spcPts val="0"/>
              </a:spcBef>
              <a:spcAft>
                <a:spcPts val="800"/>
              </a:spcAft>
            </a:pPr>
            <a:r>
              <a:rPr lang="en-US" sz="1600" dirty="0"/>
              <a:t>3.</a:t>
            </a:r>
            <a:r>
              <a:rPr lang="en-US" sz="1400" b="1" dirty="0">
                <a:solidFill>
                  <a:srgbClr val="000000"/>
                </a:solidFill>
                <a:latin typeface="Helvetica Neue"/>
              </a:rPr>
              <a:t>STDNT_MAJOR_Music</a:t>
            </a:r>
            <a:r>
              <a:rPr lang="en-IN" sz="1400" b="1" dirty="0">
                <a:solidFill>
                  <a:srgbClr val="000000"/>
                </a:solidFill>
                <a:latin typeface="Helvetica Neue"/>
              </a:rPr>
              <a:t>	     				4. </a:t>
            </a:r>
            <a:r>
              <a:rPr lang="en-IN" sz="1400" b="1" dirty="0" err="1">
                <a:solidFill>
                  <a:srgbClr val="000000"/>
                </a:solidFill>
                <a:latin typeface="Helvetica Neue"/>
              </a:rPr>
              <a:t>STDNT_MAJOR_Engineering</a:t>
            </a:r>
            <a:r>
              <a:rPr lang="en-IN" sz="1400" b="1" dirty="0">
                <a:solidFill>
                  <a:srgbClr val="000000"/>
                </a:solidFill>
                <a:latin typeface="Helvetica Neue"/>
              </a:rPr>
              <a:t> 		</a:t>
            </a:r>
          </a:p>
          <a:p>
            <a:pPr rtl="0">
              <a:spcBef>
                <a:spcPts val="0"/>
              </a:spcBef>
              <a:spcAft>
                <a:spcPts val="800"/>
              </a:spcAft>
            </a:pPr>
            <a:r>
              <a:rPr lang="en-IN" sz="1400" b="1" dirty="0">
                <a:solidFill>
                  <a:srgbClr val="000000"/>
                </a:solidFill>
                <a:latin typeface="Helvetica Neue"/>
              </a:rPr>
              <a:t>5.</a:t>
            </a:r>
            <a:r>
              <a:rPr lang="en-IN" sz="1800" b="0" i="0" u="none" strike="noStrike" dirty="0">
                <a:solidFill>
                  <a:srgbClr val="000000"/>
                </a:solidFill>
                <a:effectLst/>
                <a:latin typeface="Calibri" panose="020F0502020204030204" pitchFamily="34" charset="0"/>
              </a:rPr>
              <a:t> </a:t>
            </a:r>
            <a:r>
              <a:rPr lang="en-IN" sz="1400" b="1" dirty="0">
                <a:solidFill>
                  <a:srgbClr val="000000"/>
                </a:solidFill>
                <a:latin typeface="Helvetica Neue"/>
              </a:rPr>
              <a:t>INTERNATIONAL_STS_Y           			 6.</a:t>
            </a:r>
            <a:r>
              <a:rPr lang="en-IN" sz="1800" b="0" i="0" u="none" strike="noStrike" dirty="0">
                <a:solidFill>
                  <a:srgbClr val="000000"/>
                </a:solidFill>
                <a:effectLst/>
                <a:latin typeface="Calibri" panose="020F0502020204030204" pitchFamily="34" charset="0"/>
              </a:rPr>
              <a:t> </a:t>
            </a:r>
            <a:r>
              <a:rPr lang="en-IN" sz="1400" b="1" dirty="0" err="1">
                <a:solidFill>
                  <a:srgbClr val="000000"/>
                </a:solidFill>
                <a:latin typeface="Helvetica Neue"/>
              </a:rPr>
              <a:t>HOUSING_STS_On</a:t>
            </a:r>
            <a:r>
              <a:rPr lang="en-IN" sz="1400" b="1" dirty="0">
                <a:solidFill>
                  <a:srgbClr val="000000"/>
                </a:solidFill>
                <a:latin typeface="Helvetica Neue"/>
              </a:rPr>
              <a:t> Campus   </a:t>
            </a:r>
          </a:p>
          <a:p>
            <a:pPr rtl="0">
              <a:spcBef>
                <a:spcPts val="0"/>
              </a:spcBef>
              <a:spcAft>
                <a:spcPts val="800"/>
              </a:spcAft>
            </a:pPr>
            <a:r>
              <a:rPr lang="en-IN" sz="1400" b="1" dirty="0">
                <a:solidFill>
                  <a:srgbClr val="000000"/>
                </a:solidFill>
                <a:latin typeface="Helvetica Neue"/>
              </a:rPr>
              <a:t>7. </a:t>
            </a:r>
            <a:r>
              <a:rPr lang="en-IN" sz="1400" b="1" dirty="0" err="1">
                <a:solidFill>
                  <a:srgbClr val="000000"/>
                </a:solidFill>
                <a:latin typeface="Helvetica Neue"/>
              </a:rPr>
              <a:t>FATHER_HI_EDU_DESC_Middle</a:t>
            </a:r>
            <a:r>
              <a:rPr lang="en-IN" sz="1400" b="1" dirty="0">
                <a:solidFill>
                  <a:srgbClr val="000000"/>
                </a:solidFill>
                <a:latin typeface="Helvetica Neue"/>
              </a:rPr>
              <a:t> School/Junior High</a:t>
            </a:r>
          </a:p>
          <a:p>
            <a:pPr rtl="0">
              <a:spcBef>
                <a:spcPts val="0"/>
              </a:spcBef>
              <a:spcAft>
                <a:spcPts val="800"/>
              </a:spcAft>
            </a:pPr>
            <a:endParaRPr lang="en-IN" sz="1400" b="1" dirty="0">
              <a:solidFill>
                <a:srgbClr val="000000"/>
              </a:solidFill>
              <a:latin typeface="Helvetica Neue"/>
            </a:endParaRPr>
          </a:p>
        </p:txBody>
      </p:sp>
      <p:sp>
        <p:nvSpPr>
          <p:cNvPr id="10" name="TextBox 9">
            <a:extLst>
              <a:ext uri="{FF2B5EF4-FFF2-40B4-BE49-F238E27FC236}">
                <a16:creationId xmlns:a16="http://schemas.microsoft.com/office/drawing/2014/main" id="{361B7717-A621-42A0-8559-7A50AADA24DE}"/>
              </a:ext>
            </a:extLst>
          </p:cNvPr>
          <p:cNvSpPr txBox="1"/>
          <p:nvPr/>
        </p:nvSpPr>
        <p:spPr>
          <a:xfrm>
            <a:off x="3483204" y="3787319"/>
            <a:ext cx="8088198" cy="2841804"/>
          </a:xfrm>
          <a:prstGeom prst="rect">
            <a:avLst/>
          </a:prstGeom>
          <a:noFill/>
        </p:spPr>
        <p:txBody>
          <a:bodyPr wrap="square">
            <a:spAutoFit/>
          </a:bodyPr>
          <a:lstStyle/>
          <a:p>
            <a:pPr marL="342900" indent="-342900">
              <a:spcAft>
                <a:spcPts val="800"/>
              </a:spcAft>
              <a:buFont typeface="Arial" panose="020B0604020202020204" pitchFamily="34" charset="0"/>
              <a:buChar char="•"/>
            </a:pPr>
            <a:r>
              <a:rPr lang="en-US" sz="2400" b="1" dirty="0">
                <a:solidFill>
                  <a:srgbClr val="135162"/>
                </a:solidFill>
                <a:latin typeface="Corbel"/>
                <a:ea typeface="+mj-ea"/>
                <a:cs typeface="+mj-cs"/>
              </a:rPr>
              <a:t>Observations:</a:t>
            </a:r>
          </a:p>
          <a:p>
            <a:pPr>
              <a:spcAft>
                <a:spcPts val="800"/>
              </a:spcAft>
            </a:pPr>
            <a:r>
              <a:rPr lang="en-US" sz="1600" dirty="0">
                <a:latin typeface="Calibri" panose="020F0502020204030204" pitchFamily="34" charset="0"/>
                <a:cs typeface="Calibri" panose="020F0502020204030204" pitchFamily="34" charset="0"/>
              </a:rPr>
              <a:t>Female students who are above 19 years of age tend to drop out more than male students. Such students can be offered more beneficiaries like more financial aids, In campus accommodations, etc.</a:t>
            </a:r>
          </a:p>
          <a:p>
            <a:pPr>
              <a:spcAft>
                <a:spcPts val="800"/>
              </a:spcAft>
            </a:pPr>
            <a:r>
              <a:rPr lang="en-US" sz="1600" dirty="0">
                <a:latin typeface="Calibri" panose="020F0502020204030204" pitchFamily="34" charset="0"/>
                <a:cs typeface="Calibri" panose="020F0502020204030204" pitchFamily="34" charset="0"/>
              </a:rPr>
              <a:t>Students  who have taken up music as their subject tend to drop out more due their interest in  music.</a:t>
            </a:r>
          </a:p>
          <a:p>
            <a:pPr>
              <a:spcAft>
                <a:spcPts val="800"/>
              </a:spcAft>
            </a:pPr>
            <a:r>
              <a:rPr lang="en-US" sz="1600" dirty="0">
                <a:latin typeface="Calibri" panose="020F0502020204030204" pitchFamily="34" charset="0"/>
                <a:cs typeface="Calibri" panose="020F0502020204030204" pitchFamily="34" charset="0"/>
              </a:rPr>
              <a:t>Housing on campus can help use prevent the attrition rate.</a:t>
            </a:r>
          </a:p>
          <a:p>
            <a:pPr>
              <a:spcAft>
                <a:spcPts val="800"/>
              </a:spcAft>
            </a:pPr>
            <a:r>
              <a:rPr lang="en-US" sz="1600" dirty="0">
                <a:latin typeface="Calibri" panose="020F0502020204030204" pitchFamily="34" charset="0"/>
                <a:cs typeface="Calibri" panose="020F0502020204030204" pitchFamily="34" charset="0"/>
              </a:rPr>
              <a:t>Father’s educational qualification has an impact on student’s attrition rate. So extra parental  counselling can be done to help their children continue the course.</a:t>
            </a:r>
          </a:p>
        </p:txBody>
      </p:sp>
    </p:spTree>
    <p:extLst>
      <p:ext uri="{BB962C8B-B14F-4D97-AF65-F5344CB8AC3E}">
        <p14:creationId xmlns:p14="http://schemas.microsoft.com/office/powerpoint/2010/main" val="29491058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C183D7F6-B498-43B3-948B-1728B52AA6E4}">
                <adec:decorative xmlns:adec="http://schemas.microsoft.com/office/drawing/2017/decorative" val="1"/>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0" y="2"/>
            <a:ext cx="12192000" cy="6857999"/>
          </a:xfrm>
          <a:custGeom>
            <a:avLst/>
            <a:gdLst>
              <a:gd name="connsiteX0" fmla="*/ 0 w 12192000"/>
              <a:gd name="connsiteY0" fmla="*/ 0 h 6857999"/>
              <a:gd name="connsiteX1" fmla="*/ 12192000 w 12192000"/>
              <a:gd name="connsiteY1" fmla="*/ 0 h 6857999"/>
              <a:gd name="connsiteX2" fmla="*/ 12192000 w 12192000"/>
              <a:gd name="connsiteY2" fmla="*/ 6857999 h 6857999"/>
              <a:gd name="connsiteX3" fmla="*/ 0 w 12192000"/>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12192000" h="6857999">
                <a:moveTo>
                  <a:pt x="0" y="0"/>
                </a:moveTo>
                <a:lnTo>
                  <a:pt x="12192000" y="0"/>
                </a:lnTo>
                <a:lnTo>
                  <a:pt x="12192000" y="6857999"/>
                </a:lnTo>
                <a:lnTo>
                  <a:pt x="0" y="6857999"/>
                </a:lnTo>
                <a:close/>
              </a:path>
            </a:pathLst>
          </a:custGeom>
        </p:spPr>
      </p:pic>
      <p:sp>
        <p:nvSpPr>
          <p:cNvPr id="5" name="Rectangle 4">
            <a:extLst>
              <a:ext uri="{C183D7F6-B498-43B3-948B-1728B52AA6E4}">
                <adec:decorative xmlns:adec="http://schemas.microsoft.com/office/drawing/2017/decorative" val="1"/>
              </a:ext>
            </a:extLst>
          </p:cNvPr>
          <p:cNvSpPr/>
          <p:nvPr/>
        </p:nvSpPr>
        <p:spPr>
          <a:xfrm>
            <a:off x="0" y="0"/>
            <a:ext cx="12192000" cy="6858000"/>
          </a:xfrm>
          <a:prstGeom prst="rect">
            <a:avLst/>
          </a:prstGeom>
          <a:gradFill flip="none" rotWithShape="0">
            <a:gsLst>
              <a:gs pos="100000">
                <a:srgbClr val="1F2229">
                  <a:alpha val="60000"/>
                </a:srgbClr>
              </a:gs>
              <a:gs pos="20000">
                <a:srgbClr val="1F2229">
                  <a:alpha val="91765"/>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1" name="Group 20">
            <a:extLst>
              <a:ext uri="{C183D7F6-B498-43B3-948B-1728B52AA6E4}">
                <adec:decorative xmlns:adec="http://schemas.microsoft.com/office/drawing/2017/decorative" val="1"/>
              </a:ext>
            </a:extLst>
          </p:cNvPr>
          <p:cNvGrpSpPr/>
          <p:nvPr/>
        </p:nvGrpSpPr>
        <p:grpSpPr>
          <a:xfrm>
            <a:off x="2757714" y="1626921"/>
            <a:ext cx="6676572" cy="3604160"/>
            <a:chOff x="2162629" y="1305681"/>
            <a:chExt cx="7866742" cy="4246640"/>
          </a:xfrm>
        </p:grpSpPr>
        <p:sp>
          <p:nvSpPr>
            <p:cNvPr id="17" name="Oval 16"/>
            <p:cNvSpPr/>
            <p:nvPr/>
          </p:nvSpPr>
          <p:spPr>
            <a:xfrm>
              <a:off x="5782715" y="1305681"/>
              <a:ext cx="4246656" cy="4246640"/>
            </a:xfrm>
            <a:prstGeom prst="ellipse">
              <a:avLst/>
            </a:prstGeom>
            <a:solidFill>
              <a:srgbClr val="43CDD9">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p:cNvSpPr/>
            <p:nvPr/>
          </p:nvSpPr>
          <p:spPr>
            <a:xfrm>
              <a:off x="2162629" y="1305681"/>
              <a:ext cx="4246656" cy="4246640"/>
            </a:xfrm>
            <a:prstGeom prst="ellipse">
              <a:avLst/>
            </a:prstGeom>
            <a:solidFill>
              <a:srgbClr val="43CDD9">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Oval 15">
            <a:extLst>
              <a:ext uri="{C183D7F6-B498-43B3-948B-1728B52AA6E4}">
                <adec:decorative xmlns:adec="http://schemas.microsoft.com/office/drawing/2017/decorative" val="1"/>
              </a:ext>
            </a:extLst>
          </p:cNvPr>
          <p:cNvSpPr/>
          <p:nvPr/>
        </p:nvSpPr>
        <p:spPr>
          <a:xfrm>
            <a:off x="3456507" y="789512"/>
            <a:ext cx="5278993" cy="5278976"/>
          </a:xfrm>
          <a:prstGeom prst="ellipse">
            <a:avLst/>
          </a:pr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a:t>
            </a:r>
          </a:p>
        </p:txBody>
      </p:sp>
      <p:sp>
        <p:nvSpPr>
          <p:cNvPr id="19" name="Oval 18">
            <a:extLst>
              <a:ext uri="{C183D7F6-B498-43B3-948B-1728B52AA6E4}">
                <adec:decorative xmlns:adec="http://schemas.microsoft.com/office/drawing/2017/decorative" val="1"/>
              </a:ext>
            </a:extLst>
          </p:cNvPr>
          <p:cNvSpPr/>
          <p:nvPr/>
        </p:nvSpPr>
        <p:spPr>
          <a:xfrm>
            <a:off x="3879010" y="1212017"/>
            <a:ext cx="4433981" cy="4433966"/>
          </a:xfrm>
          <a:prstGeom prst="ellipse">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TextBox 12"/>
          <p:cNvSpPr txBox="1"/>
          <p:nvPr/>
        </p:nvSpPr>
        <p:spPr>
          <a:xfrm>
            <a:off x="4381588" y="3059668"/>
            <a:ext cx="3428824" cy="738664"/>
          </a:xfrm>
          <a:prstGeom prst="rect">
            <a:avLst/>
          </a:prstGeom>
          <a:noFill/>
        </p:spPr>
        <p:txBody>
          <a:bodyPr wrap="none" lIns="0" tIns="0" rIns="0" bIns="0" rtlCol="0">
            <a:spAutoFit/>
          </a:bodyPr>
          <a:lstStyle/>
          <a:p>
            <a:pPr algn="ctr">
              <a:tabLst>
                <a:tab pos="347663" algn="l"/>
              </a:tabLst>
            </a:pPr>
            <a:r>
              <a:rPr lang="en-US" sz="4800" b="1" dirty="0">
                <a:latin typeface="+mj-lt"/>
              </a:rPr>
              <a:t>THANK YOU</a:t>
            </a:r>
          </a:p>
        </p:txBody>
      </p:sp>
      <p:sp>
        <p:nvSpPr>
          <p:cNvPr id="2" name="Title 1" hidden="1">
            <a:extLst>
              <a:ext uri="{FF2B5EF4-FFF2-40B4-BE49-F238E27FC236}">
                <a16:creationId xmlns:a16="http://schemas.microsoft.com/office/drawing/2014/main" id="{10E603A3-B905-4FE4-AF3D-7ABD07598BAD}"/>
              </a:ext>
            </a:extLst>
          </p:cNvPr>
          <p:cNvSpPr>
            <a:spLocks noGrp="1"/>
          </p:cNvSpPr>
          <p:nvPr>
            <p:ph type="title"/>
          </p:nvPr>
        </p:nvSpPr>
        <p:spPr/>
        <p:txBody>
          <a:bodyPr/>
          <a:lstStyle/>
          <a:p>
            <a:r>
              <a:rPr lang="en-US" dirty="0"/>
              <a:t>Slide 11</a:t>
            </a:r>
          </a:p>
        </p:txBody>
      </p:sp>
    </p:spTree>
    <p:extLst>
      <p:ext uri="{BB962C8B-B14F-4D97-AF65-F5344CB8AC3E}">
        <p14:creationId xmlns:p14="http://schemas.microsoft.com/office/powerpoint/2010/main" val="33456282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6"/>
          <p:cNvSpPr/>
          <p:nvPr/>
        </p:nvSpPr>
        <p:spPr>
          <a:xfrm flipH="1">
            <a:off x="632820" y="2084749"/>
            <a:ext cx="588011" cy="588011"/>
          </a:xfrm>
          <a:prstGeom prst="ellipse">
            <a:avLst/>
          </a:prstGeom>
          <a:solidFill>
            <a:srgbClr val="66718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orbel"/>
              <a:ea typeface="Corbel"/>
              <a:cs typeface="Corbel"/>
              <a:sym typeface="Corbel"/>
            </a:endParaRPr>
          </a:p>
        </p:txBody>
      </p:sp>
      <p:sp>
        <p:nvSpPr>
          <p:cNvPr id="205" name="Google Shape;205;p6"/>
          <p:cNvSpPr/>
          <p:nvPr/>
        </p:nvSpPr>
        <p:spPr>
          <a:xfrm flipH="1">
            <a:off x="632820" y="1002988"/>
            <a:ext cx="588011" cy="588011"/>
          </a:xfrm>
          <a:prstGeom prst="ellipse">
            <a:avLst/>
          </a:prstGeom>
          <a:solidFill>
            <a:srgbClr val="30353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orbel"/>
              <a:ea typeface="Corbel"/>
              <a:cs typeface="Corbel"/>
              <a:sym typeface="Corbel"/>
            </a:endParaRPr>
          </a:p>
        </p:txBody>
      </p:sp>
      <p:grpSp>
        <p:nvGrpSpPr>
          <p:cNvPr id="206" name="Google Shape;206;p6"/>
          <p:cNvGrpSpPr/>
          <p:nvPr/>
        </p:nvGrpSpPr>
        <p:grpSpPr>
          <a:xfrm>
            <a:off x="1639745" y="342312"/>
            <a:ext cx="7262126" cy="6003511"/>
            <a:chOff x="223691" y="1455469"/>
            <a:chExt cx="5660167" cy="4679192"/>
          </a:xfrm>
        </p:grpSpPr>
        <p:pic>
          <p:nvPicPr>
            <p:cNvPr id="207" name="Google Shape;207;p6" descr="This is a computer monitor."/>
            <p:cNvPicPr preferRelativeResize="0"/>
            <p:nvPr/>
          </p:nvPicPr>
          <p:blipFill rotWithShape="1">
            <a:blip r:embed="rId3">
              <a:alphaModFix/>
            </a:blip>
            <a:srcRect/>
            <a:stretch/>
          </p:blipFill>
          <p:spPr>
            <a:xfrm>
              <a:off x="223691" y="1455469"/>
              <a:ext cx="5660167" cy="4679192"/>
            </a:xfrm>
            <a:prstGeom prst="rect">
              <a:avLst/>
            </a:prstGeom>
            <a:noFill/>
            <a:ln>
              <a:noFill/>
            </a:ln>
          </p:spPr>
        </p:pic>
        <p:sp>
          <p:nvSpPr>
            <p:cNvPr id="208" name="Google Shape;208;p6"/>
            <p:cNvSpPr/>
            <p:nvPr/>
          </p:nvSpPr>
          <p:spPr>
            <a:xfrm>
              <a:off x="2779454" y="4900079"/>
              <a:ext cx="548640" cy="326575"/>
            </a:xfrm>
            <a:prstGeom prst="rect">
              <a:avLst/>
            </a:prstGeom>
            <a:gradFill>
              <a:gsLst>
                <a:gs pos="0">
                  <a:srgbClr val="C7C8CB"/>
                </a:gs>
                <a:gs pos="100000">
                  <a:srgbClr val="BCBDC0"/>
                </a:gs>
              </a:gsLst>
              <a:lin ang="108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orbel"/>
                <a:ea typeface="Corbel"/>
                <a:cs typeface="Corbel"/>
                <a:sym typeface="Corbel"/>
              </a:endParaRPr>
            </a:p>
          </p:txBody>
        </p:sp>
      </p:grpSp>
      <p:sp>
        <p:nvSpPr>
          <p:cNvPr id="209" name="Google Shape;209;p6"/>
          <p:cNvSpPr/>
          <p:nvPr/>
        </p:nvSpPr>
        <p:spPr>
          <a:xfrm flipH="1">
            <a:off x="632818" y="3183890"/>
            <a:ext cx="588011" cy="588011"/>
          </a:xfrm>
          <a:prstGeom prst="ellipse">
            <a:avLst/>
          </a:prstGeom>
          <a:solidFill>
            <a:srgbClr val="98A3A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orbel"/>
              <a:ea typeface="Corbel"/>
              <a:cs typeface="Corbel"/>
              <a:sym typeface="Corbel"/>
            </a:endParaRPr>
          </a:p>
        </p:txBody>
      </p:sp>
      <p:sp>
        <p:nvSpPr>
          <p:cNvPr id="210" name="Google Shape;210;p6"/>
          <p:cNvSpPr/>
          <p:nvPr/>
        </p:nvSpPr>
        <p:spPr>
          <a:xfrm>
            <a:off x="925562" y="3183890"/>
            <a:ext cx="1000689" cy="588010"/>
          </a:xfrm>
          <a:prstGeom prst="rect">
            <a:avLst/>
          </a:prstGeom>
          <a:solidFill>
            <a:srgbClr val="98A3A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orbel"/>
              <a:ea typeface="Corbel"/>
              <a:cs typeface="Corbel"/>
              <a:sym typeface="Corbel"/>
            </a:endParaRPr>
          </a:p>
        </p:txBody>
      </p:sp>
      <p:sp>
        <p:nvSpPr>
          <p:cNvPr id="211" name="Google Shape;211;p6"/>
          <p:cNvSpPr/>
          <p:nvPr/>
        </p:nvSpPr>
        <p:spPr>
          <a:xfrm>
            <a:off x="925564" y="2084750"/>
            <a:ext cx="1000689" cy="588010"/>
          </a:xfrm>
          <a:prstGeom prst="rect">
            <a:avLst/>
          </a:prstGeom>
          <a:solidFill>
            <a:srgbClr val="66718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orbel"/>
              <a:ea typeface="Corbel"/>
              <a:cs typeface="Corbel"/>
              <a:sym typeface="Corbel"/>
            </a:endParaRPr>
          </a:p>
        </p:txBody>
      </p:sp>
      <p:sp>
        <p:nvSpPr>
          <p:cNvPr id="212" name="Google Shape;212;p6"/>
          <p:cNvSpPr/>
          <p:nvPr/>
        </p:nvSpPr>
        <p:spPr>
          <a:xfrm>
            <a:off x="925564" y="1002988"/>
            <a:ext cx="1000688" cy="588011"/>
          </a:xfrm>
          <a:prstGeom prst="rect">
            <a:avLst/>
          </a:prstGeom>
          <a:solidFill>
            <a:srgbClr val="30353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orbel"/>
              <a:ea typeface="Corbel"/>
              <a:cs typeface="Corbel"/>
              <a:sym typeface="Corbel"/>
            </a:endParaRPr>
          </a:p>
        </p:txBody>
      </p:sp>
      <p:grpSp>
        <p:nvGrpSpPr>
          <p:cNvPr id="213" name="Google Shape;213;p6" descr="This image is an icon of a clock."/>
          <p:cNvGrpSpPr/>
          <p:nvPr/>
        </p:nvGrpSpPr>
        <p:grpSpPr>
          <a:xfrm>
            <a:off x="796201" y="1166369"/>
            <a:ext cx="261249" cy="261249"/>
            <a:chOff x="1389063" y="3748088"/>
            <a:chExt cx="336550" cy="336550"/>
          </a:xfrm>
        </p:grpSpPr>
        <p:sp>
          <p:nvSpPr>
            <p:cNvPr id="214" name="Google Shape;214;p6"/>
            <p:cNvSpPr/>
            <p:nvPr/>
          </p:nvSpPr>
          <p:spPr>
            <a:xfrm>
              <a:off x="1547813" y="3787776"/>
              <a:ext cx="58738" cy="60325"/>
            </a:xfrm>
            <a:custGeom>
              <a:avLst/>
              <a:gdLst/>
              <a:ahLst/>
              <a:cxnLst/>
              <a:rect l="l" t="t" r="r" b="b"/>
              <a:pathLst>
                <a:path w="360" h="364" extrusionOk="0">
                  <a:moveTo>
                    <a:pt x="300" y="244"/>
                  </a:moveTo>
                  <a:cubicBezTo>
                    <a:pt x="120" y="244"/>
                    <a:pt x="120" y="244"/>
                    <a:pt x="120" y="244"/>
                  </a:cubicBezTo>
                  <a:cubicBezTo>
                    <a:pt x="120" y="60"/>
                    <a:pt x="120" y="60"/>
                    <a:pt x="120" y="60"/>
                  </a:cubicBezTo>
                  <a:cubicBezTo>
                    <a:pt x="120" y="27"/>
                    <a:pt x="93" y="0"/>
                    <a:pt x="60" y="0"/>
                  </a:cubicBezTo>
                  <a:cubicBezTo>
                    <a:pt x="27" y="0"/>
                    <a:pt x="0" y="27"/>
                    <a:pt x="0" y="60"/>
                  </a:cubicBezTo>
                  <a:cubicBezTo>
                    <a:pt x="0" y="304"/>
                    <a:pt x="0" y="304"/>
                    <a:pt x="0" y="304"/>
                  </a:cubicBezTo>
                  <a:cubicBezTo>
                    <a:pt x="0" y="337"/>
                    <a:pt x="27" y="364"/>
                    <a:pt x="60" y="364"/>
                  </a:cubicBezTo>
                  <a:cubicBezTo>
                    <a:pt x="300" y="364"/>
                    <a:pt x="300" y="364"/>
                    <a:pt x="300" y="364"/>
                  </a:cubicBezTo>
                  <a:cubicBezTo>
                    <a:pt x="333" y="364"/>
                    <a:pt x="360" y="337"/>
                    <a:pt x="360" y="304"/>
                  </a:cubicBezTo>
                  <a:cubicBezTo>
                    <a:pt x="360" y="271"/>
                    <a:pt x="333" y="244"/>
                    <a:pt x="300" y="244"/>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orbel"/>
                <a:ea typeface="Corbel"/>
                <a:cs typeface="Corbel"/>
                <a:sym typeface="Corbel"/>
              </a:endParaRPr>
            </a:p>
          </p:txBody>
        </p:sp>
        <p:sp>
          <p:nvSpPr>
            <p:cNvPr id="215" name="Google Shape;215;p6"/>
            <p:cNvSpPr/>
            <p:nvPr/>
          </p:nvSpPr>
          <p:spPr>
            <a:xfrm>
              <a:off x="1389063" y="3748088"/>
              <a:ext cx="336550" cy="336550"/>
            </a:xfrm>
            <a:custGeom>
              <a:avLst/>
              <a:gdLst/>
              <a:ahLst/>
              <a:cxnLst/>
              <a:rect l="l" t="t" r="r" b="b"/>
              <a:pathLst>
                <a:path w="2048" h="2048" extrusionOk="0">
                  <a:moveTo>
                    <a:pt x="1808" y="1454"/>
                  </a:moveTo>
                  <a:cubicBezTo>
                    <a:pt x="1808" y="1388"/>
                    <a:pt x="1808" y="1388"/>
                    <a:pt x="1808" y="1388"/>
                  </a:cubicBezTo>
                  <a:cubicBezTo>
                    <a:pt x="1808" y="1289"/>
                    <a:pt x="1727" y="1208"/>
                    <a:pt x="1628" y="1208"/>
                  </a:cubicBezTo>
                  <a:cubicBezTo>
                    <a:pt x="1084" y="1208"/>
                    <a:pt x="1084" y="1208"/>
                    <a:pt x="1084" y="1208"/>
                  </a:cubicBezTo>
                  <a:cubicBezTo>
                    <a:pt x="1084" y="1085"/>
                    <a:pt x="1084" y="1085"/>
                    <a:pt x="1084" y="1085"/>
                  </a:cubicBezTo>
                  <a:cubicBezTo>
                    <a:pt x="1354" y="1054"/>
                    <a:pt x="1564" y="824"/>
                    <a:pt x="1564" y="544"/>
                  </a:cubicBezTo>
                  <a:cubicBezTo>
                    <a:pt x="1564" y="244"/>
                    <a:pt x="1322" y="0"/>
                    <a:pt x="1024" y="0"/>
                  </a:cubicBezTo>
                  <a:cubicBezTo>
                    <a:pt x="726" y="0"/>
                    <a:pt x="484" y="244"/>
                    <a:pt x="484" y="544"/>
                  </a:cubicBezTo>
                  <a:cubicBezTo>
                    <a:pt x="484" y="824"/>
                    <a:pt x="694" y="1054"/>
                    <a:pt x="964" y="1085"/>
                  </a:cubicBezTo>
                  <a:cubicBezTo>
                    <a:pt x="964" y="1208"/>
                    <a:pt x="964" y="1208"/>
                    <a:pt x="964" y="1208"/>
                  </a:cubicBezTo>
                  <a:cubicBezTo>
                    <a:pt x="420" y="1208"/>
                    <a:pt x="420" y="1208"/>
                    <a:pt x="420" y="1208"/>
                  </a:cubicBezTo>
                  <a:cubicBezTo>
                    <a:pt x="321" y="1208"/>
                    <a:pt x="240" y="1289"/>
                    <a:pt x="240" y="1388"/>
                  </a:cubicBezTo>
                  <a:cubicBezTo>
                    <a:pt x="240" y="1454"/>
                    <a:pt x="240" y="1454"/>
                    <a:pt x="240" y="1454"/>
                  </a:cubicBezTo>
                  <a:cubicBezTo>
                    <a:pt x="103" y="1482"/>
                    <a:pt x="0" y="1603"/>
                    <a:pt x="0" y="1748"/>
                  </a:cubicBezTo>
                  <a:cubicBezTo>
                    <a:pt x="0" y="1913"/>
                    <a:pt x="135" y="2048"/>
                    <a:pt x="300" y="2048"/>
                  </a:cubicBezTo>
                  <a:cubicBezTo>
                    <a:pt x="465" y="2048"/>
                    <a:pt x="600" y="1913"/>
                    <a:pt x="600" y="1748"/>
                  </a:cubicBezTo>
                  <a:cubicBezTo>
                    <a:pt x="600" y="1603"/>
                    <a:pt x="497" y="1482"/>
                    <a:pt x="360" y="1454"/>
                  </a:cubicBezTo>
                  <a:cubicBezTo>
                    <a:pt x="360" y="1388"/>
                    <a:pt x="360" y="1388"/>
                    <a:pt x="360" y="1388"/>
                  </a:cubicBezTo>
                  <a:cubicBezTo>
                    <a:pt x="360" y="1355"/>
                    <a:pt x="387" y="1328"/>
                    <a:pt x="420" y="1328"/>
                  </a:cubicBezTo>
                  <a:cubicBezTo>
                    <a:pt x="964" y="1328"/>
                    <a:pt x="964" y="1328"/>
                    <a:pt x="964" y="1328"/>
                  </a:cubicBezTo>
                  <a:cubicBezTo>
                    <a:pt x="964" y="1454"/>
                    <a:pt x="964" y="1454"/>
                    <a:pt x="964" y="1454"/>
                  </a:cubicBezTo>
                  <a:cubicBezTo>
                    <a:pt x="827" y="1482"/>
                    <a:pt x="724" y="1603"/>
                    <a:pt x="724" y="1748"/>
                  </a:cubicBezTo>
                  <a:cubicBezTo>
                    <a:pt x="724" y="1913"/>
                    <a:pt x="859" y="2048"/>
                    <a:pt x="1024" y="2048"/>
                  </a:cubicBezTo>
                  <a:cubicBezTo>
                    <a:pt x="1189" y="2048"/>
                    <a:pt x="1324" y="1913"/>
                    <a:pt x="1324" y="1748"/>
                  </a:cubicBezTo>
                  <a:cubicBezTo>
                    <a:pt x="1324" y="1603"/>
                    <a:pt x="1221" y="1482"/>
                    <a:pt x="1084" y="1454"/>
                  </a:cubicBezTo>
                  <a:cubicBezTo>
                    <a:pt x="1084" y="1328"/>
                    <a:pt x="1084" y="1328"/>
                    <a:pt x="1084" y="1328"/>
                  </a:cubicBezTo>
                  <a:cubicBezTo>
                    <a:pt x="1628" y="1328"/>
                    <a:pt x="1628" y="1328"/>
                    <a:pt x="1628" y="1328"/>
                  </a:cubicBezTo>
                  <a:cubicBezTo>
                    <a:pt x="1661" y="1328"/>
                    <a:pt x="1688" y="1355"/>
                    <a:pt x="1688" y="1388"/>
                  </a:cubicBezTo>
                  <a:cubicBezTo>
                    <a:pt x="1688" y="1454"/>
                    <a:pt x="1688" y="1454"/>
                    <a:pt x="1688" y="1454"/>
                  </a:cubicBezTo>
                  <a:cubicBezTo>
                    <a:pt x="1551" y="1482"/>
                    <a:pt x="1448" y="1603"/>
                    <a:pt x="1448" y="1748"/>
                  </a:cubicBezTo>
                  <a:cubicBezTo>
                    <a:pt x="1448" y="1913"/>
                    <a:pt x="1583" y="2048"/>
                    <a:pt x="1748" y="2048"/>
                  </a:cubicBezTo>
                  <a:cubicBezTo>
                    <a:pt x="1913" y="2048"/>
                    <a:pt x="2048" y="1913"/>
                    <a:pt x="2048" y="1748"/>
                  </a:cubicBezTo>
                  <a:cubicBezTo>
                    <a:pt x="2048" y="1603"/>
                    <a:pt x="1945" y="1482"/>
                    <a:pt x="1808" y="1454"/>
                  </a:cubicBezTo>
                  <a:close/>
                  <a:moveTo>
                    <a:pt x="480" y="1748"/>
                  </a:moveTo>
                  <a:cubicBezTo>
                    <a:pt x="480" y="1847"/>
                    <a:pt x="399" y="1928"/>
                    <a:pt x="300" y="1928"/>
                  </a:cubicBezTo>
                  <a:cubicBezTo>
                    <a:pt x="201" y="1928"/>
                    <a:pt x="120" y="1847"/>
                    <a:pt x="120" y="1748"/>
                  </a:cubicBezTo>
                  <a:cubicBezTo>
                    <a:pt x="120" y="1649"/>
                    <a:pt x="201" y="1568"/>
                    <a:pt x="300" y="1568"/>
                  </a:cubicBezTo>
                  <a:cubicBezTo>
                    <a:pt x="399" y="1568"/>
                    <a:pt x="480" y="1649"/>
                    <a:pt x="480" y="1748"/>
                  </a:cubicBezTo>
                  <a:close/>
                  <a:moveTo>
                    <a:pt x="1204" y="1748"/>
                  </a:moveTo>
                  <a:cubicBezTo>
                    <a:pt x="1204" y="1847"/>
                    <a:pt x="1123" y="1928"/>
                    <a:pt x="1024" y="1928"/>
                  </a:cubicBezTo>
                  <a:cubicBezTo>
                    <a:pt x="925" y="1928"/>
                    <a:pt x="844" y="1847"/>
                    <a:pt x="844" y="1748"/>
                  </a:cubicBezTo>
                  <a:cubicBezTo>
                    <a:pt x="844" y="1649"/>
                    <a:pt x="925" y="1568"/>
                    <a:pt x="1024" y="1568"/>
                  </a:cubicBezTo>
                  <a:cubicBezTo>
                    <a:pt x="1123" y="1568"/>
                    <a:pt x="1204" y="1649"/>
                    <a:pt x="1204" y="1748"/>
                  </a:cubicBezTo>
                  <a:close/>
                  <a:moveTo>
                    <a:pt x="1024" y="968"/>
                  </a:moveTo>
                  <a:cubicBezTo>
                    <a:pt x="792" y="968"/>
                    <a:pt x="604" y="778"/>
                    <a:pt x="604" y="544"/>
                  </a:cubicBezTo>
                  <a:cubicBezTo>
                    <a:pt x="604" y="310"/>
                    <a:pt x="792" y="120"/>
                    <a:pt x="1024" y="120"/>
                  </a:cubicBezTo>
                  <a:cubicBezTo>
                    <a:pt x="1256" y="120"/>
                    <a:pt x="1444" y="310"/>
                    <a:pt x="1444" y="544"/>
                  </a:cubicBezTo>
                  <a:cubicBezTo>
                    <a:pt x="1444" y="778"/>
                    <a:pt x="1256" y="968"/>
                    <a:pt x="1024" y="968"/>
                  </a:cubicBezTo>
                  <a:close/>
                  <a:moveTo>
                    <a:pt x="1748" y="1928"/>
                  </a:moveTo>
                  <a:cubicBezTo>
                    <a:pt x="1649" y="1928"/>
                    <a:pt x="1568" y="1847"/>
                    <a:pt x="1568" y="1748"/>
                  </a:cubicBezTo>
                  <a:cubicBezTo>
                    <a:pt x="1568" y="1649"/>
                    <a:pt x="1649" y="1568"/>
                    <a:pt x="1748" y="1568"/>
                  </a:cubicBezTo>
                  <a:cubicBezTo>
                    <a:pt x="1847" y="1568"/>
                    <a:pt x="1928" y="1649"/>
                    <a:pt x="1928" y="1748"/>
                  </a:cubicBezTo>
                  <a:cubicBezTo>
                    <a:pt x="1928" y="1847"/>
                    <a:pt x="1847" y="1928"/>
                    <a:pt x="1748" y="1928"/>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orbel"/>
                <a:ea typeface="Corbel"/>
                <a:cs typeface="Corbel"/>
                <a:sym typeface="Corbel"/>
              </a:endParaRPr>
            </a:p>
          </p:txBody>
        </p:sp>
      </p:grpSp>
      <p:grpSp>
        <p:nvGrpSpPr>
          <p:cNvPr id="216" name="Google Shape;216;p6" descr="This image is an icon of three human beings and a clock."/>
          <p:cNvGrpSpPr/>
          <p:nvPr/>
        </p:nvGrpSpPr>
        <p:grpSpPr>
          <a:xfrm>
            <a:off x="768329" y="2230384"/>
            <a:ext cx="297913" cy="297912"/>
            <a:chOff x="3613150" y="3706813"/>
            <a:chExt cx="420688" cy="420687"/>
          </a:xfrm>
        </p:grpSpPr>
        <p:sp>
          <p:nvSpPr>
            <p:cNvPr id="217" name="Google Shape;217;p6"/>
            <p:cNvSpPr/>
            <p:nvPr/>
          </p:nvSpPr>
          <p:spPr>
            <a:xfrm>
              <a:off x="3613150" y="3930650"/>
              <a:ext cx="420688" cy="196850"/>
            </a:xfrm>
            <a:custGeom>
              <a:avLst/>
              <a:gdLst/>
              <a:ahLst/>
              <a:cxnLst/>
              <a:rect l="l" t="t" r="r" b="b"/>
              <a:pathLst>
                <a:path w="2048" h="960" extrusionOk="0">
                  <a:moveTo>
                    <a:pt x="1823" y="528"/>
                  </a:moveTo>
                  <a:cubicBezTo>
                    <a:pt x="1887" y="473"/>
                    <a:pt x="1928" y="391"/>
                    <a:pt x="1928" y="300"/>
                  </a:cubicBezTo>
                  <a:cubicBezTo>
                    <a:pt x="1928" y="135"/>
                    <a:pt x="1793" y="0"/>
                    <a:pt x="1628" y="0"/>
                  </a:cubicBezTo>
                  <a:cubicBezTo>
                    <a:pt x="1462" y="0"/>
                    <a:pt x="1324" y="134"/>
                    <a:pt x="1324" y="300"/>
                  </a:cubicBezTo>
                  <a:cubicBezTo>
                    <a:pt x="1324" y="387"/>
                    <a:pt x="1362" y="469"/>
                    <a:pt x="1432" y="528"/>
                  </a:cubicBezTo>
                  <a:cubicBezTo>
                    <a:pt x="1392" y="548"/>
                    <a:pt x="1355" y="575"/>
                    <a:pt x="1324" y="606"/>
                  </a:cubicBezTo>
                  <a:cubicBezTo>
                    <a:pt x="1293" y="575"/>
                    <a:pt x="1258" y="549"/>
                    <a:pt x="1219" y="528"/>
                  </a:cubicBezTo>
                  <a:cubicBezTo>
                    <a:pt x="1283" y="473"/>
                    <a:pt x="1324" y="391"/>
                    <a:pt x="1324" y="300"/>
                  </a:cubicBezTo>
                  <a:cubicBezTo>
                    <a:pt x="1324" y="135"/>
                    <a:pt x="1189" y="0"/>
                    <a:pt x="1024" y="0"/>
                  </a:cubicBezTo>
                  <a:cubicBezTo>
                    <a:pt x="859" y="0"/>
                    <a:pt x="724" y="135"/>
                    <a:pt x="724" y="300"/>
                  </a:cubicBezTo>
                  <a:cubicBezTo>
                    <a:pt x="724" y="391"/>
                    <a:pt x="765" y="473"/>
                    <a:pt x="829" y="528"/>
                  </a:cubicBezTo>
                  <a:cubicBezTo>
                    <a:pt x="790" y="548"/>
                    <a:pt x="755" y="575"/>
                    <a:pt x="724" y="606"/>
                  </a:cubicBezTo>
                  <a:cubicBezTo>
                    <a:pt x="693" y="574"/>
                    <a:pt x="658" y="548"/>
                    <a:pt x="619" y="528"/>
                  </a:cubicBezTo>
                  <a:cubicBezTo>
                    <a:pt x="683" y="473"/>
                    <a:pt x="724" y="391"/>
                    <a:pt x="724" y="300"/>
                  </a:cubicBezTo>
                  <a:cubicBezTo>
                    <a:pt x="724" y="135"/>
                    <a:pt x="589" y="0"/>
                    <a:pt x="424" y="0"/>
                  </a:cubicBezTo>
                  <a:cubicBezTo>
                    <a:pt x="259" y="0"/>
                    <a:pt x="124" y="135"/>
                    <a:pt x="124" y="300"/>
                  </a:cubicBezTo>
                  <a:cubicBezTo>
                    <a:pt x="124" y="391"/>
                    <a:pt x="165" y="472"/>
                    <a:pt x="229" y="527"/>
                  </a:cubicBezTo>
                  <a:cubicBezTo>
                    <a:pt x="93" y="597"/>
                    <a:pt x="0" y="738"/>
                    <a:pt x="0" y="900"/>
                  </a:cubicBezTo>
                  <a:cubicBezTo>
                    <a:pt x="0" y="933"/>
                    <a:pt x="27" y="960"/>
                    <a:pt x="60" y="960"/>
                  </a:cubicBezTo>
                  <a:cubicBezTo>
                    <a:pt x="70" y="960"/>
                    <a:pt x="1948" y="960"/>
                    <a:pt x="1988" y="960"/>
                  </a:cubicBezTo>
                  <a:cubicBezTo>
                    <a:pt x="2021" y="960"/>
                    <a:pt x="2048" y="933"/>
                    <a:pt x="2048" y="900"/>
                  </a:cubicBezTo>
                  <a:cubicBezTo>
                    <a:pt x="2048" y="739"/>
                    <a:pt x="1957" y="598"/>
                    <a:pt x="1823" y="528"/>
                  </a:cubicBezTo>
                  <a:close/>
                  <a:moveTo>
                    <a:pt x="424" y="120"/>
                  </a:moveTo>
                  <a:cubicBezTo>
                    <a:pt x="523" y="120"/>
                    <a:pt x="604" y="201"/>
                    <a:pt x="604" y="300"/>
                  </a:cubicBezTo>
                  <a:cubicBezTo>
                    <a:pt x="604" y="399"/>
                    <a:pt x="523" y="480"/>
                    <a:pt x="424" y="480"/>
                  </a:cubicBezTo>
                  <a:cubicBezTo>
                    <a:pt x="325" y="480"/>
                    <a:pt x="244" y="399"/>
                    <a:pt x="244" y="300"/>
                  </a:cubicBezTo>
                  <a:cubicBezTo>
                    <a:pt x="244" y="201"/>
                    <a:pt x="325" y="120"/>
                    <a:pt x="424" y="120"/>
                  </a:cubicBezTo>
                  <a:close/>
                  <a:moveTo>
                    <a:pt x="608" y="840"/>
                  </a:moveTo>
                  <a:cubicBezTo>
                    <a:pt x="126" y="840"/>
                    <a:pt x="126" y="840"/>
                    <a:pt x="126" y="840"/>
                  </a:cubicBezTo>
                  <a:cubicBezTo>
                    <a:pt x="154" y="703"/>
                    <a:pt x="277" y="600"/>
                    <a:pt x="424" y="600"/>
                  </a:cubicBezTo>
                  <a:cubicBezTo>
                    <a:pt x="512" y="600"/>
                    <a:pt x="595" y="639"/>
                    <a:pt x="652" y="705"/>
                  </a:cubicBezTo>
                  <a:cubicBezTo>
                    <a:pt x="630" y="746"/>
                    <a:pt x="615" y="792"/>
                    <a:pt x="608" y="840"/>
                  </a:cubicBezTo>
                  <a:close/>
                  <a:moveTo>
                    <a:pt x="1024" y="120"/>
                  </a:moveTo>
                  <a:cubicBezTo>
                    <a:pt x="1123" y="120"/>
                    <a:pt x="1204" y="201"/>
                    <a:pt x="1204" y="300"/>
                  </a:cubicBezTo>
                  <a:cubicBezTo>
                    <a:pt x="1204" y="399"/>
                    <a:pt x="1123" y="480"/>
                    <a:pt x="1024" y="480"/>
                  </a:cubicBezTo>
                  <a:cubicBezTo>
                    <a:pt x="925" y="480"/>
                    <a:pt x="844" y="399"/>
                    <a:pt x="844" y="300"/>
                  </a:cubicBezTo>
                  <a:cubicBezTo>
                    <a:pt x="844" y="201"/>
                    <a:pt x="925" y="120"/>
                    <a:pt x="1024" y="120"/>
                  </a:cubicBezTo>
                  <a:close/>
                  <a:moveTo>
                    <a:pt x="730" y="840"/>
                  </a:moveTo>
                  <a:cubicBezTo>
                    <a:pt x="758" y="703"/>
                    <a:pt x="879" y="600"/>
                    <a:pt x="1024" y="600"/>
                  </a:cubicBezTo>
                  <a:cubicBezTo>
                    <a:pt x="1169" y="600"/>
                    <a:pt x="1290" y="703"/>
                    <a:pt x="1318" y="840"/>
                  </a:cubicBezTo>
                  <a:cubicBezTo>
                    <a:pt x="1298" y="840"/>
                    <a:pt x="755" y="840"/>
                    <a:pt x="730" y="840"/>
                  </a:cubicBezTo>
                  <a:close/>
                  <a:moveTo>
                    <a:pt x="1628" y="120"/>
                  </a:moveTo>
                  <a:cubicBezTo>
                    <a:pt x="1727" y="120"/>
                    <a:pt x="1808" y="201"/>
                    <a:pt x="1808" y="300"/>
                  </a:cubicBezTo>
                  <a:cubicBezTo>
                    <a:pt x="1808" y="399"/>
                    <a:pt x="1727" y="480"/>
                    <a:pt x="1628" y="480"/>
                  </a:cubicBezTo>
                  <a:cubicBezTo>
                    <a:pt x="1528" y="480"/>
                    <a:pt x="1444" y="398"/>
                    <a:pt x="1444" y="300"/>
                  </a:cubicBezTo>
                  <a:cubicBezTo>
                    <a:pt x="1444" y="202"/>
                    <a:pt x="1528" y="120"/>
                    <a:pt x="1628" y="120"/>
                  </a:cubicBezTo>
                  <a:close/>
                  <a:moveTo>
                    <a:pt x="1440" y="840"/>
                  </a:moveTo>
                  <a:cubicBezTo>
                    <a:pt x="1433" y="792"/>
                    <a:pt x="1418" y="747"/>
                    <a:pt x="1396" y="705"/>
                  </a:cubicBezTo>
                  <a:cubicBezTo>
                    <a:pt x="1453" y="640"/>
                    <a:pt x="1539" y="600"/>
                    <a:pt x="1628" y="600"/>
                  </a:cubicBezTo>
                  <a:cubicBezTo>
                    <a:pt x="1773" y="600"/>
                    <a:pt x="1894" y="703"/>
                    <a:pt x="1922" y="840"/>
                  </a:cubicBezTo>
                  <a:lnTo>
                    <a:pt x="1440" y="84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orbel"/>
                <a:ea typeface="Corbel"/>
                <a:cs typeface="Corbel"/>
                <a:sym typeface="Corbel"/>
              </a:endParaRPr>
            </a:p>
          </p:txBody>
        </p:sp>
        <p:sp>
          <p:nvSpPr>
            <p:cNvPr id="218" name="Google Shape;218;p6"/>
            <p:cNvSpPr/>
            <p:nvPr/>
          </p:nvSpPr>
          <p:spPr>
            <a:xfrm>
              <a:off x="3784600" y="3768725"/>
              <a:ext cx="101600" cy="74612"/>
            </a:xfrm>
            <a:custGeom>
              <a:avLst/>
              <a:gdLst/>
              <a:ahLst/>
              <a:cxnLst/>
              <a:rect l="l" t="t" r="r" b="b"/>
              <a:pathLst>
                <a:path w="492" h="366" extrusionOk="0">
                  <a:moveTo>
                    <a:pt x="468" y="24"/>
                  </a:moveTo>
                  <a:cubicBezTo>
                    <a:pt x="445" y="0"/>
                    <a:pt x="407" y="0"/>
                    <a:pt x="384" y="24"/>
                  </a:cubicBezTo>
                  <a:cubicBezTo>
                    <a:pt x="186" y="221"/>
                    <a:pt x="186" y="221"/>
                    <a:pt x="186" y="221"/>
                  </a:cubicBezTo>
                  <a:cubicBezTo>
                    <a:pt x="108" y="144"/>
                    <a:pt x="108" y="144"/>
                    <a:pt x="108" y="144"/>
                  </a:cubicBezTo>
                  <a:cubicBezTo>
                    <a:pt x="85" y="120"/>
                    <a:pt x="47" y="120"/>
                    <a:pt x="24" y="144"/>
                  </a:cubicBezTo>
                  <a:cubicBezTo>
                    <a:pt x="0" y="167"/>
                    <a:pt x="0" y="205"/>
                    <a:pt x="24" y="228"/>
                  </a:cubicBezTo>
                  <a:cubicBezTo>
                    <a:pt x="144" y="348"/>
                    <a:pt x="144" y="348"/>
                    <a:pt x="144" y="348"/>
                  </a:cubicBezTo>
                  <a:cubicBezTo>
                    <a:pt x="155" y="360"/>
                    <a:pt x="171" y="366"/>
                    <a:pt x="186" y="366"/>
                  </a:cubicBezTo>
                  <a:cubicBezTo>
                    <a:pt x="201" y="366"/>
                    <a:pt x="217" y="360"/>
                    <a:pt x="228" y="348"/>
                  </a:cubicBezTo>
                  <a:cubicBezTo>
                    <a:pt x="468" y="108"/>
                    <a:pt x="468" y="108"/>
                    <a:pt x="468" y="108"/>
                  </a:cubicBezTo>
                  <a:cubicBezTo>
                    <a:pt x="492" y="85"/>
                    <a:pt x="492" y="47"/>
                    <a:pt x="468" y="2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orbel"/>
                <a:ea typeface="Corbel"/>
                <a:cs typeface="Corbel"/>
                <a:sym typeface="Corbel"/>
              </a:endParaRPr>
            </a:p>
          </p:txBody>
        </p:sp>
        <p:sp>
          <p:nvSpPr>
            <p:cNvPr id="219" name="Google Shape;219;p6"/>
            <p:cNvSpPr/>
            <p:nvPr/>
          </p:nvSpPr>
          <p:spPr>
            <a:xfrm>
              <a:off x="3736975" y="3706813"/>
              <a:ext cx="198438" cy="198437"/>
            </a:xfrm>
            <a:custGeom>
              <a:avLst/>
              <a:gdLst/>
              <a:ahLst/>
              <a:cxnLst/>
              <a:rect l="l" t="t" r="r" b="b"/>
              <a:pathLst>
                <a:path w="964" h="968" extrusionOk="0">
                  <a:moveTo>
                    <a:pt x="480" y="0"/>
                  </a:moveTo>
                  <a:cubicBezTo>
                    <a:pt x="215" y="0"/>
                    <a:pt x="0" y="217"/>
                    <a:pt x="0" y="484"/>
                  </a:cubicBezTo>
                  <a:cubicBezTo>
                    <a:pt x="0" y="751"/>
                    <a:pt x="215" y="968"/>
                    <a:pt x="480" y="968"/>
                  </a:cubicBezTo>
                  <a:cubicBezTo>
                    <a:pt x="745" y="968"/>
                    <a:pt x="964" y="750"/>
                    <a:pt x="964" y="484"/>
                  </a:cubicBezTo>
                  <a:cubicBezTo>
                    <a:pt x="964" y="219"/>
                    <a:pt x="746" y="0"/>
                    <a:pt x="480" y="0"/>
                  </a:cubicBezTo>
                  <a:close/>
                  <a:moveTo>
                    <a:pt x="480" y="848"/>
                  </a:moveTo>
                  <a:cubicBezTo>
                    <a:pt x="281" y="848"/>
                    <a:pt x="120" y="685"/>
                    <a:pt x="120" y="484"/>
                  </a:cubicBezTo>
                  <a:cubicBezTo>
                    <a:pt x="120" y="283"/>
                    <a:pt x="281" y="120"/>
                    <a:pt x="480" y="120"/>
                  </a:cubicBezTo>
                  <a:cubicBezTo>
                    <a:pt x="677" y="120"/>
                    <a:pt x="844" y="287"/>
                    <a:pt x="844" y="484"/>
                  </a:cubicBezTo>
                  <a:cubicBezTo>
                    <a:pt x="844" y="681"/>
                    <a:pt x="677" y="848"/>
                    <a:pt x="480" y="848"/>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orbel"/>
                <a:ea typeface="Corbel"/>
                <a:cs typeface="Corbel"/>
                <a:sym typeface="Corbel"/>
              </a:endParaRPr>
            </a:p>
          </p:txBody>
        </p:sp>
      </p:grpSp>
      <p:sp>
        <p:nvSpPr>
          <p:cNvPr id="220" name="Google Shape;220;p6"/>
          <p:cNvSpPr/>
          <p:nvPr/>
        </p:nvSpPr>
        <p:spPr>
          <a:xfrm>
            <a:off x="1926252" y="621193"/>
            <a:ext cx="6682875" cy="3739291"/>
          </a:xfrm>
          <a:prstGeom prst="rect">
            <a:avLst/>
          </a:prstGeom>
          <a:solidFill>
            <a:schemeClr val="lt1"/>
          </a:soli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orbel"/>
              <a:ea typeface="Corbel"/>
              <a:cs typeface="Corbel"/>
              <a:sym typeface="Corbel"/>
            </a:endParaRPr>
          </a:p>
        </p:txBody>
      </p:sp>
      <p:graphicFrame>
        <p:nvGraphicFramePr>
          <p:cNvPr id="221" name="Google Shape;221;p6" descr="This is a chart. "/>
          <p:cNvGraphicFramePr/>
          <p:nvPr/>
        </p:nvGraphicFramePr>
        <p:xfrm>
          <a:off x="2307544" y="644987"/>
          <a:ext cx="4528852" cy="3715498"/>
        </p:xfrm>
        <a:graphic>
          <a:graphicData uri="http://schemas.openxmlformats.org/drawingml/2006/chart">
            <c:chart xmlns:c="http://schemas.openxmlformats.org/drawingml/2006/chart" xmlns:r="http://schemas.openxmlformats.org/officeDocument/2006/relationships" r:id="rId4"/>
          </a:graphicData>
        </a:graphic>
      </p:graphicFrame>
      <p:pic>
        <p:nvPicPr>
          <p:cNvPr id="222" name="Google Shape;222;p6"/>
          <p:cNvPicPr preferRelativeResize="0"/>
          <p:nvPr/>
        </p:nvPicPr>
        <p:blipFill rotWithShape="1">
          <a:blip r:embed="rId5">
            <a:alphaModFix/>
          </a:blip>
          <a:srcRect/>
          <a:stretch/>
        </p:blipFill>
        <p:spPr>
          <a:xfrm>
            <a:off x="7254240" y="1"/>
            <a:ext cx="4937760" cy="6857999"/>
          </a:xfrm>
          <a:custGeom>
            <a:avLst/>
            <a:gdLst/>
            <a:ahLst/>
            <a:cxnLst/>
            <a:rect l="l" t="t" r="r" b="b"/>
            <a:pathLst>
              <a:path w="4937760" h="6857999" extrusionOk="0">
                <a:moveTo>
                  <a:pt x="0" y="0"/>
                </a:moveTo>
                <a:lnTo>
                  <a:pt x="4937760" y="0"/>
                </a:lnTo>
                <a:lnTo>
                  <a:pt x="4937760" y="6857999"/>
                </a:lnTo>
                <a:lnTo>
                  <a:pt x="0" y="6857999"/>
                </a:lnTo>
                <a:close/>
              </a:path>
            </a:pathLst>
          </a:custGeom>
          <a:noFill/>
          <a:ln>
            <a:noFill/>
          </a:ln>
        </p:spPr>
      </p:pic>
      <p:sp>
        <p:nvSpPr>
          <p:cNvPr id="223" name="Google Shape;223;p6"/>
          <p:cNvSpPr/>
          <p:nvPr/>
        </p:nvSpPr>
        <p:spPr>
          <a:xfrm>
            <a:off x="7254240" y="0"/>
            <a:ext cx="4937760" cy="6857999"/>
          </a:xfrm>
          <a:prstGeom prst="rect">
            <a:avLst/>
          </a:prstGeom>
          <a:solidFill>
            <a:srgbClr val="30353F">
              <a:alpha val="8549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orbel"/>
              <a:ea typeface="Corbel"/>
              <a:cs typeface="Corbel"/>
              <a:sym typeface="Corbel"/>
            </a:endParaRPr>
          </a:p>
        </p:txBody>
      </p:sp>
      <p:sp>
        <p:nvSpPr>
          <p:cNvPr id="224" name="Google Shape;224;p6"/>
          <p:cNvSpPr txBox="1"/>
          <p:nvPr/>
        </p:nvSpPr>
        <p:spPr>
          <a:xfrm>
            <a:off x="7780020" y="3750849"/>
            <a:ext cx="3886200" cy="1846659"/>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n-US" sz="2400" b="0" i="0" u="none" strike="noStrike" cap="none" dirty="0">
                <a:solidFill>
                  <a:schemeClr val="lt1"/>
                </a:solidFill>
                <a:latin typeface="Corbel"/>
                <a:ea typeface="Corbel"/>
                <a:cs typeface="Corbel"/>
                <a:sym typeface="Corbel"/>
              </a:rPr>
              <a:t>Exploratory data analysis is an approach to analyze data sets to summarize their main characteristics, with visual methods. </a:t>
            </a:r>
            <a:endParaRPr sz="2400" b="0" i="0" u="none" strike="noStrike" cap="none" dirty="0">
              <a:solidFill>
                <a:schemeClr val="lt1"/>
              </a:solidFill>
              <a:latin typeface="Corbel"/>
              <a:ea typeface="Corbel"/>
              <a:cs typeface="Corbel"/>
              <a:sym typeface="Corbel"/>
            </a:endParaRPr>
          </a:p>
        </p:txBody>
      </p:sp>
      <p:cxnSp>
        <p:nvCxnSpPr>
          <p:cNvPr id="225" name="Google Shape;225;p6"/>
          <p:cNvCxnSpPr/>
          <p:nvPr/>
        </p:nvCxnSpPr>
        <p:spPr>
          <a:xfrm>
            <a:off x="8961620" y="3389998"/>
            <a:ext cx="1463040" cy="0"/>
          </a:xfrm>
          <a:prstGeom prst="straightConnector1">
            <a:avLst/>
          </a:prstGeom>
          <a:noFill/>
          <a:ln w="9525" cap="flat" cmpd="sng">
            <a:solidFill>
              <a:schemeClr val="lt1"/>
            </a:solidFill>
            <a:prstDash val="solid"/>
            <a:round/>
            <a:headEnd type="none" w="sm" len="sm"/>
            <a:tailEnd type="none" w="sm" len="sm"/>
          </a:ln>
        </p:spPr>
      </p:cxnSp>
      <p:cxnSp>
        <p:nvCxnSpPr>
          <p:cNvPr id="226" name="Google Shape;226;p6"/>
          <p:cNvCxnSpPr/>
          <p:nvPr/>
        </p:nvCxnSpPr>
        <p:spPr>
          <a:xfrm>
            <a:off x="9347735" y="5910588"/>
            <a:ext cx="750771" cy="0"/>
          </a:xfrm>
          <a:prstGeom prst="straightConnector1">
            <a:avLst/>
          </a:prstGeom>
          <a:noFill/>
          <a:ln w="9525" cap="flat" cmpd="sng">
            <a:solidFill>
              <a:schemeClr val="lt1"/>
            </a:solidFill>
            <a:prstDash val="solid"/>
            <a:round/>
            <a:headEnd type="none" w="sm" len="sm"/>
            <a:tailEnd type="none" w="sm" len="sm"/>
          </a:ln>
        </p:spPr>
      </p:cxnSp>
      <p:sp>
        <p:nvSpPr>
          <p:cNvPr id="227" name="Google Shape;227;p6" descr="This image is an icon of three human beings and a circle. "/>
          <p:cNvSpPr/>
          <p:nvPr/>
        </p:nvSpPr>
        <p:spPr>
          <a:xfrm>
            <a:off x="9347734" y="1266044"/>
            <a:ext cx="750772" cy="753618"/>
          </a:xfrm>
          <a:custGeom>
            <a:avLst/>
            <a:gdLst/>
            <a:ahLst/>
            <a:cxnLst/>
            <a:rect l="l" t="t" r="r" b="b"/>
            <a:pathLst>
              <a:path w="2048" h="2048" extrusionOk="0">
                <a:moveTo>
                  <a:pt x="1819" y="527"/>
                </a:moveTo>
                <a:cubicBezTo>
                  <a:pt x="1883" y="472"/>
                  <a:pt x="1924" y="391"/>
                  <a:pt x="1924" y="300"/>
                </a:cubicBezTo>
                <a:cubicBezTo>
                  <a:pt x="1924" y="135"/>
                  <a:pt x="1789" y="0"/>
                  <a:pt x="1624" y="0"/>
                </a:cubicBezTo>
                <a:cubicBezTo>
                  <a:pt x="1459" y="0"/>
                  <a:pt x="1324" y="135"/>
                  <a:pt x="1324" y="300"/>
                </a:cubicBezTo>
                <a:cubicBezTo>
                  <a:pt x="1324" y="300"/>
                  <a:pt x="1324" y="300"/>
                  <a:pt x="1324" y="300"/>
                </a:cubicBezTo>
                <a:cubicBezTo>
                  <a:pt x="1229" y="261"/>
                  <a:pt x="1128" y="240"/>
                  <a:pt x="1024" y="240"/>
                </a:cubicBezTo>
                <a:cubicBezTo>
                  <a:pt x="920" y="240"/>
                  <a:pt x="816" y="261"/>
                  <a:pt x="720" y="301"/>
                </a:cubicBezTo>
                <a:cubicBezTo>
                  <a:pt x="720" y="300"/>
                  <a:pt x="720" y="300"/>
                  <a:pt x="720" y="300"/>
                </a:cubicBezTo>
                <a:cubicBezTo>
                  <a:pt x="720" y="135"/>
                  <a:pt x="585" y="0"/>
                  <a:pt x="420" y="0"/>
                </a:cubicBezTo>
                <a:cubicBezTo>
                  <a:pt x="255" y="0"/>
                  <a:pt x="120" y="135"/>
                  <a:pt x="120" y="300"/>
                </a:cubicBezTo>
                <a:cubicBezTo>
                  <a:pt x="120" y="391"/>
                  <a:pt x="161" y="473"/>
                  <a:pt x="225" y="528"/>
                </a:cubicBezTo>
                <a:cubicBezTo>
                  <a:pt x="91" y="598"/>
                  <a:pt x="0" y="739"/>
                  <a:pt x="0" y="900"/>
                </a:cubicBezTo>
                <a:cubicBezTo>
                  <a:pt x="0" y="933"/>
                  <a:pt x="27" y="960"/>
                  <a:pt x="60" y="960"/>
                </a:cubicBezTo>
                <a:cubicBezTo>
                  <a:pt x="242" y="960"/>
                  <a:pt x="242" y="960"/>
                  <a:pt x="242" y="960"/>
                </a:cubicBezTo>
                <a:cubicBezTo>
                  <a:pt x="241" y="980"/>
                  <a:pt x="240" y="1000"/>
                  <a:pt x="240" y="1020"/>
                </a:cubicBezTo>
                <a:cubicBezTo>
                  <a:pt x="240" y="1337"/>
                  <a:pt x="429" y="1608"/>
                  <a:pt x="689" y="1730"/>
                </a:cubicBezTo>
                <a:cubicBezTo>
                  <a:pt x="631" y="1804"/>
                  <a:pt x="600" y="1894"/>
                  <a:pt x="600" y="1988"/>
                </a:cubicBezTo>
                <a:cubicBezTo>
                  <a:pt x="600" y="2021"/>
                  <a:pt x="627" y="2048"/>
                  <a:pt x="660" y="2048"/>
                </a:cubicBezTo>
                <a:cubicBezTo>
                  <a:pt x="1384" y="2048"/>
                  <a:pt x="1384" y="2048"/>
                  <a:pt x="1384" y="2048"/>
                </a:cubicBezTo>
                <a:cubicBezTo>
                  <a:pt x="1417" y="2048"/>
                  <a:pt x="1444" y="2021"/>
                  <a:pt x="1444" y="1988"/>
                </a:cubicBezTo>
                <a:cubicBezTo>
                  <a:pt x="1444" y="1891"/>
                  <a:pt x="1411" y="1801"/>
                  <a:pt x="1357" y="1729"/>
                </a:cubicBezTo>
                <a:cubicBezTo>
                  <a:pt x="1619" y="1605"/>
                  <a:pt x="1804" y="1333"/>
                  <a:pt x="1804" y="1020"/>
                </a:cubicBezTo>
                <a:cubicBezTo>
                  <a:pt x="1804" y="1000"/>
                  <a:pt x="1803" y="980"/>
                  <a:pt x="1802" y="960"/>
                </a:cubicBezTo>
                <a:cubicBezTo>
                  <a:pt x="1988" y="960"/>
                  <a:pt x="1988" y="960"/>
                  <a:pt x="1988" y="960"/>
                </a:cubicBezTo>
                <a:cubicBezTo>
                  <a:pt x="2021" y="960"/>
                  <a:pt x="2048" y="933"/>
                  <a:pt x="2048" y="900"/>
                </a:cubicBezTo>
                <a:cubicBezTo>
                  <a:pt x="2048" y="738"/>
                  <a:pt x="1955" y="597"/>
                  <a:pt x="1819" y="527"/>
                </a:cubicBezTo>
                <a:close/>
                <a:moveTo>
                  <a:pt x="1624" y="120"/>
                </a:moveTo>
                <a:cubicBezTo>
                  <a:pt x="1723" y="120"/>
                  <a:pt x="1804" y="201"/>
                  <a:pt x="1804" y="300"/>
                </a:cubicBezTo>
                <a:cubicBezTo>
                  <a:pt x="1804" y="399"/>
                  <a:pt x="1723" y="480"/>
                  <a:pt x="1624" y="480"/>
                </a:cubicBezTo>
                <a:cubicBezTo>
                  <a:pt x="1525" y="480"/>
                  <a:pt x="1444" y="399"/>
                  <a:pt x="1444" y="300"/>
                </a:cubicBezTo>
                <a:cubicBezTo>
                  <a:pt x="1444" y="201"/>
                  <a:pt x="1525" y="120"/>
                  <a:pt x="1624" y="120"/>
                </a:cubicBezTo>
                <a:close/>
                <a:moveTo>
                  <a:pt x="420" y="120"/>
                </a:moveTo>
                <a:cubicBezTo>
                  <a:pt x="519" y="120"/>
                  <a:pt x="600" y="201"/>
                  <a:pt x="600" y="300"/>
                </a:cubicBezTo>
                <a:cubicBezTo>
                  <a:pt x="600" y="399"/>
                  <a:pt x="519" y="480"/>
                  <a:pt x="420" y="480"/>
                </a:cubicBezTo>
                <a:cubicBezTo>
                  <a:pt x="321" y="480"/>
                  <a:pt x="240" y="399"/>
                  <a:pt x="240" y="300"/>
                </a:cubicBezTo>
                <a:cubicBezTo>
                  <a:pt x="240" y="201"/>
                  <a:pt x="321" y="120"/>
                  <a:pt x="420" y="120"/>
                </a:cubicBezTo>
                <a:close/>
                <a:moveTo>
                  <a:pt x="126" y="840"/>
                </a:moveTo>
                <a:cubicBezTo>
                  <a:pt x="154" y="703"/>
                  <a:pt x="275" y="600"/>
                  <a:pt x="420" y="600"/>
                </a:cubicBezTo>
                <a:cubicBezTo>
                  <a:pt x="565" y="600"/>
                  <a:pt x="686" y="703"/>
                  <a:pt x="714" y="840"/>
                </a:cubicBezTo>
                <a:lnTo>
                  <a:pt x="126" y="840"/>
                </a:lnTo>
                <a:close/>
                <a:moveTo>
                  <a:pt x="726" y="1928"/>
                </a:moveTo>
                <a:cubicBezTo>
                  <a:pt x="755" y="1791"/>
                  <a:pt x="880" y="1684"/>
                  <a:pt x="1024" y="1684"/>
                </a:cubicBezTo>
                <a:cubicBezTo>
                  <a:pt x="1169" y="1684"/>
                  <a:pt x="1291" y="1789"/>
                  <a:pt x="1318" y="1928"/>
                </a:cubicBezTo>
                <a:lnTo>
                  <a:pt x="726" y="1928"/>
                </a:lnTo>
                <a:close/>
                <a:moveTo>
                  <a:pt x="840" y="1384"/>
                </a:moveTo>
                <a:cubicBezTo>
                  <a:pt x="840" y="1286"/>
                  <a:pt x="924" y="1204"/>
                  <a:pt x="1024" y="1204"/>
                </a:cubicBezTo>
                <a:cubicBezTo>
                  <a:pt x="1123" y="1204"/>
                  <a:pt x="1204" y="1285"/>
                  <a:pt x="1204" y="1384"/>
                </a:cubicBezTo>
                <a:cubicBezTo>
                  <a:pt x="1204" y="1483"/>
                  <a:pt x="1123" y="1564"/>
                  <a:pt x="1024" y="1564"/>
                </a:cubicBezTo>
                <a:cubicBezTo>
                  <a:pt x="924" y="1564"/>
                  <a:pt x="840" y="1482"/>
                  <a:pt x="840" y="1384"/>
                </a:cubicBezTo>
                <a:close/>
                <a:moveTo>
                  <a:pt x="1263" y="1639"/>
                </a:moveTo>
                <a:cubicBezTo>
                  <a:pt x="1249" y="1629"/>
                  <a:pt x="1234" y="1620"/>
                  <a:pt x="1218" y="1612"/>
                </a:cubicBezTo>
                <a:cubicBezTo>
                  <a:pt x="1283" y="1557"/>
                  <a:pt x="1324" y="1475"/>
                  <a:pt x="1324" y="1384"/>
                </a:cubicBezTo>
                <a:cubicBezTo>
                  <a:pt x="1324" y="1219"/>
                  <a:pt x="1189" y="1084"/>
                  <a:pt x="1024" y="1084"/>
                </a:cubicBezTo>
                <a:cubicBezTo>
                  <a:pt x="858" y="1084"/>
                  <a:pt x="720" y="1218"/>
                  <a:pt x="720" y="1384"/>
                </a:cubicBezTo>
                <a:cubicBezTo>
                  <a:pt x="720" y="1464"/>
                  <a:pt x="752" y="1540"/>
                  <a:pt x="810" y="1597"/>
                </a:cubicBezTo>
                <a:cubicBezTo>
                  <a:pt x="816" y="1602"/>
                  <a:pt x="822" y="1608"/>
                  <a:pt x="828" y="1613"/>
                </a:cubicBezTo>
                <a:cubicBezTo>
                  <a:pt x="813" y="1621"/>
                  <a:pt x="798" y="1630"/>
                  <a:pt x="783" y="1640"/>
                </a:cubicBezTo>
                <a:cubicBezTo>
                  <a:pt x="529" y="1542"/>
                  <a:pt x="360" y="1296"/>
                  <a:pt x="360" y="1020"/>
                </a:cubicBezTo>
                <a:cubicBezTo>
                  <a:pt x="360" y="1000"/>
                  <a:pt x="361" y="980"/>
                  <a:pt x="363" y="960"/>
                </a:cubicBezTo>
                <a:cubicBezTo>
                  <a:pt x="780" y="960"/>
                  <a:pt x="780" y="960"/>
                  <a:pt x="780" y="960"/>
                </a:cubicBezTo>
                <a:cubicBezTo>
                  <a:pt x="813" y="960"/>
                  <a:pt x="840" y="933"/>
                  <a:pt x="840" y="900"/>
                </a:cubicBezTo>
                <a:cubicBezTo>
                  <a:pt x="840" y="739"/>
                  <a:pt x="749" y="598"/>
                  <a:pt x="615" y="528"/>
                </a:cubicBezTo>
                <a:cubicBezTo>
                  <a:pt x="638" y="508"/>
                  <a:pt x="659" y="484"/>
                  <a:pt x="675" y="458"/>
                </a:cubicBezTo>
                <a:cubicBezTo>
                  <a:pt x="778" y="395"/>
                  <a:pt x="901" y="360"/>
                  <a:pt x="1024" y="360"/>
                </a:cubicBezTo>
                <a:cubicBezTo>
                  <a:pt x="1146" y="360"/>
                  <a:pt x="1265" y="394"/>
                  <a:pt x="1369" y="458"/>
                </a:cubicBezTo>
                <a:cubicBezTo>
                  <a:pt x="1385" y="484"/>
                  <a:pt x="1406" y="508"/>
                  <a:pt x="1429" y="528"/>
                </a:cubicBezTo>
                <a:cubicBezTo>
                  <a:pt x="1295" y="598"/>
                  <a:pt x="1204" y="739"/>
                  <a:pt x="1204" y="900"/>
                </a:cubicBezTo>
                <a:cubicBezTo>
                  <a:pt x="1204" y="933"/>
                  <a:pt x="1231" y="960"/>
                  <a:pt x="1264" y="960"/>
                </a:cubicBezTo>
                <a:cubicBezTo>
                  <a:pt x="1681" y="960"/>
                  <a:pt x="1681" y="960"/>
                  <a:pt x="1681" y="960"/>
                </a:cubicBezTo>
                <a:cubicBezTo>
                  <a:pt x="1683" y="980"/>
                  <a:pt x="1684" y="1000"/>
                  <a:pt x="1684" y="1020"/>
                </a:cubicBezTo>
                <a:cubicBezTo>
                  <a:pt x="1684" y="1296"/>
                  <a:pt x="1516" y="1541"/>
                  <a:pt x="1263" y="1639"/>
                </a:cubicBezTo>
                <a:close/>
                <a:moveTo>
                  <a:pt x="1330" y="840"/>
                </a:moveTo>
                <a:cubicBezTo>
                  <a:pt x="1358" y="703"/>
                  <a:pt x="1479" y="600"/>
                  <a:pt x="1624" y="600"/>
                </a:cubicBezTo>
                <a:cubicBezTo>
                  <a:pt x="1771" y="600"/>
                  <a:pt x="1894" y="703"/>
                  <a:pt x="1922" y="840"/>
                </a:cubicBezTo>
                <a:lnTo>
                  <a:pt x="1330" y="840"/>
                </a:lnTo>
                <a:close/>
              </a:path>
            </a:pathLst>
          </a:custGeom>
          <a:solidFill>
            <a:srgbClr val="30353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orbel"/>
              <a:ea typeface="Corbel"/>
              <a:cs typeface="Corbel"/>
              <a:sym typeface="Corbel"/>
            </a:endParaRPr>
          </a:p>
        </p:txBody>
      </p:sp>
      <p:grpSp>
        <p:nvGrpSpPr>
          <p:cNvPr id="228" name="Google Shape;228;p6"/>
          <p:cNvGrpSpPr/>
          <p:nvPr/>
        </p:nvGrpSpPr>
        <p:grpSpPr>
          <a:xfrm>
            <a:off x="816617" y="3307745"/>
            <a:ext cx="479894" cy="369332"/>
            <a:chOff x="816617" y="3307745"/>
            <a:chExt cx="479894" cy="369332"/>
          </a:xfrm>
        </p:grpSpPr>
        <p:pic>
          <p:nvPicPr>
            <p:cNvPr id="229" name="Google Shape;229;p6" descr="This image is an icon of a human being. "/>
            <p:cNvPicPr preferRelativeResize="0"/>
            <p:nvPr/>
          </p:nvPicPr>
          <p:blipFill rotWithShape="1">
            <a:blip r:embed="rId6">
              <a:alphaModFix/>
            </a:blip>
            <a:srcRect/>
            <a:stretch/>
          </p:blipFill>
          <p:spPr>
            <a:xfrm>
              <a:off x="816617" y="3346008"/>
              <a:ext cx="231766" cy="263774"/>
            </a:xfrm>
            <a:prstGeom prst="rect">
              <a:avLst/>
            </a:prstGeom>
            <a:noFill/>
            <a:ln>
              <a:noFill/>
            </a:ln>
          </p:spPr>
        </p:pic>
        <p:sp>
          <p:nvSpPr>
            <p:cNvPr id="230" name="Google Shape;230;p6"/>
            <p:cNvSpPr txBox="1"/>
            <p:nvPr/>
          </p:nvSpPr>
          <p:spPr>
            <a:xfrm>
              <a:off x="1296446" y="3307745"/>
              <a:ext cx="65" cy="369332"/>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Corbel"/>
                <a:ea typeface="Corbel"/>
                <a:cs typeface="Corbel"/>
                <a:sym typeface="Corbel"/>
              </a:endParaRPr>
            </a:p>
          </p:txBody>
        </p:sp>
      </p:grpSp>
      <p:sp>
        <p:nvSpPr>
          <p:cNvPr id="231" name="Google Shape;231;p6"/>
          <p:cNvSpPr txBox="1"/>
          <p:nvPr/>
        </p:nvSpPr>
        <p:spPr>
          <a:xfrm>
            <a:off x="7445079" y="896297"/>
            <a:ext cx="4552657" cy="120028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r>
              <a:rPr lang="en-US" sz="3600" dirty="0">
                <a:solidFill>
                  <a:schemeClr val="accent1"/>
                </a:solidFill>
                <a:latin typeface="Times New Roman" panose="02020603050405020304" pitchFamily="18" charset="0"/>
                <a:ea typeface="+mj-ea"/>
                <a:cs typeface="Times New Roman" panose="02020603050405020304" pitchFamily="18" charset="0"/>
                <a:sym typeface="Corbel"/>
              </a:rPr>
              <a:t>EXPLORATORY </a:t>
            </a:r>
            <a:endParaRPr sz="3600" dirty="0">
              <a:solidFill>
                <a:schemeClr val="accent1"/>
              </a:solidFill>
              <a:latin typeface="Times New Roman" panose="02020603050405020304" pitchFamily="18" charset="0"/>
              <a:ea typeface="+mj-ea"/>
              <a:cs typeface="Times New Roman" panose="02020603050405020304" pitchFamily="18" charset="0"/>
              <a:sym typeface="Arial"/>
            </a:endParaRPr>
          </a:p>
          <a:p>
            <a:pPr marL="0" marR="0" lvl="0" indent="0" algn="ctr" rtl="0">
              <a:lnSpc>
                <a:spcPct val="100000"/>
              </a:lnSpc>
              <a:spcBef>
                <a:spcPts val="0"/>
              </a:spcBef>
              <a:spcAft>
                <a:spcPts val="0"/>
              </a:spcAft>
              <a:buClr>
                <a:srgbClr val="000000"/>
              </a:buClr>
              <a:buSzPts val="5400"/>
              <a:buFont typeface="Arial"/>
              <a:buNone/>
            </a:pPr>
            <a:r>
              <a:rPr lang="en-US" sz="3600" dirty="0">
                <a:solidFill>
                  <a:schemeClr val="accent1"/>
                </a:solidFill>
                <a:latin typeface="Times New Roman" panose="02020603050405020304" pitchFamily="18" charset="0"/>
                <a:ea typeface="+mj-ea"/>
                <a:cs typeface="Times New Roman" panose="02020603050405020304" pitchFamily="18" charset="0"/>
                <a:sym typeface="Corbel"/>
              </a:rPr>
              <a:t>DATA ANALYSIS</a:t>
            </a:r>
            <a:endParaRPr sz="3600" dirty="0">
              <a:solidFill>
                <a:schemeClr val="accent1"/>
              </a:solidFill>
              <a:latin typeface="Times New Roman" panose="02020603050405020304" pitchFamily="18" charset="0"/>
              <a:ea typeface="+mj-ea"/>
              <a:cs typeface="Times New Roman" panose="02020603050405020304" pitchFamily="18" charset="0"/>
              <a:sym typeface="Arial"/>
            </a:endParaRPr>
          </a:p>
        </p:txBody>
      </p:sp>
      <p:sp>
        <p:nvSpPr>
          <p:cNvPr id="232" name="Google Shape;232;p6"/>
          <p:cNvSpPr/>
          <p:nvPr/>
        </p:nvSpPr>
        <p:spPr>
          <a:xfrm rot="2700000">
            <a:off x="11821873" y="6430342"/>
            <a:ext cx="454431" cy="519960"/>
          </a:xfrm>
          <a:custGeom>
            <a:avLst/>
            <a:gdLst/>
            <a:ahLst/>
            <a:cxnLst/>
            <a:rect l="l" t="t" r="r" b="b"/>
            <a:pathLst>
              <a:path w="889463" h="1017114" extrusionOk="0">
                <a:moveTo>
                  <a:pt x="110516" y="95275"/>
                </a:moveTo>
                <a:cubicBezTo>
                  <a:pt x="144657" y="61133"/>
                  <a:pt x="185310" y="33504"/>
                  <a:pt x="230452" y="14411"/>
                </a:cubicBezTo>
                <a:lnTo>
                  <a:pt x="276877" y="0"/>
                </a:lnTo>
                <a:lnTo>
                  <a:pt x="889463" y="612585"/>
                </a:lnTo>
                <a:lnTo>
                  <a:pt x="484934" y="1017114"/>
                </a:lnTo>
                <a:lnTo>
                  <a:pt x="377324" y="1017114"/>
                </a:lnTo>
                <a:cubicBezTo>
                  <a:pt x="168934" y="1017114"/>
                  <a:pt x="0" y="848180"/>
                  <a:pt x="0" y="639790"/>
                </a:cubicBezTo>
                <a:lnTo>
                  <a:pt x="0" y="362083"/>
                </a:lnTo>
                <a:cubicBezTo>
                  <a:pt x="0" y="257888"/>
                  <a:pt x="42234" y="163556"/>
                  <a:pt x="110516" y="95275"/>
                </a:cubicBezTo>
                <a:close/>
              </a:path>
            </a:pathLst>
          </a:custGeom>
          <a:solidFill>
            <a:srgbClr val="7F7F7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98A3AD"/>
              </a:solidFill>
              <a:latin typeface="Corbel"/>
              <a:ea typeface="Corbel"/>
              <a:cs typeface="Corbel"/>
              <a:sym typeface="Corbel"/>
            </a:endParaRPr>
          </a:p>
        </p:txBody>
      </p:sp>
      <p:sp>
        <p:nvSpPr>
          <p:cNvPr id="233" name="Google Shape;233;p6"/>
          <p:cNvSpPr txBox="1"/>
          <p:nvPr/>
        </p:nvSpPr>
        <p:spPr>
          <a:xfrm>
            <a:off x="11857440" y="6481180"/>
            <a:ext cx="276038"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chemeClr val="lt1"/>
                </a:solidFill>
                <a:latin typeface="Corbel"/>
                <a:ea typeface="Corbel"/>
                <a:cs typeface="Corbel"/>
                <a:sym typeface="Corbel"/>
              </a:rPr>
              <a:t>6</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B692B-7A38-4D2F-AEEB-856589DE03E1}"/>
              </a:ext>
            </a:extLst>
          </p:cNvPr>
          <p:cNvSpPr>
            <a:spLocks noGrp="1"/>
          </p:cNvSpPr>
          <p:nvPr>
            <p:ph type="title"/>
          </p:nvPr>
        </p:nvSpPr>
        <p:spPr/>
        <p:txBody>
          <a:bodyPr/>
          <a:lstStyle/>
          <a:p>
            <a:r>
              <a:rPr lang="en-US" b="1" dirty="0">
                <a:solidFill>
                  <a:srgbClr val="135162"/>
                </a:solidFill>
                <a:latin typeface="Corbel"/>
                <a:ea typeface="+mn-ea"/>
                <a:cs typeface="+mn-cs"/>
                <a:sym typeface="Calibri"/>
              </a:rPr>
              <a:t>UNIVARIATE </a:t>
            </a:r>
            <a:r>
              <a:rPr lang="en-US" sz="3600" dirty="0">
                <a:solidFill>
                  <a:schemeClr val="accent2"/>
                </a:solidFill>
                <a:latin typeface="Calibri"/>
                <a:ea typeface="Calibri"/>
                <a:cs typeface="Calibri"/>
                <a:sym typeface="Calibri"/>
              </a:rPr>
              <a:t>ANALYSIS</a:t>
            </a:r>
            <a:endParaRPr lang="en-IN" dirty="0"/>
          </a:p>
        </p:txBody>
      </p:sp>
      <p:pic>
        <p:nvPicPr>
          <p:cNvPr id="5" name="Content Placeholder 4">
            <a:extLst>
              <a:ext uri="{FF2B5EF4-FFF2-40B4-BE49-F238E27FC236}">
                <a16:creationId xmlns:a16="http://schemas.microsoft.com/office/drawing/2014/main" id="{97B8E2E8-2BEA-4123-B500-F2F7C1B419EA}"/>
              </a:ext>
            </a:extLst>
          </p:cNvPr>
          <p:cNvPicPr>
            <a:picLocks noGrp="1" noChangeAspect="1"/>
          </p:cNvPicPr>
          <p:nvPr>
            <p:ph idx="1"/>
          </p:nvPr>
        </p:nvPicPr>
        <p:blipFill>
          <a:blip r:embed="rId2"/>
          <a:stretch>
            <a:fillRect/>
          </a:stretch>
        </p:blipFill>
        <p:spPr>
          <a:xfrm>
            <a:off x="323423" y="1459617"/>
            <a:ext cx="7244996" cy="3467984"/>
          </a:xfrm>
        </p:spPr>
      </p:pic>
      <p:sp>
        <p:nvSpPr>
          <p:cNvPr id="7" name="TextBox 6">
            <a:extLst>
              <a:ext uri="{FF2B5EF4-FFF2-40B4-BE49-F238E27FC236}">
                <a16:creationId xmlns:a16="http://schemas.microsoft.com/office/drawing/2014/main" id="{E7AC134C-C216-471A-97F0-E8D2AC21AA27}"/>
              </a:ext>
            </a:extLst>
          </p:cNvPr>
          <p:cNvSpPr txBox="1"/>
          <p:nvPr/>
        </p:nvSpPr>
        <p:spPr>
          <a:xfrm>
            <a:off x="3945921" y="4639551"/>
            <a:ext cx="6105378" cy="1846659"/>
          </a:xfrm>
          <a:prstGeom prst="rect">
            <a:avLst/>
          </a:prstGeom>
          <a:noFill/>
        </p:spPr>
        <p:txBody>
          <a:bodyPr wrap="square">
            <a:spAutoFit/>
          </a:bodyPr>
          <a:lstStyle/>
          <a:p>
            <a:pPr marL="0" marR="0" lvl="0" indent="0" algn="l" rtl="0">
              <a:lnSpc>
                <a:spcPct val="100000"/>
              </a:lnSpc>
              <a:spcBef>
                <a:spcPts val="0"/>
              </a:spcBef>
              <a:spcAft>
                <a:spcPts val="0"/>
              </a:spcAft>
              <a:buClr>
                <a:srgbClr val="000000"/>
              </a:buClr>
              <a:buSzPts val="1800"/>
              <a:buFont typeface="Arial"/>
              <a:buNone/>
            </a:pPr>
            <a:r>
              <a:rPr lang="en-IN" sz="1800" b="0" i="0" u="none" strike="noStrike" cap="none" dirty="0">
                <a:solidFill>
                  <a:srgbClr val="00C0B7"/>
                </a:solidFill>
                <a:latin typeface="Corbel"/>
                <a:ea typeface="Corbel"/>
                <a:cs typeface="Corbel"/>
                <a:sym typeface="Corbel"/>
              </a:rPr>
              <a:t>INFER</a:t>
            </a:r>
            <a:r>
              <a:rPr lang="en-IN" sz="1800" b="0" i="0" u="none" strike="noStrike" cap="none" dirty="0">
                <a:solidFill>
                  <a:schemeClr val="accent2"/>
                </a:solidFill>
                <a:latin typeface="Corbel"/>
                <a:ea typeface="Corbel"/>
                <a:cs typeface="Corbel"/>
                <a:sym typeface="Corbel"/>
              </a:rPr>
              <a:t>ENCES</a:t>
            </a:r>
            <a:endParaRPr lang="en-IN"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IN" sz="2400" b="1" dirty="0">
                <a:solidFill>
                  <a:srgbClr val="135162"/>
                </a:solidFill>
                <a:latin typeface="Corbel"/>
                <a:sym typeface="Corbel"/>
              </a:rPr>
              <a:t>(</a:t>
            </a:r>
            <a:r>
              <a:rPr lang="en-IN" sz="2400" b="1" dirty="0">
                <a:solidFill>
                  <a:srgbClr val="135162"/>
                </a:solidFill>
                <a:latin typeface="Corbel"/>
                <a:sym typeface="Arial Black"/>
              </a:rPr>
              <a:t>Target Variable : Attrition)</a:t>
            </a:r>
            <a:endParaRPr lang="en-IN" sz="2400" b="1" dirty="0">
              <a:solidFill>
                <a:srgbClr val="135162"/>
              </a:solidFill>
              <a:latin typeface="Corbel"/>
              <a:sym typeface="Arial"/>
            </a:endParaRPr>
          </a:p>
          <a:p>
            <a:pPr marL="0" marR="0" lvl="0" indent="0" algn="l" rtl="0">
              <a:lnSpc>
                <a:spcPct val="100000"/>
              </a:lnSpc>
              <a:spcBef>
                <a:spcPts val="0"/>
              </a:spcBef>
              <a:spcAft>
                <a:spcPts val="0"/>
              </a:spcAft>
              <a:buClr>
                <a:srgbClr val="000000"/>
              </a:buClr>
              <a:buSzPts val="1800"/>
              <a:buFont typeface="Arial"/>
              <a:buNone/>
            </a:pPr>
            <a:endParaRPr lang="en-IN" sz="1800" b="1" i="0" u="none" strike="noStrike" cap="none" dirty="0">
              <a:solidFill>
                <a:schemeClr val="dk1"/>
              </a:solidFill>
              <a:latin typeface="Arial Black"/>
              <a:ea typeface="Arial Black"/>
              <a:cs typeface="Arial Black"/>
              <a:sym typeface="Arial Black"/>
            </a:endParaRPr>
          </a:p>
          <a:p>
            <a:pPr marL="0" marR="0" lvl="0" indent="0" algn="l" rtl="0">
              <a:lnSpc>
                <a:spcPct val="100000"/>
              </a:lnSpc>
              <a:spcBef>
                <a:spcPts val="0"/>
              </a:spcBef>
              <a:spcAft>
                <a:spcPts val="0"/>
              </a:spcAft>
              <a:buClr>
                <a:srgbClr val="000000"/>
              </a:buClr>
              <a:buSzPts val="1800"/>
              <a:buFont typeface="Arial"/>
              <a:buChar char="•"/>
            </a:pPr>
            <a:r>
              <a:rPr lang="en-IN" sz="1800" b="0" i="0" u="none" strike="noStrike" cap="none" dirty="0">
                <a:solidFill>
                  <a:srgbClr val="000000"/>
                </a:solidFill>
                <a:latin typeface="Calibri"/>
                <a:ea typeface="Calibri"/>
                <a:cs typeface="Calibri"/>
                <a:sym typeface="Calibri"/>
              </a:rPr>
              <a:t>The Response variable is imbalanced data.</a:t>
            </a:r>
            <a:endParaRPr lang="en-IN"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lang="en-IN"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Char char="•"/>
            </a:pPr>
            <a:r>
              <a:rPr lang="en-IN" sz="1800" b="0" i="0" u="none" strike="noStrike" cap="none" dirty="0">
                <a:solidFill>
                  <a:srgbClr val="000000"/>
                </a:solidFill>
                <a:latin typeface="Calibri"/>
                <a:ea typeface="Calibri"/>
                <a:cs typeface="Calibri"/>
                <a:sym typeface="Calibri"/>
              </a:rPr>
              <a:t> Only 21.3% of overall records are likely to drop out</a:t>
            </a:r>
          </a:p>
        </p:txBody>
      </p:sp>
    </p:spTree>
    <p:extLst>
      <p:ext uri="{BB962C8B-B14F-4D97-AF65-F5344CB8AC3E}">
        <p14:creationId xmlns:p14="http://schemas.microsoft.com/office/powerpoint/2010/main" val="10767668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8"/>
          <p:cNvSpPr txBox="1">
            <a:spLocks noGrp="1"/>
          </p:cNvSpPr>
          <p:nvPr>
            <p:ph type="title"/>
          </p:nvPr>
        </p:nvSpPr>
        <p:spPr>
          <a:xfrm>
            <a:off x="759355" y="1188441"/>
            <a:ext cx="2947482" cy="4601183"/>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6F1719"/>
              </a:buClr>
              <a:buSzPts val="1800"/>
              <a:buFont typeface="Calibri"/>
              <a:buNone/>
            </a:pPr>
            <a:r>
              <a:rPr lang="en-US" sz="1800" dirty="0">
                <a:solidFill>
                  <a:srgbClr val="00B0F0"/>
                </a:solidFill>
                <a:latin typeface="Calibri"/>
                <a:ea typeface="Calibri"/>
                <a:cs typeface="Calibri"/>
                <a:sym typeface="Calibri"/>
              </a:rPr>
              <a:t>INFERENCES:</a:t>
            </a:r>
            <a:br>
              <a:rPr lang="en-US" sz="1800" dirty="0">
                <a:solidFill>
                  <a:srgbClr val="00B0F0"/>
                </a:solidFill>
                <a:latin typeface="Calibri"/>
                <a:ea typeface="Calibri"/>
                <a:cs typeface="Calibri"/>
                <a:sym typeface="Calibri"/>
              </a:rPr>
            </a:br>
            <a:br>
              <a:rPr lang="en-US" sz="1800" dirty="0">
                <a:solidFill>
                  <a:srgbClr val="6F1719"/>
                </a:solidFill>
                <a:latin typeface="Calibri"/>
                <a:ea typeface="Calibri"/>
                <a:cs typeface="Calibri"/>
                <a:sym typeface="Calibri"/>
              </a:rPr>
            </a:br>
            <a:r>
              <a:rPr lang="en-US" sz="1800" dirty="0">
                <a:solidFill>
                  <a:schemeClr val="accent1">
                    <a:lumMod val="75000"/>
                  </a:schemeClr>
                </a:solidFill>
                <a:latin typeface="Calibri"/>
                <a:ea typeface="Calibri"/>
                <a:cs typeface="Calibri"/>
                <a:sym typeface="Calibri"/>
              </a:rPr>
              <a:t>Students of Age group 18 are in high numbers and the it is observed that the students of the same age group are likely to drop out more.</a:t>
            </a:r>
            <a:br>
              <a:rPr lang="en-US" sz="1800" dirty="0">
                <a:solidFill>
                  <a:srgbClr val="6F1719"/>
                </a:solidFill>
                <a:latin typeface="Calibri"/>
                <a:ea typeface="Calibri"/>
                <a:cs typeface="Calibri"/>
                <a:sym typeface="Calibri"/>
              </a:rPr>
            </a:br>
            <a:br>
              <a:rPr lang="en-US" sz="1800" dirty="0">
                <a:solidFill>
                  <a:schemeClr val="lt1"/>
                </a:solidFill>
                <a:latin typeface="Calibri"/>
                <a:ea typeface="Calibri"/>
                <a:cs typeface="Calibri"/>
                <a:sym typeface="Calibri"/>
              </a:rPr>
            </a:br>
            <a:br>
              <a:rPr lang="en-US" sz="1800" b="0" i="0" u="none" strike="noStrike" dirty="0">
                <a:solidFill>
                  <a:schemeClr val="lt1"/>
                </a:solidFill>
                <a:latin typeface="Calibri"/>
                <a:ea typeface="Calibri"/>
                <a:cs typeface="Calibri"/>
                <a:sym typeface="Calibri"/>
              </a:rPr>
            </a:br>
            <a:r>
              <a:rPr lang="en-US" sz="1800" b="0" i="0" u="none" strike="noStrike" dirty="0">
                <a:solidFill>
                  <a:schemeClr val="lt1"/>
                </a:solidFill>
                <a:latin typeface="Calibri"/>
                <a:ea typeface="Calibri"/>
                <a:cs typeface="Calibri"/>
                <a:sym typeface="Calibri"/>
              </a:rPr>
              <a:t>Males are more interested in Vehicle insurance when compared with female</a:t>
            </a:r>
            <a:r>
              <a:rPr lang="en-US" sz="1800" dirty="0">
                <a:solidFill>
                  <a:schemeClr val="lt1"/>
                </a:solidFill>
                <a:latin typeface="Calibri"/>
                <a:ea typeface="Calibri"/>
                <a:cs typeface="Calibri"/>
                <a:sym typeface="Calibri"/>
              </a:rPr>
              <a:t>.</a:t>
            </a:r>
            <a:br>
              <a:rPr lang="en-US" sz="1800" b="0" i="0" u="none" strike="noStrike" dirty="0">
                <a:solidFill>
                  <a:schemeClr val="lt1"/>
                </a:solidFill>
                <a:latin typeface="Calibri"/>
                <a:ea typeface="Calibri"/>
                <a:cs typeface="Calibri"/>
                <a:sym typeface="Calibri"/>
              </a:rPr>
            </a:br>
            <a:br>
              <a:rPr lang="en-US" sz="1800" dirty="0">
                <a:solidFill>
                  <a:schemeClr val="lt1"/>
                </a:solidFill>
                <a:latin typeface="Calibri"/>
                <a:ea typeface="Calibri"/>
                <a:cs typeface="Calibri"/>
                <a:sym typeface="Calibri"/>
              </a:rPr>
            </a:br>
            <a:r>
              <a:rPr lang="en-US" sz="1800" b="0" i="0" u="none" strike="noStrike" dirty="0">
                <a:solidFill>
                  <a:schemeClr val="lt1"/>
                </a:solidFill>
                <a:latin typeface="Calibri"/>
                <a:ea typeface="Calibri"/>
                <a:cs typeface="Calibri"/>
                <a:sym typeface="Calibri"/>
              </a:rPr>
              <a:t>Chances of male buying a vehicle insurance is high compared to female. So we may have to concentrate more on male customers.</a:t>
            </a:r>
            <a:br>
              <a:rPr lang="en-US" sz="1800" dirty="0">
                <a:solidFill>
                  <a:schemeClr val="lt1"/>
                </a:solidFill>
                <a:latin typeface="Calibri"/>
                <a:ea typeface="Calibri"/>
                <a:cs typeface="Calibri"/>
                <a:sym typeface="Calibri"/>
              </a:rPr>
            </a:br>
            <a:endParaRPr sz="1800" dirty="0">
              <a:latin typeface="Calibri"/>
              <a:ea typeface="Calibri"/>
              <a:cs typeface="Calibri"/>
              <a:sym typeface="Calibri"/>
            </a:endParaRPr>
          </a:p>
        </p:txBody>
      </p:sp>
      <p:sp>
        <p:nvSpPr>
          <p:cNvPr id="248" name="Google Shape;248;p8"/>
          <p:cNvSpPr txBox="1"/>
          <p:nvPr/>
        </p:nvSpPr>
        <p:spPr>
          <a:xfrm>
            <a:off x="426236" y="698449"/>
            <a:ext cx="2530992" cy="4616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2400" b="1" dirty="0">
                <a:solidFill>
                  <a:srgbClr val="135162"/>
                </a:solidFill>
                <a:latin typeface="Corbel"/>
                <a:sym typeface="Corbel"/>
              </a:rPr>
              <a:t>STDNT_AGE:</a:t>
            </a:r>
            <a:endParaRPr sz="2400" b="1" dirty="0">
              <a:solidFill>
                <a:srgbClr val="135162"/>
              </a:solidFill>
              <a:latin typeface="Corbel"/>
              <a:sym typeface="Corbel"/>
            </a:endParaRPr>
          </a:p>
        </p:txBody>
      </p:sp>
      <p:pic>
        <p:nvPicPr>
          <p:cNvPr id="3" name="Picture 2">
            <a:extLst>
              <a:ext uri="{FF2B5EF4-FFF2-40B4-BE49-F238E27FC236}">
                <a16:creationId xmlns:a16="http://schemas.microsoft.com/office/drawing/2014/main" id="{DDB585A2-D30A-4580-811C-5ED9D312B542}"/>
              </a:ext>
            </a:extLst>
          </p:cNvPr>
          <p:cNvPicPr>
            <a:picLocks noChangeAspect="1"/>
          </p:cNvPicPr>
          <p:nvPr/>
        </p:nvPicPr>
        <p:blipFill>
          <a:blip r:embed="rId3"/>
          <a:stretch>
            <a:fillRect/>
          </a:stretch>
        </p:blipFill>
        <p:spPr>
          <a:xfrm>
            <a:off x="529214" y="3429000"/>
            <a:ext cx="8591550" cy="2952750"/>
          </a:xfrm>
          <a:prstGeom prst="rect">
            <a:avLst/>
          </a:prstGeom>
        </p:spPr>
      </p:pic>
      <p:pic>
        <p:nvPicPr>
          <p:cNvPr id="5" name="Picture 4">
            <a:extLst>
              <a:ext uri="{FF2B5EF4-FFF2-40B4-BE49-F238E27FC236}">
                <a16:creationId xmlns:a16="http://schemas.microsoft.com/office/drawing/2014/main" id="{5B2DD58F-4253-4502-A704-DB413E722080}"/>
              </a:ext>
            </a:extLst>
          </p:cNvPr>
          <p:cNvPicPr>
            <a:picLocks noChangeAspect="1"/>
          </p:cNvPicPr>
          <p:nvPr/>
        </p:nvPicPr>
        <p:blipFill>
          <a:blip r:embed="rId4"/>
          <a:stretch>
            <a:fillRect/>
          </a:stretch>
        </p:blipFill>
        <p:spPr>
          <a:xfrm>
            <a:off x="5338984" y="698449"/>
            <a:ext cx="3638550" cy="260985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8"/>
          <p:cNvSpPr txBox="1">
            <a:spLocks noGrp="1"/>
          </p:cNvSpPr>
          <p:nvPr>
            <p:ph type="title"/>
          </p:nvPr>
        </p:nvSpPr>
        <p:spPr>
          <a:xfrm>
            <a:off x="1153250" y="1300983"/>
            <a:ext cx="2947482" cy="460118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6F1719"/>
              </a:buClr>
              <a:buSzPts val="1800"/>
              <a:buFont typeface="Calibri"/>
              <a:buNone/>
            </a:pPr>
            <a:r>
              <a:rPr lang="en-US" sz="1800" dirty="0">
                <a:solidFill>
                  <a:srgbClr val="00B0F0"/>
                </a:solidFill>
                <a:latin typeface="Calibri"/>
                <a:ea typeface="Calibri"/>
                <a:cs typeface="Calibri"/>
                <a:sym typeface="Calibri"/>
              </a:rPr>
              <a:t>INFERENCES:</a:t>
            </a:r>
            <a:br>
              <a:rPr lang="en-US" sz="1800" dirty="0">
                <a:solidFill>
                  <a:srgbClr val="00B0F0"/>
                </a:solidFill>
                <a:latin typeface="Calibri"/>
                <a:ea typeface="Calibri"/>
                <a:cs typeface="Calibri"/>
                <a:sym typeface="Calibri"/>
              </a:rPr>
            </a:br>
            <a:br>
              <a:rPr lang="en-US" sz="1800" dirty="0">
                <a:solidFill>
                  <a:srgbClr val="6F1719"/>
                </a:solidFill>
                <a:latin typeface="Calibri"/>
                <a:ea typeface="Calibri"/>
                <a:cs typeface="Calibri"/>
                <a:sym typeface="Calibri"/>
              </a:rPr>
            </a:br>
            <a:r>
              <a:rPr lang="en-US" sz="1800" dirty="0">
                <a:solidFill>
                  <a:schemeClr val="accent1">
                    <a:lumMod val="75000"/>
                  </a:schemeClr>
                </a:solidFill>
                <a:latin typeface="Calibri"/>
                <a:ea typeface="Calibri"/>
                <a:cs typeface="Calibri"/>
                <a:sym typeface="Calibri"/>
              </a:rPr>
              <a:t>Students who are</a:t>
            </a:r>
            <a:r>
              <a:rPr lang="en-IN" sz="1800" dirty="0">
                <a:solidFill>
                  <a:schemeClr val="accent1">
                    <a:lumMod val="75000"/>
                  </a:schemeClr>
                </a:solidFill>
                <a:latin typeface="Calibri"/>
                <a:ea typeface="Calibri"/>
                <a:cs typeface="Calibri"/>
                <a:sym typeface="Calibri"/>
              </a:rPr>
              <a:t>Female tends to attrition compared to male.</a:t>
            </a:r>
            <a:br>
              <a:rPr lang="en-IN" sz="1800" dirty="0">
                <a:solidFill>
                  <a:schemeClr val="accent1">
                    <a:lumMod val="75000"/>
                  </a:schemeClr>
                </a:solidFill>
                <a:latin typeface="Calibri"/>
                <a:ea typeface="Calibri"/>
                <a:cs typeface="Calibri"/>
                <a:sym typeface="Calibri"/>
              </a:rPr>
            </a:br>
            <a:r>
              <a:rPr lang="en-IN" sz="1800" dirty="0">
                <a:solidFill>
                  <a:schemeClr val="accent1">
                    <a:lumMod val="75000"/>
                  </a:schemeClr>
                </a:solidFill>
                <a:latin typeface="Calibri"/>
                <a:ea typeface="Calibri"/>
                <a:cs typeface="Calibri"/>
                <a:sym typeface="Calibri"/>
              </a:rPr>
              <a:t>The enrolment of Females are more.</a:t>
            </a:r>
            <a:br>
              <a:rPr lang="en-US" sz="1800" dirty="0">
                <a:solidFill>
                  <a:schemeClr val="lt1"/>
                </a:solidFill>
                <a:latin typeface="Calibri"/>
                <a:ea typeface="Calibri"/>
                <a:cs typeface="Calibri"/>
                <a:sym typeface="Calibri"/>
              </a:rPr>
            </a:br>
            <a:br>
              <a:rPr lang="en-US" sz="1800" b="0" i="0" u="none" strike="noStrike" dirty="0">
                <a:solidFill>
                  <a:schemeClr val="lt1"/>
                </a:solidFill>
                <a:latin typeface="Calibri"/>
                <a:ea typeface="Calibri"/>
                <a:cs typeface="Calibri"/>
                <a:sym typeface="Calibri"/>
              </a:rPr>
            </a:br>
            <a:r>
              <a:rPr lang="en-US" sz="1800" b="0" i="0" u="none" strike="noStrike" dirty="0">
                <a:solidFill>
                  <a:schemeClr val="lt1"/>
                </a:solidFill>
                <a:latin typeface="Calibri"/>
                <a:ea typeface="Calibri"/>
                <a:cs typeface="Calibri"/>
                <a:sym typeface="Calibri"/>
              </a:rPr>
              <a:t>Males are more interested in Vehicle insurance when compared with female</a:t>
            </a:r>
            <a:r>
              <a:rPr lang="en-US" sz="1800" dirty="0">
                <a:solidFill>
                  <a:schemeClr val="lt1"/>
                </a:solidFill>
                <a:latin typeface="Calibri"/>
                <a:ea typeface="Calibri"/>
                <a:cs typeface="Calibri"/>
                <a:sym typeface="Calibri"/>
              </a:rPr>
              <a:t>.</a:t>
            </a:r>
            <a:br>
              <a:rPr lang="en-US" sz="1800" b="0" i="0" u="none" strike="noStrike" dirty="0">
                <a:solidFill>
                  <a:schemeClr val="lt1"/>
                </a:solidFill>
                <a:latin typeface="Calibri"/>
                <a:ea typeface="Calibri"/>
                <a:cs typeface="Calibri"/>
                <a:sym typeface="Calibri"/>
              </a:rPr>
            </a:br>
            <a:br>
              <a:rPr lang="en-US" sz="1800" dirty="0">
                <a:solidFill>
                  <a:schemeClr val="lt1"/>
                </a:solidFill>
                <a:latin typeface="Calibri"/>
                <a:ea typeface="Calibri"/>
                <a:cs typeface="Calibri"/>
                <a:sym typeface="Calibri"/>
              </a:rPr>
            </a:br>
            <a:r>
              <a:rPr lang="en-US" sz="1800" b="0" i="0" u="none" strike="noStrike" dirty="0">
                <a:solidFill>
                  <a:schemeClr val="lt1"/>
                </a:solidFill>
                <a:latin typeface="Calibri"/>
                <a:ea typeface="Calibri"/>
                <a:cs typeface="Calibri"/>
                <a:sym typeface="Calibri"/>
              </a:rPr>
              <a:t>Chances of male buying a vehicle insurance is high compared to female. So we may have to concentrate more on male customers.</a:t>
            </a:r>
            <a:br>
              <a:rPr lang="en-US" sz="1800" dirty="0">
                <a:solidFill>
                  <a:schemeClr val="lt1"/>
                </a:solidFill>
                <a:latin typeface="Calibri"/>
                <a:ea typeface="Calibri"/>
                <a:cs typeface="Calibri"/>
                <a:sym typeface="Calibri"/>
              </a:rPr>
            </a:br>
            <a:endParaRPr sz="1800" dirty="0">
              <a:latin typeface="Calibri"/>
              <a:ea typeface="Calibri"/>
              <a:cs typeface="Calibri"/>
              <a:sym typeface="Calibri"/>
            </a:endParaRPr>
          </a:p>
        </p:txBody>
      </p:sp>
      <p:sp>
        <p:nvSpPr>
          <p:cNvPr id="248" name="Google Shape;248;p8"/>
          <p:cNvSpPr txBox="1"/>
          <p:nvPr/>
        </p:nvSpPr>
        <p:spPr>
          <a:xfrm>
            <a:off x="426236" y="698449"/>
            <a:ext cx="3048484" cy="4616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2400" b="1" dirty="0">
                <a:solidFill>
                  <a:srgbClr val="135162"/>
                </a:solidFill>
                <a:latin typeface="Corbel"/>
                <a:sym typeface="Corbel"/>
              </a:rPr>
              <a:t>STDNT_GENDER:</a:t>
            </a:r>
            <a:endParaRPr sz="2400" b="1" dirty="0">
              <a:solidFill>
                <a:srgbClr val="135162"/>
              </a:solidFill>
              <a:latin typeface="Corbel"/>
              <a:sym typeface="Corbel"/>
            </a:endParaRPr>
          </a:p>
        </p:txBody>
      </p:sp>
      <p:pic>
        <p:nvPicPr>
          <p:cNvPr id="4" name="Picture 3">
            <a:extLst>
              <a:ext uri="{FF2B5EF4-FFF2-40B4-BE49-F238E27FC236}">
                <a16:creationId xmlns:a16="http://schemas.microsoft.com/office/drawing/2014/main" id="{D3BADDCA-D437-4BB0-89A0-B2E7EA750CC7}"/>
              </a:ext>
            </a:extLst>
          </p:cNvPr>
          <p:cNvPicPr>
            <a:picLocks noChangeAspect="1"/>
          </p:cNvPicPr>
          <p:nvPr/>
        </p:nvPicPr>
        <p:blipFill>
          <a:blip r:embed="rId3"/>
          <a:stretch>
            <a:fillRect/>
          </a:stretch>
        </p:blipFill>
        <p:spPr>
          <a:xfrm>
            <a:off x="968399" y="3207434"/>
            <a:ext cx="5144793" cy="3650566"/>
          </a:xfrm>
          <a:prstGeom prst="rect">
            <a:avLst/>
          </a:prstGeom>
        </p:spPr>
      </p:pic>
      <p:pic>
        <p:nvPicPr>
          <p:cNvPr id="7" name="Picture 6">
            <a:extLst>
              <a:ext uri="{FF2B5EF4-FFF2-40B4-BE49-F238E27FC236}">
                <a16:creationId xmlns:a16="http://schemas.microsoft.com/office/drawing/2014/main" id="{9E1396AD-C7DF-4B5E-A2E9-5D7CC7B3561E}"/>
              </a:ext>
            </a:extLst>
          </p:cNvPr>
          <p:cNvPicPr>
            <a:picLocks noChangeAspect="1"/>
          </p:cNvPicPr>
          <p:nvPr/>
        </p:nvPicPr>
        <p:blipFill>
          <a:blip r:embed="rId4"/>
          <a:stretch>
            <a:fillRect/>
          </a:stretch>
        </p:blipFill>
        <p:spPr>
          <a:xfrm>
            <a:off x="6770956" y="883094"/>
            <a:ext cx="2476500" cy="3181350"/>
          </a:xfrm>
          <a:prstGeom prst="rect">
            <a:avLst/>
          </a:prstGeom>
        </p:spPr>
      </p:pic>
    </p:spTree>
    <p:extLst>
      <p:ext uri="{BB962C8B-B14F-4D97-AF65-F5344CB8AC3E}">
        <p14:creationId xmlns:p14="http://schemas.microsoft.com/office/powerpoint/2010/main" val="14188622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8"/>
          <p:cNvSpPr txBox="1">
            <a:spLocks noGrp="1"/>
          </p:cNvSpPr>
          <p:nvPr>
            <p:ph type="title"/>
          </p:nvPr>
        </p:nvSpPr>
        <p:spPr>
          <a:xfrm>
            <a:off x="1125115" y="1128408"/>
            <a:ext cx="2947482" cy="4601183"/>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6F1719"/>
              </a:buClr>
              <a:buSzPts val="1800"/>
              <a:buFont typeface="Calibri"/>
              <a:buNone/>
            </a:pPr>
            <a:r>
              <a:rPr lang="en-US" sz="1800" dirty="0">
                <a:solidFill>
                  <a:srgbClr val="00B0F0"/>
                </a:solidFill>
                <a:latin typeface="Calibri"/>
                <a:ea typeface="Calibri"/>
                <a:cs typeface="Calibri"/>
                <a:sym typeface="Calibri"/>
              </a:rPr>
              <a:t>INFERENCES:</a:t>
            </a:r>
            <a:br>
              <a:rPr lang="en-US" sz="1800" dirty="0">
                <a:solidFill>
                  <a:srgbClr val="00B0F0"/>
                </a:solidFill>
                <a:latin typeface="Calibri"/>
                <a:ea typeface="Calibri"/>
                <a:cs typeface="Calibri"/>
                <a:sym typeface="Calibri"/>
              </a:rPr>
            </a:br>
            <a:br>
              <a:rPr lang="en-US" sz="1800" dirty="0">
                <a:solidFill>
                  <a:srgbClr val="6F1719"/>
                </a:solidFill>
                <a:latin typeface="Calibri"/>
                <a:ea typeface="Calibri"/>
                <a:cs typeface="Calibri"/>
                <a:sym typeface="Calibri"/>
              </a:rPr>
            </a:br>
            <a:r>
              <a:rPr lang="en-IN" sz="1800" dirty="0">
                <a:solidFill>
                  <a:schemeClr val="accent1">
                    <a:lumMod val="75000"/>
                  </a:schemeClr>
                </a:solidFill>
                <a:latin typeface="Calibri"/>
                <a:ea typeface="Calibri"/>
                <a:cs typeface="Calibri"/>
                <a:sym typeface="Calibri"/>
              </a:rPr>
              <a:t>More students are from BGD1 &amp; more attrition is also from BGD1.</a:t>
            </a:r>
            <a:br>
              <a:rPr lang="en-IN" sz="1800" dirty="0">
                <a:solidFill>
                  <a:schemeClr val="accent1">
                    <a:lumMod val="75000"/>
                  </a:schemeClr>
                </a:solidFill>
                <a:latin typeface="Calibri"/>
                <a:ea typeface="Calibri"/>
                <a:cs typeface="Calibri"/>
                <a:sym typeface="Calibri"/>
              </a:rPr>
            </a:br>
            <a:br>
              <a:rPr lang="en-IN" sz="1800" dirty="0">
                <a:solidFill>
                  <a:schemeClr val="accent1">
                    <a:lumMod val="75000"/>
                  </a:schemeClr>
                </a:solidFill>
                <a:latin typeface="Calibri"/>
                <a:ea typeface="Calibri"/>
                <a:cs typeface="Calibri"/>
                <a:sym typeface="Calibri"/>
              </a:rPr>
            </a:br>
            <a:r>
              <a:rPr lang="en-IN" sz="1800" dirty="0">
                <a:solidFill>
                  <a:schemeClr val="accent1">
                    <a:lumMod val="75000"/>
                  </a:schemeClr>
                </a:solidFill>
                <a:latin typeface="Calibri"/>
                <a:ea typeface="Calibri"/>
                <a:cs typeface="Calibri"/>
                <a:sym typeface="Calibri"/>
              </a:rPr>
              <a:t>Student from BGD5 have 50% attrition Rate. </a:t>
            </a:r>
            <a:br>
              <a:rPr lang="en-US" sz="1800" dirty="0">
                <a:solidFill>
                  <a:schemeClr val="lt1"/>
                </a:solidFill>
                <a:latin typeface="Calibri"/>
                <a:ea typeface="Calibri"/>
                <a:cs typeface="Calibri"/>
                <a:sym typeface="Calibri"/>
              </a:rPr>
            </a:br>
            <a:br>
              <a:rPr lang="en-US" sz="1800" b="0" i="0" u="none" strike="noStrike" dirty="0">
                <a:solidFill>
                  <a:schemeClr val="lt1"/>
                </a:solidFill>
                <a:latin typeface="Calibri"/>
                <a:ea typeface="Calibri"/>
                <a:cs typeface="Calibri"/>
                <a:sym typeface="Calibri"/>
              </a:rPr>
            </a:br>
            <a:r>
              <a:rPr lang="en-US" sz="1800" b="0" i="0" u="none" strike="noStrike" dirty="0">
                <a:solidFill>
                  <a:schemeClr val="lt1"/>
                </a:solidFill>
                <a:latin typeface="Calibri"/>
                <a:ea typeface="Calibri"/>
                <a:cs typeface="Calibri"/>
                <a:sym typeface="Calibri"/>
              </a:rPr>
              <a:t>Males are more interested in Vehicle insurance when compared with female</a:t>
            </a:r>
            <a:r>
              <a:rPr lang="en-US" sz="1800" dirty="0">
                <a:solidFill>
                  <a:schemeClr val="lt1"/>
                </a:solidFill>
                <a:latin typeface="Calibri"/>
                <a:ea typeface="Calibri"/>
                <a:cs typeface="Calibri"/>
                <a:sym typeface="Calibri"/>
              </a:rPr>
              <a:t>.</a:t>
            </a:r>
            <a:br>
              <a:rPr lang="en-US" sz="1800" b="0" i="0" u="none" strike="noStrike" dirty="0">
                <a:solidFill>
                  <a:schemeClr val="lt1"/>
                </a:solidFill>
                <a:latin typeface="Calibri"/>
                <a:ea typeface="Calibri"/>
                <a:cs typeface="Calibri"/>
                <a:sym typeface="Calibri"/>
              </a:rPr>
            </a:br>
            <a:br>
              <a:rPr lang="en-US" sz="1800" dirty="0">
                <a:solidFill>
                  <a:schemeClr val="lt1"/>
                </a:solidFill>
                <a:latin typeface="Calibri"/>
                <a:ea typeface="Calibri"/>
                <a:cs typeface="Calibri"/>
                <a:sym typeface="Calibri"/>
              </a:rPr>
            </a:br>
            <a:r>
              <a:rPr lang="en-US" sz="1800" b="0" i="0" u="none" strike="noStrike" dirty="0">
                <a:solidFill>
                  <a:schemeClr val="lt1"/>
                </a:solidFill>
                <a:latin typeface="Calibri"/>
                <a:ea typeface="Calibri"/>
                <a:cs typeface="Calibri"/>
                <a:sym typeface="Calibri"/>
              </a:rPr>
              <a:t>Chances of male buying a vehicle insurance is high compared to female. So we may have to concentrate more on male customers.</a:t>
            </a:r>
            <a:br>
              <a:rPr lang="en-US" sz="1800" dirty="0">
                <a:solidFill>
                  <a:schemeClr val="lt1"/>
                </a:solidFill>
                <a:latin typeface="Calibri"/>
                <a:ea typeface="Calibri"/>
                <a:cs typeface="Calibri"/>
                <a:sym typeface="Calibri"/>
              </a:rPr>
            </a:br>
            <a:endParaRPr sz="1800" dirty="0">
              <a:latin typeface="Calibri"/>
              <a:ea typeface="Calibri"/>
              <a:cs typeface="Calibri"/>
              <a:sym typeface="Calibri"/>
            </a:endParaRPr>
          </a:p>
        </p:txBody>
      </p:sp>
      <p:sp>
        <p:nvSpPr>
          <p:cNvPr id="248" name="Google Shape;248;p8"/>
          <p:cNvSpPr txBox="1"/>
          <p:nvPr/>
        </p:nvSpPr>
        <p:spPr>
          <a:xfrm>
            <a:off x="426235" y="698449"/>
            <a:ext cx="4216103" cy="4616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2400" b="1" dirty="0">
                <a:solidFill>
                  <a:srgbClr val="135162"/>
                </a:solidFill>
                <a:latin typeface="Corbel"/>
                <a:sym typeface="Corbel"/>
              </a:rPr>
              <a:t>STDNT_BACKGROUND:</a:t>
            </a:r>
            <a:endParaRPr sz="2400" b="1" dirty="0">
              <a:solidFill>
                <a:srgbClr val="135162"/>
              </a:solidFill>
              <a:latin typeface="Corbel"/>
              <a:sym typeface="Corbel"/>
            </a:endParaRPr>
          </a:p>
        </p:txBody>
      </p:sp>
      <p:pic>
        <p:nvPicPr>
          <p:cNvPr id="3" name="Picture 2">
            <a:extLst>
              <a:ext uri="{FF2B5EF4-FFF2-40B4-BE49-F238E27FC236}">
                <a16:creationId xmlns:a16="http://schemas.microsoft.com/office/drawing/2014/main" id="{1258FC31-A990-4D50-B4F1-D0182EC73965}"/>
              </a:ext>
            </a:extLst>
          </p:cNvPr>
          <p:cNvPicPr>
            <a:picLocks noChangeAspect="1"/>
          </p:cNvPicPr>
          <p:nvPr/>
        </p:nvPicPr>
        <p:blipFill>
          <a:blip r:embed="rId3"/>
          <a:stretch>
            <a:fillRect/>
          </a:stretch>
        </p:blipFill>
        <p:spPr>
          <a:xfrm>
            <a:off x="967449" y="3429000"/>
            <a:ext cx="8134348" cy="3135342"/>
          </a:xfrm>
          <a:prstGeom prst="rect">
            <a:avLst/>
          </a:prstGeom>
        </p:spPr>
      </p:pic>
    </p:spTree>
    <p:extLst>
      <p:ext uri="{BB962C8B-B14F-4D97-AF65-F5344CB8AC3E}">
        <p14:creationId xmlns:p14="http://schemas.microsoft.com/office/powerpoint/2010/main" val="31646510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8"/>
          <p:cNvSpPr txBox="1">
            <a:spLocks noGrp="1"/>
          </p:cNvSpPr>
          <p:nvPr>
            <p:ph type="title"/>
          </p:nvPr>
        </p:nvSpPr>
        <p:spPr>
          <a:xfrm>
            <a:off x="1125115" y="1128408"/>
            <a:ext cx="2947482" cy="460118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6F1719"/>
              </a:buClr>
              <a:buSzPts val="1800"/>
              <a:buFont typeface="Calibri"/>
              <a:buNone/>
            </a:pPr>
            <a:r>
              <a:rPr lang="en-US" sz="1800" dirty="0">
                <a:solidFill>
                  <a:srgbClr val="00B0F0"/>
                </a:solidFill>
                <a:latin typeface="Calibri"/>
                <a:ea typeface="Calibri"/>
                <a:cs typeface="Calibri"/>
                <a:sym typeface="Calibri"/>
              </a:rPr>
              <a:t>INFERENCES:</a:t>
            </a:r>
            <a:br>
              <a:rPr lang="en-US" sz="1800" dirty="0">
                <a:solidFill>
                  <a:srgbClr val="00B0F0"/>
                </a:solidFill>
                <a:latin typeface="Calibri"/>
                <a:ea typeface="Calibri"/>
                <a:cs typeface="Calibri"/>
                <a:sym typeface="Calibri"/>
              </a:rPr>
            </a:br>
            <a:br>
              <a:rPr lang="en-US" sz="1800" dirty="0">
                <a:solidFill>
                  <a:srgbClr val="6F1719"/>
                </a:solidFill>
                <a:latin typeface="Calibri"/>
                <a:ea typeface="Calibri"/>
                <a:cs typeface="Calibri"/>
                <a:sym typeface="Calibri"/>
              </a:rPr>
            </a:br>
            <a:r>
              <a:rPr lang="en-IN" sz="1800" dirty="0">
                <a:solidFill>
                  <a:schemeClr val="accent1">
                    <a:lumMod val="75000"/>
                  </a:schemeClr>
                </a:solidFill>
                <a:latin typeface="Calibri"/>
                <a:ea typeface="Calibri"/>
                <a:cs typeface="Calibri"/>
                <a:sym typeface="Calibri"/>
              </a:rPr>
              <a:t>Many students are from same state and many student from same state have left the course. </a:t>
            </a:r>
            <a:br>
              <a:rPr lang="en-US" sz="1800" dirty="0">
                <a:solidFill>
                  <a:schemeClr val="lt1"/>
                </a:solidFill>
                <a:latin typeface="Calibri"/>
                <a:ea typeface="Calibri"/>
                <a:cs typeface="Calibri"/>
                <a:sym typeface="Calibri"/>
              </a:rPr>
            </a:br>
            <a:br>
              <a:rPr lang="en-US" sz="1800" b="0" i="0" u="none" strike="noStrike" dirty="0">
                <a:solidFill>
                  <a:schemeClr val="lt1"/>
                </a:solidFill>
                <a:latin typeface="Calibri"/>
                <a:ea typeface="Calibri"/>
                <a:cs typeface="Calibri"/>
                <a:sym typeface="Calibri"/>
              </a:rPr>
            </a:br>
            <a:r>
              <a:rPr lang="en-US" sz="1800" b="0" i="0" u="none" strike="noStrike" dirty="0">
                <a:solidFill>
                  <a:schemeClr val="lt1"/>
                </a:solidFill>
                <a:latin typeface="Calibri"/>
                <a:ea typeface="Calibri"/>
                <a:cs typeface="Calibri"/>
                <a:sym typeface="Calibri"/>
              </a:rPr>
              <a:t>Males are more interested in Vehicle insurance when compared with female</a:t>
            </a:r>
            <a:r>
              <a:rPr lang="en-US" sz="1800" dirty="0">
                <a:solidFill>
                  <a:schemeClr val="lt1"/>
                </a:solidFill>
                <a:latin typeface="Calibri"/>
                <a:ea typeface="Calibri"/>
                <a:cs typeface="Calibri"/>
                <a:sym typeface="Calibri"/>
              </a:rPr>
              <a:t>.</a:t>
            </a:r>
            <a:br>
              <a:rPr lang="en-US" sz="1800" b="0" i="0" u="none" strike="noStrike" dirty="0">
                <a:solidFill>
                  <a:schemeClr val="lt1"/>
                </a:solidFill>
                <a:latin typeface="Calibri"/>
                <a:ea typeface="Calibri"/>
                <a:cs typeface="Calibri"/>
                <a:sym typeface="Calibri"/>
              </a:rPr>
            </a:br>
            <a:br>
              <a:rPr lang="en-US" sz="1800" dirty="0">
                <a:solidFill>
                  <a:schemeClr val="lt1"/>
                </a:solidFill>
                <a:latin typeface="Calibri"/>
                <a:ea typeface="Calibri"/>
                <a:cs typeface="Calibri"/>
                <a:sym typeface="Calibri"/>
              </a:rPr>
            </a:br>
            <a:r>
              <a:rPr lang="en-US" sz="1800" b="0" i="0" u="none" strike="noStrike" dirty="0">
                <a:solidFill>
                  <a:schemeClr val="lt1"/>
                </a:solidFill>
                <a:latin typeface="Calibri"/>
                <a:ea typeface="Calibri"/>
                <a:cs typeface="Calibri"/>
                <a:sym typeface="Calibri"/>
              </a:rPr>
              <a:t>Chances of male buying a vehicle insurance is high compared to female. So we may have to concentrate more on male customers.</a:t>
            </a:r>
            <a:br>
              <a:rPr lang="en-US" sz="1800" dirty="0">
                <a:solidFill>
                  <a:schemeClr val="lt1"/>
                </a:solidFill>
                <a:latin typeface="Calibri"/>
                <a:ea typeface="Calibri"/>
                <a:cs typeface="Calibri"/>
                <a:sym typeface="Calibri"/>
              </a:rPr>
            </a:br>
            <a:endParaRPr sz="1800" dirty="0">
              <a:latin typeface="Calibri"/>
              <a:ea typeface="Calibri"/>
              <a:cs typeface="Calibri"/>
              <a:sym typeface="Calibri"/>
            </a:endParaRPr>
          </a:p>
        </p:txBody>
      </p:sp>
      <p:sp>
        <p:nvSpPr>
          <p:cNvPr id="248" name="Google Shape;248;p8"/>
          <p:cNvSpPr txBox="1"/>
          <p:nvPr/>
        </p:nvSpPr>
        <p:spPr>
          <a:xfrm>
            <a:off x="426235" y="698449"/>
            <a:ext cx="3273568" cy="461624"/>
          </a:xfrm>
          <a:prstGeom prst="rect">
            <a:avLst/>
          </a:prstGeom>
          <a:noFill/>
          <a:ln>
            <a:noFill/>
          </a:ln>
        </p:spPr>
        <p:txBody>
          <a:bodyPr spcFirstLastPara="1" wrap="square" lIns="91425" tIns="45700" rIns="91425" bIns="45700" anchor="t" anchorCtr="0">
            <a:spAutoFit/>
          </a:bodyPr>
          <a:lstStyle/>
          <a:p>
            <a:pPr>
              <a:buClr>
                <a:srgbClr val="000000"/>
              </a:buClr>
              <a:buSzPts val="1800"/>
            </a:pPr>
            <a:r>
              <a:rPr lang="en-IN" sz="2400" b="1" dirty="0">
                <a:solidFill>
                  <a:srgbClr val="135162"/>
                </a:solidFill>
                <a:latin typeface="Corbel"/>
              </a:rPr>
              <a:t>IN_STATE_FLAG</a:t>
            </a:r>
            <a:r>
              <a:rPr lang="en-US" sz="2400" b="1" dirty="0">
                <a:solidFill>
                  <a:srgbClr val="135162"/>
                </a:solidFill>
                <a:latin typeface="Corbel"/>
                <a:sym typeface="Corbel"/>
              </a:rPr>
              <a:t>:</a:t>
            </a:r>
            <a:endParaRPr sz="2400" b="1" dirty="0">
              <a:solidFill>
                <a:srgbClr val="135162"/>
              </a:solidFill>
              <a:latin typeface="Corbel"/>
              <a:sym typeface="Corbel"/>
            </a:endParaRPr>
          </a:p>
        </p:txBody>
      </p:sp>
      <p:pic>
        <p:nvPicPr>
          <p:cNvPr id="4" name="Picture 3">
            <a:extLst>
              <a:ext uri="{FF2B5EF4-FFF2-40B4-BE49-F238E27FC236}">
                <a16:creationId xmlns:a16="http://schemas.microsoft.com/office/drawing/2014/main" id="{5545635D-F941-4901-AD0F-83A6AC655ACD}"/>
              </a:ext>
            </a:extLst>
          </p:cNvPr>
          <p:cNvPicPr>
            <a:picLocks noChangeAspect="1"/>
          </p:cNvPicPr>
          <p:nvPr/>
        </p:nvPicPr>
        <p:blipFill>
          <a:blip r:embed="rId3"/>
          <a:stretch>
            <a:fillRect/>
          </a:stretch>
        </p:blipFill>
        <p:spPr>
          <a:xfrm>
            <a:off x="1385228" y="3428999"/>
            <a:ext cx="4629150" cy="3267075"/>
          </a:xfrm>
          <a:prstGeom prst="rect">
            <a:avLst/>
          </a:prstGeom>
        </p:spPr>
      </p:pic>
      <p:pic>
        <p:nvPicPr>
          <p:cNvPr id="6" name="Picture 5">
            <a:extLst>
              <a:ext uri="{FF2B5EF4-FFF2-40B4-BE49-F238E27FC236}">
                <a16:creationId xmlns:a16="http://schemas.microsoft.com/office/drawing/2014/main" id="{4A3D567F-3E04-4FAB-B24C-B0368D1E6CDF}"/>
              </a:ext>
            </a:extLst>
          </p:cNvPr>
          <p:cNvPicPr>
            <a:picLocks noChangeAspect="1"/>
          </p:cNvPicPr>
          <p:nvPr/>
        </p:nvPicPr>
        <p:blipFill>
          <a:blip r:embed="rId4"/>
          <a:stretch>
            <a:fillRect/>
          </a:stretch>
        </p:blipFill>
        <p:spPr>
          <a:xfrm>
            <a:off x="6768393" y="1281039"/>
            <a:ext cx="2505075" cy="3086100"/>
          </a:xfrm>
          <a:prstGeom prst="rect">
            <a:avLst/>
          </a:prstGeom>
        </p:spPr>
      </p:pic>
    </p:spTree>
    <p:extLst>
      <p:ext uri="{BB962C8B-B14F-4D97-AF65-F5344CB8AC3E}">
        <p14:creationId xmlns:p14="http://schemas.microsoft.com/office/powerpoint/2010/main" val="26661131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8"/>
          <p:cNvSpPr txBox="1">
            <a:spLocks noGrp="1"/>
          </p:cNvSpPr>
          <p:nvPr>
            <p:ph type="title"/>
          </p:nvPr>
        </p:nvSpPr>
        <p:spPr>
          <a:xfrm>
            <a:off x="1040708" y="987731"/>
            <a:ext cx="2947482" cy="4601183"/>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6F1719"/>
              </a:buClr>
              <a:buSzPts val="1800"/>
              <a:buFont typeface="Calibri"/>
              <a:buNone/>
            </a:pPr>
            <a:r>
              <a:rPr lang="en-US" sz="1800" dirty="0">
                <a:solidFill>
                  <a:srgbClr val="00B0F0"/>
                </a:solidFill>
                <a:latin typeface="Calibri"/>
                <a:ea typeface="Calibri"/>
                <a:cs typeface="Calibri"/>
                <a:sym typeface="Calibri"/>
              </a:rPr>
              <a:t>INFERENCES:</a:t>
            </a:r>
            <a:br>
              <a:rPr lang="en-US" sz="1800" dirty="0">
                <a:solidFill>
                  <a:srgbClr val="00B0F0"/>
                </a:solidFill>
                <a:latin typeface="Calibri"/>
                <a:ea typeface="Calibri"/>
                <a:cs typeface="Calibri"/>
                <a:sym typeface="Calibri"/>
              </a:rPr>
            </a:br>
            <a:br>
              <a:rPr lang="en-US" sz="1800" dirty="0">
                <a:solidFill>
                  <a:srgbClr val="6F1719"/>
                </a:solidFill>
                <a:latin typeface="Calibri"/>
                <a:ea typeface="Calibri"/>
                <a:cs typeface="Calibri"/>
                <a:sym typeface="Calibri"/>
              </a:rPr>
            </a:br>
            <a:r>
              <a:rPr lang="en-IN" sz="1800" dirty="0">
                <a:solidFill>
                  <a:schemeClr val="accent1">
                    <a:lumMod val="75000"/>
                  </a:schemeClr>
                </a:solidFill>
                <a:latin typeface="Calibri"/>
                <a:ea typeface="Calibri"/>
                <a:cs typeface="Calibri"/>
                <a:sym typeface="Calibri"/>
              </a:rPr>
              <a:t>Many students are from same country and many student from same country have left the course. </a:t>
            </a:r>
            <a:br>
              <a:rPr lang="en-IN" sz="1800" dirty="0">
                <a:solidFill>
                  <a:schemeClr val="accent1">
                    <a:lumMod val="75000"/>
                  </a:schemeClr>
                </a:solidFill>
                <a:latin typeface="Calibri"/>
                <a:ea typeface="Calibri"/>
                <a:cs typeface="Calibri"/>
                <a:sym typeface="Calibri"/>
              </a:rPr>
            </a:br>
            <a:br>
              <a:rPr lang="en-IN" sz="1800" dirty="0">
                <a:solidFill>
                  <a:schemeClr val="accent1">
                    <a:lumMod val="75000"/>
                  </a:schemeClr>
                </a:solidFill>
                <a:latin typeface="Calibri"/>
                <a:ea typeface="Calibri"/>
                <a:cs typeface="Calibri"/>
                <a:sym typeface="Calibri"/>
              </a:rPr>
            </a:br>
            <a:r>
              <a:rPr lang="en-IN" sz="1800" dirty="0">
                <a:solidFill>
                  <a:schemeClr val="accent1">
                    <a:lumMod val="75000"/>
                  </a:schemeClr>
                </a:solidFill>
                <a:latin typeface="Calibri"/>
                <a:ea typeface="Calibri"/>
                <a:cs typeface="Calibri"/>
                <a:sym typeface="Calibri"/>
              </a:rPr>
              <a:t>International status is not making much difference to the data.</a:t>
            </a:r>
            <a:br>
              <a:rPr lang="en-US" sz="1800" dirty="0">
                <a:solidFill>
                  <a:schemeClr val="lt1"/>
                </a:solidFill>
                <a:latin typeface="Calibri"/>
                <a:ea typeface="Calibri"/>
                <a:cs typeface="Calibri"/>
                <a:sym typeface="Calibri"/>
              </a:rPr>
            </a:br>
            <a:br>
              <a:rPr lang="en-US" sz="1800" b="0" i="0" u="none" strike="noStrike" dirty="0">
                <a:solidFill>
                  <a:schemeClr val="lt1"/>
                </a:solidFill>
                <a:latin typeface="Calibri"/>
                <a:ea typeface="Calibri"/>
                <a:cs typeface="Calibri"/>
                <a:sym typeface="Calibri"/>
              </a:rPr>
            </a:br>
            <a:r>
              <a:rPr lang="en-US" sz="1800" b="0" i="0" u="none" strike="noStrike" dirty="0">
                <a:solidFill>
                  <a:schemeClr val="lt1"/>
                </a:solidFill>
                <a:latin typeface="Calibri"/>
                <a:ea typeface="Calibri"/>
                <a:cs typeface="Calibri"/>
                <a:sym typeface="Calibri"/>
              </a:rPr>
              <a:t>Males are more interested in Vehicle insurance when compared with female</a:t>
            </a:r>
            <a:r>
              <a:rPr lang="en-US" sz="1800" dirty="0">
                <a:solidFill>
                  <a:schemeClr val="lt1"/>
                </a:solidFill>
                <a:latin typeface="Calibri"/>
                <a:ea typeface="Calibri"/>
                <a:cs typeface="Calibri"/>
                <a:sym typeface="Calibri"/>
              </a:rPr>
              <a:t>.</a:t>
            </a:r>
            <a:br>
              <a:rPr lang="en-US" sz="1800" b="0" i="0" u="none" strike="noStrike" dirty="0">
                <a:solidFill>
                  <a:schemeClr val="lt1"/>
                </a:solidFill>
                <a:latin typeface="Calibri"/>
                <a:ea typeface="Calibri"/>
                <a:cs typeface="Calibri"/>
                <a:sym typeface="Calibri"/>
              </a:rPr>
            </a:br>
            <a:br>
              <a:rPr lang="en-US" sz="1800" dirty="0">
                <a:solidFill>
                  <a:schemeClr val="lt1"/>
                </a:solidFill>
                <a:latin typeface="Calibri"/>
                <a:ea typeface="Calibri"/>
                <a:cs typeface="Calibri"/>
                <a:sym typeface="Calibri"/>
              </a:rPr>
            </a:br>
            <a:r>
              <a:rPr lang="en-US" sz="1800" b="0" i="0" u="none" strike="noStrike" dirty="0">
                <a:solidFill>
                  <a:schemeClr val="lt1"/>
                </a:solidFill>
                <a:latin typeface="Calibri"/>
                <a:ea typeface="Calibri"/>
                <a:cs typeface="Calibri"/>
                <a:sym typeface="Calibri"/>
              </a:rPr>
              <a:t>Chances of male buying a vehicle insurance is high compared to female. So we may have to concentrate more on male customers.</a:t>
            </a:r>
            <a:br>
              <a:rPr lang="en-US" sz="1800" dirty="0">
                <a:solidFill>
                  <a:schemeClr val="lt1"/>
                </a:solidFill>
                <a:latin typeface="Calibri"/>
                <a:ea typeface="Calibri"/>
                <a:cs typeface="Calibri"/>
                <a:sym typeface="Calibri"/>
              </a:rPr>
            </a:br>
            <a:endParaRPr sz="1800" dirty="0">
              <a:latin typeface="Calibri"/>
              <a:ea typeface="Calibri"/>
              <a:cs typeface="Calibri"/>
              <a:sym typeface="Calibri"/>
            </a:endParaRPr>
          </a:p>
        </p:txBody>
      </p:sp>
      <p:sp>
        <p:nvSpPr>
          <p:cNvPr id="248" name="Google Shape;248;p8"/>
          <p:cNvSpPr txBox="1"/>
          <p:nvPr/>
        </p:nvSpPr>
        <p:spPr>
          <a:xfrm>
            <a:off x="454370" y="513802"/>
            <a:ext cx="3273568" cy="461624"/>
          </a:xfrm>
          <a:prstGeom prst="rect">
            <a:avLst/>
          </a:prstGeom>
          <a:noFill/>
          <a:ln>
            <a:noFill/>
          </a:ln>
        </p:spPr>
        <p:txBody>
          <a:bodyPr spcFirstLastPara="1" wrap="square" lIns="91425" tIns="45700" rIns="91425" bIns="45700" anchor="t" anchorCtr="0">
            <a:spAutoFit/>
          </a:bodyPr>
          <a:lstStyle/>
          <a:p>
            <a:pPr>
              <a:buClr>
                <a:srgbClr val="000000"/>
              </a:buClr>
              <a:buSzPts val="1800"/>
            </a:pPr>
            <a:r>
              <a:rPr lang="en-IN" sz="2400" b="1" dirty="0">
                <a:solidFill>
                  <a:srgbClr val="135162"/>
                </a:solidFill>
                <a:latin typeface="Corbel"/>
              </a:rPr>
              <a:t>INTERNATIONAL_STS</a:t>
            </a:r>
            <a:r>
              <a:rPr lang="en-US" sz="2400" b="1" dirty="0">
                <a:solidFill>
                  <a:srgbClr val="135162"/>
                </a:solidFill>
                <a:latin typeface="Corbel"/>
                <a:sym typeface="Corbel"/>
              </a:rPr>
              <a:t>:</a:t>
            </a:r>
            <a:endParaRPr sz="2400" b="1" dirty="0">
              <a:solidFill>
                <a:srgbClr val="135162"/>
              </a:solidFill>
              <a:latin typeface="Corbel"/>
              <a:sym typeface="Corbel"/>
            </a:endParaRPr>
          </a:p>
        </p:txBody>
      </p:sp>
      <p:pic>
        <p:nvPicPr>
          <p:cNvPr id="3" name="Picture 2">
            <a:extLst>
              <a:ext uri="{FF2B5EF4-FFF2-40B4-BE49-F238E27FC236}">
                <a16:creationId xmlns:a16="http://schemas.microsoft.com/office/drawing/2014/main" id="{CEE61B85-BA7B-42A9-B049-C74B10E8E24D}"/>
              </a:ext>
            </a:extLst>
          </p:cNvPr>
          <p:cNvPicPr>
            <a:picLocks noChangeAspect="1"/>
          </p:cNvPicPr>
          <p:nvPr/>
        </p:nvPicPr>
        <p:blipFill>
          <a:blip r:embed="rId3"/>
          <a:stretch>
            <a:fillRect/>
          </a:stretch>
        </p:blipFill>
        <p:spPr>
          <a:xfrm>
            <a:off x="1040708" y="3288322"/>
            <a:ext cx="7624990" cy="3200400"/>
          </a:xfrm>
          <a:prstGeom prst="rect">
            <a:avLst/>
          </a:prstGeom>
        </p:spPr>
      </p:pic>
    </p:spTree>
    <p:extLst>
      <p:ext uri="{BB962C8B-B14F-4D97-AF65-F5344CB8AC3E}">
        <p14:creationId xmlns:p14="http://schemas.microsoft.com/office/powerpoint/2010/main" val="80735128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704</TotalTime>
  <Words>1421</Words>
  <Application>Microsoft Office PowerPoint</Application>
  <PresentationFormat>Widescreen</PresentationFormat>
  <Paragraphs>128</Paragraphs>
  <Slides>23</Slides>
  <Notes>11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23</vt:i4>
      </vt:variant>
    </vt:vector>
  </HeadingPairs>
  <TitlesOfParts>
    <vt:vector size="33" baseType="lpstr">
      <vt:lpstr>Arial</vt:lpstr>
      <vt:lpstr>Arial Black</vt:lpstr>
      <vt:lpstr>Calibri</vt:lpstr>
      <vt:lpstr>Corbel</vt:lpstr>
      <vt:lpstr>Helvetica Neue</vt:lpstr>
      <vt:lpstr>PT Sans</vt:lpstr>
      <vt:lpstr>Times New Roman</vt:lpstr>
      <vt:lpstr>Trebuchet MS</vt:lpstr>
      <vt:lpstr>Wingdings 3</vt:lpstr>
      <vt:lpstr>Facet</vt:lpstr>
      <vt:lpstr>CAPSTONE PROJECT PRESENTATION</vt:lpstr>
      <vt:lpstr>PROBLEM STATEMENT</vt:lpstr>
      <vt:lpstr>PowerPoint Presentation</vt:lpstr>
      <vt:lpstr>UNIVARIATE ANALYSIS</vt:lpstr>
      <vt:lpstr>INFERENCES:  Students of Age group 18 are in high numbers and the it is observed that the students of the same age group are likely to drop out more.   Males are more interested in Vehicle insurance when compared with female.  Chances of male buying a vehicle insurance is high compared to female. So we may have to concentrate more on male customers. </vt:lpstr>
      <vt:lpstr>INFERENCES:  Students who areFemale tends to attrition compared to male. The enrolment of Females are more.  Males are more interested in Vehicle insurance when compared with female.  Chances of male buying a vehicle insurance is high compared to female. So we may have to concentrate more on male customers. </vt:lpstr>
      <vt:lpstr>INFERENCES:  More students are from BGD1 &amp; more attrition is also from BGD1.  Student from BGD5 have 50% attrition Rate.   Males are more interested in Vehicle insurance when compared with female.  Chances of male buying a vehicle insurance is high compared to female. So we may have to concentrate more on male customers. </vt:lpstr>
      <vt:lpstr>INFERENCES:  Many students are from same state and many student from same state have left the course.   Males are more interested in Vehicle insurance when compared with female.  Chances of male buying a vehicle insurance is high compared to female. So we may have to concentrate more on male customers. </vt:lpstr>
      <vt:lpstr>INFERENCES:  Many students are from same country and many student from same country have left the course.   International status is not making much difference to the data.  Males are more interested in Vehicle insurance when compared with female.  Chances of male buying a vehicle insurance is high compared to female. So we may have to concentrate more on male customers. </vt:lpstr>
      <vt:lpstr>INFERENCES:  We can consider combined entrance marks. As entrance result 1 and 2 lead sums up to TEST_ENTRANCE_COMB Males are more interested in Vehicle insurance when compared with female.  Chances of male buying a vehicle insurance is high compared to female. So we may have to concentrate more on male customers. </vt:lpstr>
      <vt:lpstr>INFERENCES:  Student dropping out of college are almost the same when it comes to On campus and Off campus. Males are more interested in Vehicle insurance when compared with female.  Chances of male buying a vehicle insurance is high compared to female. So we may have to concentrate more on male customers. </vt:lpstr>
      <vt:lpstr>PowerPoint Presentation</vt:lpstr>
      <vt:lpstr>PowerPoint Presentation</vt:lpstr>
      <vt:lpstr>Data Pre-Processing </vt:lpstr>
      <vt:lpstr>Outlier-Treatment </vt:lpstr>
      <vt:lpstr>Slide 7</vt:lpstr>
      <vt:lpstr>Final List of Features -Selected for the Regression</vt:lpstr>
      <vt:lpstr>PowerPoint Presentation</vt:lpstr>
      <vt:lpstr>PowerPoint Presentation</vt:lpstr>
      <vt:lpstr>PowerPoint Presentation</vt:lpstr>
      <vt:lpstr>PowerPoint Presentation</vt:lpstr>
      <vt:lpstr>PowerPoint Presentation</vt:lpstr>
      <vt:lpstr>Slide 11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PRESENTATION</dc:title>
  <dc:creator>NITHIN J</dc:creator>
  <cp:lastModifiedBy>Nithin J</cp:lastModifiedBy>
  <cp:revision>71</cp:revision>
  <dcterms:created xsi:type="dcterms:W3CDTF">2021-05-23T04:16:32Z</dcterms:created>
  <dcterms:modified xsi:type="dcterms:W3CDTF">2021-05-25T01:52:31Z</dcterms:modified>
</cp:coreProperties>
</file>