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48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1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84582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Speech Recognition and Multiple Speech Recognition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46786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Discover the power of speech recognition technology and its applications across various industries. Learn how multiple speech recognition enhances user experience.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6319599" y="60114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219" y="6019086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786086" y="5994797"/>
            <a:ext cx="295656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by Nithin kumar Biradhar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49173">
            <a:solidFill>
              <a:srgbClr val="262654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45876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918341" y="3000018"/>
            <a:ext cx="6537960" cy="6146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40"/>
              </a:lnSpc>
              <a:buNone/>
            </a:pPr>
            <a:r>
              <a:rPr lang="en-US" sz="3872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What is Speech Recognition?</a:t>
            </a:r>
            <a:endParaRPr lang="en-US" sz="3872" dirty="0"/>
          </a:p>
        </p:txBody>
      </p:sp>
      <p:sp>
        <p:nvSpPr>
          <p:cNvPr id="6" name="Shape 2"/>
          <p:cNvSpPr/>
          <p:nvPr/>
        </p:nvSpPr>
        <p:spPr>
          <a:xfrm>
            <a:off x="2918341" y="3909655"/>
            <a:ext cx="2800112" cy="3778568"/>
          </a:xfrm>
          <a:prstGeom prst="roundRect">
            <a:avLst>
              <a:gd name="adj" fmla="val 12645"/>
            </a:avLst>
          </a:prstGeom>
          <a:solidFill>
            <a:srgbClr val="00002E"/>
          </a:solidFill>
          <a:ln w="24527">
            <a:solidFill>
              <a:srgbClr val="F2B42D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3139559" y="4130873"/>
            <a:ext cx="2357676" cy="6146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20"/>
              </a:lnSpc>
              <a:buNone/>
            </a:pPr>
            <a:r>
              <a:rPr lang="en-US" sz="1936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Definition and Explanation</a:t>
            </a:r>
            <a:endParaRPr lang="en-US" sz="1936" dirty="0"/>
          </a:p>
        </p:txBody>
      </p:sp>
      <p:sp>
        <p:nvSpPr>
          <p:cNvPr id="8" name="Text 4"/>
          <p:cNvSpPr/>
          <p:nvPr/>
        </p:nvSpPr>
        <p:spPr>
          <a:xfrm>
            <a:off x="3139559" y="4942165"/>
            <a:ext cx="2357676" cy="18880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78"/>
              </a:lnSpc>
              <a:buNone/>
            </a:pPr>
            <a:r>
              <a:rPr lang="en-US" sz="154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Speech recognition is a technology that converts spoken words into text or commands, enabling hands-free interaction with devices and applications.</a:t>
            </a:r>
            <a:endParaRPr lang="en-US" sz="1549" dirty="0"/>
          </a:p>
        </p:txBody>
      </p:sp>
      <p:sp>
        <p:nvSpPr>
          <p:cNvPr id="9" name="Shape 5"/>
          <p:cNvSpPr/>
          <p:nvPr/>
        </p:nvSpPr>
        <p:spPr>
          <a:xfrm>
            <a:off x="5915144" y="3909655"/>
            <a:ext cx="2800112" cy="3778568"/>
          </a:xfrm>
          <a:prstGeom prst="roundRect">
            <a:avLst>
              <a:gd name="adj" fmla="val 12645"/>
            </a:avLst>
          </a:prstGeom>
          <a:solidFill>
            <a:srgbClr val="00002E"/>
          </a:solidFill>
          <a:ln w="24527">
            <a:solidFill>
              <a:srgbClr val="D7425E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6136362" y="4130873"/>
            <a:ext cx="1966912" cy="3073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20"/>
              </a:lnSpc>
              <a:buNone/>
            </a:pPr>
            <a:r>
              <a:rPr lang="en-US" sz="1936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How it Works</a:t>
            </a:r>
            <a:endParaRPr lang="en-US" sz="1936" dirty="0"/>
          </a:p>
        </p:txBody>
      </p:sp>
      <p:sp>
        <p:nvSpPr>
          <p:cNvPr id="11" name="Text 7"/>
          <p:cNvSpPr/>
          <p:nvPr/>
        </p:nvSpPr>
        <p:spPr>
          <a:xfrm>
            <a:off x="6136362" y="4634865"/>
            <a:ext cx="2357676" cy="2832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78"/>
              </a:lnSpc>
              <a:buNone/>
            </a:pPr>
            <a:r>
              <a:rPr lang="en-US" sz="154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Speech recognition systems utilize algorithms and artificial intelligence to process and analyze audio input, matching it to predefined patterns or models for accurate transcription or command execution.</a:t>
            </a:r>
            <a:endParaRPr lang="en-US" sz="1549" dirty="0"/>
          </a:p>
        </p:txBody>
      </p:sp>
      <p:sp>
        <p:nvSpPr>
          <p:cNvPr id="12" name="Shape 8"/>
          <p:cNvSpPr/>
          <p:nvPr/>
        </p:nvSpPr>
        <p:spPr>
          <a:xfrm>
            <a:off x="8911947" y="3909655"/>
            <a:ext cx="2800112" cy="3778568"/>
          </a:xfrm>
          <a:prstGeom prst="roundRect">
            <a:avLst>
              <a:gd name="adj" fmla="val 12645"/>
            </a:avLst>
          </a:prstGeom>
          <a:solidFill>
            <a:srgbClr val="00002E"/>
          </a:solidFill>
          <a:ln w="24527">
            <a:solidFill>
              <a:srgbClr val="DD785E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9133165" y="4130873"/>
            <a:ext cx="1966912" cy="3073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20"/>
              </a:lnSpc>
              <a:buNone/>
            </a:pPr>
            <a:r>
              <a:rPr lang="en-US" sz="1936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Applications</a:t>
            </a:r>
            <a:endParaRPr lang="en-US" sz="1936" dirty="0"/>
          </a:p>
        </p:txBody>
      </p:sp>
      <p:sp>
        <p:nvSpPr>
          <p:cNvPr id="14" name="Text 10"/>
          <p:cNvSpPr/>
          <p:nvPr/>
        </p:nvSpPr>
        <p:spPr>
          <a:xfrm>
            <a:off x="9133165" y="4634865"/>
            <a:ext cx="2357676" cy="22027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78"/>
              </a:lnSpc>
              <a:buNone/>
            </a:pPr>
            <a:r>
              <a:rPr lang="en-US" sz="154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Discover how speech recognition is transforming industries such as healthcare, customer service, automotive, and more, improving efficiency and user experience.</a:t>
            </a:r>
            <a:endParaRPr lang="en-US" sz="1549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1289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4183375" y="632178"/>
            <a:ext cx="7369974" cy="9723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Speech Recognition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301270" y="2048827"/>
            <a:ext cx="27742" cy="5270540"/>
          </a:xfrm>
          <a:prstGeom prst="rect">
            <a:avLst/>
          </a:prstGeom>
          <a:solidFill>
            <a:srgbClr val="262654"/>
          </a:solidFill>
          <a:ln/>
        </p:spPr>
      </p:sp>
      <p:sp>
        <p:nvSpPr>
          <p:cNvPr id="6" name="Shape 3"/>
          <p:cNvSpPr/>
          <p:nvPr/>
        </p:nvSpPr>
        <p:spPr>
          <a:xfrm>
            <a:off x="7565053" y="2458462"/>
            <a:ext cx="777597" cy="27742"/>
          </a:xfrm>
          <a:prstGeom prst="rect">
            <a:avLst/>
          </a:prstGeom>
          <a:solidFill>
            <a:srgbClr val="F2B42D"/>
          </a:solidFill>
          <a:ln/>
        </p:spPr>
      </p:sp>
      <p:sp>
        <p:nvSpPr>
          <p:cNvPr id="7" name="Shape 4"/>
          <p:cNvSpPr/>
          <p:nvPr/>
        </p:nvSpPr>
        <p:spPr>
          <a:xfrm>
            <a:off x="7065109" y="2222421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15961" y="2264093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138" y="227099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IN" sz="2400" b="1" i="0" dirty="0">
                <a:solidFill>
                  <a:srgbClr val="FFC000"/>
                </a:solidFill>
                <a:effectLst/>
                <a:latin typeface="Söhne"/>
              </a:rPr>
              <a:t>Data Processing</a:t>
            </a:r>
            <a:endParaRPr lang="en-US" sz="2187" dirty="0">
              <a:solidFill>
                <a:srgbClr val="FFC000"/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8537138" y="2840355"/>
            <a:ext cx="374475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IN" i="0" dirty="0"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Spectrogram Computation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IN" i="0" dirty="0"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Normalization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IN" dirty="0">
                <a:solidFill>
                  <a:schemeClr val="bg1"/>
                </a:solidFill>
                <a:latin typeface="PT Sans" panose="020B0503020203020204" pitchFamily="34" charset="0"/>
              </a:rPr>
              <a:t>Character Mapping</a:t>
            </a:r>
            <a:endParaRPr lang="en-US" dirty="0">
              <a:solidFill>
                <a:schemeClr val="bg1"/>
              </a:solidFill>
              <a:latin typeface="PT Sans" panose="020B0503020203020204" pitchFamily="34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6287512" y="3569315"/>
            <a:ext cx="777597" cy="27742"/>
          </a:xfrm>
          <a:prstGeom prst="rect">
            <a:avLst/>
          </a:prstGeom>
          <a:solidFill>
            <a:srgbClr val="D7425E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109" y="3333274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15961" y="3374946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3692723" y="3381851"/>
            <a:ext cx="2400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IN" sz="2400" b="1" i="0" dirty="0">
                <a:solidFill>
                  <a:srgbClr val="FF0000"/>
                </a:solidFill>
                <a:effectLst/>
                <a:latin typeface="Söhne"/>
              </a:rPr>
              <a:t>DeepSpeech2 Architecture:</a:t>
            </a:r>
            <a:endParaRPr lang="en-US" sz="2187" dirty="0">
              <a:solidFill>
                <a:srgbClr val="FF0000"/>
              </a:solidFill>
            </a:endParaRPr>
          </a:p>
        </p:txBody>
      </p:sp>
      <p:sp>
        <p:nvSpPr>
          <p:cNvPr id="15" name="Text 12"/>
          <p:cNvSpPr/>
          <p:nvPr/>
        </p:nvSpPr>
        <p:spPr>
          <a:xfrm>
            <a:off x="2348389" y="3951208"/>
            <a:ext cx="374463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IN" i="0" dirty="0"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Convolutional Neural Networks (CNNs)</a:t>
            </a:r>
            <a:r>
              <a:rPr lang="en-US" i="0" dirty="0"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: </a:t>
            </a:r>
          </a:p>
          <a:p>
            <a:pPr marL="0" indent="0" algn="r">
              <a:lnSpc>
                <a:spcPts val="2799"/>
              </a:lnSpc>
              <a:buNone/>
            </a:pP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Conv2D,  Batch Normalization, </a:t>
            </a:r>
            <a:r>
              <a:rPr lang="en-US" dirty="0" err="1">
                <a:solidFill>
                  <a:schemeClr val="bg1"/>
                </a:solidFill>
                <a:latin typeface="PT Sans" panose="020B0503020203020204" pitchFamily="34" charset="0"/>
              </a:rPr>
              <a:t>ReLu</a:t>
            </a:r>
            <a:endParaRPr lang="en-US" dirty="0">
              <a:solidFill>
                <a:schemeClr val="bg1"/>
              </a:solidFill>
              <a:latin typeface="PT Sans" panose="020B0503020203020204" pitchFamily="34" charset="0"/>
            </a:endParaRPr>
          </a:p>
          <a:p>
            <a:pPr marL="0" indent="0" algn="r">
              <a:lnSpc>
                <a:spcPts val="2799"/>
              </a:lnSpc>
              <a:buNone/>
            </a:pPr>
            <a:r>
              <a:rPr lang="en-US" i="0" dirty="0"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Recurrent Neural Networks (RNNs):</a:t>
            </a:r>
            <a:r>
              <a:rPr lang="en-US" b="0" i="0" dirty="0"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en-US" b="0" i="0" dirty="0">
                <a:solidFill>
                  <a:srgbClr val="D1D5DB"/>
                </a:solidFill>
                <a:effectLst/>
                <a:latin typeface="PT Sans" panose="020B0503020203020204" pitchFamily="34" charset="0"/>
              </a:rPr>
              <a:t>Bidirectional Gated Recurrent Units (GRUs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)</a:t>
            </a:r>
            <a:endParaRPr lang="en-US" sz="1750" b="1" dirty="0">
              <a:solidFill>
                <a:schemeClr val="bg1"/>
              </a:solidFill>
              <a:latin typeface="PT Sans" pitchFamily="34" charset="0"/>
            </a:endParaRPr>
          </a:p>
        </p:txBody>
      </p:sp>
      <p:sp>
        <p:nvSpPr>
          <p:cNvPr id="16" name="Shape 13"/>
          <p:cNvSpPr/>
          <p:nvPr/>
        </p:nvSpPr>
        <p:spPr>
          <a:xfrm>
            <a:off x="7565053" y="5115937"/>
            <a:ext cx="777597" cy="27742"/>
          </a:xfrm>
          <a:prstGeom prst="rect">
            <a:avLst/>
          </a:prstGeom>
          <a:solidFill>
            <a:srgbClr val="DD785E"/>
          </a:solidFill>
          <a:ln/>
        </p:spPr>
      </p:sp>
      <p:sp>
        <p:nvSpPr>
          <p:cNvPr id="17" name="Shape 14"/>
          <p:cNvSpPr/>
          <p:nvPr/>
        </p:nvSpPr>
        <p:spPr>
          <a:xfrm>
            <a:off x="7065109" y="4879896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15961" y="4921568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7138" y="4928473"/>
            <a:ext cx="25069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</a:rPr>
              <a:t>Data Collection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537138" y="5497830"/>
            <a:ext cx="374475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We use the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LJSpeech</a:t>
            </a:r>
            <a:r>
              <a:rPr lang="en-US" b="0" i="0" dirty="0"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Dataset The dataset contains 13,100 audio files</a:t>
            </a: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  <a:ea typeface="PT Sans" pitchFamily="34" charset="-122"/>
                <a:cs typeface="PT Sans" pitchFamily="34" charset="-120"/>
              </a:rPr>
              <a:t>.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  <a:ea typeface="PT Sans" pitchFamily="34" charset="-122"/>
                <a:cs typeface="PT Sans" pitchFamily="34" charset="-120"/>
              </a:rPr>
              <a:t>Word Error Rate(WER) computed using ‘</a:t>
            </a:r>
            <a:r>
              <a:rPr lang="en-US" dirty="0" err="1">
                <a:solidFill>
                  <a:schemeClr val="bg1"/>
                </a:solidFill>
                <a:latin typeface="PT Sans" panose="020B0503020203020204" pitchFamily="34" charset="0"/>
                <a:ea typeface="PT Sans" pitchFamily="34" charset="-122"/>
                <a:cs typeface="PT Sans" pitchFamily="34" charset="-120"/>
              </a:rPr>
              <a:t>Jiwer</a:t>
            </a: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  <a:ea typeface="PT Sans" pitchFamily="34" charset="-122"/>
                <a:cs typeface="PT Sans" pitchFamily="34" charset="-120"/>
              </a:rPr>
              <a:t>’ library</a:t>
            </a:r>
          </a:p>
          <a:p>
            <a:pPr marL="0" indent="0" algn="l">
              <a:lnSpc>
                <a:spcPts val="2799"/>
              </a:lnSpc>
              <a:buNone/>
            </a:pPr>
            <a:endParaRPr lang="en-US" dirty="0">
              <a:solidFill>
                <a:schemeClr val="bg1"/>
              </a:solidFill>
              <a:latin typeface="PT Sans" panose="020B0503020203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1289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2745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589133" y="582216"/>
            <a:ext cx="9452134" cy="1321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03"/>
              </a:lnSpc>
              <a:buNone/>
            </a:pPr>
            <a:r>
              <a:rPr lang="en-US" sz="4162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The Power of Multiple Speech Recognition</a:t>
            </a:r>
            <a:endParaRPr lang="en-US" sz="4162" dirty="0"/>
          </a:p>
        </p:txBody>
      </p:sp>
      <p:sp>
        <p:nvSpPr>
          <p:cNvPr id="5" name="Shape 2"/>
          <p:cNvSpPr/>
          <p:nvPr/>
        </p:nvSpPr>
        <p:spPr>
          <a:xfrm>
            <a:off x="2589133" y="2326600"/>
            <a:ext cx="2939296" cy="1816537"/>
          </a:xfrm>
          <a:prstGeom prst="roundRect">
            <a:avLst>
              <a:gd name="adj" fmla="val 20951"/>
            </a:avLst>
          </a:prstGeom>
          <a:noFill/>
          <a:ln w="26313">
            <a:solidFill>
              <a:srgbClr val="F2B42D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446" y="2352913"/>
            <a:ext cx="2886670" cy="176391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589133" y="4407337"/>
            <a:ext cx="2939296" cy="6607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01"/>
              </a:lnSpc>
              <a:buNone/>
            </a:pPr>
            <a:r>
              <a:rPr lang="en-US" sz="2081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Enhanced User Experience</a:t>
            </a:r>
            <a:endParaRPr lang="en-US" sz="2081" dirty="0"/>
          </a:p>
        </p:txBody>
      </p:sp>
      <p:sp>
        <p:nvSpPr>
          <p:cNvPr id="8" name="Text 4"/>
          <p:cNvSpPr/>
          <p:nvPr/>
        </p:nvSpPr>
        <p:spPr>
          <a:xfrm>
            <a:off x="2589133" y="5279469"/>
            <a:ext cx="2939296" cy="20295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4"/>
              </a:lnSpc>
              <a:buNone/>
            </a:pPr>
            <a:r>
              <a:rPr lang="en-US" sz="166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Improve user experience by enabling simultaneous and independent speech recognition from multiple sources, allowing hands-free collaboration and seamless interaction.</a:t>
            </a:r>
            <a:endParaRPr lang="en-US" sz="1665" dirty="0"/>
          </a:p>
        </p:txBody>
      </p:sp>
      <p:sp>
        <p:nvSpPr>
          <p:cNvPr id="9" name="Shape 5"/>
          <p:cNvSpPr/>
          <p:nvPr/>
        </p:nvSpPr>
        <p:spPr>
          <a:xfrm>
            <a:off x="5845493" y="2326600"/>
            <a:ext cx="2939296" cy="1816537"/>
          </a:xfrm>
          <a:prstGeom prst="roundRect">
            <a:avLst>
              <a:gd name="adj" fmla="val 20951"/>
            </a:avLst>
          </a:prstGeom>
          <a:noFill/>
          <a:ln w="26313">
            <a:solidFill>
              <a:srgbClr val="D7425E"/>
            </a:solidFill>
            <a:prstDash val="solid"/>
          </a:ln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1805" y="2352913"/>
            <a:ext cx="2886670" cy="1763911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845493" y="4407337"/>
            <a:ext cx="2939296" cy="6607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01"/>
              </a:lnSpc>
              <a:buNone/>
            </a:pPr>
            <a:r>
              <a:rPr lang="en-US" sz="2081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Voice Assistants and Smart Devices</a:t>
            </a:r>
            <a:endParaRPr lang="en-US" sz="2081" dirty="0"/>
          </a:p>
        </p:txBody>
      </p:sp>
      <p:sp>
        <p:nvSpPr>
          <p:cNvPr id="12" name="Text 7"/>
          <p:cNvSpPr/>
          <p:nvPr/>
        </p:nvSpPr>
        <p:spPr>
          <a:xfrm>
            <a:off x="5845493" y="5279469"/>
            <a:ext cx="2939296" cy="23677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4"/>
              </a:lnSpc>
              <a:buNone/>
            </a:pPr>
            <a:r>
              <a:rPr lang="en-US" sz="166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Discover how multiple speech recognition revolutionizes voice assistants and smart devices, enabling personalized experiences and efficient control in multi-user environments.</a:t>
            </a:r>
            <a:endParaRPr lang="en-US" sz="1665" dirty="0"/>
          </a:p>
        </p:txBody>
      </p:sp>
      <p:sp>
        <p:nvSpPr>
          <p:cNvPr id="13" name="Shape 8"/>
          <p:cNvSpPr/>
          <p:nvPr/>
        </p:nvSpPr>
        <p:spPr>
          <a:xfrm>
            <a:off x="9101852" y="2326600"/>
            <a:ext cx="2939415" cy="1816656"/>
          </a:xfrm>
          <a:prstGeom prst="roundRect">
            <a:avLst>
              <a:gd name="adj" fmla="val 20949"/>
            </a:avLst>
          </a:prstGeom>
          <a:noFill/>
          <a:ln w="26313">
            <a:solidFill>
              <a:srgbClr val="DD785E"/>
            </a:solidFill>
            <a:prstDash val="solid"/>
          </a:ln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8165" y="2352913"/>
            <a:ext cx="2886789" cy="176403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9101852" y="4407456"/>
            <a:ext cx="2939415" cy="6607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01"/>
              </a:lnSpc>
              <a:buNone/>
            </a:pPr>
            <a:r>
              <a:rPr lang="en-US" sz="2081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Advantages and Challenges</a:t>
            </a:r>
            <a:endParaRPr lang="en-US" sz="2081" dirty="0"/>
          </a:p>
        </p:txBody>
      </p:sp>
      <p:sp>
        <p:nvSpPr>
          <p:cNvPr id="16" name="Text 10"/>
          <p:cNvSpPr/>
          <p:nvPr/>
        </p:nvSpPr>
        <p:spPr>
          <a:xfrm>
            <a:off x="9101852" y="5279588"/>
            <a:ext cx="2939415" cy="20295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4"/>
              </a:lnSpc>
              <a:buNone/>
            </a:pPr>
            <a:r>
              <a:rPr lang="en-US" sz="166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Explore the benefits and considerations of implementing multiple speech recognition in applications like conference calls and team meetings for improved communication.</a:t>
            </a:r>
            <a:endParaRPr lang="en-US" sz="166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-3797" y="0"/>
            <a:ext cx="14630400" cy="8229600"/>
          </a:xfrm>
          <a:prstGeom prst="rect">
            <a:avLst/>
          </a:prstGeom>
          <a:solidFill>
            <a:srgbClr val="00002E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2000" y="587022"/>
            <a:ext cx="12011378" cy="27573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Multiple Person Speech Recognition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1397714" y="2167466"/>
            <a:ext cx="353488" cy="321006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451556" y="2077157"/>
            <a:ext cx="2245805" cy="2037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1902055" y="2122311"/>
            <a:ext cx="3719811" cy="21523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</a:rPr>
              <a:t>Architecture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1719289" y="2686756"/>
            <a:ext cx="5484826" cy="35871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D1D5DB"/>
                </a:solidFill>
                <a:effectLst/>
                <a:latin typeface="PT Sans" panose="020B0503020203020204" pitchFamily="34" charset="0"/>
              </a:rPr>
              <a:t>Whisper ASR:</a:t>
            </a:r>
            <a:r>
              <a:rPr lang="en-IN" sz="2000" b="0" i="0" dirty="0">
                <a:solidFill>
                  <a:srgbClr val="D1D5DB"/>
                </a:solidFill>
                <a:effectLst/>
                <a:latin typeface="PT Sans" panose="020B0503020203020204" pitchFamily="34" charset="0"/>
              </a:rPr>
              <a:t> Used for automatic speech recognition.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000" b="0" i="0" dirty="0">
              <a:solidFill>
                <a:srgbClr val="D1D5DB"/>
              </a:solidFill>
              <a:effectLst/>
              <a:latin typeface="PT Sans" panose="020B05030202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 err="1">
                <a:solidFill>
                  <a:srgbClr val="D1D5DB"/>
                </a:solidFill>
                <a:effectLst/>
                <a:latin typeface="PT Sans" panose="020B0503020203020204" pitchFamily="34" charset="0"/>
              </a:rPr>
              <a:t>SpeechBrain</a:t>
            </a:r>
            <a:r>
              <a:rPr lang="en-IN" sz="2000" b="1" i="0" dirty="0">
                <a:solidFill>
                  <a:srgbClr val="D1D5DB"/>
                </a:solidFill>
                <a:effectLst/>
                <a:latin typeface="PT Sans" panose="020B0503020203020204" pitchFamily="34" charset="0"/>
              </a:rPr>
              <a:t> Pretrained Model:</a:t>
            </a:r>
            <a:r>
              <a:rPr lang="en-IN" sz="2000" b="0" i="0" dirty="0">
                <a:solidFill>
                  <a:srgbClr val="D1D5DB"/>
                </a:solidFill>
                <a:effectLst/>
                <a:latin typeface="PT Sans" panose="020B0503020203020204" pitchFamily="34" charset="0"/>
              </a:rPr>
              <a:t> Utilized for extracting speaker embeddings.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000" b="0" i="0" dirty="0">
              <a:solidFill>
                <a:srgbClr val="D1D5DB"/>
              </a:solidFill>
              <a:effectLst/>
              <a:latin typeface="PT Sans" panose="020B05030202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D1D5DB"/>
                </a:solidFill>
                <a:effectLst/>
                <a:latin typeface="PT Sans" panose="020B0503020203020204" pitchFamily="34" charset="0"/>
              </a:rPr>
              <a:t>Agglomerative Clustering:</a:t>
            </a:r>
            <a:r>
              <a:rPr lang="en-IN" sz="2000" b="0" i="0" dirty="0">
                <a:solidFill>
                  <a:srgbClr val="D1D5DB"/>
                </a:solidFill>
                <a:effectLst/>
                <a:latin typeface="PT Sans" panose="020B0503020203020204" pitchFamily="34" charset="0"/>
              </a:rPr>
              <a:t> Applied to cluster speaker embeddings and perform speaker </a:t>
            </a:r>
            <a:r>
              <a:rPr lang="en-IN" sz="2000" b="0" i="0" dirty="0" err="1">
                <a:solidFill>
                  <a:srgbClr val="D1D5DB"/>
                </a:solidFill>
                <a:effectLst/>
                <a:latin typeface="PT Sans" panose="020B0503020203020204" pitchFamily="34" charset="0"/>
              </a:rPr>
              <a:t>diarization</a:t>
            </a:r>
            <a:r>
              <a:rPr lang="en-IN" sz="2000" b="0" i="0" dirty="0">
                <a:solidFill>
                  <a:srgbClr val="D1D5DB"/>
                </a:solidFill>
                <a:effectLst/>
                <a:latin typeface="PT Sans" panose="020B05030202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000" b="0" i="0" dirty="0">
              <a:solidFill>
                <a:srgbClr val="D1D5DB"/>
              </a:solidFill>
              <a:effectLst/>
              <a:latin typeface="PT Sans" panose="020B05030202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 err="1">
                <a:solidFill>
                  <a:srgbClr val="D1D5DB"/>
                </a:solidFill>
                <a:effectLst/>
                <a:latin typeface="PT Sans" panose="020B0503020203020204" pitchFamily="34" charset="0"/>
              </a:rPr>
              <a:t>PyAnnote</a:t>
            </a:r>
            <a:r>
              <a:rPr lang="en-IN" sz="2000" b="1" i="0" dirty="0">
                <a:solidFill>
                  <a:srgbClr val="D1D5DB"/>
                </a:solidFill>
                <a:effectLst/>
                <a:latin typeface="PT Sans" panose="020B0503020203020204" pitchFamily="34" charset="0"/>
              </a:rPr>
              <a:t>:</a:t>
            </a:r>
            <a:r>
              <a:rPr lang="en-IN" sz="2000" b="0" i="0" dirty="0">
                <a:solidFill>
                  <a:srgbClr val="D1D5DB"/>
                </a:solidFill>
                <a:effectLst/>
                <a:latin typeface="PT Sans" panose="020B0503020203020204" pitchFamily="34" charset="0"/>
              </a:rPr>
              <a:t> Used for handling audio segments, speaker </a:t>
            </a:r>
            <a:r>
              <a:rPr lang="en-IN" sz="2000" b="0" i="0" dirty="0" err="1">
                <a:solidFill>
                  <a:srgbClr val="D1D5DB"/>
                </a:solidFill>
                <a:effectLst/>
                <a:latin typeface="PT Sans" panose="020B0503020203020204" pitchFamily="34" charset="0"/>
              </a:rPr>
              <a:t>diarization</a:t>
            </a:r>
            <a:r>
              <a:rPr lang="en-IN" sz="2000" b="0" i="0" dirty="0">
                <a:solidFill>
                  <a:srgbClr val="D1D5DB"/>
                </a:solidFill>
                <a:effectLst/>
                <a:latin typeface="PT Sans" panose="020B0503020203020204" pitchFamily="34" charset="0"/>
              </a:rPr>
              <a:t>, and writing the transcript.</a:t>
            </a:r>
          </a:p>
          <a:p>
            <a:pPr marL="0" indent="0">
              <a:lnSpc>
                <a:spcPts val="2799"/>
              </a:lnSpc>
              <a:buNone/>
            </a:pPr>
            <a:endParaRPr lang="en-US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11" name="Shape 7"/>
          <p:cNvSpPr/>
          <p:nvPr/>
        </p:nvSpPr>
        <p:spPr>
          <a:xfrm>
            <a:off x="7350799" y="2077157"/>
            <a:ext cx="424459" cy="411315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7426285" y="2077156"/>
            <a:ext cx="348973" cy="22321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7993632" y="2077157"/>
            <a:ext cx="2376712" cy="21975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Söhne"/>
              </a:rPr>
              <a:t>Data Preprocessing</a:t>
            </a:r>
            <a:r>
              <a:rPr lang="en-IN" sz="2400" b="1" i="0" dirty="0">
                <a:effectLst/>
                <a:latin typeface="Söhne"/>
              </a:rPr>
              <a:t>: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7997428" y="2777067"/>
            <a:ext cx="4284583" cy="3496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IN" sz="2000" i="0" dirty="0"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ASR Transcription</a:t>
            </a:r>
          </a:p>
          <a:p>
            <a:pPr marL="0" indent="0">
              <a:lnSpc>
                <a:spcPts val="2799"/>
              </a:lnSpc>
              <a:buNone/>
            </a:pPr>
            <a:endParaRPr lang="en-IN" sz="2000" i="0" dirty="0">
              <a:solidFill>
                <a:schemeClr val="bg1"/>
              </a:solidFill>
              <a:effectLst/>
              <a:latin typeface="PT Sans" panose="020B0503020203020204" pitchFamily="34" charset="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IN" sz="2000" dirty="0">
                <a:solidFill>
                  <a:schemeClr val="bg1"/>
                </a:solidFill>
                <a:latin typeface="PT Sans" panose="020B0503020203020204" pitchFamily="34" charset="0"/>
              </a:rPr>
              <a:t>Audio Segments</a:t>
            </a:r>
          </a:p>
          <a:p>
            <a:pPr marL="0" indent="0">
              <a:lnSpc>
                <a:spcPts val="2799"/>
              </a:lnSpc>
              <a:buNone/>
            </a:pPr>
            <a:endParaRPr lang="en-IN" sz="2000" i="0" dirty="0">
              <a:solidFill>
                <a:schemeClr val="bg1"/>
              </a:solidFill>
              <a:effectLst/>
              <a:latin typeface="PT Sans" panose="020B0503020203020204" pitchFamily="34" charset="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IN" sz="2000" dirty="0">
                <a:solidFill>
                  <a:schemeClr val="bg1"/>
                </a:solidFill>
                <a:latin typeface="PT Sans" panose="020B0503020203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Speaker </a:t>
            </a:r>
            <a:r>
              <a:rPr lang="en-IN" sz="2000" dirty="0" err="1">
                <a:solidFill>
                  <a:schemeClr val="bg1"/>
                </a:solidFill>
                <a:latin typeface="PT Sans" panose="020B0503020203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Diarization</a:t>
            </a:r>
            <a:endParaRPr lang="en-IN" sz="2000" dirty="0">
              <a:solidFill>
                <a:schemeClr val="bg1"/>
              </a:solidFill>
              <a:latin typeface="PT Sans" panose="020B0503020203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ts val="2799"/>
              </a:lnSpc>
              <a:buNone/>
            </a:pPr>
            <a:endParaRPr lang="en-IN" sz="2000" dirty="0">
              <a:solidFill>
                <a:schemeClr val="bg1"/>
              </a:solidFill>
              <a:latin typeface="PT Sans" panose="020B0503020203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IN" sz="2000" dirty="0">
                <a:solidFill>
                  <a:schemeClr val="bg1"/>
                </a:solidFill>
                <a:latin typeface="PT Sans" panose="020B0503020203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Text formatting</a:t>
            </a:r>
            <a:endParaRPr lang="en-US" sz="2000" dirty="0">
              <a:solidFill>
                <a:schemeClr val="bg1"/>
              </a:solidFill>
              <a:latin typeface="PT Sans" panose="020B0503020203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306788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3195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Speech recognition technology revolutionizes human-computer interaction, offering hands-free and convenient experiences across industries. The future holds exciting possibilities for further advancements.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267199" y="3296357"/>
            <a:ext cx="8060267" cy="21787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8000" b="1" dirty="0">
                <a:solidFill>
                  <a:srgbClr val="FFFFFF"/>
                </a:solidFill>
                <a:cs typeface="Times New Roman" panose="02020603050405020304" pitchFamily="18" charset="0"/>
              </a:rPr>
              <a:t>THANK YOU</a:t>
            </a:r>
            <a:endParaRPr lang="en-US" sz="8000" dirty="0"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3195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770603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370</Words>
  <Application>Microsoft Office PowerPoint</Application>
  <PresentationFormat>Custom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Nunito</vt:lpstr>
      <vt:lpstr>PT Sans</vt:lpstr>
      <vt:lpstr>Roboto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Nithin Kumar</cp:lastModifiedBy>
  <cp:revision>4</cp:revision>
  <dcterms:created xsi:type="dcterms:W3CDTF">2023-12-07T09:29:25Z</dcterms:created>
  <dcterms:modified xsi:type="dcterms:W3CDTF">2024-01-04T12:20:16Z</dcterms:modified>
</cp:coreProperties>
</file>