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40C8-0C96-42D4-B04C-8720A2BA5197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5472-4F20-4E6C-960B-77A90301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C41E-E71D-45C9-B3D2-4BF285CA5157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6117-83B7-4B41-80A7-B41918D6E7D0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E16A-EDA9-4AF4-B69A-2AD34ED719E0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4FAA-9F8C-43ED-950A-2606CB8CCA4C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E203A6-BB5B-469F-8416-7110F54B430D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9E8-8813-4D9C-9AE5-E52DAFBE7C67}" type="datetime1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47C1-2250-403B-B8A0-97124918ABC4}" type="datetime1">
              <a:rPr lang="en-US" smtClean="0"/>
              <a:t>21-Jun-21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AAE-307A-4928-AD60-F090C94AD4A4}" type="datetime1">
              <a:rPr lang="en-US" smtClean="0"/>
              <a:t>21-Jun-21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015-9AAE-42D5-99B5-88D23A44B670}" type="datetime1">
              <a:rPr lang="en-US" smtClean="0"/>
              <a:t>21-Jun-21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70C-8C23-40B6-A70F-69599D492F09}" type="datetime1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5F48-340A-4965-A376-E501EE01B41B}" type="datetime1">
              <a:rPr lang="en-US" smtClean="0"/>
              <a:t>21-Jun-21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B6DF0A-CD0F-4A62-9A7D-7A3C217C1A88}" type="datetime1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Multimedia Content Analysis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28E68A-0210-4F4D-BB78-9FC7999C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9080472" cy="2509213"/>
          </a:xfrm>
        </p:spPr>
        <p:txBody>
          <a:bodyPr/>
          <a:lstStyle/>
          <a:p>
            <a:pPr algn="ctr"/>
            <a:r>
              <a:rPr lang="en-IN" sz="4500" b="1" dirty="0">
                <a:solidFill>
                  <a:srgbClr val="00B0F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Image Enhancement Using</a:t>
            </a:r>
            <a:br>
              <a:rPr lang="en-IN" sz="4500" b="1" dirty="0">
                <a:solidFill>
                  <a:srgbClr val="00B0F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IN" sz="4500" b="1" dirty="0">
                <a:solidFill>
                  <a:srgbClr val="00B0F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Homomorphism Filtering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72494"/>
            <a:ext cx="7891272" cy="1069848"/>
          </a:xfrm>
        </p:spPr>
        <p:txBody>
          <a:bodyPr/>
          <a:lstStyle/>
          <a:p>
            <a:pPr algn="r"/>
            <a:r>
              <a:rPr lang="en-I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Nithin</a:t>
            </a:r>
          </a:p>
          <a:p>
            <a:pPr algn="r"/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2019/01/04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Multimedia Content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9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Implementation</a:t>
            </a:r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…(2)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(3) Apply H(u, v</a:t>
            </a: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</a:p>
          <a:p>
            <a:endParaRPr lang="en-IN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(4) Take Inverse </a:t>
            </a: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FT</a:t>
            </a:r>
          </a:p>
          <a:p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Take 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 ):</a:t>
            </a: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37" y="2501300"/>
            <a:ext cx="66690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77" y="3583709"/>
            <a:ext cx="7772399" cy="56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19" y="4174236"/>
            <a:ext cx="2846157" cy="6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8" descr="gonzalez_p2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33"/>
          <a:stretch>
            <a:fillRect/>
          </a:stretch>
        </p:blipFill>
        <p:spPr bwMode="auto">
          <a:xfrm>
            <a:off x="1650076" y="4933511"/>
            <a:ext cx="84582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Filtering: </a:t>
            </a:r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Experiment-1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10" descr="https://scontent-tpe1-1.xx.fbcdn.net/v/t1.15752-9/49344465_2270846592933963_4125894310665125888_n.png?_nc_cat=108&amp;_nc_ht=scontent-tpe1-1.xx&amp;oh=1e50fc9d7de763931b5b6820f2e9a847&amp;oe=5CC31CD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3520" r="69794" b="7999"/>
          <a:stretch>
            <a:fillRect/>
          </a:stretch>
        </p:blipFill>
        <p:spPr>
          <a:xfrm>
            <a:off x="1994583" y="2093976"/>
            <a:ext cx="2706159" cy="4051300"/>
          </a:xfrm>
        </p:spPr>
      </p:pic>
      <p:pic>
        <p:nvPicPr>
          <p:cNvPr id="5" name="Picture 12" descr="https://scontent-tpe1-1.xx.fbcdn.net/v/t1.15752-9/49344465_2270846592933963_4125894310665125888_n.png?_nc_cat=108&amp;_nc_ht=scontent-tpe1-1.xx&amp;oh=1e50fc9d7de763931b5b6820f2e9a847&amp;oe=5CC31C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2" t="2995" b="4849"/>
          <a:stretch>
            <a:fillRect/>
          </a:stretch>
        </p:blipFill>
        <p:spPr bwMode="auto">
          <a:xfrm>
            <a:off x="5128520" y="2093976"/>
            <a:ext cx="2954204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Filtering: </a:t>
            </a:r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Experiment-2</a:t>
            </a:r>
            <a:endParaRPr lang="en-US" sz="4000" dirty="0"/>
          </a:p>
        </p:txBody>
      </p:sp>
      <p:pic>
        <p:nvPicPr>
          <p:cNvPr id="4" name="Picture 6" descr="https://scontent-tpe1-1.xx.fbcdn.net/v/t1.15752-9/49204595_2223663697876138_6872331828359856128_n.png?_nc_cat=106&amp;_nc_ht=scontent-tpe1-1.xx&amp;oh=eed46fe297400e83c598ecbdfd2c8cc5&amp;oe=5CCCC19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15"/>
          <a:stretch>
            <a:fillRect/>
          </a:stretch>
        </p:blipFill>
        <p:spPr bwMode="auto">
          <a:xfrm>
            <a:off x="1840603" y="2093976"/>
            <a:ext cx="3113869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scontent-tpe1-1.xx.fbcdn.net/v/t1.15752-9/49204595_2223663697876138_6872331828359856128_n.png?_nc_cat=106&amp;_nc_ht=scontent-tpe1-1.xx&amp;oh=eed46fe297400e83c598ecbdfd2c8cc5&amp;oe=5CCCC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6"/>
          <a:stretch>
            <a:fillRect/>
          </a:stretch>
        </p:blipFill>
        <p:spPr bwMode="auto">
          <a:xfrm>
            <a:off x="5516432" y="2093976"/>
            <a:ext cx="2937611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34225" cy="1609344"/>
          </a:xfrm>
        </p:spPr>
        <p:txBody>
          <a:bodyPr>
            <a:noAutofit/>
          </a:bodyPr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High-pass Filter Vs </a:t>
            </a:r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High-frequency </a:t>
            </a:r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Emphasis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847" y="2093976"/>
            <a:ext cx="4501976" cy="3601581"/>
          </a:xfr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15" y="2089646"/>
            <a:ext cx="4588857" cy="360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75910"/>
              </p:ext>
            </p:extLst>
          </p:nvPr>
        </p:nvGraphicFramePr>
        <p:xfrm>
          <a:off x="2479271" y="5695557"/>
          <a:ext cx="190153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Experiment-1</a:t>
                      </a:r>
                      <a:endParaRPr lang="en-IN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85078"/>
              </p:ext>
            </p:extLst>
          </p:nvPr>
        </p:nvGraphicFramePr>
        <p:xfrm>
          <a:off x="8982594" y="5695557"/>
          <a:ext cx="190153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Experiment-2</a:t>
                      </a:r>
                      <a:endParaRPr lang="en-IN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Histogram of </a:t>
            </a:r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Experiment-1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50" y="2093976"/>
            <a:ext cx="5919464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Histogram of Experiment-1</a:t>
            </a:r>
            <a:endParaRPr lang="en-US" sz="4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50" y="2093976"/>
            <a:ext cx="5893426" cy="4136588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7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Dataset-1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05" y="2187401"/>
            <a:ext cx="7529128" cy="4051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Dataset-2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2146118"/>
            <a:ext cx="7689274" cy="40013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Blur image to fine image improve for much clear visualization </a:t>
            </a:r>
          </a:p>
          <a:p>
            <a:pPr algn="just"/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brightness is modified the brightness in high frequency and in low frequency, we improved the result by using homomorphic filtering and we get acceptable result of some fidelity parameter. </a:t>
            </a:r>
          </a:p>
          <a:p>
            <a:pPr algn="just"/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Balance between uneven illumination.</a:t>
            </a:r>
          </a:p>
          <a:p>
            <a:pPr algn="just"/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filter.</a:t>
            </a:r>
            <a:endParaRPr lang="en-IN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References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Abbas, Assist Prof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Amel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H., and Jamila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Harbi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 "Image Enhancement By Using Homomorphic Filtering Model." 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1st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International Conference on Information Technology (ICoIT'17)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 2017.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Outline</a:t>
            </a:r>
            <a:endParaRPr lang="en-US" sz="400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Motivation</a:t>
            </a:r>
          </a:p>
          <a:p>
            <a:pPr>
              <a:lnSpc>
                <a:spcPct val="100000"/>
              </a:lnSpc>
            </a:pPr>
            <a:r>
              <a:rPr lang="en-IN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filtering</a:t>
            </a: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Proposed </a:t>
            </a: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Method</a:t>
            </a:r>
          </a:p>
          <a:p>
            <a:pPr>
              <a:lnSpc>
                <a:spcPct val="100000"/>
              </a:lnSpc>
            </a:pP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00000"/>
              </a:lnSpc>
            </a:pP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Simulation </a:t>
            </a:r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Graph</a:t>
            </a:r>
          </a:p>
          <a:p>
            <a:pPr>
              <a:lnSpc>
                <a:spcPct val="100000"/>
              </a:lnSpc>
            </a:pP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Conclusion </a:t>
            </a: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4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Motivation</a:t>
            </a:r>
            <a:r>
              <a:rPr lang="en-US" altLang="en-US" cap="none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is annoying, if some important image is blur or unclear.</a:t>
            </a:r>
          </a:p>
          <a:p>
            <a:pPr algn="just">
              <a:lnSpc>
                <a:spcPct val="100000"/>
              </a:lnSpc>
            </a:pPr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to normalizes the brightness and contrast across an </a:t>
            </a:r>
            <a:r>
              <a:rPr lang="en-IN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image.</a:t>
            </a:r>
            <a:endParaRPr lang="en-IN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Several image DE </a:t>
            </a:r>
            <a:r>
              <a:rPr lang="en-IN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noising/enhancement.</a:t>
            </a:r>
            <a:endParaRPr lang="en-IN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Techniques in literature but few for colour image.</a:t>
            </a: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Filtering…(1)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Olden days of image processing called homomorphic </a:t>
            </a: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filtering.</a:t>
            </a:r>
            <a:endParaRPr lang="en-IN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Remove shading effects from an </a:t>
            </a:r>
            <a:r>
              <a:rPr lang="en-IN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images(Due </a:t>
            </a:r>
            <a:r>
              <a:rPr lang="en-IN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 uneven illumination</a:t>
            </a:r>
            <a:r>
              <a:rPr lang="en-IN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IN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Enhance high frequencies.</a:t>
            </a:r>
          </a:p>
          <a:p>
            <a:pPr lvl="1"/>
            <a:r>
              <a:rPr lang="en-IN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Attenuate low frequencies but preserve fine details.</a:t>
            </a:r>
          </a:p>
          <a:p>
            <a:endParaRPr lang="en-IN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0" descr="https://scontent-tpe1-1.xx.fbcdn.net/v/t1.15752-9/49344465_2270846592933963_4125894310665125888_n.png?_nc_cat=108&amp;_nc_ht=scontent-tpe1-1.xx&amp;oh=1e50fc9d7de763931b5b6820f2e9a847&amp;oe=5CC31C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3520" r="69794" b="7999"/>
          <a:stretch>
            <a:fillRect/>
          </a:stretch>
        </p:blipFill>
        <p:spPr bwMode="auto">
          <a:xfrm>
            <a:off x="2951538" y="4146804"/>
            <a:ext cx="18827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s://scontent-tpe1-1.xx.fbcdn.net/v/t1.15752-9/49204595_2223663697876138_6872331828359856128_n.png?_nc_cat=106&amp;_nc_ht=scontent-tpe1-1.xx&amp;oh=eed46fe297400e83c598ecbdfd2c8cc5&amp;oe=5CCCC1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4369" r="68500" b="10048"/>
          <a:stretch>
            <a:fillRect/>
          </a:stretch>
        </p:blipFill>
        <p:spPr bwMode="auto">
          <a:xfrm>
            <a:off x="5704609" y="4173791"/>
            <a:ext cx="2141538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Filtering…(2)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model of image formation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illumination component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 varies slowly and affects 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frequencies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reflection component r(x, y) varies faster and affects </a:t>
            </a:r>
            <a:r>
              <a:rPr lang="en-US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frequencies mostly.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6" y="2760171"/>
            <a:ext cx="7092684" cy="9223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are Frequencies Mixed Together?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 frequencies from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r(x, y)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mixed together.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filtering, it is difficult to handle low/high frequencies separately.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4" y="3010462"/>
            <a:ext cx="8365548" cy="688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20" y="4834197"/>
            <a:ext cx="7354148" cy="5501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we Separate Them?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Idea</a:t>
            </a:r>
          </a:p>
          <a:p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635270" y="2875684"/>
            <a:ext cx="2389187" cy="4921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</a:t>
            </a:r>
            <a:r>
              <a:rPr lang="en-US" altLang="en-US" sz="2600" b="1" dirty="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ln( )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24" y="2978161"/>
            <a:ext cx="2896380" cy="389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02" y="3736420"/>
            <a:ext cx="5256502" cy="58568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Homomorphic Filtering Approach</a:t>
            </a:r>
            <a:endParaRPr lang="en-US" sz="4000" b="1" cap="none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652" y="2253904"/>
            <a:ext cx="7019018" cy="4051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400" b="1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Implementation…(1)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(1) </a:t>
            </a:r>
            <a:r>
              <a:rPr lang="en-US" altLang="en-US" sz="2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Take</a:t>
            </a: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(2) Apply FT: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41" y="2093976"/>
            <a:ext cx="4716176" cy="5254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9" y="3210164"/>
            <a:ext cx="5785659" cy="54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9" y="3794501"/>
            <a:ext cx="4114801" cy="61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1" y="4447293"/>
            <a:ext cx="2172741" cy="179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1514" y="4407973"/>
            <a:ext cx="2142314" cy="1836769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37710"/>
              </p:ext>
            </p:extLst>
          </p:nvPr>
        </p:nvGraphicFramePr>
        <p:xfrm>
          <a:off x="2912832" y="6284062"/>
          <a:ext cx="200025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Low-pass filter</a:t>
                      </a:r>
                      <a:endParaRPr lang="en-IN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1946"/>
              </p:ext>
            </p:extLst>
          </p:nvPr>
        </p:nvGraphicFramePr>
        <p:xfrm>
          <a:off x="5491514" y="6275955"/>
          <a:ext cx="228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High-pass</a:t>
                      </a:r>
                      <a:r>
                        <a:rPr lang="en-IN" sz="1800" baseline="0" dirty="0" smtClean="0"/>
                        <a:t> filter</a:t>
                      </a:r>
                      <a:endParaRPr lang="en-IN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Multimedia Content Analysis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E68A-0210-4F4D-BB78-9FC7999CCD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</TotalTime>
  <Words>398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Taipei</vt:lpstr>
      <vt:lpstr>新細明體</vt:lpstr>
      <vt:lpstr>標楷體</vt:lpstr>
      <vt:lpstr>Calibri</vt:lpstr>
      <vt:lpstr>Rockwell</vt:lpstr>
      <vt:lpstr>Rockwell Condensed</vt:lpstr>
      <vt:lpstr>Times New Roman</vt:lpstr>
      <vt:lpstr>Wingdings</vt:lpstr>
      <vt:lpstr>Wood Type</vt:lpstr>
      <vt:lpstr>Image Enhancement Using Homomorphism Filtering</vt:lpstr>
      <vt:lpstr>Outline</vt:lpstr>
      <vt:lpstr>Motivation </vt:lpstr>
      <vt:lpstr>Homomorphic Filtering…(1)</vt:lpstr>
      <vt:lpstr>Homomorphic Filtering…(2)</vt:lpstr>
      <vt:lpstr>How are Frequencies Mixed Together?</vt:lpstr>
      <vt:lpstr>Can we Separate Them?</vt:lpstr>
      <vt:lpstr>Homomorphic Filtering Approach</vt:lpstr>
      <vt:lpstr> Implementation…(1) </vt:lpstr>
      <vt:lpstr>Implementation…(2)</vt:lpstr>
      <vt:lpstr>Homomorphic Filtering: Experiment-1</vt:lpstr>
      <vt:lpstr>Homomorphic Filtering: Experiment-2</vt:lpstr>
      <vt:lpstr>High-pass Filter Vs High-frequency Emphasis</vt:lpstr>
      <vt:lpstr>Histogram of Experiment-1</vt:lpstr>
      <vt:lpstr>Histogram of Experiment-1</vt:lpstr>
      <vt:lpstr>Dataset-1</vt:lpstr>
      <vt:lpstr>Dataset-2</vt:lpstr>
      <vt:lpstr>Conclusion</vt:lpstr>
      <vt:lpstr>References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Enhancement Using Homomorphism Filtering</dc:title>
  <dc:creator>Nithin CCU</dc:creator>
  <cp:lastModifiedBy>Nithin CCU</cp:lastModifiedBy>
  <cp:revision>36</cp:revision>
  <dcterms:created xsi:type="dcterms:W3CDTF">2021-06-21T05:49:12Z</dcterms:created>
  <dcterms:modified xsi:type="dcterms:W3CDTF">2021-06-21T06:48:18Z</dcterms:modified>
</cp:coreProperties>
</file>