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62" r:id="rId7"/>
    <p:sldId id="263" r:id="rId8"/>
    <p:sldId id="264" r:id="rId9"/>
    <p:sldId id="265" r:id="rId10"/>
    <p:sldId id="267" r:id="rId11"/>
    <p:sldId id="268"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1B2A5C-BFC4-4D5E-8FB7-78E7776F85C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228001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B2A5C-BFC4-4D5E-8FB7-78E7776F85C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366044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B2A5C-BFC4-4D5E-8FB7-78E7776F85C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6A4CD-EB43-4C7D-84AB-7A3BEA31F07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2509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B2A5C-BFC4-4D5E-8FB7-78E7776F85C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2827752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B2A5C-BFC4-4D5E-8FB7-78E7776F85C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6A4CD-EB43-4C7D-84AB-7A3BEA31F07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247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B2A5C-BFC4-4D5E-8FB7-78E7776F85C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611640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1B2A5C-BFC4-4D5E-8FB7-78E7776F85C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2367569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1B2A5C-BFC4-4D5E-8FB7-78E7776F85C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130952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1B2A5C-BFC4-4D5E-8FB7-78E7776F85C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107831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B2A5C-BFC4-4D5E-8FB7-78E7776F85C7}"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378681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1B2A5C-BFC4-4D5E-8FB7-78E7776F85C7}"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387641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1B2A5C-BFC4-4D5E-8FB7-78E7776F85C7}"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182873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1B2A5C-BFC4-4D5E-8FB7-78E7776F85C7}"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174616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B2A5C-BFC4-4D5E-8FB7-78E7776F85C7}"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98368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1B2A5C-BFC4-4D5E-8FB7-78E7776F85C7}"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68115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1B2A5C-BFC4-4D5E-8FB7-78E7776F85C7}"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6A4CD-EB43-4C7D-84AB-7A3BEA31F07C}" type="slidenum">
              <a:rPr lang="en-IN" smtClean="0"/>
              <a:t>‹#›</a:t>
            </a:fld>
            <a:endParaRPr lang="en-IN"/>
          </a:p>
        </p:txBody>
      </p:sp>
    </p:spTree>
    <p:extLst>
      <p:ext uri="{BB962C8B-B14F-4D97-AF65-F5344CB8AC3E}">
        <p14:creationId xmlns:p14="http://schemas.microsoft.com/office/powerpoint/2010/main" val="29293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1B2A5C-BFC4-4D5E-8FB7-78E7776F85C7}"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B6A4CD-EB43-4C7D-84AB-7A3BEA31F07C}" type="slidenum">
              <a:rPr lang="en-IN" smtClean="0"/>
              <a:t>‹#›</a:t>
            </a:fld>
            <a:endParaRPr lang="en-IN"/>
          </a:p>
        </p:txBody>
      </p:sp>
    </p:spTree>
    <p:extLst>
      <p:ext uri="{BB962C8B-B14F-4D97-AF65-F5344CB8AC3E}">
        <p14:creationId xmlns:p14="http://schemas.microsoft.com/office/powerpoint/2010/main" val="1910372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Nithinsrini2003/Malaria_detection--Nithin-MIT-202150605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02E4-97FF-99DC-60C6-27FC090DF8B3}"/>
              </a:ext>
            </a:extLst>
          </p:cNvPr>
          <p:cNvSpPr>
            <a:spLocks noGrp="1"/>
          </p:cNvSpPr>
          <p:nvPr>
            <p:ph type="ctrTitle"/>
          </p:nvPr>
        </p:nvSpPr>
        <p:spPr/>
        <p:txBody>
          <a:bodyPr/>
          <a:lstStyle/>
          <a:p>
            <a:r>
              <a:rPr lang="en-US" sz="5000" dirty="0" err="1">
                <a:solidFill>
                  <a:schemeClr val="tx1"/>
                </a:solidFill>
              </a:rPr>
              <a:t>NithinSrivatsan</a:t>
            </a:r>
            <a:r>
              <a:rPr lang="en-US" sz="5000" dirty="0">
                <a:solidFill>
                  <a:schemeClr val="tx1"/>
                </a:solidFill>
              </a:rPr>
              <a:t> S</a:t>
            </a:r>
            <a:endParaRPr lang="en-IN" sz="5000" dirty="0">
              <a:solidFill>
                <a:schemeClr val="tx1"/>
              </a:solidFill>
            </a:endParaRPr>
          </a:p>
        </p:txBody>
      </p:sp>
      <p:sp>
        <p:nvSpPr>
          <p:cNvPr id="3" name="Subtitle 2">
            <a:extLst>
              <a:ext uri="{FF2B5EF4-FFF2-40B4-BE49-F238E27FC236}">
                <a16:creationId xmlns:a16="http://schemas.microsoft.com/office/drawing/2014/main" id="{BCEBE403-C06C-57C1-AE37-9A4FCB0F6678}"/>
              </a:ext>
            </a:extLst>
          </p:cNvPr>
          <p:cNvSpPr>
            <a:spLocks noGrp="1"/>
          </p:cNvSpPr>
          <p:nvPr>
            <p:ph type="subTitle" idx="1"/>
          </p:nvPr>
        </p:nvSpPr>
        <p:spPr/>
        <p:txBody>
          <a:bodyPr>
            <a:normAutofit/>
          </a:bodyPr>
          <a:lstStyle/>
          <a:p>
            <a:r>
              <a:rPr lang="en-US" sz="5000" dirty="0">
                <a:solidFill>
                  <a:schemeClr val="tx1"/>
                </a:solidFill>
                <a:latin typeface="+mj-lt"/>
              </a:rPr>
              <a:t>Final Project</a:t>
            </a:r>
            <a:endParaRPr lang="en-IN" sz="5000" dirty="0">
              <a:solidFill>
                <a:schemeClr val="tx1"/>
              </a:solidFill>
              <a:latin typeface="+mj-lt"/>
            </a:endParaRPr>
          </a:p>
        </p:txBody>
      </p:sp>
    </p:spTree>
    <p:extLst>
      <p:ext uri="{BB962C8B-B14F-4D97-AF65-F5344CB8AC3E}">
        <p14:creationId xmlns:p14="http://schemas.microsoft.com/office/powerpoint/2010/main" val="60406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A339-5E71-21F2-D3C0-1E56E4C0BDAB}"/>
              </a:ext>
            </a:extLst>
          </p:cNvPr>
          <p:cNvSpPr>
            <a:spLocks noGrp="1"/>
          </p:cNvSpPr>
          <p:nvPr>
            <p:ph type="title"/>
          </p:nvPr>
        </p:nvSpPr>
        <p:spPr>
          <a:xfrm>
            <a:off x="128694" y="413069"/>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	MODELLING</a:t>
            </a:r>
            <a:endParaRPr lang="en-IN" sz="4800"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D8C2C83-9694-E0DE-45F5-A4DBEA4EF3A8}"/>
              </a:ext>
            </a:extLst>
          </p:cNvPr>
          <p:cNvPicPr>
            <a:picLocks noChangeAspect="1"/>
          </p:cNvPicPr>
          <p:nvPr/>
        </p:nvPicPr>
        <p:blipFill>
          <a:blip r:embed="rId2"/>
          <a:stretch>
            <a:fillRect/>
          </a:stretch>
        </p:blipFill>
        <p:spPr>
          <a:xfrm>
            <a:off x="631753" y="1601550"/>
            <a:ext cx="5249672" cy="4405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3">
            <a:extLst>
              <a:ext uri="{FF2B5EF4-FFF2-40B4-BE49-F238E27FC236}">
                <a16:creationId xmlns:a16="http://schemas.microsoft.com/office/drawing/2014/main" id="{4BE92A4C-75AA-438A-BDD3-C9C47874167A}"/>
              </a:ext>
            </a:extLst>
          </p:cNvPr>
          <p:cNvSpPr>
            <a:spLocks noGrp="1"/>
          </p:cNvSpPr>
          <p:nvPr>
            <p:ph idx="1"/>
          </p:nvPr>
        </p:nvSpPr>
        <p:spPr>
          <a:xfrm>
            <a:off x="677334" y="2160588"/>
            <a:ext cx="5950800" cy="4651200"/>
          </a:xfrm>
        </p:spPr>
        <p:txBody>
          <a:bodyPr/>
          <a:lstStyle/>
          <a:p>
            <a:endParaRPr lang="en-IN" dirty="0"/>
          </a:p>
        </p:txBody>
      </p:sp>
      <p:pic>
        <p:nvPicPr>
          <p:cNvPr id="6" name="Content Placeholder 4">
            <a:extLst>
              <a:ext uri="{FF2B5EF4-FFF2-40B4-BE49-F238E27FC236}">
                <a16:creationId xmlns:a16="http://schemas.microsoft.com/office/drawing/2014/main" id="{9AC7546A-E1F0-4D35-6EC8-B39549729CB6}"/>
              </a:ext>
            </a:extLst>
          </p:cNvPr>
          <p:cNvPicPr>
            <a:picLocks noChangeAspect="1"/>
          </p:cNvPicPr>
          <p:nvPr/>
        </p:nvPicPr>
        <p:blipFill>
          <a:blip r:embed="rId3"/>
          <a:stretch>
            <a:fillRect/>
          </a:stretch>
        </p:blipFill>
        <p:spPr>
          <a:xfrm>
            <a:off x="6310577" y="1601550"/>
            <a:ext cx="5385797" cy="4405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613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A339-5E71-21F2-D3C0-1E56E4C0BDAB}"/>
              </a:ext>
            </a:extLst>
          </p:cNvPr>
          <p:cNvSpPr>
            <a:spLocks noGrp="1"/>
          </p:cNvSpPr>
          <p:nvPr>
            <p:ph type="title"/>
          </p:nvPr>
        </p:nvSpPr>
        <p:spPr>
          <a:xfrm>
            <a:off x="128694" y="413069"/>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	MODELLING</a:t>
            </a:r>
            <a:endParaRPr lang="en-IN" sz="48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221EEA9-9858-FC4C-521E-BFD722D704E4}"/>
              </a:ext>
            </a:extLst>
          </p:cNvPr>
          <p:cNvPicPr>
            <a:picLocks noChangeAspect="1"/>
          </p:cNvPicPr>
          <p:nvPr/>
        </p:nvPicPr>
        <p:blipFill>
          <a:blip r:embed="rId2"/>
          <a:stretch>
            <a:fillRect/>
          </a:stretch>
        </p:blipFill>
        <p:spPr>
          <a:xfrm>
            <a:off x="582356" y="1500806"/>
            <a:ext cx="10581383" cy="47393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5">
            <a:extLst>
              <a:ext uri="{FF2B5EF4-FFF2-40B4-BE49-F238E27FC236}">
                <a16:creationId xmlns:a16="http://schemas.microsoft.com/office/drawing/2014/main" id="{DAF122D6-F283-A0D7-5B91-39358D8E6AD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91742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A339-5E71-21F2-D3C0-1E56E4C0BDAB}"/>
              </a:ext>
            </a:extLst>
          </p:cNvPr>
          <p:cNvSpPr>
            <a:spLocks noGrp="1"/>
          </p:cNvSpPr>
          <p:nvPr>
            <p:ph type="title"/>
          </p:nvPr>
        </p:nvSpPr>
        <p:spPr>
          <a:xfrm>
            <a:off x="128694" y="413069"/>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	RESULT</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EE7B96-B893-88F9-A92B-04060302DD70}"/>
              </a:ext>
            </a:extLst>
          </p:cNvPr>
          <p:cNvSpPr>
            <a:spLocks noGrp="1"/>
          </p:cNvSpPr>
          <p:nvPr>
            <p:ph idx="1"/>
          </p:nvPr>
        </p:nvSpPr>
        <p:spPr>
          <a:xfrm>
            <a:off x="555414" y="1290492"/>
            <a:ext cx="9914466" cy="5338907"/>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The result of the Malaria Detection project would be a fully functional automated system capable of accurately identifying malaria parasites in blood smear images. This system would have undergone rigorous testing and validation to ensure its reliability and effectiveness in real-world scenarios. Additionally, the project would likely yield insights into the performance of Convolutional Neural Networks (CNNs) for malaria detection and provide valuable data for further research and development in the field of medical image analysis. Ultimately, the tangible result of the project would be a tool that can significantly improve malaria diagnosis, leading to earlier treatment and better patient outcomes</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Project LINK :</a:t>
            </a:r>
          </a:p>
          <a:p>
            <a:pPr marL="0" indent="0">
              <a:buNone/>
            </a:pPr>
            <a:r>
              <a:rPr lang="en-US" sz="2400" b="1"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https://github.com/Nithinsrini2003/Malaria_detection--Nithin-MIT-2021506058-</a:t>
            </a:r>
            <a:endParaRPr lang="en-US" sz="2400" b="1" dirty="0">
              <a:solidFill>
                <a:srgbClr val="0070C0"/>
              </a:solidFill>
              <a:latin typeface="Times New Roman" panose="02020603050405020304" pitchFamily="18" charset="0"/>
              <a:cs typeface="Times New Roman" panose="02020603050405020304" pitchFamily="18" charset="0"/>
            </a:endParaRPr>
          </a:p>
          <a:p>
            <a:pPr marL="0" indent="0">
              <a:buNone/>
            </a:pP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727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A339-5E71-21F2-D3C0-1E56E4C0BDAB}"/>
              </a:ext>
            </a:extLst>
          </p:cNvPr>
          <p:cNvSpPr>
            <a:spLocks noGrp="1"/>
          </p:cNvSpPr>
          <p:nvPr>
            <p:ph type="title"/>
          </p:nvPr>
        </p:nvSpPr>
        <p:spPr>
          <a:xfrm>
            <a:off x="23919" y="233362"/>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	Output Images </a:t>
            </a:r>
            <a:endParaRPr lang="en-IN" sz="48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5726B8D-1317-35D4-25E3-DD6F17BF33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321" y="2013109"/>
            <a:ext cx="4543425" cy="3619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B88A6824-BD8B-4225-D15C-EEBEBBFF7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82629"/>
            <a:ext cx="5120640" cy="36391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C389234A-BF29-6D9D-BFA7-5DF2DA70F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0267" y="5931484"/>
            <a:ext cx="7266937" cy="6931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8B286A7C-07EE-F72C-BFD9-4DF847AE19FD}"/>
              </a:ext>
            </a:extLst>
          </p:cNvPr>
          <p:cNvSpPr txBox="1"/>
          <p:nvPr/>
        </p:nvSpPr>
        <p:spPr>
          <a:xfrm>
            <a:off x="528161" y="1381573"/>
            <a:ext cx="5108414" cy="369332"/>
          </a:xfrm>
          <a:prstGeom prst="rect">
            <a:avLst/>
          </a:prstGeom>
          <a:noFill/>
        </p:spPr>
        <p:txBody>
          <a:bodyPr wrap="square" rtlCol="0">
            <a:spAutoFit/>
          </a:bodyPr>
          <a:lstStyle/>
          <a:p>
            <a:r>
              <a:rPr lang="en-US" dirty="0"/>
              <a:t>Image showing the correct detection of disease</a:t>
            </a:r>
            <a:endParaRPr lang="en-IN" dirty="0"/>
          </a:p>
        </p:txBody>
      </p:sp>
      <p:sp>
        <p:nvSpPr>
          <p:cNvPr id="11" name="TextBox 10">
            <a:extLst>
              <a:ext uri="{FF2B5EF4-FFF2-40B4-BE49-F238E27FC236}">
                <a16:creationId xmlns:a16="http://schemas.microsoft.com/office/drawing/2014/main" id="{151F240A-C6FB-D236-7E6F-862AA450223F}"/>
              </a:ext>
            </a:extLst>
          </p:cNvPr>
          <p:cNvSpPr txBox="1"/>
          <p:nvPr/>
        </p:nvSpPr>
        <p:spPr>
          <a:xfrm>
            <a:off x="6019799" y="1381573"/>
            <a:ext cx="5263040" cy="646331"/>
          </a:xfrm>
          <a:prstGeom prst="rect">
            <a:avLst/>
          </a:prstGeom>
          <a:noFill/>
        </p:spPr>
        <p:txBody>
          <a:bodyPr wrap="square" rtlCol="0">
            <a:spAutoFit/>
          </a:bodyPr>
          <a:lstStyle/>
          <a:p>
            <a:r>
              <a:rPr lang="en-US" dirty="0"/>
              <a:t>Image showing the incorrect detection of disease</a:t>
            </a:r>
            <a:endParaRPr lang="en-IN" dirty="0"/>
          </a:p>
          <a:p>
            <a:endParaRPr lang="en-IN" dirty="0"/>
          </a:p>
        </p:txBody>
      </p:sp>
    </p:spTree>
    <p:extLst>
      <p:ext uri="{BB962C8B-B14F-4D97-AF65-F5344CB8AC3E}">
        <p14:creationId xmlns:p14="http://schemas.microsoft.com/office/powerpoint/2010/main" val="224545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5BC9-A680-7E28-C886-89190AED336F}"/>
              </a:ext>
            </a:extLst>
          </p:cNvPr>
          <p:cNvSpPr>
            <a:spLocks noGrp="1"/>
          </p:cNvSpPr>
          <p:nvPr>
            <p:ph type="title"/>
          </p:nvPr>
        </p:nvSpPr>
        <p:spPr/>
        <p:txBody>
          <a:bodyPr>
            <a:normAutofit/>
          </a:bodyPr>
          <a:lstStyle/>
          <a:p>
            <a:r>
              <a:rPr lang="en-US" sz="5000" b="1" dirty="0">
                <a:solidFill>
                  <a:schemeClr val="tx1"/>
                </a:solidFill>
                <a:latin typeface="Times New Roman" panose="02020603050405020304" pitchFamily="18" charset="0"/>
                <a:cs typeface="Times New Roman" panose="02020603050405020304" pitchFamily="18" charset="0"/>
              </a:rPr>
              <a:t>PROJECT TITLE</a:t>
            </a:r>
            <a:endParaRPr lang="en-IN" sz="5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636506-65AF-75EB-82BA-1043AF1A0FE4}"/>
              </a:ext>
            </a:extLst>
          </p:cNvPr>
          <p:cNvSpPr>
            <a:spLocks noGrp="1"/>
          </p:cNvSpPr>
          <p:nvPr>
            <p:ph idx="1"/>
          </p:nvPr>
        </p:nvSpPr>
        <p:spPr>
          <a:xfrm>
            <a:off x="677334" y="2160589"/>
            <a:ext cx="8939106" cy="3880773"/>
          </a:xfrm>
        </p:spPr>
        <p:txBody>
          <a:bodyPr>
            <a:normAutofit/>
          </a:bodyPr>
          <a:lstStyle/>
          <a:p>
            <a:pPr marL="0" indent="0">
              <a:buNone/>
            </a:pPr>
            <a:r>
              <a:rPr lang="en-IN" sz="4400" dirty="0" err="1">
                <a:latin typeface="Times New Roman" panose="02020603050405020304" pitchFamily="18" charset="0"/>
                <a:cs typeface="Times New Roman" panose="02020603050405020304" pitchFamily="18" charset="0"/>
              </a:rPr>
              <a:t>DeepSight</a:t>
            </a:r>
            <a:r>
              <a:rPr lang="en-IN" sz="4400" dirty="0">
                <a:latin typeface="Times New Roman" panose="02020603050405020304" pitchFamily="18" charset="0"/>
                <a:cs typeface="Times New Roman" panose="02020603050405020304" pitchFamily="18" charset="0"/>
              </a:rPr>
              <a:t>: Detecting Malaria with Convolutional Neural Networks</a:t>
            </a:r>
          </a:p>
        </p:txBody>
      </p:sp>
    </p:spTree>
    <p:extLst>
      <p:ext uri="{BB962C8B-B14F-4D97-AF65-F5344CB8AC3E}">
        <p14:creationId xmlns:p14="http://schemas.microsoft.com/office/powerpoint/2010/main" val="391300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A339-5E71-21F2-D3C0-1E56E4C0BDAB}"/>
              </a:ext>
            </a:extLst>
          </p:cNvPr>
          <p:cNvSpPr>
            <a:spLocks noGrp="1"/>
          </p:cNvSpPr>
          <p:nvPr>
            <p:ph type="title"/>
          </p:nvPr>
        </p:nvSpPr>
        <p:spPr/>
        <p:txBody>
          <a:bodyPr>
            <a:normAutofit/>
          </a:bodyPr>
          <a:lstStyle/>
          <a:p>
            <a:r>
              <a:rPr lang="en-US" sz="5000" b="1" dirty="0">
                <a:solidFill>
                  <a:schemeClr val="tx1"/>
                </a:solidFill>
                <a:latin typeface="Times New Roman" panose="02020603050405020304" pitchFamily="18" charset="0"/>
                <a:cs typeface="Times New Roman" panose="02020603050405020304" pitchFamily="18" charset="0"/>
              </a:rPr>
              <a:t>AGENDA</a:t>
            </a:r>
            <a:endParaRPr lang="en-IN" sz="5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EE7B96-B893-88F9-A92B-04060302DD70}"/>
              </a:ext>
            </a:extLst>
          </p:cNvPr>
          <p:cNvSpPr>
            <a:spLocks noGrp="1"/>
          </p:cNvSpPr>
          <p:nvPr>
            <p:ph idx="1"/>
          </p:nvPr>
        </p:nvSpPr>
        <p:spPr>
          <a:xfrm>
            <a:off x="677334" y="1703389"/>
            <a:ext cx="8596668" cy="3880773"/>
          </a:xfrm>
        </p:spPr>
        <p:txBody>
          <a:bodyPr>
            <a:normAutofit fontScale="92500"/>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The agenda for the Malaria Detection project entails several key stages. Firstly, it involves an introduction to the project, providing context on the global impact of malaria and outlining the specific problem statement. Following this, the methodology section will detail the approach of utilizing Convolutional Neural Networks (CNNs) for automated malaria detection, including preprocessing steps, model architecture, and training procedures. Subsequently, the dataset used for training and testing the CNN model will be presented, highlighting its size, composition, and any preprocessing applied. Evaluation metrics and results will then be discussed, assessing the performance and effectiveness of the CNN-based detection system. Finally, the agenda will conclude with reflections on the project's outcomes, potential implications, and avenues for future research and development.</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41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A339-5E71-21F2-D3C0-1E56E4C0BDAB}"/>
              </a:ext>
            </a:extLst>
          </p:cNvPr>
          <p:cNvSpPr>
            <a:spLocks noGrp="1"/>
          </p:cNvSpPr>
          <p:nvPr>
            <p:ph type="title"/>
          </p:nvPr>
        </p:nvSpPr>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PROBLEM STATEMENT </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EE7B96-B893-88F9-A92B-04060302DD70}"/>
              </a:ext>
            </a:extLst>
          </p:cNvPr>
          <p:cNvSpPr>
            <a:spLocks noGrp="1"/>
          </p:cNvSpPr>
          <p:nvPr>
            <p:ph idx="1"/>
          </p:nvPr>
        </p:nvSpPr>
        <p:spPr>
          <a:xfrm>
            <a:off x="677334" y="1733869"/>
            <a:ext cx="8596668" cy="3880773"/>
          </a:xfrm>
        </p:spPr>
        <p:txBody>
          <a:bodyPr>
            <a:normAutofit/>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Despite significant advancements in medical science, malaria remains a significant global health threat, particularly in regions with limited resources. Conventional diagnostic methods often require skilled personnel and can be time-consuming and expensive. Therefore, there is a critical need for automated, accurate, and cost-effective solutions for malaria detection. My project aims to address this challenge by leveraging Convolutional Neural Networks (CNNs) to develop a robust and efficient system for the automated detection of malaria parasites in blood smear images.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81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A339-5E71-21F2-D3C0-1E56E4C0BDAB}"/>
              </a:ext>
            </a:extLst>
          </p:cNvPr>
          <p:cNvSpPr>
            <a:spLocks noGrp="1"/>
          </p:cNvSpPr>
          <p:nvPr>
            <p:ph type="title"/>
          </p:nvPr>
        </p:nvSpPr>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PROJECT OVERVIEW </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EE7B96-B893-88F9-A92B-04060302DD70}"/>
              </a:ext>
            </a:extLst>
          </p:cNvPr>
          <p:cNvSpPr>
            <a:spLocks noGrp="1"/>
          </p:cNvSpPr>
          <p:nvPr>
            <p:ph idx="1"/>
          </p:nvPr>
        </p:nvSpPr>
        <p:spPr>
          <a:xfrm>
            <a:off x="677334" y="1733869"/>
            <a:ext cx="8596668" cy="3880773"/>
          </a:xfrm>
        </p:spPr>
        <p:txBody>
          <a:bodyPr>
            <a:normAutofit/>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My project aims to develop an automated malaria detection system using Convolutional Neural Networks (CNNs). With malaria's persistent global health impact and limitations in current diagnostic methods, our objective is to create an accurate and cost-effective solution. By preprocessing blood smear images and training the CNN model on datasets sourced from repositories like the National Institutes of Health (NIH), I seek to improve efficiency and accuracy. Through this endeavor, we hope to contribute to better healthcare outcomes, particularly in resource-limited regions, by providing a scalable and reliable tool for malaria diagnosis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77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A339-5E71-21F2-D3C0-1E56E4C0BDAB}"/>
              </a:ext>
            </a:extLst>
          </p:cNvPr>
          <p:cNvSpPr>
            <a:spLocks noGrp="1"/>
          </p:cNvSpPr>
          <p:nvPr>
            <p:ph type="title"/>
          </p:nvPr>
        </p:nvSpPr>
        <p:spPr/>
        <p:txBody>
          <a:bodyPr>
            <a:normAutofit/>
          </a:bodyPr>
          <a:lstStyle/>
          <a:p>
            <a:r>
              <a:rPr lang="en-US" sz="4200" b="1" dirty="0">
                <a:solidFill>
                  <a:schemeClr val="tx1"/>
                </a:solidFill>
                <a:latin typeface="Times New Roman" panose="02020603050405020304" pitchFamily="18" charset="0"/>
                <a:cs typeface="Times New Roman" panose="02020603050405020304" pitchFamily="18" charset="0"/>
              </a:rPr>
              <a:t>END USERS OF MY PROJECT</a:t>
            </a:r>
            <a:endParaRPr lang="en-IN" sz="4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EE7B96-B893-88F9-A92B-04060302DD70}"/>
              </a:ext>
            </a:extLst>
          </p:cNvPr>
          <p:cNvSpPr>
            <a:spLocks noGrp="1"/>
          </p:cNvSpPr>
          <p:nvPr>
            <p:ph idx="1"/>
          </p:nvPr>
        </p:nvSpPr>
        <p:spPr>
          <a:xfrm>
            <a:off x="677334" y="1733869"/>
            <a:ext cx="8596668" cy="3880773"/>
          </a:xfrm>
        </p:spPr>
        <p:txBody>
          <a:bodyPr>
            <a:normAutofit/>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Healthcare Professionals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Medical Facilities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Research Institutions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Public Health Organizations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Mobile Health (mHealth) Applications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Common People </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04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A339-5E71-21F2-D3C0-1E56E4C0BDAB}"/>
              </a:ext>
            </a:extLst>
          </p:cNvPr>
          <p:cNvSpPr>
            <a:spLocks noGrp="1"/>
          </p:cNvSpPr>
          <p:nvPr>
            <p:ph type="title"/>
          </p:nvPr>
        </p:nvSpPr>
        <p:spPr>
          <a:xfrm>
            <a:off x="677334" y="217198"/>
            <a:ext cx="8596668" cy="13208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MY SOLUTION AND ITS VALUE PROPOSITION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EE7B96-B893-88F9-A92B-04060302DD70}"/>
              </a:ext>
            </a:extLst>
          </p:cNvPr>
          <p:cNvSpPr>
            <a:spLocks noGrp="1"/>
          </p:cNvSpPr>
          <p:nvPr>
            <p:ph idx="1"/>
          </p:nvPr>
        </p:nvSpPr>
        <p:spPr>
          <a:xfrm>
            <a:off x="677334" y="1672909"/>
            <a:ext cx="11240346" cy="4967893"/>
          </a:xfrm>
        </p:spPr>
        <p:txBody>
          <a:bodyPr>
            <a:noAutofit/>
          </a:bodyPr>
          <a:lstStyle/>
          <a:p>
            <a:pPr marL="0" indent="0">
              <a:buNone/>
            </a:pPr>
            <a:r>
              <a:rPr lang="en-US" sz="2150" dirty="0">
                <a:solidFill>
                  <a:schemeClr val="tx1"/>
                </a:solidFill>
                <a:latin typeface="Times New Roman" panose="02020603050405020304" pitchFamily="18" charset="0"/>
                <a:cs typeface="Times New Roman" panose="02020603050405020304" pitchFamily="18" charset="0"/>
              </a:rPr>
              <a:t>Developing an automated malaria detection system using Convolutional Neural Networks (CNNs)</a:t>
            </a:r>
          </a:p>
          <a:p>
            <a:pPr marL="0" indent="0">
              <a:buNone/>
            </a:pPr>
            <a:r>
              <a:rPr lang="en-US" sz="2150" b="1" dirty="0">
                <a:solidFill>
                  <a:schemeClr val="tx1"/>
                </a:solidFill>
                <a:latin typeface="Times New Roman" panose="02020603050405020304" pitchFamily="18" charset="0"/>
                <a:cs typeface="Times New Roman" panose="02020603050405020304" pitchFamily="18" charset="0"/>
              </a:rPr>
              <a:t>Value Proposition:</a:t>
            </a:r>
            <a:endParaRPr lang="en-US" sz="215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Accuracy: </a:t>
            </a:r>
            <a:r>
              <a:rPr lang="en-US" sz="2150" dirty="0">
                <a:solidFill>
                  <a:schemeClr val="tx1"/>
                </a:solidFill>
                <a:latin typeface="Times New Roman" panose="02020603050405020304" pitchFamily="18" charset="0"/>
                <a:cs typeface="Times New Roman" panose="02020603050405020304" pitchFamily="18" charset="0"/>
              </a:rPr>
              <a:t>Offers a highly accurate detection method, reducing the risk of misdiagnosis and ensuring timely treatment for patients.</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Efficiency: </a:t>
            </a:r>
            <a:r>
              <a:rPr lang="en-US" sz="2150" dirty="0">
                <a:solidFill>
                  <a:schemeClr val="tx1"/>
                </a:solidFill>
                <a:latin typeface="Times New Roman" panose="02020603050405020304" pitchFamily="18" charset="0"/>
                <a:cs typeface="Times New Roman" panose="02020603050405020304" pitchFamily="18" charset="0"/>
              </a:rPr>
              <a:t>Streamlines the diagnostic process, saving time for healthcare professionals and enabling quicker decision-making in patient care.</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Cost-effectiveness: </a:t>
            </a:r>
            <a:r>
              <a:rPr lang="en-US" sz="2150" dirty="0">
                <a:solidFill>
                  <a:schemeClr val="tx1"/>
                </a:solidFill>
                <a:latin typeface="Times New Roman" panose="02020603050405020304" pitchFamily="18" charset="0"/>
                <a:cs typeface="Times New Roman" panose="02020603050405020304" pitchFamily="18" charset="0"/>
              </a:rPr>
              <a:t>Provides a cost-effective alternative to traditional diagnostic methods, particularly beneficial for healthcare facilities in resource-limited regions.</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Scalability: </a:t>
            </a:r>
            <a:r>
              <a:rPr lang="en-US" sz="2150" dirty="0">
                <a:solidFill>
                  <a:schemeClr val="tx1"/>
                </a:solidFill>
                <a:latin typeface="Times New Roman" panose="02020603050405020304" pitchFamily="18" charset="0"/>
                <a:cs typeface="Times New Roman" panose="02020603050405020304" pitchFamily="18" charset="0"/>
              </a:rPr>
              <a:t>Can be easily scaled and deployed in various healthcare settings, from small clinics to large hospitals, improving access to reliable malaria diagnosis.</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Public Health Impact: </a:t>
            </a:r>
            <a:r>
              <a:rPr lang="en-US" sz="2150" dirty="0">
                <a:solidFill>
                  <a:schemeClr val="tx1"/>
                </a:solidFill>
                <a:latin typeface="Times New Roman" panose="02020603050405020304" pitchFamily="18" charset="0"/>
                <a:cs typeface="Times New Roman" panose="02020603050405020304" pitchFamily="18" charset="0"/>
              </a:rPr>
              <a:t>Contributes to malaria surveillance efforts, aiding in disease monitoring, control, and prevention initiatives, ultimately reducing the burden of malaria on affected communities</a:t>
            </a:r>
            <a:endParaRPr lang="en-IN" sz="215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31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A339-5E71-21F2-D3C0-1E56E4C0BDAB}"/>
              </a:ext>
            </a:extLst>
          </p:cNvPr>
          <p:cNvSpPr>
            <a:spLocks noGrp="1"/>
          </p:cNvSpPr>
          <p:nvPr>
            <p:ph type="title"/>
          </p:nvPr>
        </p:nvSpPr>
        <p:spPr>
          <a:xfrm>
            <a:off x="128694" y="413069"/>
            <a:ext cx="8596668" cy="1320800"/>
          </a:xfrm>
        </p:spPr>
        <p:txBody>
          <a:bodyPr>
            <a:normAutofit fontScale="90000"/>
          </a:bodyPr>
          <a:lstStyle/>
          <a:p>
            <a:r>
              <a:rPr lang="en-US" sz="4800" b="1" dirty="0">
                <a:solidFill>
                  <a:schemeClr val="tx1"/>
                </a:solidFill>
                <a:latin typeface="Times New Roman" panose="02020603050405020304" pitchFamily="18" charset="0"/>
                <a:cs typeface="Times New Roman" panose="02020603050405020304" pitchFamily="18" charset="0"/>
              </a:rPr>
              <a:t>	THE WOW IN MY SOLUTION</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EE7B96-B893-88F9-A92B-04060302DD70}"/>
              </a:ext>
            </a:extLst>
          </p:cNvPr>
          <p:cNvSpPr>
            <a:spLocks noGrp="1"/>
          </p:cNvSpPr>
          <p:nvPr>
            <p:ph idx="1"/>
          </p:nvPr>
        </p:nvSpPr>
        <p:spPr>
          <a:xfrm>
            <a:off x="631614" y="1488613"/>
            <a:ext cx="9914466" cy="4956318"/>
          </a:xfrm>
        </p:spPr>
        <p:txBody>
          <a:bodyPr>
            <a:normAutofit/>
          </a:bodyPr>
          <a:lstStyle/>
          <a:p>
            <a:pPr>
              <a:buFont typeface="Wingdings" panose="05000000000000000000" pitchFamily="2" charset="2"/>
              <a:buChar char="Ø"/>
            </a:pPr>
            <a:r>
              <a:rPr lang="en-US" sz="2200" b="1" dirty="0">
                <a:solidFill>
                  <a:schemeClr val="tx1"/>
                </a:solidFill>
                <a:latin typeface="Times New Roman" panose="02020603050405020304" pitchFamily="18" charset="0"/>
                <a:cs typeface="Times New Roman" panose="02020603050405020304" pitchFamily="18" charset="0"/>
              </a:rPr>
              <a:t>Immediate Results: </a:t>
            </a:r>
            <a:r>
              <a:rPr lang="en-US" sz="2200" dirty="0">
                <a:solidFill>
                  <a:schemeClr val="tx1"/>
                </a:solidFill>
                <a:latin typeface="Times New Roman" panose="02020603050405020304" pitchFamily="18" charset="0"/>
                <a:cs typeface="Times New Roman" panose="02020603050405020304" pitchFamily="18" charset="0"/>
              </a:rPr>
              <a:t>Providing instantaneous detection of malaria parasites in blood smear images, offering healthcare professionals swift diagnostic insights.</a:t>
            </a:r>
          </a:p>
          <a:p>
            <a:pPr>
              <a:buFont typeface="Wingdings" panose="05000000000000000000" pitchFamily="2" charset="2"/>
              <a:buChar char="Ø"/>
            </a:pPr>
            <a:r>
              <a:rPr lang="en-US" sz="2200" b="1" dirty="0">
                <a:solidFill>
                  <a:schemeClr val="tx1"/>
                </a:solidFill>
                <a:latin typeface="Times New Roman" panose="02020603050405020304" pitchFamily="18" charset="0"/>
                <a:cs typeface="Times New Roman" panose="02020603050405020304" pitchFamily="18" charset="0"/>
              </a:rPr>
              <a:t>Enhanced Accessibility: </a:t>
            </a:r>
            <a:r>
              <a:rPr lang="en-US" sz="2200" dirty="0">
                <a:solidFill>
                  <a:schemeClr val="tx1"/>
                </a:solidFill>
                <a:latin typeface="Times New Roman" panose="02020603050405020304" pitchFamily="18" charset="0"/>
                <a:cs typeface="Times New Roman" panose="02020603050405020304" pitchFamily="18" charset="0"/>
              </a:rPr>
              <a:t>Empowering remote healthcare facilities with state-of-the-art technology, bridging healthcare access gaps and elevating patient outcomes worldwide.</a:t>
            </a:r>
          </a:p>
          <a:p>
            <a:pPr>
              <a:buFont typeface="Wingdings" panose="05000000000000000000" pitchFamily="2" charset="2"/>
              <a:buChar char="Ø"/>
            </a:pPr>
            <a:r>
              <a:rPr lang="en-US" sz="2200" b="1" dirty="0">
                <a:solidFill>
                  <a:schemeClr val="tx1"/>
                </a:solidFill>
                <a:latin typeface="Times New Roman" panose="02020603050405020304" pitchFamily="18" charset="0"/>
                <a:cs typeface="Times New Roman" panose="02020603050405020304" pitchFamily="18" charset="0"/>
              </a:rPr>
              <a:t>Life-saving Impact: </a:t>
            </a:r>
            <a:r>
              <a:rPr lang="en-US" sz="2200" dirty="0">
                <a:solidFill>
                  <a:schemeClr val="tx1"/>
                </a:solidFill>
                <a:latin typeface="Times New Roman" panose="02020603050405020304" pitchFamily="18" charset="0"/>
                <a:cs typeface="Times New Roman" panose="02020603050405020304" pitchFamily="18" charset="0"/>
              </a:rPr>
              <a:t>Ensuring prompt and precise diagnosis leads to timely treatment, potentially saving numerous lives and alleviating the global burden of malaria-related morbidity and mortality.</a:t>
            </a:r>
          </a:p>
          <a:p>
            <a:pPr>
              <a:buFont typeface="Wingdings" panose="05000000000000000000" pitchFamily="2" charset="2"/>
              <a:buChar char="Ø"/>
            </a:pPr>
            <a:r>
              <a:rPr lang="en-US" sz="2200" b="1" dirty="0">
                <a:solidFill>
                  <a:schemeClr val="tx1"/>
                </a:solidFill>
                <a:latin typeface="Times New Roman" panose="02020603050405020304" pitchFamily="18" charset="0"/>
                <a:cs typeface="Times New Roman" panose="02020603050405020304" pitchFamily="18" charset="0"/>
              </a:rPr>
              <a:t>Innovative Approach: </a:t>
            </a:r>
            <a:r>
              <a:rPr lang="en-US" sz="2200" dirty="0">
                <a:solidFill>
                  <a:schemeClr val="tx1"/>
                </a:solidFill>
                <a:latin typeface="Times New Roman" panose="02020603050405020304" pitchFamily="18" charset="0"/>
                <a:cs typeface="Times New Roman" panose="02020603050405020304" pitchFamily="18" charset="0"/>
              </a:rPr>
              <a:t>Leveraging advanced AI technology signifies a pioneering advancement in combating malaria, establishing new benchmarks for diagnostic efficiency and efficacy.</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07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A339-5E71-21F2-D3C0-1E56E4C0BDAB}"/>
              </a:ext>
            </a:extLst>
          </p:cNvPr>
          <p:cNvSpPr>
            <a:spLocks noGrp="1"/>
          </p:cNvSpPr>
          <p:nvPr>
            <p:ph type="title"/>
          </p:nvPr>
        </p:nvSpPr>
        <p:spPr>
          <a:xfrm>
            <a:off x="128694" y="413069"/>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	MODELLING</a:t>
            </a:r>
            <a:endParaRPr lang="en-IN" sz="48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8DF7D92-F5ED-2536-71CC-C4C1F38FF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300" y="1382076"/>
            <a:ext cx="9501702" cy="52016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48475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2931</TotalTime>
  <Words>763</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Wingdings</vt:lpstr>
      <vt:lpstr>Wingdings 3</vt:lpstr>
      <vt:lpstr>Facet</vt:lpstr>
      <vt:lpstr>NithinSrivatsan S</vt:lpstr>
      <vt:lpstr>PROJECT TITLE</vt:lpstr>
      <vt:lpstr>AGENDA</vt:lpstr>
      <vt:lpstr>PROBLEM STATEMENT </vt:lpstr>
      <vt:lpstr>PROJECT OVERVIEW </vt:lpstr>
      <vt:lpstr>END USERS OF MY PROJECT</vt:lpstr>
      <vt:lpstr>MY SOLUTION AND ITS VALUE PROPOSITION</vt:lpstr>
      <vt:lpstr> THE WOW IN MY SOLUTION</vt:lpstr>
      <vt:lpstr> MODELLING</vt:lpstr>
      <vt:lpstr> MODELLING</vt:lpstr>
      <vt:lpstr> MODELLING</vt:lpstr>
      <vt:lpstr> RESULT</vt:lpstr>
      <vt:lpstr> Output Images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NithinSrivatsan S</dc:title>
  <dc:creator>jayashree srinivasan</dc:creator>
  <cp:lastModifiedBy>jayashree srinivasan</cp:lastModifiedBy>
  <cp:revision>4</cp:revision>
  <dcterms:created xsi:type="dcterms:W3CDTF">2024-04-04T13:57:13Z</dcterms:created>
  <dcterms:modified xsi:type="dcterms:W3CDTF">2024-04-06T15:00:00Z</dcterms:modified>
</cp:coreProperties>
</file>