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Canva Sans Bold" charset="1" panose="020B0803030501040103"/>
      <p:regular r:id="rId26"/>
    </p:embeddedFont>
    <p:embeddedFont>
      <p:font typeface="Canva Sans" charset="1" panose="020B0503030501040103"/>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rive.google.com/file/d/13yIfAH2hlHSctJicw4e67h2MCgS4YO54/view?usp=drive_link"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rive.google.com/file/d/13yIfAH2hlHSctJicw4e67h2MCgS4YO54/view?usp=drive_link"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919673"/>
            <a:ext cx="18288000" cy="9492878"/>
            <a:chOff x="0" y="0"/>
            <a:chExt cx="4816593" cy="2500182"/>
          </a:xfrm>
        </p:grpSpPr>
        <p:sp>
          <p:nvSpPr>
            <p:cNvPr name="Freeform 3" id="3"/>
            <p:cNvSpPr/>
            <p:nvPr/>
          </p:nvSpPr>
          <p:spPr>
            <a:xfrm flipH="false" flipV="false" rot="0">
              <a:off x="0" y="0"/>
              <a:ext cx="4816592" cy="2500182"/>
            </a:xfrm>
            <a:custGeom>
              <a:avLst/>
              <a:gdLst/>
              <a:ahLst/>
              <a:cxnLst/>
              <a:rect r="r" b="b" t="t" l="l"/>
              <a:pathLst>
                <a:path h="2500182" w="4816592">
                  <a:moveTo>
                    <a:pt x="0" y="0"/>
                  </a:moveTo>
                  <a:lnTo>
                    <a:pt x="4816592" y="0"/>
                  </a:lnTo>
                  <a:lnTo>
                    <a:pt x="4816592" y="2500182"/>
                  </a:lnTo>
                  <a:lnTo>
                    <a:pt x="0" y="2500182"/>
                  </a:lnTo>
                  <a:close/>
                </a:path>
              </a:pathLst>
            </a:custGeom>
            <a:solidFill>
              <a:srgbClr val="004AAD"/>
            </a:solidFill>
          </p:spPr>
        </p:sp>
        <p:sp>
          <p:nvSpPr>
            <p:cNvPr name="TextBox 4" id="4"/>
            <p:cNvSpPr txBox="true"/>
            <p:nvPr/>
          </p:nvSpPr>
          <p:spPr>
            <a:xfrm>
              <a:off x="0" y="-38100"/>
              <a:ext cx="4816593" cy="253828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
        <p:nvSpPr>
          <p:cNvPr name="Freeform 5" id="5"/>
          <p:cNvSpPr/>
          <p:nvPr/>
        </p:nvSpPr>
        <p:spPr>
          <a:xfrm flipH="false" flipV="false" rot="0">
            <a:off x="-1046376" y="367753"/>
            <a:ext cx="20187694" cy="9134931"/>
          </a:xfrm>
          <a:custGeom>
            <a:avLst/>
            <a:gdLst/>
            <a:ahLst/>
            <a:cxnLst/>
            <a:rect r="r" b="b" t="t" l="l"/>
            <a:pathLst>
              <a:path h="9134931" w="20187694">
                <a:moveTo>
                  <a:pt x="0" y="0"/>
                </a:moveTo>
                <a:lnTo>
                  <a:pt x="20187694" y="0"/>
                </a:lnTo>
                <a:lnTo>
                  <a:pt x="20187694" y="9134932"/>
                </a:lnTo>
                <a:lnTo>
                  <a:pt x="0" y="9134932"/>
                </a:lnTo>
                <a:lnTo>
                  <a:pt x="0" y="0"/>
                </a:lnTo>
                <a:close/>
              </a:path>
            </a:pathLst>
          </a:custGeom>
          <a:blipFill>
            <a:blip r:embed="rId2"/>
            <a:stretch>
              <a:fillRect l="0" t="0" r="0" b="0"/>
            </a:stretch>
          </a:blipFill>
        </p:spPr>
      </p:sp>
      <p:grpSp>
        <p:nvGrpSpPr>
          <p:cNvPr name="Group 6" id="6"/>
          <p:cNvGrpSpPr/>
          <p:nvPr/>
        </p:nvGrpSpPr>
        <p:grpSpPr>
          <a:xfrm rot="0">
            <a:off x="2783802" y="1507016"/>
            <a:ext cx="13980959" cy="1532907"/>
            <a:chOff x="0" y="0"/>
            <a:chExt cx="3682228" cy="403729"/>
          </a:xfrm>
        </p:grpSpPr>
        <p:sp>
          <p:nvSpPr>
            <p:cNvPr name="Freeform 7" id="7"/>
            <p:cNvSpPr/>
            <p:nvPr/>
          </p:nvSpPr>
          <p:spPr>
            <a:xfrm flipH="false" flipV="false" rot="0">
              <a:off x="0" y="0"/>
              <a:ext cx="3682228" cy="403729"/>
            </a:xfrm>
            <a:custGeom>
              <a:avLst/>
              <a:gdLst/>
              <a:ahLst/>
              <a:cxnLst/>
              <a:rect r="r" b="b" t="t" l="l"/>
              <a:pathLst>
                <a:path h="403729" w="3682228">
                  <a:moveTo>
                    <a:pt x="0" y="0"/>
                  </a:moveTo>
                  <a:lnTo>
                    <a:pt x="3682228" y="0"/>
                  </a:lnTo>
                  <a:lnTo>
                    <a:pt x="3682228" y="403729"/>
                  </a:lnTo>
                  <a:lnTo>
                    <a:pt x="0" y="403729"/>
                  </a:lnTo>
                  <a:close/>
                </a:path>
              </a:pathLst>
            </a:custGeom>
            <a:solidFill>
              <a:srgbClr val="FBFFFC"/>
            </a:solidFill>
          </p:spPr>
        </p:sp>
        <p:sp>
          <p:nvSpPr>
            <p:cNvPr name="TextBox 8" id="8"/>
            <p:cNvSpPr txBox="true"/>
            <p:nvPr/>
          </p:nvSpPr>
          <p:spPr>
            <a:xfrm>
              <a:off x="0" y="-38100"/>
              <a:ext cx="3682228" cy="441829"/>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713219" y="1649900"/>
            <a:ext cx="16861563" cy="1180465"/>
          </a:xfrm>
          <a:prstGeom prst="rect">
            <a:avLst/>
          </a:prstGeom>
        </p:spPr>
        <p:txBody>
          <a:bodyPr anchor="t" rtlCol="false" tIns="0" lIns="0" bIns="0" rIns="0">
            <a:spAutoFit/>
          </a:bodyPr>
          <a:lstStyle/>
          <a:p>
            <a:pPr algn="ctr">
              <a:lnSpc>
                <a:spcPts val="4759"/>
              </a:lnSpc>
            </a:pPr>
            <a:r>
              <a:rPr lang="en-US" b="true" sz="3399">
                <a:solidFill>
                  <a:srgbClr val="000000"/>
                </a:solidFill>
                <a:latin typeface="Canva Sans Bold"/>
                <a:ea typeface="Canva Sans Bold"/>
                <a:cs typeface="Canva Sans Bold"/>
                <a:sym typeface="Canva Sans Bold"/>
              </a:rPr>
              <a:t>MULTI-CLASS ABNORMALITIES CLASSIFICATION AND SEGMENTATION FOR GASTROINTESTINAL DIAGNOSIS IN CAPSULE ENDOSCOPY </a:t>
            </a:r>
          </a:p>
        </p:txBody>
      </p:sp>
      <p:sp>
        <p:nvSpPr>
          <p:cNvPr name="TextBox 10" id="10"/>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278550" y="66675"/>
            <a:ext cx="7515539" cy="514350"/>
          </a:xfrm>
          <a:prstGeom prst="rect">
            <a:avLst/>
          </a:prstGeom>
        </p:spPr>
        <p:txBody>
          <a:bodyPr anchor="t" rtlCol="false" tIns="0" lIns="0" bIns="0" rIns="0">
            <a:spAutoFit/>
          </a:bodyPr>
          <a:lstStyle/>
          <a:p>
            <a:pPr algn="just">
              <a:lnSpc>
                <a:spcPts val="4200"/>
              </a:lnSpc>
            </a:pPr>
            <a:r>
              <a:rPr lang="en-US" sz="3000" b="true">
                <a:solidFill>
                  <a:srgbClr val="000000"/>
                </a:solidFill>
                <a:latin typeface="Canva Sans Bold"/>
                <a:ea typeface="Canva Sans Bold"/>
                <a:cs typeface="Canva Sans Bold"/>
                <a:sym typeface="Canva Sans Bold"/>
              </a:rPr>
              <a:t>Architecture Diagram:</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10</a:t>
            </a:r>
          </a:p>
        </p:txBody>
      </p:sp>
      <p:grpSp>
        <p:nvGrpSpPr>
          <p:cNvPr name="Group 5" id="5"/>
          <p:cNvGrpSpPr/>
          <p:nvPr/>
        </p:nvGrpSpPr>
        <p:grpSpPr>
          <a:xfrm rot="0">
            <a:off x="0" y="9962804"/>
            <a:ext cx="18297525" cy="9449746"/>
            <a:chOff x="0" y="0"/>
            <a:chExt cx="4819101" cy="2488822"/>
          </a:xfrm>
        </p:grpSpPr>
        <p:sp>
          <p:nvSpPr>
            <p:cNvPr name="Freeform 6" id="6"/>
            <p:cNvSpPr/>
            <p:nvPr/>
          </p:nvSpPr>
          <p:spPr>
            <a:xfrm flipH="false" flipV="false" rot="0">
              <a:off x="0" y="0"/>
              <a:ext cx="4819101" cy="2488822"/>
            </a:xfrm>
            <a:custGeom>
              <a:avLst/>
              <a:gdLst/>
              <a:ahLst/>
              <a:cxnLst/>
              <a:rect r="r" b="b" t="t" l="l"/>
              <a:pathLst>
                <a:path h="2488822" w="4819101">
                  <a:moveTo>
                    <a:pt x="0" y="0"/>
                  </a:moveTo>
                  <a:lnTo>
                    <a:pt x="4819101" y="0"/>
                  </a:lnTo>
                  <a:lnTo>
                    <a:pt x="4819101" y="2488822"/>
                  </a:lnTo>
                  <a:lnTo>
                    <a:pt x="0" y="2488822"/>
                  </a:lnTo>
                  <a:close/>
                </a:path>
              </a:pathLst>
            </a:custGeom>
            <a:solidFill>
              <a:srgbClr val="004AAD"/>
            </a:solidFill>
          </p:spPr>
        </p:sp>
        <p:sp>
          <p:nvSpPr>
            <p:cNvPr name="TextBox 7" id="7"/>
            <p:cNvSpPr txBox="true"/>
            <p:nvPr/>
          </p:nvSpPr>
          <p:spPr>
            <a:xfrm>
              <a:off x="0" y="-38100"/>
              <a:ext cx="4819101"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0602" y="241267"/>
            <a:ext cx="7431382" cy="396239"/>
          </a:xfrm>
          <a:prstGeom prst="rect">
            <a:avLst/>
          </a:prstGeom>
        </p:spPr>
        <p:txBody>
          <a:bodyPr anchor="t" rtlCol="false" tIns="0" lIns="0" bIns="0" rIns="0">
            <a:spAutoFit/>
          </a:bodyPr>
          <a:lstStyle/>
          <a:p>
            <a:pPr algn="just" marL="0" indent="0" lvl="0">
              <a:lnSpc>
                <a:spcPts val="3360"/>
              </a:lnSpc>
              <a:spcBef>
                <a:spcPct val="0"/>
              </a:spcBef>
            </a:pPr>
            <a:r>
              <a:rPr lang="en-US" b="true" sz="2400">
                <a:solidFill>
                  <a:srgbClr val="000000"/>
                </a:solidFill>
                <a:latin typeface="Canva Sans Bold"/>
                <a:ea typeface="Canva Sans Bold"/>
                <a:cs typeface="Canva Sans Bold"/>
                <a:sym typeface="Canva Sans Bold"/>
              </a:rPr>
              <a:t>Module Design: </a:t>
            </a:r>
          </a:p>
        </p:txBody>
      </p:sp>
      <p:sp>
        <p:nvSpPr>
          <p:cNvPr name="TextBox 3" id="3"/>
          <p:cNvSpPr txBox="true"/>
          <p:nvPr/>
        </p:nvSpPr>
        <p:spPr>
          <a:xfrm rot="0">
            <a:off x="430602" y="819150"/>
            <a:ext cx="18412718" cy="9971531"/>
          </a:xfrm>
          <a:prstGeom prst="rect">
            <a:avLst/>
          </a:prstGeom>
        </p:spPr>
        <p:txBody>
          <a:bodyPr anchor="t" rtlCol="false" tIns="0" lIns="0" bIns="0" rIns="0">
            <a:spAutoFit/>
          </a:bodyPr>
          <a:lstStyle/>
          <a:p>
            <a:pPr algn="just">
              <a:lnSpc>
                <a:spcPts val="4704"/>
              </a:lnSpc>
            </a:pPr>
            <a:r>
              <a:rPr lang="en-US" sz="2100" b="true">
                <a:solidFill>
                  <a:srgbClr val="000000"/>
                </a:solidFill>
                <a:latin typeface="Canva Sans Bold"/>
                <a:ea typeface="Canva Sans Bold"/>
                <a:cs typeface="Canva Sans Bold"/>
                <a:sym typeface="Canva Sans Bold"/>
              </a:rPr>
              <a:t>1. Input Module:</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Classification: VCE images labeled with abnormality class.</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Segmentation: VCE images with binary masks for abnormal regions.</a:t>
            </a:r>
          </a:p>
          <a:p>
            <a:pPr algn="just">
              <a:lnSpc>
                <a:spcPts val="4704"/>
              </a:lnSpc>
            </a:pPr>
            <a:r>
              <a:rPr lang="en-US" sz="2100" b="true">
                <a:solidFill>
                  <a:srgbClr val="000000"/>
                </a:solidFill>
                <a:latin typeface="Canva Sans Bold"/>
                <a:ea typeface="Canva Sans Bold"/>
                <a:cs typeface="Canva Sans Bold"/>
                <a:sym typeface="Canva Sans Bold"/>
              </a:rPr>
              <a:t>2. Preprocessing Module:</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Resize images/masks (e.g., 224×224 or 256×256).</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Normalize pixel values to [0,1].</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Split: 80% train, 15% validation, 5% test.</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Encode labels: One-hot (classification), binary (segmentation).</a:t>
            </a:r>
          </a:p>
          <a:p>
            <a:pPr algn="just">
              <a:lnSpc>
                <a:spcPts val="4704"/>
              </a:lnSpc>
            </a:pPr>
            <a:r>
              <a:rPr lang="en-US" sz="2100" b="true">
                <a:solidFill>
                  <a:srgbClr val="000000"/>
                </a:solidFill>
                <a:latin typeface="Canva Sans Bold"/>
                <a:ea typeface="Canva Sans Bold"/>
                <a:cs typeface="Canva Sans Bold"/>
                <a:sym typeface="Canva Sans Bold"/>
              </a:rPr>
              <a:t>3. Feature Extraction with Transfer Learning:</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Classification Only:</a:t>
            </a:r>
          </a:p>
          <a:p>
            <a:pPr algn="just" marL="906783" indent="-302261" lvl="2">
              <a:lnSpc>
                <a:spcPts val="4704"/>
              </a:lnSpc>
              <a:buFont typeface="Arial"/>
              <a:buChar char="⚬"/>
            </a:pPr>
            <a:r>
              <a:rPr lang="en-US" sz="2100">
                <a:solidFill>
                  <a:srgbClr val="000000"/>
                </a:solidFill>
                <a:latin typeface="Canva Sans"/>
                <a:ea typeface="Canva Sans"/>
                <a:cs typeface="Canva Sans"/>
                <a:sym typeface="Canva Sans"/>
              </a:rPr>
              <a:t>Pretrained EfficientNetB7 extracts rich visual features (edges, textures).</a:t>
            </a:r>
          </a:p>
          <a:p>
            <a:pPr algn="just" marL="906783" indent="-302261" lvl="2">
              <a:lnSpc>
                <a:spcPts val="4704"/>
              </a:lnSpc>
              <a:buFont typeface="Arial"/>
              <a:buChar char="⚬"/>
            </a:pPr>
            <a:r>
              <a:rPr lang="en-US" sz="2100">
                <a:solidFill>
                  <a:srgbClr val="000000"/>
                </a:solidFill>
                <a:latin typeface="Canva Sans"/>
                <a:ea typeface="Canva Sans"/>
                <a:cs typeface="Canva Sans"/>
                <a:sym typeface="Canva Sans"/>
              </a:rPr>
              <a:t>Reduces training time and improves accuracy by leveraging learned weights from ImageNet.</a:t>
            </a:r>
          </a:p>
          <a:p>
            <a:pPr algn="just">
              <a:lnSpc>
                <a:spcPts val="4704"/>
              </a:lnSpc>
            </a:pPr>
            <a:r>
              <a:rPr lang="en-US" sz="2100" b="true">
                <a:solidFill>
                  <a:srgbClr val="000000"/>
                </a:solidFill>
                <a:latin typeface="Canva Sans Bold"/>
                <a:ea typeface="Canva Sans Bold"/>
                <a:cs typeface="Canva Sans Bold"/>
                <a:sym typeface="Canva Sans Bold"/>
              </a:rPr>
              <a:t>4. Attention Mechanism: (Applied to both tasks):</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Efficient Channel Attention (ECA): Focuses on relevant feature channels using lightweight 1D convolution.</a:t>
            </a:r>
          </a:p>
          <a:p>
            <a:pPr algn="just" marL="453392" indent="-226696" lvl="1">
              <a:lnSpc>
                <a:spcPts val="4704"/>
              </a:lnSpc>
              <a:buFont typeface="Arial"/>
              <a:buChar char="•"/>
            </a:pPr>
            <a:r>
              <a:rPr lang="en-US" sz="2100">
                <a:solidFill>
                  <a:srgbClr val="000000"/>
                </a:solidFill>
                <a:latin typeface="Canva Sans"/>
                <a:ea typeface="Canva Sans"/>
                <a:cs typeface="Canva Sans"/>
                <a:sym typeface="Canva Sans"/>
              </a:rPr>
              <a:t>Spatial Attention: Focuses on key spatial regions in the image for improved attention localization.</a:t>
            </a:r>
          </a:p>
          <a:p>
            <a:pPr algn="just">
              <a:lnSpc>
                <a:spcPts val="4704"/>
              </a:lnSpc>
            </a:pPr>
          </a:p>
          <a:p>
            <a:pPr algn="just">
              <a:lnSpc>
                <a:spcPts val="4704"/>
              </a:lnSpc>
            </a:pP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11</a:t>
            </a:r>
          </a:p>
        </p:txBody>
      </p:sp>
      <p:grpSp>
        <p:nvGrpSpPr>
          <p:cNvPr name="Group 5" id="5"/>
          <p:cNvGrpSpPr/>
          <p:nvPr/>
        </p:nvGrpSpPr>
        <p:grpSpPr>
          <a:xfrm rot="0">
            <a:off x="0" y="9962804"/>
            <a:ext cx="18288000" cy="9449746"/>
            <a:chOff x="0" y="0"/>
            <a:chExt cx="4816593" cy="2488822"/>
          </a:xfrm>
        </p:grpSpPr>
        <p:sp>
          <p:nvSpPr>
            <p:cNvPr name="Freeform 6" id="6"/>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7" id="7"/>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10155" y="289961"/>
            <a:ext cx="18412718" cy="10453624"/>
          </a:xfrm>
          <a:prstGeom prst="rect">
            <a:avLst/>
          </a:prstGeom>
        </p:spPr>
        <p:txBody>
          <a:bodyPr anchor="t" rtlCol="false" tIns="0" lIns="0" bIns="0" rIns="0">
            <a:spAutoFit/>
          </a:bodyPr>
          <a:lstStyle/>
          <a:p>
            <a:pPr algn="just">
              <a:lnSpc>
                <a:spcPts val="4927"/>
              </a:lnSpc>
            </a:pPr>
            <a:r>
              <a:rPr lang="en-US" sz="2199" b="true">
                <a:solidFill>
                  <a:srgbClr val="000000"/>
                </a:solidFill>
                <a:latin typeface="Canva Sans Bold"/>
                <a:ea typeface="Canva Sans Bold"/>
                <a:cs typeface="Canva Sans Bold"/>
                <a:sym typeface="Canva Sans Bold"/>
              </a:rPr>
              <a:t>5. Task-Specific Architecture:</a:t>
            </a:r>
          </a:p>
          <a:p>
            <a:pPr algn="just" marL="474979" indent="-237490" lvl="1">
              <a:lnSpc>
                <a:spcPts val="4927"/>
              </a:lnSpc>
              <a:buFont typeface="Arial"/>
              <a:buChar char="•"/>
            </a:pPr>
            <a:r>
              <a:rPr lang="en-US" sz="2199">
                <a:solidFill>
                  <a:srgbClr val="000000"/>
                </a:solidFill>
                <a:latin typeface="Canva Sans"/>
                <a:ea typeface="Canva Sans"/>
                <a:cs typeface="Canva Sans"/>
                <a:sym typeface="Canva Sans"/>
              </a:rPr>
              <a:t>Classification Path:</a:t>
            </a:r>
          </a:p>
          <a:p>
            <a:pPr algn="just" marL="949959" indent="-316653" lvl="2">
              <a:lnSpc>
                <a:spcPts val="4927"/>
              </a:lnSpc>
              <a:buFont typeface="Arial"/>
              <a:buChar char="⚬"/>
            </a:pPr>
            <a:r>
              <a:rPr lang="en-US" sz="2199">
                <a:solidFill>
                  <a:srgbClr val="000000"/>
                </a:solidFill>
                <a:latin typeface="Canva Sans"/>
                <a:ea typeface="Canva Sans"/>
                <a:cs typeface="Canva Sans"/>
                <a:sym typeface="Canva Sans"/>
              </a:rPr>
              <a:t>Global Average Pooling → Dense Layer (ReLU) → Softmax Layer → Class Probabilities.</a:t>
            </a:r>
          </a:p>
          <a:p>
            <a:pPr algn="just" marL="474979" indent="-237490" lvl="1">
              <a:lnSpc>
                <a:spcPts val="4927"/>
              </a:lnSpc>
              <a:buFont typeface="Arial"/>
              <a:buChar char="•"/>
            </a:pPr>
            <a:r>
              <a:rPr lang="en-US" sz="2199">
                <a:solidFill>
                  <a:srgbClr val="000000"/>
                </a:solidFill>
                <a:latin typeface="Canva Sans"/>
                <a:ea typeface="Canva Sans"/>
                <a:cs typeface="Canva Sans"/>
                <a:sym typeface="Canva Sans"/>
              </a:rPr>
              <a:t>Segmentation Path:</a:t>
            </a:r>
          </a:p>
          <a:p>
            <a:pPr algn="just" marL="949959" indent="-316653" lvl="2">
              <a:lnSpc>
                <a:spcPts val="4927"/>
              </a:lnSpc>
              <a:buFont typeface="Arial"/>
              <a:buChar char="⚬"/>
            </a:pPr>
            <a:r>
              <a:rPr lang="en-US" sz="2199">
                <a:solidFill>
                  <a:srgbClr val="000000"/>
                </a:solidFill>
                <a:latin typeface="Canva Sans"/>
                <a:ea typeface="Canva Sans"/>
                <a:cs typeface="Canva Sans"/>
                <a:sym typeface="Canva Sans"/>
              </a:rPr>
              <a:t>U-Net Architecture:</a:t>
            </a:r>
          </a:p>
          <a:p>
            <a:pPr algn="just" marL="1424938" indent="-356235" lvl="3">
              <a:lnSpc>
                <a:spcPts val="4927"/>
              </a:lnSpc>
              <a:buFont typeface="Arial"/>
              <a:buChar char="￭"/>
            </a:pPr>
            <a:r>
              <a:rPr lang="en-US" sz="2199">
                <a:solidFill>
                  <a:srgbClr val="000000"/>
                </a:solidFill>
                <a:latin typeface="Canva Sans"/>
                <a:ea typeface="Canva Sans"/>
                <a:cs typeface="Canva Sans"/>
                <a:sym typeface="Canva Sans"/>
              </a:rPr>
              <a:t>Encoder: Convolution + pooling layers capture semantic features.</a:t>
            </a:r>
          </a:p>
          <a:p>
            <a:pPr algn="just" marL="1424938" indent="-356235" lvl="3">
              <a:lnSpc>
                <a:spcPts val="4927"/>
              </a:lnSpc>
              <a:buFont typeface="Arial"/>
              <a:buChar char="￭"/>
            </a:pPr>
            <a:r>
              <a:rPr lang="en-US" sz="2199">
                <a:solidFill>
                  <a:srgbClr val="000000"/>
                </a:solidFill>
                <a:latin typeface="Canva Sans"/>
                <a:ea typeface="Canva Sans"/>
                <a:cs typeface="Canva Sans"/>
                <a:sym typeface="Canva Sans"/>
              </a:rPr>
              <a:t>Decoder: Up-sampling with skip connections for precise localization.</a:t>
            </a:r>
          </a:p>
          <a:p>
            <a:pPr algn="just" marL="1424938" indent="-356235" lvl="3">
              <a:lnSpc>
                <a:spcPts val="4927"/>
              </a:lnSpc>
              <a:buFont typeface="Arial"/>
              <a:buChar char="￭"/>
            </a:pPr>
            <a:r>
              <a:rPr lang="en-US" sz="2199">
                <a:solidFill>
                  <a:srgbClr val="000000"/>
                </a:solidFill>
                <a:latin typeface="Canva Sans"/>
                <a:ea typeface="Canva Sans"/>
                <a:cs typeface="Canva Sans"/>
                <a:sym typeface="Canva Sans"/>
              </a:rPr>
              <a:t>Final Layer: 1×1 convolution with Sigmoid activation for binary segmentation map.</a:t>
            </a:r>
          </a:p>
          <a:p>
            <a:pPr algn="just">
              <a:lnSpc>
                <a:spcPts val="4927"/>
              </a:lnSpc>
            </a:pPr>
            <a:r>
              <a:rPr lang="en-US" sz="2199" b="true">
                <a:solidFill>
                  <a:srgbClr val="000000"/>
                </a:solidFill>
                <a:latin typeface="Canva Sans Bold"/>
                <a:ea typeface="Canva Sans Bold"/>
                <a:cs typeface="Canva Sans Bold"/>
                <a:sym typeface="Canva Sans Bold"/>
              </a:rPr>
              <a:t>6. Training Setup:</a:t>
            </a:r>
          </a:p>
          <a:p>
            <a:pPr algn="just" marL="474979" indent="-237490" lvl="1">
              <a:lnSpc>
                <a:spcPts val="4927"/>
              </a:lnSpc>
              <a:buFont typeface="Arial"/>
              <a:buChar char="•"/>
            </a:pPr>
            <a:r>
              <a:rPr lang="en-US" sz="2199">
                <a:solidFill>
                  <a:srgbClr val="000000"/>
                </a:solidFill>
                <a:latin typeface="Canva Sans"/>
                <a:ea typeface="Canva Sans"/>
                <a:cs typeface="Canva Sans"/>
                <a:sym typeface="Canva Sans"/>
              </a:rPr>
              <a:t>Optimizer: Adam.</a:t>
            </a:r>
          </a:p>
          <a:p>
            <a:pPr algn="just" marL="474979" indent="-237490" lvl="1">
              <a:lnSpc>
                <a:spcPts val="4927"/>
              </a:lnSpc>
              <a:buFont typeface="Arial"/>
              <a:buChar char="•"/>
            </a:pPr>
            <a:r>
              <a:rPr lang="en-US" sz="2199">
                <a:solidFill>
                  <a:srgbClr val="000000"/>
                </a:solidFill>
                <a:latin typeface="Canva Sans"/>
                <a:ea typeface="Canva Sans"/>
                <a:cs typeface="Canva Sans"/>
                <a:sym typeface="Canva Sans"/>
              </a:rPr>
              <a:t>Loss: Categorical Cross-Entropy (classification), Binary Cross-Entropy (segmentation).</a:t>
            </a:r>
          </a:p>
          <a:p>
            <a:pPr algn="just" marL="474979" indent="-237490" lvl="1">
              <a:lnSpc>
                <a:spcPts val="4927"/>
              </a:lnSpc>
              <a:buFont typeface="Arial"/>
              <a:buChar char="•"/>
            </a:pPr>
            <a:r>
              <a:rPr lang="en-US" sz="2199">
                <a:solidFill>
                  <a:srgbClr val="000000"/>
                </a:solidFill>
                <a:latin typeface="Canva Sans"/>
                <a:ea typeface="Canva Sans"/>
                <a:cs typeface="Canva Sans"/>
                <a:sym typeface="Canva Sans"/>
              </a:rPr>
              <a:t>Metrics: Accuracy, Precision, Recall, F1 (classification); IoU, Dice, Pixel Accuracy (segmentation).</a:t>
            </a:r>
          </a:p>
          <a:p>
            <a:pPr algn="just">
              <a:lnSpc>
                <a:spcPts val="4927"/>
              </a:lnSpc>
            </a:pPr>
            <a:r>
              <a:rPr lang="en-US" sz="2199" b="true">
                <a:solidFill>
                  <a:srgbClr val="000000"/>
                </a:solidFill>
                <a:latin typeface="Canva Sans Bold"/>
                <a:ea typeface="Canva Sans Bold"/>
                <a:cs typeface="Canva Sans Bold"/>
                <a:sym typeface="Canva Sans Bold"/>
              </a:rPr>
              <a:t>7</a:t>
            </a:r>
            <a:r>
              <a:rPr lang="en-US" sz="2199" b="true">
                <a:solidFill>
                  <a:srgbClr val="000000"/>
                </a:solidFill>
                <a:latin typeface="Canva Sans Bold"/>
                <a:ea typeface="Canva Sans Bold"/>
                <a:cs typeface="Canva Sans Bold"/>
                <a:sym typeface="Canva Sans Bold"/>
              </a:rPr>
              <a:t>. Output Module:</a:t>
            </a:r>
          </a:p>
          <a:p>
            <a:pPr algn="just" marL="474979" indent="-237490" lvl="1">
              <a:lnSpc>
                <a:spcPts val="4927"/>
              </a:lnSpc>
              <a:buFont typeface="Arial"/>
              <a:buChar char="•"/>
            </a:pPr>
            <a:r>
              <a:rPr lang="en-US" sz="2199">
                <a:solidFill>
                  <a:srgbClr val="000000"/>
                </a:solidFill>
                <a:latin typeface="Canva Sans"/>
                <a:ea typeface="Canva Sans"/>
                <a:cs typeface="Canva Sans"/>
                <a:sym typeface="Canva Sans"/>
              </a:rPr>
              <a:t>Classification: Predicts image class.</a:t>
            </a:r>
          </a:p>
          <a:p>
            <a:pPr algn="just" marL="474979" indent="-237490" lvl="1">
              <a:lnSpc>
                <a:spcPts val="4927"/>
              </a:lnSpc>
              <a:buFont typeface="Arial"/>
              <a:buChar char="•"/>
            </a:pPr>
            <a:r>
              <a:rPr lang="en-US" sz="2199">
                <a:solidFill>
                  <a:srgbClr val="000000"/>
                </a:solidFill>
                <a:latin typeface="Canva Sans"/>
                <a:ea typeface="Canva Sans"/>
                <a:cs typeface="Canva Sans"/>
                <a:sym typeface="Canva Sans"/>
              </a:rPr>
              <a:t>Segmentation: Highlights abnormal regions in binary output mask.</a:t>
            </a:r>
          </a:p>
          <a:p>
            <a:pPr algn="just">
              <a:lnSpc>
                <a:spcPts val="4927"/>
              </a:lnSpc>
            </a:pPr>
          </a:p>
          <a:p>
            <a:pPr algn="just">
              <a:lnSpc>
                <a:spcPts val="4927"/>
              </a:lnSpc>
            </a:pPr>
          </a:p>
        </p:txBody>
      </p:sp>
      <p:sp>
        <p:nvSpPr>
          <p:cNvPr name="TextBox 3" id="3"/>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12</a:t>
            </a:r>
          </a:p>
        </p:txBody>
      </p:sp>
      <p:grpSp>
        <p:nvGrpSpPr>
          <p:cNvPr name="Group 4" id="4"/>
          <p:cNvGrpSpPr/>
          <p:nvPr/>
        </p:nvGrpSpPr>
        <p:grpSpPr>
          <a:xfrm rot="0">
            <a:off x="0" y="9962804"/>
            <a:ext cx="18288000" cy="9449746"/>
            <a:chOff x="0" y="0"/>
            <a:chExt cx="4816593" cy="2488822"/>
          </a:xfrm>
        </p:grpSpPr>
        <p:sp>
          <p:nvSpPr>
            <p:cNvPr name="Freeform 5" id="5"/>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6" id="6"/>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251475" y="130563"/>
            <a:ext cx="5873369" cy="464820"/>
          </a:xfrm>
          <a:prstGeom prst="rect">
            <a:avLst/>
          </a:prstGeom>
        </p:spPr>
        <p:txBody>
          <a:bodyPr anchor="t" rtlCol="false" tIns="0" lIns="0" bIns="0" rIns="0">
            <a:spAutoFit/>
          </a:bodyPr>
          <a:lstStyle/>
          <a:p>
            <a:pPr algn="just" marL="0" indent="0" lvl="0">
              <a:lnSpc>
                <a:spcPts val="3780"/>
              </a:lnSpc>
              <a:spcBef>
                <a:spcPct val="0"/>
              </a:spcBef>
            </a:pPr>
            <a:r>
              <a:rPr lang="en-US" b="true" sz="2700">
                <a:solidFill>
                  <a:srgbClr val="000000"/>
                </a:solidFill>
                <a:latin typeface="Canva Sans Bold"/>
                <a:ea typeface="Canva Sans Bold"/>
                <a:cs typeface="Canva Sans Bold"/>
                <a:sym typeface="Canva Sans Bold"/>
              </a:rPr>
              <a:t>Implementation:</a:t>
            </a:r>
          </a:p>
        </p:txBody>
      </p:sp>
      <p:sp>
        <p:nvSpPr>
          <p:cNvPr name="AutoShape 3" id="3"/>
          <p:cNvSpPr/>
          <p:nvPr/>
        </p:nvSpPr>
        <p:spPr>
          <a:xfrm flipH="true">
            <a:off x="9392130" y="800140"/>
            <a:ext cx="19050" cy="9073013"/>
          </a:xfrm>
          <a:prstGeom prst="line">
            <a:avLst/>
          </a:prstGeom>
          <a:ln cap="flat" w="38100">
            <a:solidFill>
              <a:srgbClr val="000000"/>
            </a:solidFill>
            <a:prstDash val="solid"/>
            <a:headEnd type="none" len="sm" w="sm"/>
            <a:tailEnd type="none" len="sm" w="sm"/>
          </a:ln>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13</a:t>
            </a:r>
          </a:p>
        </p:txBody>
      </p:sp>
      <p:grpSp>
        <p:nvGrpSpPr>
          <p:cNvPr name="Group 5" id="5"/>
          <p:cNvGrpSpPr/>
          <p:nvPr/>
        </p:nvGrpSpPr>
        <p:grpSpPr>
          <a:xfrm rot="0">
            <a:off x="0" y="9962804"/>
            <a:ext cx="18288000" cy="9449746"/>
            <a:chOff x="0" y="0"/>
            <a:chExt cx="4816593" cy="2488822"/>
          </a:xfrm>
        </p:grpSpPr>
        <p:sp>
          <p:nvSpPr>
            <p:cNvPr name="Freeform 6" id="6"/>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7" id="7"/>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
        <p:nvSpPr>
          <p:cNvPr name="TextBox 8" id="8"/>
          <p:cNvSpPr txBox="true"/>
          <p:nvPr/>
        </p:nvSpPr>
        <p:spPr>
          <a:xfrm rot="0">
            <a:off x="3188160" y="767715"/>
            <a:ext cx="5873369" cy="464820"/>
          </a:xfrm>
          <a:prstGeom prst="rect">
            <a:avLst/>
          </a:prstGeom>
        </p:spPr>
        <p:txBody>
          <a:bodyPr anchor="t" rtlCol="false" tIns="0" lIns="0" bIns="0" rIns="0">
            <a:spAutoFit/>
          </a:bodyPr>
          <a:lstStyle/>
          <a:p>
            <a:pPr algn="just" marL="0" indent="0" lvl="0">
              <a:lnSpc>
                <a:spcPts val="3780"/>
              </a:lnSpc>
              <a:spcBef>
                <a:spcPct val="0"/>
              </a:spcBef>
            </a:pPr>
            <a:r>
              <a:rPr lang="en-US" b="true" sz="2700">
                <a:solidFill>
                  <a:srgbClr val="000000"/>
                </a:solidFill>
                <a:latin typeface="Canva Sans Bold"/>
                <a:ea typeface="Canva Sans Bold"/>
                <a:cs typeface="Canva Sans Bold"/>
                <a:sym typeface="Canva Sans Bold"/>
              </a:rPr>
              <a:t>Classification</a:t>
            </a:r>
          </a:p>
        </p:txBody>
      </p:sp>
      <p:sp>
        <p:nvSpPr>
          <p:cNvPr name="TextBox 9" id="9"/>
          <p:cNvSpPr txBox="true"/>
          <p:nvPr/>
        </p:nvSpPr>
        <p:spPr>
          <a:xfrm rot="0">
            <a:off x="11668481" y="563880"/>
            <a:ext cx="5873369" cy="464820"/>
          </a:xfrm>
          <a:prstGeom prst="rect">
            <a:avLst/>
          </a:prstGeom>
        </p:spPr>
        <p:txBody>
          <a:bodyPr anchor="t" rtlCol="false" tIns="0" lIns="0" bIns="0" rIns="0">
            <a:spAutoFit/>
          </a:bodyPr>
          <a:lstStyle/>
          <a:p>
            <a:pPr algn="just" marL="0" indent="0" lvl="0">
              <a:lnSpc>
                <a:spcPts val="3780"/>
              </a:lnSpc>
              <a:spcBef>
                <a:spcPct val="0"/>
              </a:spcBef>
            </a:pPr>
            <a:r>
              <a:rPr lang="en-US" b="true" sz="2700">
                <a:solidFill>
                  <a:srgbClr val="000000"/>
                </a:solidFill>
                <a:latin typeface="Canva Sans Bold"/>
                <a:ea typeface="Canva Sans Bold"/>
                <a:cs typeface="Canva Sans Bold"/>
                <a:sym typeface="Canva Sans Bold"/>
              </a:rPr>
              <a:t>Segmentation</a:t>
            </a:r>
          </a:p>
        </p:txBody>
      </p:sp>
      <p:sp>
        <p:nvSpPr>
          <p:cNvPr name="TextBox 10" id="10"/>
          <p:cNvSpPr txBox="true"/>
          <p:nvPr/>
        </p:nvSpPr>
        <p:spPr>
          <a:xfrm rot="0">
            <a:off x="9628836" y="1616820"/>
            <a:ext cx="7771739" cy="7965016"/>
          </a:xfrm>
          <a:prstGeom prst="rect">
            <a:avLst/>
          </a:prstGeom>
        </p:spPr>
        <p:txBody>
          <a:bodyPr anchor="t" rtlCol="false" tIns="0" lIns="0" bIns="0" rIns="0">
            <a:spAutoFit/>
          </a:bodyPr>
          <a:lstStyle/>
          <a:p>
            <a:pPr algn="just" marL="527759" indent="-263879" lvl="1">
              <a:lnSpc>
                <a:spcPts val="3666"/>
              </a:lnSpc>
              <a:buFont typeface="Arial"/>
              <a:buChar char="•"/>
            </a:pPr>
            <a:r>
              <a:rPr lang="en-US" sz="2444">
                <a:solidFill>
                  <a:srgbClr val="000000"/>
                </a:solidFill>
                <a:latin typeface="Canva Sans"/>
                <a:ea typeface="Canva Sans"/>
                <a:cs typeface="Canva Sans"/>
                <a:sym typeface="Canva Sans"/>
              </a:rPr>
              <a:t>A CBAM block is used after each encoder and decoder stage, applying both channel attention (via MLP on global pooled features) and spatial attention (via Conv2D on pooled maps).</a:t>
            </a:r>
          </a:p>
          <a:p>
            <a:pPr algn="just">
              <a:lnSpc>
                <a:spcPts val="3066"/>
              </a:lnSpc>
            </a:pPr>
          </a:p>
          <a:p>
            <a:pPr algn="just" marL="527759" indent="-263879" lvl="1">
              <a:lnSpc>
                <a:spcPts val="3666"/>
              </a:lnSpc>
              <a:buFont typeface="Arial"/>
              <a:buChar char="•"/>
            </a:pPr>
            <a:r>
              <a:rPr lang="en-US" sz="2444">
                <a:solidFill>
                  <a:srgbClr val="000000"/>
                </a:solidFill>
                <a:latin typeface="Canva Sans"/>
                <a:ea typeface="Canva Sans"/>
                <a:cs typeface="Canva Sans"/>
                <a:sym typeface="Canva Sans"/>
              </a:rPr>
              <a:t>The architecture follows the standard U-Net structure with symmetric encoder-decoder paths and skip connections.</a:t>
            </a:r>
          </a:p>
          <a:p>
            <a:pPr algn="just">
              <a:lnSpc>
                <a:spcPts val="3066"/>
              </a:lnSpc>
            </a:pPr>
          </a:p>
          <a:p>
            <a:pPr algn="just" marL="527759" indent="-263879" lvl="1">
              <a:lnSpc>
                <a:spcPts val="3666"/>
              </a:lnSpc>
              <a:buFont typeface="Arial"/>
              <a:buChar char="•"/>
            </a:pPr>
            <a:r>
              <a:rPr lang="en-US" sz="2444">
                <a:solidFill>
                  <a:srgbClr val="000000"/>
                </a:solidFill>
                <a:latin typeface="Canva Sans"/>
                <a:ea typeface="Canva Sans"/>
                <a:cs typeface="Canva Sans"/>
                <a:sym typeface="Canva Sans"/>
              </a:rPr>
              <a:t>Each convolution block consists of two Conv2D layers followed by BatchNormalization and attention refinement through CBAM.</a:t>
            </a:r>
          </a:p>
          <a:p>
            <a:pPr algn="just">
              <a:lnSpc>
                <a:spcPts val="3066"/>
              </a:lnSpc>
            </a:pPr>
          </a:p>
          <a:p>
            <a:pPr algn="just" marL="527759" indent="-263879" lvl="1">
              <a:lnSpc>
                <a:spcPts val="3666"/>
              </a:lnSpc>
              <a:buFont typeface="Arial"/>
              <a:buChar char="•"/>
            </a:pPr>
            <a:r>
              <a:rPr lang="en-US" sz="2444">
                <a:solidFill>
                  <a:srgbClr val="000000"/>
                </a:solidFill>
                <a:latin typeface="Canva Sans"/>
                <a:ea typeface="Canva Sans"/>
                <a:cs typeface="Canva Sans"/>
                <a:sym typeface="Canva Sans"/>
              </a:rPr>
              <a:t>The model outputs a single-channel mask using a sigmoid-activated Conv2D layer and is compiled with binary cross-entropy and BinaryIoU metrics.</a:t>
            </a:r>
          </a:p>
          <a:p>
            <a:pPr algn="just">
              <a:lnSpc>
                <a:spcPts val="3666"/>
              </a:lnSpc>
            </a:pPr>
          </a:p>
        </p:txBody>
      </p:sp>
      <p:sp>
        <p:nvSpPr>
          <p:cNvPr name="TextBox 11" id="11"/>
          <p:cNvSpPr txBox="true"/>
          <p:nvPr/>
        </p:nvSpPr>
        <p:spPr>
          <a:xfrm rot="0">
            <a:off x="859752" y="1456588"/>
            <a:ext cx="7771739" cy="8139288"/>
          </a:xfrm>
          <a:prstGeom prst="rect">
            <a:avLst/>
          </a:prstGeom>
        </p:spPr>
        <p:txBody>
          <a:bodyPr anchor="t" rtlCol="false" tIns="0" lIns="0" bIns="0" rIns="0">
            <a:spAutoFit/>
          </a:bodyPr>
          <a:lstStyle/>
          <a:p>
            <a:pPr algn="just" marL="527759" indent="-263879" lvl="1">
              <a:lnSpc>
                <a:spcPts val="4522"/>
              </a:lnSpc>
              <a:buFont typeface="Arial"/>
              <a:buChar char="•"/>
            </a:pPr>
            <a:r>
              <a:rPr lang="en-US" sz="2444">
                <a:solidFill>
                  <a:srgbClr val="000000"/>
                </a:solidFill>
                <a:latin typeface="Canva Sans"/>
                <a:ea typeface="Canva Sans"/>
                <a:cs typeface="Canva Sans"/>
                <a:sym typeface="Canva Sans"/>
              </a:rPr>
              <a:t>A custom attention block combines Efficient Channel Attention (ECA) using Conv1D and CBAM-style spatial attention using Conv2D after average and max pooling.</a:t>
            </a:r>
          </a:p>
          <a:p>
            <a:pPr algn="just">
              <a:lnSpc>
                <a:spcPts val="2672"/>
              </a:lnSpc>
            </a:pPr>
          </a:p>
          <a:p>
            <a:pPr algn="just" marL="527759" indent="-263879" lvl="1">
              <a:lnSpc>
                <a:spcPts val="3666"/>
              </a:lnSpc>
              <a:buFont typeface="Arial"/>
              <a:buChar char="•"/>
            </a:pPr>
            <a:r>
              <a:rPr lang="en-US" sz="2444">
                <a:solidFill>
                  <a:srgbClr val="000000"/>
                </a:solidFill>
                <a:latin typeface="Canva Sans"/>
                <a:ea typeface="Canva Sans"/>
                <a:cs typeface="Canva Sans"/>
                <a:sym typeface="Canva Sans"/>
              </a:rPr>
              <a:t>EfficientNetB7 (pretrained on ImageNet) is used as the base model with all layers set to be trainable.</a:t>
            </a:r>
          </a:p>
          <a:p>
            <a:pPr algn="just">
              <a:lnSpc>
                <a:spcPts val="2166"/>
              </a:lnSpc>
            </a:pPr>
          </a:p>
          <a:p>
            <a:pPr algn="just" marL="527759" indent="-263879" lvl="1">
              <a:lnSpc>
                <a:spcPts val="3666"/>
              </a:lnSpc>
              <a:buFont typeface="Arial"/>
              <a:buChar char="•"/>
            </a:pPr>
            <a:r>
              <a:rPr lang="en-US" sz="2444">
                <a:solidFill>
                  <a:srgbClr val="000000"/>
                </a:solidFill>
                <a:latin typeface="Canva Sans"/>
                <a:ea typeface="Canva Sans"/>
                <a:cs typeface="Canva Sans"/>
                <a:sym typeface="Canva Sans"/>
              </a:rPr>
              <a:t>The ECA + CBAM attention block is applied to the output of EfficientNetB7 to enhance feature representation.</a:t>
            </a:r>
          </a:p>
          <a:p>
            <a:pPr algn="just">
              <a:lnSpc>
                <a:spcPts val="1866"/>
              </a:lnSpc>
            </a:pPr>
          </a:p>
          <a:p>
            <a:pPr algn="just" marL="527759" indent="-263879" lvl="1">
              <a:lnSpc>
                <a:spcPts val="3666"/>
              </a:lnSpc>
              <a:buFont typeface="Arial"/>
              <a:buChar char="•"/>
            </a:pPr>
            <a:r>
              <a:rPr lang="en-US" sz="2444">
                <a:solidFill>
                  <a:srgbClr val="000000"/>
                </a:solidFill>
                <a:latin typeface="Canva Sans"/>
                <a:ea typeface="Canva Sans"/>
                <a:cs typeface="Canva Sans"/>
                <a:sym typeface="Canva Sans"/>
              </a:rPr>
              <a:t>The output is processed through GlobalAveragePooling, a Dense layer with 256 units, BatchNormalization, and a final softmax layer for classification.</a:t>
            </a:r>
          </a:p>
          <a:p>
            <a:pPr algn="just">
              <a:lnSpc>
                <a:spcPts val="3666"/>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9430517" y="0"/>
            <a:ext cx="8857483" cy="10253663"/>
          </a:xfrm>
          <a:custGeom>
            <a:avLst/>
            <a:gdLst/>
            <a:ahLst/>
            <a:cxnLst/>
            <a:rect r="r" b="b" t="t" l="l"/>
            <a:pathLst>
              <a:path h="10253663" w="8857483">
                <a:moveTo>
                  <a:pt x="0" y="0"/>
                </a:moveTo>
                <a:lnTo>
                  <a:pt x="8857483" y="0"/>
                </a:lnTo>
                <a:lnTo>
                  <a:pt x="8857483" y="10253663"/>
                </a:lnTo>
                <a:lnTo>
                  <a:pt x="0" y="10253663"/>
                </a:lnTo>
                <a:lnTo>
                  <a:pt x="0" y="0"/>
                </a:lnTo>
                <a:close/>
              </a:path>
            </a:pathLst>
          </a:custGeom>
          <a:blipFill>
            <a:blip r:embed="rId2"/>
            <a:stretch>
              <a:fillRect l="0" t="0" r="0" b="0"/>
            </a:stretch>
          </a:blipFill>
        </p:spPr>
      </p:sp>
      <p:sp>
        <p:nvSpPr>
          <p:cNvPr name="AutoShape 3" id="3"/>
          <p:cNvSpPr/>
          <p:nvPr/>
        </p:nvSpPr>
        <p:spPr>
          <a:xfrm>
            <a:off x="4605164" y="2863347"/>
            <a:ext cx="0" cy="378674"/>
          </a:xfrm>
          <a:prstGeom prst="line">
            <a:avLst/>
          </a:prstGeom>
          <a:ln cap="flat" w="38100">
            <a:solidFill>
              <a:srgbClr val="000000"/>
            </a:solidFill>
            <a:prstDash val="solid"/>
            <a:headEnd type="none" len="sm" w="sm"/>
            <a:tailEnd type="triangle" len="med" w="lg"/>
          </a:ln>
        </p:spPr>
      </p:sp>
      <p:grpSp>
        <p:nvGrpSpPr>
          <p:cNvPr name="Group 4" id="4"/>
          <p:cNvGrpSpPr/>
          <p:nvPr/>
        </p:nvGrpSpPr>
        <p:grpSpPr>
          <a:xfrm rot="0">
            <a:off x="2413625" y="2049845"/>
            <a:ext cx="4383078" cy="813502"/>
            <a:chOff x="0" y="0"/>
            <a:chExt cx="1154391" cy="214256"/>
          </a:xfrm>
        </p:grpSpPr>
        <p:sp>
          <p:nvSpPr>
            <p:cNvPr name="Freeform 5" id="5"/>
            <p:cNvSpPr/>
            <p:nvPr/>
          </p:nvSpPr>
          <p:spPr>
            <a:xfrm flipH="false" flipV="false" rot="0">
              <a:off x="0" y="0"/>
              <a:ext cx="1154391" cy="214256"/>
            </a:xfrm>
            <a:custGeom>
              <a:avLst/>
              <a:gdLst/>
              <a:ahLst/>
              <a:cxnLst/>
              <a:rect r="r" b="b" t="t" l="l"/>
              <a:pathLst>
                <a:path h="214256" w="1154391">
                  <a:moveTo>
                    <a:pt x="0" y="0"/>
                  </a:moveTo>
                  <a:lnTo>
                    <a:pt x="1154391" y="0"/>
                  </a:lnTo>
                  <a:lnTo>
                    <a:pt x="1154391" y="214256"/>
                  </a:lnTo>
                  <a:lnTo>
                    <a:pt x="0" y="214256"/>
                  </a:lnTo>
                  <a:close/>
                </a:path>
              </a:pathLst>
            </a:custGeom>
            <a:solidFill>
              <a:srgbClr val="000000">
                <a:alpha val="0"/>
              </a:srgbClr>
            </a:solidFill>
            <a:ln w="47625" cap="sq">
              <a:solidFill>
                <a:srgbClr val="000000"/>
              </a:solidFill>
              <a:prstDash val="solid"/>
              <a:miter/>
            </a:ln>
          </p:spPr>
        </p:sp>
        <p:sp>
          <p:nvSpPr>
            <p:cNvPr name="TextBox 6" id="6"/>
            <p:cNvSpPr txBox="true"/>
            <p:nvPr/>
          </p:nvSpPr>
          <p:spPr>
            <a:xfrm>
              <a:off x="0" y="-47625"/>
              <a:ext cx="1154391" cy="261881"/>
            </a:xfrm>
            <a:prstGeom prst="rect">
              <a:avLst/>
            </a:prstGeom>
          </p:spPr>
          <p:txBody>
            <a:bodyPr anchor="ctr" rtlCol="false" tIns="50800" lIns="50800" bIns="50800" rIns="50800"/>
            <a:lstStyle/>
            <a:p>
              <a:pPr algn="ctr">
                <a:lnSpc>
                  <a:spcPts val="3569"/>
                </a:lnSpc>
              </a:pPr>
              <a:r>
                <a:rPr lang="en-US" sz="2549">
                  <a:solidFill>
                    <a:srgbClr val="000000"/>
                  </a:solidFill>
                  <a:latin typeface="Canva Sans"/>
                  <a:ea typeface="Canva Sans"/>
                  <a:cs typeface="Canva Sans"/>
                  <a:sym typeface="Canva Sans"/>
                </a:rPr>
                <a:t>GlobalAveragePooling2D</a:t>
              </a:r>
            </a:p>
          </p:txBody>
        </p:sp>
      </p:grpSp>
      <p:sp>
        <p:nvSpPr>
          <p:cNvPr name="TextBox 7" id="7"/>
          <p:cNvSpPr txBox="true"/>
          <p:nvPr/>
        </p:nvSpPr>
        <p:spPr>
          <a:xfrm rot="0">
            <a:off x="2261017" y="1204025"/>
            <a:ext cx="4688293" cy="464820"/>
          </a:xfrm>
          <a:prstGeom prst="rect">
            <a:avLst/>
          </a:prstGeom>
        </p:spPr>
        <p:txBody>
          <a:bodyPr anchor="t" rtlCol="false" tIns="0" lIns="0" bIns="0" rIns="0">
            <a:spAutoFit/>
          </a:bodyPr>
          <a:lstStyle/>
          <a:p>
            <a:pPr algn="just" marL="0" indent="0" lvl="0">
              <a:lnSpc>
                <a:spcPts val="3780"/>
              </a:lnSpc>
              <a:spcBef>
                <a:spcPct val="0"/>
              </a:spcBef>
            </a:pPr>
            <a:r>
              <a:rPr lang="en-US" b="true" sz="2700">
                <a:solidFill>
                  <a:srgbClr val="000000"/>
                </a:solidFill>
                <a:latin typeface="Canva Sans Bold"/>
                <a:ea typeface="Canva Sans Bold"/>
                <a:cs typeface="Canva Sans Bold"/>
                <a:sym typeface="Canva Sans Bold"/>
              </a:rPr>
              <a:t>Efficient Channel Attention</a:t>
            </a:r>
          </a:p>
        </p:txBody>
      </p:sp>
      <p:grpSp>
        <p:nvGrpSpPr>
          <p:cNvPr name="Group 8" id="8"/>
          <p:cNvGrpSpPr/>
          <p:nvPr/>
        </p:nvGrpSpPr>
        <p:grpSpPr>
          <a:xfrm rot="0">
            <a:off x="2413625" y="3242021"/>
            <a:ext cx="4383078" cy="813502"/>
            <a:chOff x="0" y="0"/>
            <a:chExt cx="1154391" cy="214256"/>
          </a:xfrm>
        </p:grpSpPr>
        <p:sp>
          <p:nvSpPr>
            <p:cNvPr name="Freeform 9" id="9"/>
            <p:cNvSpPr/>
            <p:nvPr/>
          </p:nvSpPr>
          <p:spPr>
            <a:xfrm flipH="false" flipV="false" rot="0">
              <a:off x="0" y="0"/>
              <a:ext cx="1154391" cy="214256"/>
            </a:xfrm>
            <a:custGeom>
              <a:avLst/>
              <a:gdLst/>
              <a:ahLst/>
              <a:cxnLst/>
              <a:rect r="r" b="b" t="t" l="l"/>
              <a:pathLst>
                <a:path h="214256" w="1154391">
                  <a:moveTo>
                    <a:pt x="0" y="0"/>
                  </a:moveTo>
                  <a:lnTo>
                    <a:pt x="1154391" y="0"/>
                  </a:lnTo>
                  <a:lnTo>
                    <a:pt x="1154391" y="214256"/>
                  </a:lnTo>
                  <a:lnTo>
                    <a:pt x="0" y="214256"/>
                  </a:lnTo>
                  <a:close/>
                </a:path>
              </a:pathLst>
            </a:custGeom>
            <a:solidFill>
              <a:srgbClr val="000000">
                <a:alpha val="0"/>
              </a:srgbClr>
            </a:solidFill>
            <a:ln w="47625" cap="sq">
              <a:solidFill>
                <a:srgbClr val="000000"/>
              </a:solidFill>
              <a:prstDash val="solid"/>
              <a:miter/>
            </a:ln>
          </p:spPr>
        </p:sp>
        <p:sp>
          <p:nvSpPr>
            <p:cNvPr name="TextBox 10" id="10"/>
            <p:cNvSpPr txBox="true"/>
            <p:nvPr/>
          </p:nvSpPr>
          <p:spPr>
            <a:xfrm>
              <a:off x="0" y="-47625"/>
              <a:ext cx="1154391" cy="261881"/>
            </a:xfrm>
            <a:prstGeom prst="rect">
              <a:avLst/>
            </a:prstGeom>
          </p:spPr>
          <p:txBody>
            <a:bodyPr anchor="ctr" rtlCol="false" tIns="50800" lIns="50800" bIns="50800" rIns="50800"/>
            <a:lstStyle/>
            <a:p>
              <a:pPr algn="ctr">
                <a:lnSpc>
                  <a:spcPts val="3569"/>
                </a:lnSpc>
              </a:pPr>
              <a:r>
                <a:rPr lang="en-US" sz="2549">
                  <a:solidFill>
                    <a:srgbClr val="000000"/>
                  </a:solidFill>
                  <a:latin typeface="Canva Sans"/>
                  <a:ea typeface="Canva Sans"/>
                  <a:cs typeface="Canva Sans"/>
                  <a:sym typeface="Canva Sans"/>
                </a:rPr>
                <a:t> GlobalMaxPooling2D</a:t>
              </a:r>
            </a:p>
          </p:txBody>
        </p:sp>
      </p:grpSp>
      <p:grpSp>
        <p:nvGrpSpPr>
          <p:cNvPr name="Group 11" id="11"/>
          <p:cNvGrpSpPr/>
          <p:nvPr/>
        </p:nvGrpSpPr>
        <p:grpSpPr>
          <a:xfrm rot="0">
            <a:off x="2413625" y="4436523"/>
            <a:ext cx="4383078" cy="813502"/>
            <a:chOff x="0" y="0"/>
            <a:chExt cx="1154391" cy="214256"/>
          </a:xfrm>
        </p:grpSpPr>
        <p:sp>
          <p:nvSpPr>
            <p:cNvPr name="Freeform 12" id="12"/>
            <p:cNvSpPr/>
            <p:nvPr/>
          </p:nvSpPr>
          <p:spPr>
            <a:xfrm flipH="false" flipV="false" rot="0">
              <a:off x="0" y="0"/>
              <a:ext cx="1154391" cy="214256"/>
            </a:xfrm>
            <a:custGeom>
              <a:avLst/>
              <a:gdLst/>
              <a:ahLst/>
              <a:cxnLst/>
              <a:rect r="r" b="b" t="t" l="l"/>
              <a:pathLst>
                <a:path h="214256" w="1154391">
                  <a:moveTo>
                    <a:pt x="0" y="0"/>
                  </a:moveTo>
                  <a:lnTo>
                    <a:pt x="1154391" y="0"/>
                  </a:lnTo>
                  <a:lnTo>
                    <a:pt x="1154391" y="214256"/>
                  </a:lnTo>
                  <a:lnTo>
                    <a:pt x="0" y="214256"/>
                  </a:lnTo>
                  <a:close/>
                </a:path>
              </a:pathLst>
            </a:custGeom>
            <a:solidFill>
              <a:srgbClr val="000000">
                <a:alpha val="0"/>
              </a:srgbClr>
            </a:solidFill>
            <a:ln w="47625" cap="sq">
              <a:solidFill>
                <a:srgbClr val="000000"/>
              </a:solidFill>
              <a:prstDash val="solid"/>
              <a:miter/>
            </a:ln>
          </p:spPr>
        </p:sp>
        <p:sp>
          <p:nvSpPr>
            <p:cNvPr name="TextBox 13" id="13"/>
            <p:cNvSpPr txBox="true"/>
            <p:nvPr/>
          </p:nvSpPr>
          <p:spPr>
            <a:xfrm>
              <a:off x="0" y="-47625"/>
              <a:ext cx="1154391" cy="261881"/>
            </a:xfrm>
            <a:prstGeom prst="rect">
              <a:avLst/>
            </a:prstGeom>
          </p:spPr>
          <p:txBody>
            <a:bodyPr anchor="ctr" rtlCol="false" tIns="50800" lIns="50800" bIns="50800" rIns="50800"/>
            <a:lstStyle/>
            <a:p>
              <a:pPr algn="ctr">
                <a:lnSpc>
                  <a:spcPts val="3569"/>
                </a:lnSpc>
              </a:pPr>
              <a:r>
                <a:rPr lang="en-US" sz="2549">
                  <a:solidFill>
                    <a:srgbClr val="000000"/>
                  </a:solidFill>
                  <a:latin typeface="Canva Sans"/>
                  <a:ea typeface="Canva Sans"/>
                  <a:cs typeface="Canva Sans"/>
                  <a:sym typeface="Canva Sans"/>
                </a:rPr>
                <a:t>Reshape</a:t>
              </a:r>
            </a:p>
          </p:txBody>
        </p:sp>
      </p:grpSp>
      <p:grpSp>
        <p:nvGrpSpPr>
          <p:cNvPr name="Group 14" id="14"/>
          <p:cNvGrpSpPr/>
          <p:nvPr/>
        </p:nvGrpSpPr>
        <p:grpSpPr>
          <a:xfrm rot="0">
            <a:off x="2413625" y="5631025"/>
            <a:ext cx="4383078" cy="813502"/>
            <a:chOff x="0" y="0"/>
            <a:chExt cx="1154391" cy="214256"/>
          </a:xfrm>
        </p:grpSpPr>
        <p:sp>
          <p:nvSpPr>
            <p:cNvPr name="Freeform 15" id="15"/>
            <p:cNvSpPr/>
            <p:nvPr/>
          </p:nvSpPr>
          <p:spPr>
            <a:xfrm flipH="false" flipV="false" rot="0">
              <a:off x="0" y="0"/>
              <a:ext cx="1154391" cy="214256"/>
            </a:xfrm>
            <a:custGeom>
              <a:avLst/>
              <a:gdLst/>
              <a:ahLst/>
              <a:cxnLst/>
              <a:rect r="r" b="b" t="t" l="l"/>
              <a:pathLst>
                <a:path h="214256" w="1154391">
                  <a:moveTo>
                    <a:pt x="0" y="0"/>
                  </a:moveTo>
                  <a:lnTo>
                    <a:pt x="1154391" y="0"/>
                  </a:lnTo>
                  <a:lnTo>
                    <a:pt x="1154391" y="214256"/>
                  </a:lnTo>
                  <a:lnTo>
                    <a:pt x="0" y="214256"/>
                  </a:lnTo>
                  <a:close/>
                </a:path>
              </a:pathLst>
            </a:custGeom>
            <a:solidFill>
              <a:srgbClr val="E5522E"/>
            </a:solidFill>
            <a:ln w="47625" cap="sq">
              <a:solidFill>
                <a:srgbClr val="000000"/>
              </a:solidFill>
              <a:prstDash val="solid"/>
              <a:miter/>
            </a:ln>
          </p:spPr>
        </p:sp>
        <p:sp>
          <p:nvSpPr>
            <p:cNvPr name="TextBox 16" id="16"/>
            <p:cNvSpPr txBox="true"/>
            <p:nvPr/>
          </p:nvSpPr>
          <p:spPr>
            <a:xfrm>
              <a:off x="0" y="-47625"/>
              <a:ext cx="1154391" cy="261881"/>
            </a:xfrm>
            <a:prstGeom prst="rect">
              <a:avLst/>
            </a:prstGeom>
          </p:spPr>
          <p:txBody>
            <a:bodyPr anchor="ctr" rtlCol="false" tIns="50800" lIns="50800" bIns="50800" rIns="50800"/>
            <a:lstStyle/>
            <a:p>
              <a:pPr algn="ctr">
                <a:lnSpc>
                  <a:spcPts val="3569"/>
                </a:lnSpc>
              </a:pPr>
              <a:r>
                <a:rPr lang="en-US" sz="2549">
                  <a:solidFill>
                    <a:srgbClr val="000000"/>
                  </a:solidFill>
                  <a:latin typeface="Canva Sans"/>
                  <a:ea typeface="Canva Sans"/>
                  <a:cs typeface="Canva Sans"/>
                  <a:sym typeface="Canva Sans"/>
                </a:rPr>
                <a:t>Conv1D</a:t>
              </a:r>
            </a:p>
          </p:txBody>
        </p:sp>
      </p:grpSp>
      <p:grpSp>
        <p:nvGrpSpPr>
          <p:cNvPr name="Group 17" id="17"/>
          <p:cNvGrpSpPr/>
          <p:nvPr/>
        </p:nvGrpSpPr>
        <p:grpSpPr>
          <a:xfrm rot="0">
            <a:off x="2413625" y="6825527"/>
            <a:ext cx="4383078" cy="813502"/>
            <a:chOff x="0" y="0"/>
            <a:chExt cx="1154391" cy="214256"/>
          </a:xfrm>
        </p:grpSpPr>
        <p:sp>
          <p:nvSpPr>
            <p:cNvPr name="Freeform 18" id="18"/>
            <p:cNvSpPr/>
            <p:nvPr/>
          </p:nvSpPr>
          <p:spPr>
            <a:xfrm flipH="false" flipV="false" rot="0">
              <a:off x="0" y="0"/>
              <a:ext cx="1154391" cy="214256"/>
            </a:xfrm>
            <a:custGeom>
              <a:avLst/>
              <a:gdLst/>
              <a:ahLst/>
              <a:cxnLst/>
              <a:rect r="r" b="b" t="t" l="l"/>
              <a:pathLst>
                <a:path h="214256" w="1154391">
                  <a:moveTo>
                    <a:pt x="0" y="0"/>
                  </a:moveTo>
                  <a:lnTo>
                    <a:pt x="1154391" y="0"/>
                  </a:lnTo>
                  <a:lnTo>
                    <a:pt x="1154391" y="214256"/>
                  </a:lnTo>
                  <a:lnTo>
                    <a:pt x="0" y="214256"/>
                  </a:lnTo>
                  <a:close/>
                </a:path>
              </a:pathLst>
            </a:custGeom>
            <a:solidFill>
              <a:srgbClr val="000000">
                <a:alpha val="0"/>
              </a:srgbClr>
            </a:solidFill>
            <a:ln w="47625" cap="sq">
              <a:solidFill>
                <a:srgbClr val="000000"/>
              </a:solidFill>
              <a:prstDash val="solid"/>
              <a:miter/>
            </a:ln>
          </p:spPr>
        </p:sp>
        <p:sp>
          <p:nvSpPr>
            <p:cNvPr name="TextBox 19" id="19"/>
            <p:cNvSpPr txBox="true"/>
            <p:nvPr/>
          </p:nvSpPr>
          <p:spPr>
            <a:xfrm>
              <a:off x="0" y="-47625"/>
              <a:ext cx="1154391" cy="261881"/>
            </a:xfrm>
            <a:prstGeom prst="rect">
              <a:avLst/>
            </a:prstGeom>
          </p:spPr>
          <p:txBody>
            <a:bodyPr anchor="ctr" rtlCol="false" tIns="50800" lIns="50800" bIns="50800" rIns="50800"/>
            <a:lstStyle/>
            <a:p>
              <a:pPr algn="ctr">
                <a:lnSpc>
                  <a:spcPts val="3569"/>
                </a:lnSpc>
              </a:pPr>
              <a:r>
                <a:rPr lang="en-US" sz="2549">
                  <a:solidFill>
                    <a:srgbClr val="000000"/>
                  </a:solidFill>
                  <a:latin typeface="Canva Sans"/>
                  <a:ea typeface="Canva Sans"/>
                  <a:cs typeface="Canva Sans"/>
                  <a:sym typeface="Canva Sans"/>
                </a:rPr>
                <a:t>Activation('sigmoid')</a:t>
              </a:r>
            </a:p>
          </p:txBody>
        </p:sp>
      </p:grpSp>
      <p:grpSp>
        <p:nvGrpSpPr>
          <p:cNvPr name="Group 20" id="20"/>
          <p:cNvGrpSpPr/>
          <p:nvPr/>
        </p:nvGrpSpPr>
        <p:grpSpPr>
          <a:xfrm rot="0">
            <a:off x="2413625" y="7981282"/>
            <a:ext cx="4383078" cy="813502"/>
            <a:chOff x="0" y="0"/>
            <a:chExt cx="1154391" cy="214256"/>
          </a:xfrm>
        </p:grpSpPr>
        <p:sp>
          <p:nvSpPr>
            <p:cNvPr name="Freeform 21" id="21"/>
            <p:cNvSpPr/>
            <p:nvPr/>
          </p:nvSpPr>
          <p:spPr>
            <a:xfrm flipH="false" flipV="false" rot="0">
              <a:off x="0" y="0"/>
              <a:ext cx="1154391" cy="214256"/>
            </a:xfrm>
            <a:custGeom>
              <a:avLst/>
              <a:gdLst/>
              <a:ahLst/>
              <a:cxnLst/>
              <a:rect r="r" b="b" t="t" l="l"/>
              <a:pathLst>
                <a:path h="214256" w="1154391">
                  <a:moveTo>
                    <a:pt x="0" y="0"/>
                  </a:moveTo>
                  <a:lnTo>
                    <a:pt x="1154391" y="0"/>
                  </a:lnTo>
                  <a:lnTo>
                    <a:pt x="1154391" y="214256"/>
                  </a:lnTo>
                  <a:lnTo>
                    <a:pt x="0" y="214256"/>
                  </a:lnTo>
                  <a:close/>
                </a:path>
              </a:pathLst>
            </a:custGeom>
            <a:solidFill>
              <a:srgbClr val="000000">
                <a:alpha val="0"/>
              </a:srgbClr>
            </a:solidFill>
            <a:ln w="47625" cap="sq">
              <a:solidFill>
                <a:srgbClr val="000000"/>
              </a:solidFill>
              <a:prstDash val="solid"/>
              <a:miter/>
            </a:ln>
          </p:spPr>
        </p:sp>
        <p:sp>
          <p:nvSpPr>
            <p:cNvPr name="TextBox 22" id="22"/>
            <p:cNvSpPr txBox="true"/>
            <p:nvPr/>
          </p:nvSpPr>
          <p:spPr>
            <a:xfrm>
              <a:off x="0" y="-47625"/>
              <a:ext cx="1154391" cy="261881"/>
            </a:xfrm>
            <a:prstGeom prst="rect">
              <a:avLst/>
            </a:prstGeom>
          </p:spPr>
          <p:txBody>
            <a:bodyPr anchor="ctr" rtlCol="false" tIns="50800" lIns="50800" bIns="50800" rIns="50800"/>
            <a:lstStyle/>
            <a:p>
              <a:pPr algn="ctr">
                <a:lnSpc>
                  <a:spcPts val="3569"/>
                </a:lnSpc>
              </a:pPr>
              <a:r>
                <a:rPr lang="en-US" sz="2549">
                  <a:solidFill>
                    <a:srgbClr val="000000"/>
                  </a:solidFill>
                  <a:latin typeface="Canva Sans"/>
                  <a:ea typeface="Canva Sans"/>
                  <a:cs typeface="Canva Sans"/>
                  <a:sym typeface="Canva Sans"/>
                </a:rPr>
                <a:t>Reshape</a:t>
              </a:r>
            </a:p>
          </p:txBody>
        </p:sp>
      </p:grpSp>
      <p:grpSp>
        <p:nvGrpSpPr>
          <p:cNvPr name="Group 23" id="23"/>
          <p:cNvGrpSpPr/>
          <p:nvPr/>
        </p:nvGrpSpPr>
        <p:grpSpPr>
          <a:xfrm rot="0">
            <a:off x="2413625" y="9175784"/>
            <a:ext cx="4383078" cy="813502"/>
            <a:chOff x="0" y="0"/>
            <a:chExt cx="1154391" cy="214256"/>
          </a:xfrm>
        </p:grpSpPr>
        <p:sp>
          <p:nvSpPr>
            <p:cNvPr name="Freeform 24" id="24"/>
            <p:cNvSpPr/>
            <p:nvPr/>
          </p:nvSpPr>
          <p:spPr>
            <a:xfrm flipH="false" flipV="false" rot="0">
              <a:off x="0" y="0"/>
              <a:ext cx="1154391" cy="214256"/>
            </a:xfrm>
            <a:custGeom>
              <a:avLst/>
              <a:gdLst/>
              <a:ahLst/>
              <a:cxnLst/>
              <a:rect r="r" b="b" t="t" l="l"/>
              <a:pathLst>
                <a:path h="214256" w="1154391">
                  <a:moveTo>
                    <a:pt x="0" y="0"/>
                  </a:moveTo>
                  <a:lnTo>
                    <a:pt x="1154391" y="0"/>
                  </a:lnTo>
                  <a:lnTo>
                    <a:pt x="1154391" y="214256"/>
                  </a:lnTo>
                  <a:lnTo>
                    <a:pt x="0" y="214256"/>
                  </a:lnTo>
                  <a:close/>
                </a:path>
              </a:pathLst>
            </a:custGeom>
            <a:solidFill>
              <a:srgbClr val="000000">
                <a:alpha val="0"/>
              </a:srgbClr>
            </a:solidFill>
            <a:ln w="47625" cap="sq">
              <a:solidFill>
                <a:srgbClr val="000000"/>
              </a:solidFill>
              <a:prstDash val="solid"/>
              <a:miter/>
            </a:ln>
          </p:spPr>
        </p:sp>
        <p:sp>
          <p:nvSpPr>
            <p:cNvPr name="TextBox 25" id="25"/>
            <p:cNvSpPr txBox="true"/>
            <p:nvPr/>
          </p:nvSpPr>
          <p:spPr>
            <a:xfrm>
              <a:off x="0" y="-47625"/>
              <a:ext cx="1154391" cy="261881"/>
            </a:xfrm>
            <a:prstGeom prst="rect">
              <a:avLst/>
            </a:prstGeom>
          </p:spPr>
          <p:txBody>
            <a:bodyPr anchor="ctr" rtlCol="false" tIns="50800" lIns="50800" bIns="50800" rIns="50800"/>
            <a:lstStyle/>
            <a:p>
              <a:pPr algn="ctr">
                <a:lnSpc>
                  <a:spcPts val="3569"/>
                </a:lnSpc>
              </a:pPr>
              <a:r>
                <a:rPr lang="en-US" sz="2549">
                  <a:solidFill>
                    <a:srgbClr val="000000"/>
                  </a:solidFill>
                  <a:latin typeface="Canva Sans"/>
                  <a:ea typeface="Canva Sans"/>
                  <a:cs typeface="Canva Sans"/>
                  <a:sym typeface="Canva Sans"/>
                </a:rPr>
                <a:t>Multiply</a:t>
              </a:r>
            </a:p>
          </p:txBody>
        </p:sp>
      </p:grpSp>
      <p:grpSp>
        <p:nvGrpSpPr>
          <p:cNvPr name="Group 26" id="26"/>
          <p:cNvGrpSpPr/>
          <p:nvPr/>
        </p:nvGrpSpPr>
        <p:grpSpPr>
          <a:xfrm rot="0">
            <a:off x="1948059" y="1018544"/>
            <a:ext cx="5314209" cy="9224963"/>
            <a:chOff x="0" y="0"/>
            <a:chExt cx="1399627" cy="2429620"/>
          </a:xfrm>
        </p:grpSpPr>
        <p:sp>
          <p:nvSpPr>
            <p:cNvPr name="Freeform 27" id="27"/>
            <p:cNvSpPr/>
            <p:nvPr/>
          </p:nvSpPr>
          <p:spPr>
            <a:xfrm flipH="false" flipV="false" rot="0">
              <a:off x="0" y="0"/>
              <a:ext cx="1399627" cy="2429620"/>
            </a:xfrm>
            <a:custGeom>
              <a:avLst/>
              <a:gdLst/>
              <a:ahLst/>
              <a:cxnLst/>
              <a:rect r="r" b="b" t="t" l="l"/>
              <a:pathLst>
                <a:path h="2429620" w="1399627">
                  <a:moveTo>
                    <a:pt x="0" y="0"/>
                  </a:moveTo>
                  <a:lnTo>
                    <a:pt x="1399627" y="0"/>
                  </a:lnTo>
                  <a:lnTo>
                    <a:pt x="1399627" y="2429620"/>
                  </a:lnTo>
                  <a:lnTo>
                    <a:pt x="0" y="2429620"/>
                  </a:lnTo>
                  <a:close/>
                </a:path>
              </a:pathLst>
            </a:custGeom>
            <a:solidFill>
              <a:srgbClr val="000000">
                <a:alpha val="0"/>
              </a:srgbClr>
            </a:solidFill>
            <a:ln w="47625" cap="sq">
              <a:solidFill>
                <a:srgbClr val="000000"/>
              </a:solidFill>
              <a:prstDash val="solid"/>
              <a:miter/>
            </a:ln>
          </p:spPr>
        </p:sp>
        <p:sp>
          <p:nvSpPr>
            <p:cNvPr name="TextBox 28" id="28"/>
            <p:cNvSpPr txBox="true"/>
            <p:nvPr/>
          </p:nvSpPr>
          <p:spPr>
            <a:xfrm>
              <a:off x="0" y="-47625"/>
              <a:ext cx="1399627" cy="2477245"/>
            </a:xfrm>
            <a:prstGeom prst="rect">
              <a:avLst/>
            </a:prstGeom>
          </p:spPr>
          <p:txBody>
            <a:bodyPr anchor="ctr" rtlCol="false" tIns="50800" lIns="50800" bIns="50800" rIns="50800"/>
            <a:lstStyle/>
            <a:p>
              <a:pPr algn="ctr">
                <a:lnSpc>
                  <a:spcPts val="3569"/>
                </a:lnSpc>
              </a:pPr>
            </a:p>
          </p:txBody>
        </p:sp>
      </p:grpSp>
      <p:sp>
        <p:nvSpPr>
          <p:cNvPr name="AutoShape 29" id="29"/>
          <p:cNvSpPr/>
          <p:nvPr/>
        </p:nvSpPr>
        <p:spPr>
          <a:xfrm>
            <a:off x="4605164" y="4055523"/>
            <a:ext cx="0" cy="381000"/>
          </a:xfrm>
          <a:prstGeom prst="line">
            <a:avLst/>
          </a:prstGeom>
          <a:ln cap="flat" w="38100">
            <a:solidFill>
              <a:srgbClr val="000000"/>
            </a:solidFill>
            <a:prstDash val="solid"/>
            <a:headEnd type="none" len="sm" w="sm"/>
            <a:tailEnd type="triangle" len="med" w="lg"/>
          </a:ln>
        </p:spPr>
      </p:sp>
      <p:sp>
        <p:nvSpPr>
          <p:cNvPr name="AutoShape 30" id="30"/>
          <p:cNvSpPr/>
          <p:nvPr/>
        </p:nvSpPr>
        <p:spPr>
          <a:xfrm>
            <a:off x="4605164" y="5250025"/>
            <a:ext cx="0" cy="381000"/>
          </a:xfrm>
          <a:prstGeom prst="line">
            <a:avLst/>
          </a:prstGeom>
          <a:ln cap="flat" w="38100">
            <a:solidFill>
              <a:srgbClr val="000000"/>
            </a:solidFill>
            <a:prstDash val="solid"/>
            <a:headEnd type="none" len="sm" w="sm"/>
            <a:tailEnd type="triangle" len="med" w="lg"/>
          </a:ln>
        </p:spPr>
      </p:sp>
      <p:sp>
        <p:nvSpPr>
          <p:cNvPr name="AutoShape 31" id="31"/>
          <p:cNvSpPr/>
          <p:nvPr/>
        </p:nvSpPr>
        <p:spPr>
          <a:xfrm>
            <a:off x="4605164" y="6444527"/>
            <a:ext cx="0" cy="381000"/>
          </a:xfrm>
          <a:prstGeom prst="line">
            <a:avLst/>
          </a:prstGeom>
          <a:ln cap="flat" w="38100">
            <a:solidFill>
              <a:srgbClr val="000000"/>
            </a:solidFill>
            <a:prstDash val="solid"/>
            <a:headEnd type="none" len="sm" w="sm"/>
            <a:tailEnd type="triangle" len="med" w="lg"/>
          </a:ln>
        </p:spPr>
      </p:sp>
      <p:sp>
        <p:nvSpPr>
          <p:cNvPr name="AutoShape 32" id="32"/>
          <p:cNvSpPr/>
          <p:nvPr/>
        </p:nvSpPr>
        <p:spPr>
          <a:xfrm>
            <a:off x="4605164" y="7639029"/>
            <a:ext cx="0" cy="342254"/>
          </a:xfrm>
          <a:prstGeom prst="line">
            <a:avLst/>
          </a:prstGeom>
          <a:ln cap="flat" w="38100">
            <a:solidFill>
              <a:srgbClr val="000000"/>
            </a:solidFill>
            <a:prstDash val="solid"/>
            <a:headEnd type="none" len="sm" w="sm"/>
            <a:tailEnd type="triangle" len="med" w="lg"/>
          </a:ln>
        </p:spPr>
      </p:sp>
      <p:sp>
        <p:nvSpPr>
          <p:cNvPr name="AutoShape 33" id="33"/>
          <p:cNvSpPr/>
          <p:nvPr/>
        </p:nvSpPr>
        <p:spPr>
          <a:xfrm>
            <a:off x="4605164" y="8794784"/>
            <a:ext cx="0" cy="381000"/>
          </a:xfrm>
          <a:prstGeom prst="line">
            <a:avLst/>
          </a:prstGeom>
          <a:ln cap="flat" w="38100">
            <a:solidFill>
              <a:srgbClr val="000000"/>
            </a:solidFill>
            <a:prstDash val="solid"/>
            <a:headEnd type="none" len="sm" w="sm"/>
            <a:tailEnd type="triangle" len="med" w="lg"/>
          </a:ln>
        </p:spPr>
      </p:sp>
      <p:sp>
        <p:nvSpPr>
          <p:cNvPr name="TextBox 34" id="34"/>
          <p:cNvSpPr txBox="true"/>
          <p:nvPr/>
        </p:nvSpPr>
        <p:spPr>
          <a:xfrm rot="0">
            <a:off x="371382" y="210824"/>
            <a:ext cx="5873369" cy="464820"/>
          </a:xfrm>
          <a:prstGeom prst="rect">
            <a:avLst/>
          </a:prstGeom>
        </p:spPr>
        <p:txBody>
          <a:bodyPr anchor="t" rtlCol="false" tIns="0" lIns="0" bIns="0" rIns="0">
            <a:spAutoFit/>
          </a:bodyPr>
          <a:lstStyle/>
          <a:p>
            <a:pPr algn="just" marL="0" indent="0" lvl="0">
              <a:lnSpc>
                <a:spcPts val="3780"/>
              </a:lnSpc>
              <a:spcBef>
                <a:spcPct val="0"/>
              </a:spcBef>
            </a:pPr>
            <a:r>
              <a:rPr lang="en-US" b="true" sz="2700">
                <a:solidFill>
                  <a:srgbClr val="000000"/>
                </a:solidFill>
                <a:latin typeface="Canva Sans Bold"/>
                <a:ea typeface="Canva Sans Bold"/>
                <a:cs typeface="Canva Sans Bold"/>
                <a:sym typeface="Canva Sans Bold"/>
              </a:rPr>
              <a:t>Implementation:</a:t>
            </a:r>
          </a:p>
        </p:txBody>
      </p:sp>
      <p:sp>
        <p:nvSpPr>
          <p:cNvPr name="TextBox 35" id="3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14</a:t>
            </a:r>
          </a:p>
        </p:txBody>
      </p:sp>
    </p:spTree>
  </p:cSld>
  <p:clrMapOvr>
    <a:masterClrMapping/>
  </p:clrMapOvr>
</p:sld>
</file>

<file path=ppt/slides/slide15.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0602" y="335280"/>
            <a:ext cx="6683731" cy="464820"/>
          </a:xfrm>
          <a:prstGeom prst="rect">
            <a:avLst/>
          </a:prstGeom>
        </p:spPr>
        <p:txBody>
          <a:bodyPr anchor="t" rtlCol="false" tIns="0" lIns="0" bIns="0" rIns="0">
            <a:spAutoFit/>
          </a:bodyPr>
          <a:lstStyle/>
          <a:p>
            <a:pPr algn="l" marL="0" indent="0" lvl="0">
              <a:lnSpc>
                <a:spcPts val="3780"/>
              </a:lnSpc>
              <a:spcBef>
                <a:spcPct val="0"/>
              </a:spcBef>
            </a:pPr>
            <a:r>
              <a:rPr lang="en-US" b="true" sz="2700">
                <a:solidFill>
                  <a:srgbClr val="000000"/>
                </a:solidFill>
                <a:latin typeface="Canva Sans Bold"/>
                <a:ea typeface="Canva Sans Bold"/>
                <a:cs typeface="Canva Sans Bold"/>
                <a:sym typeface="Canva Sans Bold"/>
              </a:rPr>
              <a:t> Ablation study - Classification:</a:t>
            </a:r>
          </a:p>
        </p:txBody>
      </p:sp>
      <p:sp>
        <p:nvSpPr>
          <p:cNvPr name="TextBox 3" id="3"/>
          <p:cNvSpPr txBox="true"/>
          <p:nvPr/>
        </p:nvSpPr>
        <p:spPr>
          <a:xfrm rot="0">
            <a:off x="2390866" y="1333837"/>
            <a:ext cx="1229491"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Model </a:t>
            </a:r>
          </a:p>
        </p:txBody>
      </p:sp>
      <p:sp>
        <p:nvSpPr>
          <p:cNvPr name="AutoShape 4" id="4"/>
          <p:cNvSpPr/>
          <p:nvPr/>
        </p:nvSpPr>
        <p:spPr>
          <a:xfrm flipV="true">
            <a:off x="1551865" y="1171912"/>
            <a:ext cx="12772824" cy="9525"/>
          </a:xfrm>
          <a:prstGeom prst="line">
            <a:avLst/>
          </a:prstGeom>
          <a:ln cap="flat" w="19050">
            <a:solidFill>
              <a:srgbClr val="000000"/>
            </a:solidFill>
            <a:prstDash val="solid"/>
            <a:headEnd type="none" len="sm" w="sm"/>
            <a:tailEnd type="none" len="sm" w="sm"/>
          </a:ln>
        </p:spPr>
      </p:sp>
      <p:sp>
        <p:nvSpPr>
          <p:cNvPr name="TextBox 5" id="5"/>
          <p:cNvSpPr txBox="true"/>
          <p:nvPr/>
        </p:nvSpPr>
        <p:spPr>
          <a:xfrm rot="0">
            <a:off x="6271300" y="1333837"/>
            <a:ext cx="1682044"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Accuracy</a:t>
            </a:r>
          </a:p>
        </p:txBody>
      </p:sp>
      <p:sp>
        <p:nvSpPr>
          <p:cNvPr name="TextBox 6" id="6"/>
          <p:cNvSpPr txBox="true"/>
          <p:nvPr/>
        </p:nvSpPr>
        <p:spPr>
          <a:xfrm rot="0">
            <a:off x="8353431" y="1333837"/>
            <a:ext cx="1647067"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Precision</a:t>
            </a:r>
          </a:p>
        </p:txBody>
      </p:sp>
      <p:sp>
        <p:nvSpPr>
          <p:cNvPr name="TextBox 7" id="7"/>
          <p:cNvSpPr txBox="true"/>
          <p:nvPr/>
        </p:nvSpPr>
        <p:spPr>
          <a:xfrm rot="0">
            <a:off x="10618118" y="1333837"/>
            <a:ext cx="1229491"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Recall</a:t>
            </a:r>
          </a:p>
        </p:txBody>
      </p:sp>
      <p:sp>
        <p:nvSpPr>
          <p:cNvPr name="TextBox 8" id="8"/>
          <p:cNvSpPr txBox="true"/>
          <p:nvPr/>
        </p:nvSpPr>
        <p:spPr>
          <a:xfrm rot="0">
            <a:off x="12247660" y="1333837"/>
            <a:ext cx="1555442"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F1-Score</a:t>
            </a:r>
          </a:p>
        </p:txBody>
      </p:sp>
      <p:sp>
        <p:nvSpPr>
          <p:cNvPr name="AutoShape 9" id="9"/>
          <p:cNvSpPr/>
          <p:nvPr/>
        </p:nvSpPr>
        <p:spPr>
          <a:xfrm>
            <a:off x="1566931" y="1856143"/>
            <a:ext cx="12772824" cy="0"/>
          </a:xfrm>
          <a:prstGeom prst="line">
            <a:avLst/>
          </a:prstGeom>
          <a:ln cap="flat" w="19050">
            <a:solidFill>
              <a:srgbClr val="000000"/>
            </a:solidFill>
            <a:prstDash val="solid"/>
            <a:headEnd type="none" len="sm" w="sm"/>
            <a:tailEnd type="none" len="sm" w="sm"/>
          </a:ln>
        </p:spPr>
      </p:sp>
      <p:sp>
        <p:nvSpPr>
          <p:cNvPr name="TextBox 10" id="10"/>
          <p:cNvSpPr txBox="true"/>
          <p:nvPr/>
        </p:nvSpPr>
        <p:spPr>
          <a:xfrm rot="0">
            <a:off x="2304302" y="2179993"/>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CNN Model</a:t>
            </a:r>
          </a:p>
        </p:txBody>
      </p:sp>
      <p:sp>
        <p:nvSpPr>
          <p:cNvPr name="TextBox 11" id="11"/>
          <p:cNvSpPr txBox="true"/>
          <p:nvPr/>
        </p:nvSpPr>
        <p:spPr>
          <a:xfrm rot="0">
            <a:off x="1893315" y="2179993"/>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1.</a:t>
            </a:r>
          </a:p>
        </p:txBody>
      </p:sp>
      <p:sp>
        <p:nvSpPr>
          <p:cNvPr name="TextBox 12" id="12"/>
          <p:cNvSpPr txBox="true"/>
          <p:nvPr/>
        </p:nvSpPr>
        <p:spPr>
          <a:xfrm rot="0">
            <a:off x="2257513" y="2767904"/>
            <a:ext cx="3120005" cy="70167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Squeeze and excitation with MobileNetV2</a:t>
            </a:r>
          </a:p>
        </p:txBody>
      </p:sp>
      <p:sp>
        <p:nvSpPr>
          <p:cNvPr name="TextBox 13" id="13"/>
          <p:cNvSpPr txBox="true"/>
          <p:nvPr/>
        </p:nvSpPr>
        <p:spPr>
          <a:xfrm rot="0">
            <a:off x="1846526" y="2767904"/>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2.</a:t>
            </a:r>
          </a:p>
        </p:txBody>
      </p:sp>
      <p:sp>
        <p:nvSpPr>
          <p:cNvPr name="TextBox 14" id="14"/>
          <p:cNvSpPr txBox="true"/>
          <p:nvPr/>
        </p:nvSpPr>
        <p:spPr>
          <a:xfrm rot="0">
            <a:off x="2257513" y="3715870"/>
            <a:ext cx="3120005" cy="70167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Self Attention with ResNet</a:t>
            </a:r>
          </a:p>
        </p:txBody>
      </p:sp>
      <p:sp>
        <p:nvSpPr>
          <p:cNvPr name="TextBox 15" id="15"/>
          <p:cNvSpPr txBox="true"/>
          <p:nvPr/>
        </p:nvSpPr>
        <p:spPr>
          <a:xfrm rot="0">
            <a:off x="1846526" y="3715870"/>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3.</a:t>
            </a:r>
          </a:p>
        </p:txBody>
      </p:sp>
      <p:sp>
        <p:nvSpPr>
          <p:cNvPr name="TextBox 16" id="16"/>
          <p:cNvSpPr txBox="true"/>
          <p:nvPr/>
        </p:nvSpPr>
        <p:spPr>
          <a:xfrm rot="0">
            <a:off x="2299742" y="4713725"/>
            <a:ext cx="3120005" cy="70167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EfficientNet B7 without CBAM. </a:t>
            </a:r>
          </a:p>
        </p:txBody>
      </p:sp>
      <p:sp>
        <p:nvSpPr>
          <p:cNvPr name="TextBox 17" id="17"/>
          <p:cNvSpPr txBox="true"/>
          <p:nvPr/>
        </p:nvSpPr>
        <p:spPr>
          <a:xfrm rot="0">
            <a:off x="1888755" y="4713725"/>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4.</a:t>
            </a:r>
          </a:p>
        </p:txBody>
      </p:sp>
      <p:sp>
        <p:nvSpPr>
          <p:cNvPr name="TextBox 18" id="18"/>
          <p:cNvSpPr txBox="true"/>
          <p:nvPr/>
        </p:nvSpPr>
        <p:spPr>
          <a:xfrm rot="0">
            <a:off x="2299742" y="5657969"/>
            <a:ext cx="3120005" cy="70167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CBAM with EfficientNet B7.</a:t>
            </a:r>
          </a:p>
        </p:txBody>
      </p:sp>
      <p:sp>
        <p:nvSpPr>
          <p:cNvPr name="TextBox 19" id="19"/>
          <p:cNvSpPr txBox="true"/>
          <p:nvPr/>
        </p:nvSpPr>
        <p:spPr>
          <a:xfrm rot="0">
            <a:off x="1888755" y="5657969"/>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5.</a:t>
            </a:r>
          </a:p>
        </p:txBody>
      </p:sp>
      <p:sp>
        <p:nvSpPr>
          <p:cNvPr name="TextBox 20" id="20"/>
          <p:cNvSpPr txBox="true"/>
          <p:nvPr/>
        </p:nvSpPr>
        <p:spPr>
          <a:xfrm rot="0">
            <a:off x="2304302" y="6602213"/>
            <a:ext cx="3120005" cy="701675"/>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00000"/>
                </a:solidFill>
                <a:latin typeface="Canva Sans Bold"/>
                <a:ea typeface="Canva Sans Bold"/>
                <a:cs typeface="Canva Sans Bold"/>
                <a:sym typeface="Canva Sans Bold"/>
              </a:rPr>
              <a:t>Efficient CBAM with EfficientNet B7.</a:t>
            </a:r>
          </a:p>
        </p:txBody>
      </p:sp>
      <p:sp>
        <p:nvSpPr>
          <p:cNvPr name="TextBox 21" id="21"/>
          <p:cNvSpPr txBox="true"/>
          <p:nvPr/>
        </p:nvSpPr>
        <p:spPr>
          <a:xfrm rot="0">
            <a:off x="1893315" y="6602213"/>
            <a:ext cx="1555442" cy="349250"/>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00000"/>
                </a:solidFill>
                <a:latin typeface="Canva Sans Bold"/>
                <a:ea typeface="Canva Sans Bold"/>
                <a:cs typeface="Canva Sans Bold"/>
                <a:sym typeface="Canva Sans Bold"/>
              </a:rPr>
              <a:t>6.</a:t>
            </a:r>
          </a:p>
        </p:txBody>
      </p:sp>
      <p:sp>
        <p:nvSpPr>
          <p:cNvPr name="AutoShape 22" id="22"/>
          <p:cNvSpPr/>
          <p:nvPr/>
        </p:nvSpPr>
        <p:spPr>
          <a:xfrm>
            <a:off x="1371651" y="7666718"/>
            <a:ext cx="12968105" cy="0"/>
          </a:xfrm>
          <a:prstGeom prst="line">
            <a:avLst/>
          </a:prstGeom>
          <a:ln cap="flat" w="19050">
            <a:solidFill>
              <a:srgbClr val="000000"/>
            </a:solidFill>
            <a:prstDash val="solid"/>
            <a:headEnd type="none" len="sm" w="sm"/>
            <a:tailEnd type="none" len="sm" w="sm"/>
          </a:ln>
        </p:spPr>
      </p:sp>
      <p:sp>
        <p:nvSpPr>
          <p:cNvPr name="TextBox 23" id="23"/>
          <p:cNvSpPr txBox="true"/>
          <p:nvPr/>
        </p:nvSpPr>
        <p:spPr>
          <a:xfrm rot="0">
            <a:off x="6792795" y="2324137"/>
            <a:ext cx="627936"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81.08</a:t>
            </a:r>
          </a:p>
        </p:txBody>
      </p:sp>
      <p:sp>
        <p:nvSpPr>
          <p:cNvPr name="TextBox 24" id="24"/>
          <p:cNvSpPr txBox="true"/>
          <p:nvPr/>
        </p:nvSpPr>
        <p:spPr>
          <a:xfrm rot="0">
            <a:off x="8897642" y="2256828"/>
            <a:ext cx="588764"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7</a:t>
            </a:r>
            <a:r>
              <a:rPr lang="en-US" sz="1849">
                <a:solidFill>
                  <a:srgbClr val="000000"/>
                </a:solidFill>
                <a:latin typeface="Canva Sans"/>
                <a:ea typeface="Canva Sans"/>
                <a:cs typeface="Canva Sans"/>
                <a:sym typeface="Canva Sans"/>
              </a:rPr>
              <a:t>8.24</a:t>
            </a:r>
          </a:p>
        </p:txBody>
      </p:sp>
      <p:sp>
        <p:nvSpPr>
          <p:cNvPr name="TextBox 25" id="25"/>
          <p:cNvSpPr txBox="true"/>
          <p:nvPr/>
        </p:nvSpPr>
        <p:spPr>
          <a:xfrm rot="0">
            <a:off x="10961749" y="2324137"/>
            <a:ext cx="627936"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81.08</a:t>
            </a:r>
          </a:p>
        </p:txBody>
      </p:sp>
      <p:sp>
        <p:nvSpPr>
          <p:cNvPr name="TextBox 26" id="26"/>
          <p:cNvSpPr txBox="true"/>
          <p:nvPr/>
        </p:nvSpPr>
        <p:spPr>
          <a:xfrm rot="0">
            <a:off x="12977926" y="2327948"/>
            <a:ext cx="458748"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75</a:t>
            </a:r>
            <a:r>
              <a:rPr lang="en-US" sz="1849">
                <a:solidFill>
                  <a:srgbClr val="000000"/>
                </a:solidFill>
                <a:latin typeface="Canva Sans"/>
                <a:ea typeface="Canva Sans"/>
                <a:cs typeface="Canva Sans"/>
                <a:sym typeface="Canva Sans"/>
              </a:rPr>
              <a:t>.9</a:t>
            </a:r>
          </a:p>
        </p:txBody>
      </p:sp>
      <p:sp>
        <p:nvSpPr>
          <p:cNvPr name="TextBox 27" id="27"/>
          <p:cNvSpPr txBox="true"/>
          <p:nvPr/>
        </p:nvSpPr>
        <p:spPr>
          <a:xfrm rot="0">
            <a:off x="6794886" y="2983168"/>
            <a:ext cx="669012"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90</a:t>
            </a:r>
            <a:r>
              <a:rPr lang="en-US" sz="1849">
                <a:solidFill>
                  <a:srgbClr val="000000"/>
                </a:solidFill>
                <a:latin typeface="Canva Sans"/>
                <a:ea typeface="Canva Sans"/>
                <a:cs typeface="Canva Sans"/>
                <a:sym typeface="Canva Sans"/>
              </a:rPr>
              <a:t>.50</a:t>
            </a:r>
          </a:p>
        </p:txBody>
      </p:sp>
      <p:sp>
        <p:nvSpPr>
          <p:cNvPr name="TextBox 28" id="28"/>
          <p:cNvSpPr txBox="true"/>
          <p:nvPr/>
        </p:nvSpPr>
        <p:spPr>
          <a:xfrm rot="0">
            <a:off x="6825044" y="3831528"/>
            <a:ext cx="692944"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92</a:t>
            </a:r>
            <a:r>
              <a:rPr lang="en-US" sz="1849">
                <a:solidFill>
                  <a:srgbClr val="000000"/>
                </a:solidFill>
                <a:latin typeface="Canva Sans"/>
                <a:ea typeface="Canva Sans"/>
                <a:cs typeface="Canva Sans"/>
                <a:sym typeface="Canva Sans"/>
              </a:rPr>
              <a:t>.40.</a:t>
            </a:r>
          </a:p>
        </p:txBody>
      </p:sp>
      <p:sp>
        <p:nvSpPr>
          <p:cNvPr name="TextBox 29" id="29"/>
          <p:cNvSpPr txBox="true"/>
          <p:nvPr/>
        </p:nvSpPr>
        <p:spPr>
          <a:xfrm rot="0">
            <a:off x="6888564" y="4818499"/>
            <a:ext cx="565904"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.77</a:t>
            </a:r>
          </a:p>
        </p:txBody>
      </p:sp>
      <p:sp>
        <p:nvSpPr>
          <p:cNvPr name="TextBox 30" id="30"/>
          <p:cNvSpPr txBox="true"/>
          <p:nvPr/>
        </p:nvSpPr>
        <p:spPr>
          <a:xfrm rot="0">
            <a:off x="6861775" y="5638728"/>
            <a:ext cx="619482"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.88</a:t>
            </a:r>
          </a:p>
        </p:txBody>
      </p:sp>
      <p:sp>
        <p:nvSpPr>
          <p:cNvPr name="TextBox 31" id="31"/>
          <p:cNvSpPr txBox="true"/>
          <p:nvPr/>
        </p:nvSpPr>
        <p:spPr>
          <a:xfrm rot="0">
            <a:off x="6852904" y="6706988"/>
            <a:ext cx="637223" cy="305435"/>
          </a:xfrm>
          <a:prstGeom prst="rect">
            <a:avLst/>
          </a:prstGeom>
        </p:spPr>
        <p:txBody>
          <a:bodyPr anchor="t" rtlCol="false" tIns="0" lIns="0" bIns="0" rIns="0">
            <a:spAutoFit/>
          </a:bodyPr>
          <a:lstStyle/>
          <a:p>
            <a:pPr algn="ctr">
              <a:lnSpc>
                <a:spcPts val="2589"/>
              </a:lnSpc>
              <a:spcBef>
                <a:spcPct val="0"/>
              </a:spcBef>
            </a:pPr>
            <a:r>
              <a:rPr lang="en-US" b="true" sz="1849">
                <a:solidFill>
                  <a:srgbClr val="000000"/>
                </a:solidFill>
                <a:latin typeface="Canva Sans Bold"/>
                <a:ea typeface="Canva Sans Bold"/>
                <a:cs typeface="Canva Sans Bold"/>
                <a:sym typeface="Canva Sans Bold"/>
              </a:rPr>
              <a:t>94</a:t>
            </a:r>
            <a:r>
              <a:rPr lang="en-US" b="true" sz="1849">
                <a:solidFill>
                  <a:srgbClr val="000000"/>
                </a:solidFill>
                <a:latin typeface="Canva Sans Bold"/>
                <a:ea typeface="Canva Sans Bold"/>
                <a:cs typeface="Canva Sans Bold"/>
                <a:sym typeface="Canva Sans Bold"/>
              </a:rPr>
              <a:t>.25</a:t>
            </a:r>
          </a:p>
        </p:txBody>
      </p:sp>
      <p:sp>
        <p:nvSpPr>
          <p:cNvPr name="TextBox 32" id="32"/>
          <p:cNvSpPr txBox="true"/>
          <p:nvPr/>
        </p:nvSpPr>
        <p:spPr>
          <a:xfrm rot="0">
            <a:off x="8881814" y="3011109"/>
            <a:ext cx="627578"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a:t>
            </a:r>
            <a:r>
              <a:rPr lang="en-US" sz="1849">
                <a:solidFill>
                  <a:srgbClr val="000000"/>
                </a:solidFill>
                <a:latin typeface="Canva Sans"/>
                <a:ea typeface="Canva Sans"/>
                <a:cs typeface="Canva Sans"/>
                <a:sym typeface="Canva Sans"/>
              </a:rPr>
              <a:t>1.36</a:t>
            </a:r>
          </a:p>
        </p:txBody>
      </p:sp>
      <p:sp>
        <p:nvSpPr>
          <p:cNvPr name="TextBox 33" id="33"/>
          <p:cNvSpPr txBox="true"/>
          <p:nvPr/>
        </p:nvSpPr>
        <p:spPr>
          <a:xfrm rot="0">
            <a:off x="11023662" y="3011109"/>
            <a:ext cx="504111"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90</a:t>
            </a:r>
            <a:r>
              <a:rPr lang="en-US" sz="1849">
                <a:solidFill>
                  <a:srgbClr val="000000"/>
                </a:solidFill>
                <a:latin typeface="Canva Sans"/>
                <a:ea typeface="Canva Sans"/>
                <a:cs typeface="Canva Sans"/>
                <a:sym typeface="Canva Sans"/>
              </a:rPr>
              <a:t>.5</a:t>
            </a:r>
          </a:p>
        </p:txBody>
      </p:sp>
      <p:sp>
        <p:nvSpPr>
          <p:cNvPr name="TextBox 34" id="34"/>
          <p:cNvSpPr txBox="true"/>
          <p:nvPr/>
        </p:nvSpPr>
        <p:spPr>
          <a:xfrm rot="0">
            <a:off x="12887141" y="3011109"/>
            <a:ext cx="640318"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a:t>
            </a:r>
            <a:r>
              <a:rPr lang="en-US" sz="1849">
                <a:solidFill>
                  <a:srgbClr val="000000"/>
                </a:solidFill>
                <a:latin typeface="Canva Sans"/>
                <a:ea typeface="Canva Sans"/>
                <a:cs typeface="Canva Sans"/>
                <a:sym typeface="Canva Sans"/>
              </a:rPr>
              <a:t>0.53</a:t>
            </a:r>
          </a:p>
        </p:txBody>
      </p:sp>
      <p:sp>
        <p:nvSpPr>
          <p:cNvPr name="TextBox 35" id="35"/>
          <p:cNvSpPr txBox="true"/>
          <p:nvPr/>
        </p:nvSpPr>
        <p:spPr>
          <a:xfrm rot="0">
            <a:off x="8963525" y="3831528"/>
            <a:ext cx="624602"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92</a:t>
            </a:r>
            <a:r>
              <a:rPr lang="en-US" sz="1849">
                <a:solidFill>
                  <a:srgbClr val="000000"/>
                </a:solidFill>
                <a:latin typeface="Canva Sans"/>
                <a:ea typeface="Canva Sans"/>
                <a:cs typeface="Canva Sans"/>
                <a:sym typeface="Canva Sans"/>
              </a:rPr>
              <a:t>.26</a:t>
            </a:r>
          </a:p>
        </p:txBody>
      </p:sp>
      <p:sp>
        <p:nvSpPr>
          <p:cNvPr name="TextBox 36" id="36"/>
          <p:cNvSpPr txBox="true"/>
          <p:nvPr/>
        </p:nvSpPr>
        <p:spPr>
          <a:xfrm rot="0">
            <a:off x="11075801" y="3820645"/>
            <a:ext cx="478631"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92</a:t>
            </a:r>
            <a:r>
              <a:rPr lang="en-US" sz="1849">
                <a:solidFill>
                  <a:srgbClr val="000000"/>
                </a:solidFill>
                <a:latin typeface="Canva Sans"/>
                <a:ea typeface="Canva Sans"/>
                <a:cs typeface="Canva Sans"/>
                <a:sym typeface="Canva Sans"/>
              </a:rPr>
              <a:t>.4</a:t>
            </a:r>
          </a:p>
        </p:txBody>
      </p:sp>
      <p:sp>
        <p:nvSpPr>
          <p:cNvPr name="TextBox 37" id="37"/>
          <p:cNvSpPr txBox="true"/>
          <p:nvPr/>
        </p:nvSpPr>
        <p:spPr>
          <a:xfrm rot="0">
            <a:off x="12888034" y="3820645"/>
            <a:ext cx="638532"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92</a:t>
            </a:r>
            <a:r>
              <a:rPr lang="en-US" sz="1849">
                <a:solidFill>
                  <a:srgbClr val="000000"/>
                </a:solidFill>
                <a:latin typeface="Canva Sans"/>
                <a:ea typeface="Canva Sans"/>
                <a:cs typeface="Canva Sans"/>
                <a:sym typeface="Canva Sans"/>
              </a:rPr>
              <a:t>.20</a:t>
            </a:r>
          </a:p>
        </p:txBody>
      </p:sp>
      <p:sp>
        <p:nvSpPr>
          <p:cNvPr name="TextBox 38" id="38"/>
          <p:cNvSpPr txBox="true"/>
          <p:nvPr/>
        </p:nvSpPr>
        <p:spPr>
          <a:xfrm rot="0">
            <a:off x="9037046" y="4818499"/>
            <a:ext cx="477560"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.8</a:t>
            </a:r>
          </a:p>
        </p:txBody>
      </p:sp>
      <p:sp>
        <p:nvSpPr>
          <p:cNvPr name="TextBox 39" id="39"/>
          <p:cNvSpPr txBox="true"/>
          <p:nvPr/>
        </p:nvSpPr>
        <p:spPr>
          <a:xfrm rot="0">
            <a:off x="9050798" y="5677019"/>
            <a:ext cx="450056"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.7</a:t>
            </a:r>
          </a:p>
        </p:txBody>
      </p:sp>
      <p:sp>
        <p:nvSpPr>
          <p:cNvPr name="TextBox 40" id="40"/>
          <p:cNvSpPr txBox="true"/>
          <p:nvPr/>
        </p:nvSpPr>
        <p:spPr>
          <a:xfrm rot="0">
            <a:off x="8943582" y="6788585"/>
            <a:ext cx="664488" cy="305435"/>
          </a:xfrm>
          <a:prstGeom prst="rect">
            <a:avLst/>
          </a:prstGeom>
        </p:spPr>
        <p:txBody>
          <a:bodyPr anchor="t" rtlCol="false" tIns="0" lIns="0" bIns="0" rIns="0">
            <a:spAutoFit/>
          </a:bodyPr>
          <a:lstStyle/>
          <a:p>
            <a:pPr algn="ctr">
              <a:lnSpc>
                <a:spcPts val="2589"/>
              </a:lnSpc>
              <a:spcBef>
                <a:spcPct val="0"/>
              </a:spcBef>
            </a:pPr>
            <a:r>
              <a:rPr lang="en-US" b="true" sz="1849">
                <a:solidFill>
                  <a:srgbClr val="000000"/>
                </a:solidFill>
                <a:latin typeface="Canva Sans Bold"/>
                <a:ea typeface="Canva Sans Bold"/>
                <a:cs typeface="Canva Sans Bold"/>
                <a:sym typeface="Canva Sans Bold"/>
              </a:rPr>
              <a:t>94</a:t>
            </a:r>
            <a:r>
              <a:rPr lang="en-US" b="true" sz="1849">
                <a:solidFill>
                  <a:srgbClr val="000000"/>
                </a:solidFill>
                <a:latin typeface="Canva Sans Bold"/>
                <a:ea typeface="Canva Sans Bold"/>
                <a:cs typeface="Canva Sans Bold"/>
                <a:sym typeface="Canva Sans Bold"/>
              </a:rPr>
              <a:t>.30</a:t>
            </a:r>
          </a:p>
        </p:txBody>
      </p:sp>
      <p:sp>
        <p:nvSpPr>
          <p:cNvPr name="TextBox 41" id="41"/>
          <p:cNvSpPr txBox="true"/>
          <p:nvPr/>
        </p:nvSpPr>
        <p:spPr>
          <a:xfrm rot="0">
            <a:off x="11059085" y="4790559"/>
            <a:ext cx="565904"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.77</a:t>
            </a:r>
          </a:p>
        </p:txBody>
      </p:sp>
      <p:sp>
        <p:nvSpPr>
          <p:cNvPr name="TextBox 42" id="42"/>
          <p:cNvSpPr txBox="true"/>
          <p:nvPr/>
        </p:nvSpPr>
        <p:spPr>
          <a:xfrm rot="0">
            <a:off x="11070396" y="5677019"/>
            <a:ext cx="619482"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.88</a:t>
            </a:r>
          </a:p>
        </p:txBody>
      </p:sp>
      <p:sp>
        <p:nvSpPr>
          <p:cNvPr name="TextBox 43" id="43"/>
          <p:cNvSpPr txBox="true"/>
          <p:nvPr/>
        </p:nvSpPr>
        <p:spPr>
          <a:xfrm rot="0">
            <a:off x="11061526" y="6706988"/>
            <a:ext cx="637223" cy="305435"/>
          </a:xfrm>
          <a:prstGeom prst="rect">
            <a:avLst/>
          </a:prstGeom>
        </p:spPr>
        <p:txBody>
          <a:bodyPr anchor="t" rtlCol="false" tIns="0" lIns="0" bIns="0" rIns="0">
            <a:spAutoFit/>
          </a:bodyPr>
          <a:lstStyle/>
          <a:p>
            <a:pPr algn="ctr">
              <a:lnSpc>
                <a:spcPts val="2589"/>
              </a:lnSpc>
              <a:spcBef>
                <a:spcPct val="0"/>
              </a:spcBef>
            </a:pPr>
            <a:r>
              <a:rPr lang="en-US" b="true" sz="1849">
                <a:solidFill>
                  <a:srgbClr val="000000"/>
                </a:solidFill>
                <a:latin typeface="Canva Sans Bold"/>
                <a:ea typeface="Canva Sans Bold"/>
                <a:cs typeface="Canva Sans Bold"/>
                <a:sym typeface="Canva Sans Bold"/>
              </a:rPr>
              <a:t>94</a:t>
            </a:r>
            <a:r>
              <a:rPr lang="en-US" b="true" sz="1849">
                <a:solidFill>
                  <a:srgbClr val="000000"/>
                </a:solidFill>
                <a:latin typeface="Canva Sans Bold"/>
                <a:ea typeface="Canva Sans Bold"/>
                <a:cs typeface="Canva Sans Bold"/>
                <a:sym typeface="Canva Sans Bold"/>
              </a:rPr>
              <a:t>.25</a:t>
            </a:r>
          </a:p>
        </p:txBody>
      </p:sp>
      <p:sp>
        <p:nvSpPr>
          <p:cNvPr name="TextBox 44" id="44"/>
          <p:cNvSpPr txBox="true"/>
          <p:nvPr/>
        </p:nvSpPr>
        <p:spPr>
          <a:xfrm rot="0">
            <a:off x="12912858" y="4777724"/>
            <a:ext cx="588883"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.75</a:t>
            </a:r>
          </a:p>
        </p:txBody>
      </p:sp>
      <p:sp>
        <p:nvSpPr>
          <p:cNvPr name="TextBox 45" id="45"/>
          <p:cNvSpPr txBox="true"/>
          <p:nvPr/>
        </p:nvSpPr>
        <p:spPr>
          <a:xfrm rot="0">
            <a:off x="12886010" y="5734803"/>
            <a:ext cx="642580"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.80</a:t>
            </a:r>
          </a:p>
        </p:txBody>
      </p:sp>
      <p:sp>
        <p:nvSpPr>
          <p:cNvPr name="TextBox 46" id="46"/>
          <p:cNvSpPr txBox="true"/>
          <p:nvPr/>
        </p:nvSpPr>
        <p:spPr>
          <a:xfrm rot="0">
            <a:off x="12959352" y="6788585"/>
            <a:ext cx="495895" cy="305435"/>
          </a:xfrm>
          <a:prstGeom prst="rect">
            <a:avLst/>
          </a:prstGeom>
        </p:spPr>
        <p:txBody>
          <a:bodyPr anchor="t" rtlCol="false" tIns="0" lIns="0" bIns="0" rIns="0">
            <a:spAutoFit/>
          </a:bodyPr>
          <a:lstStyle/>
          <a:p>
            <a:pPr algn="ctr">
              <a:lnSpc>
                <a:spcPts val="2589"/>
              </a:lnSpc>
              <a:spcBef>
                <a:spcPct val="0"/>
              </a:spcBef>
            </a:pPr>
            <a:r>
              <a:rPr lang="en-US" b="true" sz="1849">
                <a:solidFill>
                  <a:srgbClr val="000000"/>
                </a:solidFill>
                <a:latin typeface="Canva Sans Bold"/>
                <a:ea typeface="Canva Sans Bold"/>
                <a:cs typeface="Canva Sans Bold"/>
                <a:sym typeface="Canva Sans Bold"/>
              </a:rPr>
              <a:t>94</a:t>
            </a:r>
            <a:r>
              <a:rPr lang="en-US" b="true" sz="1849">
                <a:solidFill>
                  <a:srgbClr val="000000"/>
                </a:solidFill>
                <a:latin typeface="Canva Sans Bold"/>
                <a:ea typeface="Canva Sans Bold"/>
                <a:cs typeface="Canva Sans Bold"/>
                <a:sym typeface="Canva Sans Bold"/>
              </a:rPr>
              <a:t>.2</a:t>
            </a:r>
          </a:p>
        </p:txBody>
      </p:sp>
      <p:sp>
        <p:nvSpPr>
          <p:cNvPr name="TextBox 47" id="47"/>
          <p:cNvSpPr txBox="true"/>
          <p:nvPr/>
        </p:nvSpPr>
        <p:spPr>
          <a:xfrm rot="0">
            <a:off x="1278569" y="8123918"/>
            <a:ext cx="16423768" cy="1189355"/>
          </a:xfrm>
          <a:prstGeom prst="rect">
            <a:avLst/>
          </a:prstGeom>
        </p:spPr>
        <p:txBody>
          <a:bodyPr anchor="t" rtlCol="false" tIns="0" lIns="0" bIns="0" rIns="0">
            <a:spAutoFit/>
          </a:bodyPr>
          <a:lstStyle/>
          <a:p>
            <a:pPr algn="l" marL="0" indent="0" lvl="0">
              <a:lnSpc>
                <a:spcPts val="3219"/>
              </a:lnSpc>
              <a:spcBef>
                <a:spcPct val="0"/>
              </a:spcBef>
            </a:pPr>
            <a:r>
              <a:rPr lang="en-US" sz="2299">
                <a:solidFill>
                  <a:srgbClr val="000000"/>
                </a:solidFill>
                <a:latin typeface="Canva Sans"/>
                <a:ea typeface="Canva Sans"/>
                <a:cs typeface="Canva Sans"/>
                <a:sym typeface="Canva Sans"/>
              </a:rPr>
              <a:t>the combination of EfficientNet B7’s powerful feature extraction and Efficient CBAM’s attention which integrates  Efficient Channel Attention and spatial Attention mechanism that enhances important spatial and channel features,  leading to better performance with lower computational cost.</a:t>
            </a:r>
          </a:p>
        </p:txBody>
      </p:sp>
      <p:sp>
        <p:nvSpPr>
          <p:cNvPr name="TextBox 48" id="4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15</a:t>
            </a:r>
          </a:p>
        </p:txBody>
      </p:sp>
      <p:grpSp>
        <p:nvGrpSpPr>
          <p:cNvPr name="Group 49" id="49"/>
          <p:cNvGrpSpPr/>
          <p:nvPr/>
        </p:nvGrpSpPr>
        <p:grpSpPr>
          <a:xfrm rot="0">
            <a:off x="0" y="9962804"/>
            <a:ext cx="18288000" cy="9449746"/>
            <a:chOff x="0" y="0"/>
            <a:chExt cx="4816593" cy="2488822"/>
          </a:xfrm>
        </p:grpSpPr>
        <p:sp>
          <p:nvSpPr>
            <p:cNvPr name="Freeform 50" id="50"/>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51" id="51"/>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16.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30602" y="335280"/>
            <a:ext cx="6683731" cy="464820"/>
          </a:xfrm>
          <a:prstGeom prst="rect">
            <a:avLst/>
          </a:prstGeom>
        </p:spPr>
        <p:txBody>
          <a:bodyPr anchor="t" rtlCol="false" tIns="0" lIns="0" bIns="0" rIns="0">
            <a:spAutoFit/>
          </a:bodyPr>
          <a:lstStyle/>
          <a:p>
            <a:pPr algn="l" marL="0" indent="0" lvl="0">
              <a:lnSpc>
                <a:spcPts val="3780"/>
              </a:lnSpc>
              <a:spcBef>
                <a:spcPct val="0"/>
              </a:spcBef>
            </a:pPr>
            <a:r>
              <a:rPr lang="en-US" b="true" sz="2700">
                <a:solidFill>
                  <a:srgbClr val="000000"/>
                </a:solidFill>
                <a:latin typeface="Canva Sans Bold"/>
                <a:ea typeface="Canva Sans Bold"/>
                <a:cs typeface="Canva Sans Bold"/>
                <a:sym typeface="Canva Sans Bold"/>
              </a:rPr>
              <a:t> Ablation study - Segmentation:</a:t>
            </a:r>
          </a:p>
        </p:txBody>
      </p:sp>
      <p:sp>
        <p:nvSpPr>
          <p:cNvPr name="TextBox 3" id="3"/>
          <p:cNvSpPr txBox="true"/>
          <p:nvPr/>
        </p:nvSpPr>
        <p:spPr>
          <a:xfrm rot="0">
            <a:off x="3401968" y="1298679"/>
            <a:ext cx="1229491"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Model </a:t>
            </a:r>
          </a:p>
        </p:txBody>
      </p:sp>
      <p:sp>
        <p:nvSpPr>
          <p:cNvPr name="AutoShape 4" id="4"/>
          <p:cNvSpPr/>
          <p:nvPr/>
        </p:nvSpPr>
        <p:spPr>
          <a:xfrm flipV="true">
            <a:off x="1551865" y="1171912"/>
            <a:ext cx="12772824" cy="9525"/>
          </a:xfrm>
          <a:prstGeom prst="line">
            <a:avLst/>
          </a:prstGeom>
          <a:ln cap="flat" w="19050">
            <a:solidFill>
              <a:srgbClr val="000000"/>
            </a:solidFill>
            <a:prstDash val="solid"/>
            <a:headEnd type="none" len="sm" w="sm"/>
            <a:tailEnd type="none" len="sm" w="sm"/>
          </a:ln>
        </p:spPr>
      </p:sp>
      <p:sp>
        <p:nvSpPr>
          <p:cNvPr name="TextBox 5" id="5"/>
          <p:cNvSpPr txBox="true"/>
          <p:nvPr/>
        </p:nvSpPr>
        <p:spPr>
          <a:xfrm rot="0">
            <a:off x="7282402" y="1298679"/>
            <a:ext cx="1682044"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Accuracy</a:t>
            </a:r>
          </a:p>
        </p:txBody>
      </p:sp>
      <p:sp>
        <p:nvSpPr>
          <p:cNvPr name="TextBox 6" id="6"/>
          <p:cNvSpPr txBox="true"/>
          <p:nvPr/>
        </p:nvSpPr>
        <p:spPr>
          <a:xfrm rot="0">
            <a:off x="9582103" y="1298679"/>
            <a:ext cx="1647067" cy="815340"/>
          </a:xfrm>
          <a:prstGeom prst="rect">
            <a:avLst/>
          </a:prstGeom>
        </p:spPr>
        <p:txBody>
          <a:bodyPr anchor="t" rtlCol="false" tIns="0" lIns="0" bIns="0" rIns="0">
            <a:spAutoFit/>
          </a:bodyPr>
          <a:lstStyle/>
          <a:p>
            <a:pPr algn="l">
              <a:lnSpc>
                <a:spcPts val="3359"/>
              </a:lnSpc>
            </a:pPr>
            <a:r>
              <a:rPr lang="en-US" sz="2400">
                <a:solidFill>
                  <a:srgbClr val="000000"/>
                </a:solidFill>
                <a:latin typeface="Canva Sans"/>
                <a:ea typeface="Canva Sans"/>
                <a:cs typeface="Canva Sans"/>
                <a:sym typeface="Canva Sans"/>
              </a:rPr>
              <a:t>IoU</a:t>
            </a:r>
          </a:p>
          <a:p>
            <a:pPr algn="l" marL="0" indent="0" lvl="0">
              <a:lnSpc>
                <a:spcPts val="3359"/>
              </a:lnSpc>
              <a:spcBef>
                <a:spcPct val="0"/>
              </a:spcBef>
            </a:pPr>
          </a:p>
        </p:txBody>
      </p:sp>
      <p:sp>
        <p:nvSpPr>
          <p:cNvPr name="TextBox 7" id="7"/>
          <p:cNvSpPr txBox="true"/>
          <p:nvPr/>
        </p:nvSpPr>
        <p:spPr>
          <a:xfrm rot="0">
            <a:off x="11443281" y="1266462"/>
            <a:ext cx="1608479" cy="396240"/>
          </a:xfrm>
          <a:prstGeom prst="rect">
            <a:avLst/>
          </a:prstGeom>
        </p:spPr>
        <p:txBody>
          <a:bodyPr anchor="t" rtlCol="false" tIns="0" lIns="0" bIns="0" rIns="0">
            <a:spAutoFit/>
          </a:bodyPr>
          <a:lstStyle/>
          <a:p>
            <a:pPr algn="l" marL="0" indent="0" lvl="0">
              <a:lnSpc>
                <a:spcPts val="3359"/>
              </a:lnSpc>
              <a:spcBef>
                <a:spcPct val="0"/>
              </a:spcBef>
            </a:pPr>
            <a:r>
              <a:rPr lang="en-US" sz="2400">
                <a:solidFill>
                  <a:srgbClr val="000000"/>
                </a:solidFill>
                <a:latin typeface="Canva Sans"/>
                <a:ea typeface="Canva Sans"/>
                <a:cs typeface="Canva Sans"/>
                <a:sym typeface="Canva Sans"/>
              </a:rPr>
              <a:t>mDice</a:t>
            </a:r>
          </a:p>
        </p:txBody>
      </p:sp>
      <p:sp>
        <p:nvSpPr>
          <p:cNvPr name="AutoShape 8" id="8"/>
          <p:cNvSpPr/>
          <p:nvPr/>
        </p:nvSpPr>
        <p:spPr>
          <a:xfrm>
            <a:off x="1566931" y="1856143"/>
            <a:ext cx="12772824" cy="0"/>
          </a:xfrm>
          <a:prstGeom prst="line">
            <a:avLst/>
          </a:prstGeom>
          <a:ln cap="flat" w="19050">
            <a:solidFill>
              <a:srgbClr val="000000"/>
            </a:solidFill>
            <a:prstDash val="solid"/>
            <a:headEnd type="none" len="sm" w="sm"/>
            <a:tailEnd type="none" len="sm" w="sm"/>
          </a:ln>
        </p:spPr>
      </p:sp>
      <p:sp>
        <p:nvSpPr>
          <p:cNvPr name="TextBox 9" id="9"/>
          <p:cNvSpPr txBox="true"/>
          <p:nvPr/>
        </p:nvSpPr>
        <p:spPr>
          <a:xfrm rot="0">
            <a:off x="3587374" y="2180694"/>
            <a:ext cx="2095683"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UNet Model</a:t>
            </a:r>
          </a:p>
        </p:txBody>
      </p:sp>
      <p:sp>
        <p:nvSpPr>
          <p:cNvPr name="TextBox 10" id="10"/>
          <p:cNvSpPr txBox="true"/>
          <p:nvPr/>
        </p:nvSpPr>
        <p:spPr>
          <a:xfrm rot="0">
            <a:off x="3176387" y="2180694"/>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1.</a:t>
            </a:r>
          </a:p>
        </p:txBody>
      </p:sp>
      <p:sp>
        <p:nvSpPr>
          <p:cNvPr name="TextBox 11" id="11"/>
          <p:cNvSpPr txBox="true"/>
          <p:nvPr/>
        </p:nvSpPr>
        <p:spPr>
          <a:xfrm rot="0">
            <a:off x="3563980" y="2992759"/>
            <a:ext cx="3120005"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 CBAM with UNet</a:t>
            </a:r>
          </a:p>
        </p:txBody>
      </p:sp>
      <p:sp>
        <p:nvSpPr>
          <p:cNvPr name="TextBox 12" id="12"/>
          <p:cNvSpPr txBox="true"/>
          <p:nvPr/>
        </p:nvSpPr>
        <p:spPr>
          <a:xfrm rot="0">
            <a:off x="3129598" y="2964818"/>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2.</a:t>
            </a:r>
          </a:p>
        </p:txBody>
      </p:sp>
      <p:sp>
        <p:nvSpPr>
          <p:cNvPr name="TextBox 13" id="13"/>
          <p:cNvSpPr txBox="true"/>
          <p:nvPr/>
        </p:nvSpPr>
        <p:spPr>
          <a:xfrm rot="0">
            <a:off x="3540585" y="3716570"/>
            <a:ext cx="3166794" cy="701675"/>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Self Attention with ResNet</a:t>
            </a:r>
          </a:p>
        </p:txBody>
      </p:sp>
      <p:sp>
        <p:nvSpPr>
          <p:cNvPr name="TextBox 14" id="14"/>
          <p:cNvSpPr txBox="true"/>
          <p:nvPr/>
        </p:nvSpPr>
        <p:spPr>
          <a:xfrm rot="0">
            <a:off x="3129598" y="3716570"/>
            <a:ext cx="1555442" cy="349250"/>
          </a:xfrm>
          <a:prstGeom prst="rect">
            <a:avLst/>
          </a:prstGeom>
        </p:spPr>
        <p:txBody>
          <a:bodyPr anchor="t" rtlCol="false" tIns="0" lIns="0" bIns="0" rIns="0">
            <a:spAutoFit/>
          </a:bodyPr>
          <a:lstStyle/>
          <a:p>
            <a:pPr algn="l" marL="0" indent="0" lvl="0">
              <a:lnSpc>
                <a:spcPts val="2800"/>
              </a:lnSpc>
              <a:spcBef>
                <a:spcPct val="0"/>
              </a:spcBef>
            </a:pPr>
            <a:r>
              <a:rPr lang="en-US" sz="2000">
                <a:solidFill>
                  <a:srgbClr val="000000"/>
                </a:solidFill>
                <a:latin typeface="Canva Sans"/>
                <a:ea typeface="Canva Sans"/>
                <a:cs typeface="Canva Sans"/>
                <a:sym typeface="Canva Sans"/>
              </a:rPr>
              <a:t>3.</a:t>
            </a:r>
          </a:p>
        </p:txBody>
      </p:sp>
      <p:sp>
        <p:nvSpPr>
          <p:cNvPr name="TextBox 15" id="15"/>
          <p:cNvSpPr txBox="true"/>
          <p:nvPr/>
        </p:nvSpPr>
        <p:spPr>
          <a:xfrm rot="0">
            <a:off x="3582814" y="4714425"/>
            <a:ext cx="3592716" cy="701675"/>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00000"/>
                </a:solidFill>
                <a:latin typeface="Canva Sans Bold"/>
                <a:ea typeface="Canva Sans Bold"/>
                <a:cs typeface="Canva Sans Bold"/>
                <a:sym typeface="Canva Sans Bold"/>
              </a:rPr>
              <a:t>Data Augumented Efficient CBAM with UNet </a:t>
            </a:r>
          </a:p>
        </p:txBody>
      </p:sp>
      <p:sp>
        <p:nvSpPr>
          <p:cNvPr name="TextBox 16" id="16"/>
          <p:cNvSpPr txBox="true"/>
          <p:nvPr/>
        </p:nvSpPr>
        <p:spPr>
          <a:xfrm rot="0">
            <a:off x="3171827" y="4714425"/>
            <a:ext cx="1555442" cy="349250"/>
          </a:xfrm>
          <a:prstGeom prst="rect">
            <a:avLst/>
          </a:prstGeom>
        </p:spPr>
        <p:txBody>
          <a:bodyPr anchor="t" rtlCol="false" tIns="0" lIns="0" bIns="0" rIns="0">
            <a:spAutoFit/>
          </a:bodyPr>
          <a:lstStyle/>
          <a:p>
            <a:pPr algn="l" marL="0" indent="0" lvl="0">
              <a:lnSpc>
                <a:spcPts val="2800"/>
              </a:lnSpc>
              <a:spcBef>
                <a:spcPct val="0"/>
              </a:spcBef>
            </a:pPr>
            <a:r>
              <a:rPr lang="en-US" b="true" sz="2000">
                <a:solidFill>
                  <a:srgbClr val="000000"/>
                </a:solidFill>
                <a:latin typeface="Canva Sans Bold"/>
                <a:ea typeface="Canva Sans Bold"/>
                <a:cs typeface="Canva Sans Bold"/>
                <a:sym typeface="Canva Sans Bold"/>
              </a:rPr>
              <a:t>4.</a:t>
            </a:r>
          </a:p>
        </p:txBody>
      </p:sp>
      <p:sp>
        <p:nvSpPr>
          <p:cNvPr name="AutoShape 17" id="17"/>
          <p:cNvSpPr/>
          <p:nvPr/>
        </p:nvSpPr>
        <p:spPr>
          <a:xfrm>
            <a:off x="1566931" y="6297413"/>
            <a:ext cx="12968105" cy="0"/>
          </a:xfrm>
          <a:prstGeom prst="line">
            <a:avLst/>
          </a:prstGeom>
          <a:ln cap="flat" w="19050">
            <a:solidFill>
              <a:srgbClr val="000000"/>
            </a:solidFill>
            <a:prstDash val="solid"/>
            <a:headEnd type="none" len="sm" w="sm"/>
            <a:tailEnd type="none" len="sm" w="sm"/>
          </a:ln>
        </p:spPr>
      </p:sp>
      <p:sp>
        <p:nvSpPr>
          <p:cNvPr name="TextBox 18" id="18"/>
          <p:cNvSpPr txBox="true"/>
          <p:nvPr/>
        </p:nvSpPr>
        <p:spPr>
          <a:xfrm rot="0">
            <a:off x="8151532" y="2324837"/>
            <a:ext cx="476607"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a:t>
            </a:r>
            <a:r>
              <a:rPr lang="en-US" sz="1849">
                <a:solidFill>
                  <a:srgbClr val="000000"/>
                </a:solidFill>
                <a:latin typeface="Canva Sans"/>
                <a:ea typeface="Canva Sans"/>
                <a:cs typeface="Canva Sans"/>
                <a:sym typeface="Canva Sans"/>
              </a:rPr>
              <a:t>1.3</a:t>
            </a:r>
          </a:p>
        </p:txBody>
      </p:sp>
      <p:sp>
        <p:nvSpPr>
          <p:cNvPr name="TextBox 19" id="19"/>
          <p:cNvSpPr txBox="true"/>
          <p:nvPr/>
        </p:nvSpPr>
        <p:spPr>
          <a:xfrm rot="0">
            <a:off x="9864246" y="2249679"/>
            <a:ext cx="441722"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70</a:t>
            </a:r>
            <a:r>
              <a:rPr lang="en-US" sz="1849">
                <a:solidFill>
                  <a:srgbClr val="000000"/>
                </a:solidFill>
                <a:latin typeface="Canva Sans"/>
                <a:ea typeface="Canva Sans"/>
                <a:cs typeface="Canva Sans"/>
                <a:sym typeface="Canva Sans"/>
              </a:rPr>
              <a:t>.7</a:t>
            </a:r>
          </a:p>
        </p:txBody>
      </p:sp>
      <p:sp>
        <p:nvSpPr>
          <p:cNvPr name="TextBox 20" id="20"/>
          <p:cNvSpPr txBox="true"/>
          <p:nvPr/>
        </p:nvSpPr>
        <p:spPr>
          <a:xfrm rot="0">
            <a:off x="12025808" y="2349602"/>
            <a:ext cx="427673"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79</a:t>
            </a:r>
            <a:r>
              <a:rPr lang="en-US" sz="1849">
                <a:solidFill>
                  <a:srgbClr val="000000"/>
                </a:solidFill>
                <a:latin typeface="Canva Sans"/>
                <a:ea typeface="Canva Sans"/>
                <a:cs typeface="Canva Sans"/>
                <a:sym typeface="Canva Sans"/>
              </a:rPr>
              <a:t>.7</a:t>
            </a:r>
          </a:p>
        </p:txBody>
      </p:sp>
      <p:sp>
        <p:nvSpPr>
          <p:cNvPr name="TextBox 21" id="21"/>
          <p:cNvSpPr txBox="true"/>
          <p:nvPr/>
        </p:nvSpPr>
        <p:spPr>
          <a:xfrm rot="0">
            <a:off x="8110879" y="2983868"/>
            <a:ext cx="603171"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92</a:t>
            </a:r>
            <a:r>
              <a:rPr lang="en-US" sz="1849">
                <a:solidFill>
                  <a:srgbClr val="000000"/>
                </a:solidFill>
                <a:latin typeface="Canva Sans"/>
                <a:ea typeface="Canva Sans"/>
                <a:cs typeface="Canva Sans"/>
                <a:sym typeface="Canva Sans"/>
              </a:rPr>
              <a:t>.15</a:t>
            </a:r>
          </a:p>
        </p:txBody>
      </p:sp>
      <p:sp>
        <p:nvSpPr>
          <p:cNvPr name="TextBox 22" id="22"/>
          <p:cNvSpPr txBox="true"/>
          <p:nvPr/>
        </p:nvSpPr>
        <p:spPr>
          <a:xfrm rot="0">
            <a:off x="8222773" y="3832228"/>
            <a:ext cx="463629"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93.</a:t>
            </a:r>
            <a:r>
              <a:rPr lang="en-US" sz="1849">
                <a:solidFill>
                  <a:srgbClr val="000000"/>
                </a:solidFill>
                <a:latin typeface="Canva Sans"/>
                <a:ea typeface="Canva Sans"/>
                <a:cs typeface="Canva Sans"/>
                <a:sym typeface="Canva Sans"/>
              </a:rPr>
              <a:t>1</a:t>
            </a:r>
          </a:p>
        </p:txBody>
      </p:sp>
      <p:sp>
        <p:nvSpPr>
          <p:cNvPr name="TextBox 23" id="23"/>
          <p:cNvSpPr txBox="true"/>
          <p:nvPr/>
        </p:nvSpPr>
        <p:spPr>
          <a:xfrm rot="0">
            <a:off x="8140858" y="4819199"/>
            <a:ext cx="627459" cy="305435"/>
          </a:xfrm>
          <a:prstGeom prst="rect">
            <a:avLst/>
          </a:prstGeom>
        </p:spPr>
        <p:txBody>
          <a:bodyPr anchor="t" rtlCol="false" tIns="0" lIns="0" bIns="0" rIns="0">
            <a:spAutoFit/>
          </a:bodyPr>
          <a:lstStyle/>
          <a:p>
            <a:pPr algn="ctr">
              <a:lnSpc>
                <a:spcPts val="2589"/>
              </a:lnSpc>
              <a:spcBef>
                <a:spcPct val="0"/>
              </a:spcBef>
            </a:pPr>
            <a:r>
              <a:rPr lang="en-US" b="true" sz="1849">
                <a:solidFill>
                  <a:srgbClr val="000000"/>
                </a:solidFill>
                <a:latin typeface="Canva Sans Bold"/>
                <a:ea typeface="Canva Sans Bold"/>
                <a:cs typeface="Canva Sans Bold"/>
                <a:sym typeface="Canva Sans Bold"/>
              </a:rPr>
              <a:t>93</a:t>
            </a:r>
            <a:r>
              <a:rPr lang="en-US" b="true" sz="1849">
                <a:solidFill>
                  <a:srgbClr val="000000"/>
                </a:solidFill>
                <a:latin typeface="Canva Sans Bold"/>
                <a:ea typeface="Canva Sans Bold"/>
                <a:cs typeface="Canva Sans Bold"/>
                <a:sym typeface="Canva Sans Bold"/>
              </a:rPr>
              <a:t>.55</a:t>
            </a:r>
          </a:p>
        </p:txBody>
      </p:sp>
      <p:sp>
        <p:nvSpPr>
          <p:cNvPr name="TextBox 24" id="24"/>
          <p:cNvSpPr txBox="true"/>
          <p:nvPr/>
        </p:nvSpPr>
        <p:spPr>
          <a:xfrm rot="0">
            <a:off x="9854073" y="3003960"/>
            <a:ext cx="469225"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70</a:t>
            </a:r>
            <a:r>
              <a:rPr lang="en-US" sz="1849">
                <a:solidFill>
                  <a:srgbClr val="000000"/>
                </a:solidFill>
                <a:latin typeface="Canva Sans"/>
                <a:ea typeface="Canva Sans"/>
                <a:cs typeface="Canva Sans"/>
                <a:sym typeface="Canva Sans"/>
              </a:rPr>
              <a:t>.8</a:t>
            </a:r>
          </a:p>
        </p:txBody>
      </p:sp>
      <p:sp>
        <p:nvSpPr>
          <p:cNvPr name="TextBox 25" id="25"/>
          <p:cNvSpPr txBox="true"/>
          <p:nvPr/>
        </p:nvSpPr>
        <p:spPr>
          <a:xfrm rot="0">
            <a:off x="11921152" y="3036573"/>
            <a:ext cx="636984"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81.09</a:t>
            </a:r>
          </a:p>
        </p:txBody>
      </p:sp>
      <p:sp>
        <p:nvSpPr>
          <p:cNvPr name="TextBox 26" id="26"/>
          <p:cNvSpPr txBox="true"/>
          <p:nvPr/>
        </p:nvSpPr>
        <p:spPr>
          <a:xfrm rot="0">
            <a:off x="9945310" y="3824380"/>
            <a:ext cx="447199"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76.</a:t>
            </a:r>
            <a:r>
              <a:rPr lang="en-US" sz="1849">
                <a:solidFill>
                  <a:srgbClr val="000000"/>
                </a:solidFill>
                <a:latin typeface="Canva Sans"/>
                <a:ea typeface="Canva Sans"/>
                <a:cs typeface="Canva Sans"/>
                <a:sym typeface="Canva Sans"/>
              </a:rPr>
              <a:t>1</a:t>
            </a:r>
          </a:p>
        </p:txBody>
      </p:sp>
      <p:sp>
        <p:nvSpPr>
          <p:cNvPr name="TextBox 27" id="27"/>
          <p:cNvSpPr txBox="true"/>
          <p:nvPr/>
        </p:nvSpPr>
        <p:spPr>
          <a:xfrm rot="0">
            <a:off x="12038597" y="3846110"/>
            <a:ext cx="480893" cy="305435"/>
          </a:xfrm>
          <a:prstGeom prst="rect">
            <a:avLst/>
          </a:prstGeom>
        </p:spPr>
        <p:txBody>
          <a:bodyPr anchor="t" rtlCol="false" tIns="0" lIns="0" bIns="0" rIns="0">
            <a:spAutoFit/>
          </a:bodyPr>
          <a:lstStyle/>
          <a:p>
            <a:pPr algn="ctr">
              <a:lnSpc>
                <a:spcPts val="2589"/>
              </a:lnSpc>
              <a:spcBef>
                <a:spcPct val="0"/>
              </a:spcBef>
            </a:pPr>
            <a:r>
              <a:rPr lang="en-US" sz="1849">
                <a:solidFill>
                  <a:srgbClr val="000000"/>
                </a:solidFill>
                <a:latin typeface="Canva Sans"/>
                <a:ea typeface="Canva Sans"/>
                <a:cs typeface="Canva Sans"/>
                <a:sym typeface="Canva Sans"/>
              </a:rPr>
              <a:t>83.9</a:t>
            </a:r>
          </a:p>
        </p:txBody>
      </p:sp>
      <p:sp>
        <p:nvSpPr>
          <p:cNvPr name="TextBox 28" id="28"/>
          <p:cNvSpPr txBox="true"/>
          <p:nvPr/>
        </p:nvSpPr>
        <p:spPr>
          <a:xfrm rot="0">
            <a:off x="9934892" y="4811351"/>
            <a:ext cx="468035" cy="305435"/>
          </a:xfrm>
          <a:prstGeom prst="rect">
            <a:avLst/>
          </a:prstGeom>
        </p:spPr>
        <p:txBody>
          <a:bodyPr anchor="t" rtlCol="false" tIns="0" lIns="0" bIns="0" rIns="0">
            <a:spAutoFit/>
          </a:bodyPr>
          <a:lstStyle/>
          <a:p>
            <a:pPr algn="ctr">
              <a:lnSpc>
                <a:spcPts val="2589"/>
              </a:lnSpc>
              <a:spcBef>
                <a:spcPct val="0"/>
              </a:spcBef>
            </a:pPr>
            <a:r>
              <a:rPr lang="en-US" b="true" sz="1849">
                <a:solidFill>
                  <a:srgbClr val="000000"/>
                </a:solidFill>
                <a:latin typeface="Canva Sans Bold"/>
                <a:ea typeface="Canva Sans Bold"/>
                <a:cs typeface="Canva Sans Bold"/>
                <a:sym typeface="Canva Sans Bold"/>
              </a:rPr>
              <a:t>7</a:t>
            </a:r>
            <a:r>
              <a:rPr lang="en-US" b="true" sz="1849">
                <a:solidFill>
                  <a:srgbClr val="000000"/>
                </a:solidFill>
                <a:latin typeface="Canva Sans Bold"/>
                <a:ea typeface="Canva Sans Bold"/>
                <a:cs typeface="Canva Sans Bold"/>
                <a:sym typeface="Canva Sans Bold"/>
              </a:rPr>
              <a:t>8.4</a:t>
            </a:r>
          </a:p>
        </p:txBody>
      </p:sp>
      <p:sp>
        <p:nvSpPr>
          <p:cNvPr name="TextBox 29" id="29"/>
          <p:cNvSpPr txBox="true"/>
          <p:nvPr/>
        </p:nvSpPr>
        <p:spPr>
          <a:xfrm rot="0">
            <a:off x="12060695" y="4816024"/>
            <a:ext cx="490538" cy="305435"/>
          </a:xfrm>
          <a:prstGeom prst="rect">
            <a:avLst/>
          </a:prstGeom>
        </p:spPr>
        <p:txBody>
          <a:bodyPr anchor="t" rtlCol="false" tIns="0" lIns="0" bIns="0" rIns="0">
            <a:spAutoFit/>
          </a:bodyPr>
          <a:lstStyle/>
          <a:p>
            <a:pPr algn="ctr">
              <a:lnSpc>
                <a:spcPts val="2589"/>
              </a:lnSpc>
              <a:spcBef>
                <a:spcPct val="0"/>
              </a:spcBef>
            </a:pPr>
            <a:r>
              <a:rPr lang="en-US" b="true" sz="1849">
                <a:solidFill>
                  <a:srgbClr val="000000"/>
                </a:solidFill>
                <a:latin typeface="Canva Sans Bold"/>
                <a:ea typeface="Canva Sans Bold"/>
                <a:cs typeface="Canva Sans Bold"/>
                <a:sym typeface="Canva Sans Bold"/>
              </a:rPr>
              <a:t>86.2</a:t>
            </a:r>
          </a:p>
        </p:txBody>
      </p:sp>
      <p:sp>
        <p:nvSpPr>
          <p:cNvPr name="TextBox 30" id="30"/>
          <p:cNvSpPr txBox="true"/>
          <p:nvPr/>
        </p:nvSpPr>
        <p:spPr>
          <a:xfrm rot="0">
            <a:off x="1638465" y="6840338"/>
            <a:ext cx="15179723" cy="1664066"/>
          </a:xfrm>
          <a:prstGeom prst="rect">
            <a:avLst/>
          </a:prstGeom>
        </p:spPr>
        <p:txBody>
          <a:bodyPr anchor="t" rtlCol="false" tIns="0" lIns="0" bIns="0" rIns="0">
            <a:spAutoFit/>
          </a:bodyPr>
          <a:lstStyle/>
          <a:p>
            <a:pPr algn="l" marL="0" indent="0" lvl="0">
              <a:lnSpc>
                <a:spcPts val="3304"/>
              </a:lnSpc>
              <a:spcBef>
                <a:spcPct val="0"/>
              </a:spcBef>
            </a:pPr>
            <a:r>
              <a:rPr lang="en-US" sz="2360">
                <a:solidFill>
                  <a:srgbClr val="000000"/>
                </a:solidFill>
                <a:latin typeface="Canva Sans"/>
                <a:ea typeface="Canva Sans"/>
                <a:cs typeface="Canva Sans"/>
                <a:sym typeface="Canva Sans"/>
              </a:rPr>
              <a:t>The Data Augmented Efficient CBAM with UNet model works best for segmentation because it learns from a variety of rotated, stretched, and brightened images, also with Efficient CBAM’s attention which integrates Efficient Channel Attention and spatial Attention mechanism that enhances important spatial and channel features helping it detect shapes and boundaries more accurately in different conditions.</a:t>
            </a:r>
          </a:p>
        </p:txBody>
      </p:sp>
      <p:sp>
        <p:nvSpPr>
          <p:cNvPr name="TextBox 31" id="31"/>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16</a:t>
            </a:r>
          </a:p>
        </p:txBody>
      </p:sp>
      <p:grpSp>
        <p:nvGrpSpPr>
          <p:cNvPr name="Group 32" id="32"/>
          <p:cNvGrpSpPr/>
          <p:nvPr/>
        </p:nvGrpSpPr>
        <p:grpSpPr>
          <a:xfrm rot="0">
            <a:off x="0" y="9962804"/>
            <a:ext cx="18297525" cy="9449746"/>
            <a:chOff x="0" y="0"/>
            <a:chExt cx="4819101" cy="2488822"/>
          </a:xfrm>
        </p:grpSpPr>
        <p:sp>
          <p:nvSpPr>
            <p:cNvPr name="Freeform 33" id="33"/>
            <p:cNvSpPr/>
            <p:nvPr/>
          </p:nvSpPr>
          <p:spPr>
            <a:xfrm flipH="false" flipV="false" rot="0">
              <a:off x="0" y="0"/>
              <a:ext cx="4819101" cy="2488822"/>
            </a:xfrm>
            <a:custGeom>
              <a:avLst/>
              <a:gdLst/>
              <a:ahLst/>
              <a:cxnLst/>
              <a:rect r="r" b="b" t="t" l="l"/>
              <a:pathLst>
                <a:path h="2488822" w="4819101">
                  <a:moveTo>
                    <a:pt x="0" y="0"/>
                  </a:moveTo>
                  <a:lnTo>
                    <a:pt x="4819101" y="0"/>
                  </a:lnTo>
                  <a:lnTo>
                    <a:pt x="4819101" y="2488822"/>
                  </a:lnTo>
                  <a:lnTo>
                    <a:pt x="0" y="2488822"/>
                  </a:lnTo>
                  <a:close/>
                </a:path>
              </a:pathLst>
            </a:custGeom>
            <a:solidFill>
              <a:srgbClr val="004AAD"/>
            </a:solidFill>
          </p:spPr>
        </p:sp>
        <p:sp>
          <p:nvSpPr>
            <p:cNvPr name="TextBox 34" id="34"/>
            <p:cNvSpPr txBox="true"/>
            <p:nvPr/>
          </p:nvSpPr>
          <p:spPr>
            <a:xfrm>
              <a:off x="0" y="-38100"/>
              <a:ext cx="4819101"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1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54585" y="-9272"/>
            <a:ext cx="16190186" cy="8714613"/>
          </a:xfrm>
          <a:prstGeom prst="rect">
            <a:avLst/>
          </a:prstGeom>
        </p:spPr>
        <p:txBody>
          <a:bodyPr anchor="t" rtlCol="false" tIns="0" lIns="0" bIns="0" rIns="0">
            <a:spAutoFit/>
          </a:bodyPr>
          <a:lstStyle/>
          <a:p>
            <a:pPr algn="just">
              <a:lnSpc>
                <a:spcPts val="5472"/>
              </a:lnSpc>
            </a:pPr>
          </a:p>
          <a:p>
            <a:pPr algn="just">
              <a:lnSpc>
                <a:spcPts val="5472"/>
              </a:lnSpc>
            </a:pPr>
            <a:r>
              <a:rPr lang="en-US" sz="2400" b="true">
                <a:solidFill>
                  <a:srgbClr val="000000"/>
                </a:solidFill>
                <a:latin typeface="Canva Sans Bold"/>
                <a:ea typeface="Canva Sans Bold"/>
                <a:cs typeface="Canva Sans Bold"/>
                <a:sym typeface="Canva Sans Bold"/>
              </a:rPr>
              <a:t>Cl</a:t>
            </a:r>
            <a:r>
              <a:rPr lang="en-US" sz="2400" b="true">
                <a:solidFill>
                  <a:srgbClr val="000000"/>
                </a:solidFill>
                <a:latin typeface="Canva Sans Bold"/>
                <a:ea typeface="Canva Sans Bold"/>
                <a:cs typeface="Canva Sans Bold"/>
                <a:sym typeface="Canva Sans Bold"/>
              </a:rPr>
              <a:t>assification Inference:</a:t>
            </a:r>
          </a:p>
          <a:p>
            <a:pPr algn="just" marL="518160" indent="-259080" lvl="1">
              <a:lnSpc>
                <a:spcPts val="5472"/>
              </a:lnSpc>
              <a:buFont typeface="Arial"/>
              <a:buChar char="•"/>
            </a:pPr>
            <a:r>
              <a:rPr lang="en-US" sz="2400">
                <a:solidFill>
                  <a:srgbClr val="000000"/>
                </a:solidFill>
                <a:latin typeface="Canva Sans"/>
                <a:ea typeface="Canva Sans"/>
                <a:cs typeface="Canva Sans"/>
                <a:sym typeface="Canva Sans"/>
              </a:rPr>
              <a:t>Attention mechanisms improved accuracy from 81.08% to 92.40%.</a:t>
            </a:r>
          </a:p>
          <a:p>
            <a:pPr algn="just" marL="518160" indent="-259080" lvl="1">
              <a:lnSpc>
                <a:spcPts val="5472"/>
              </a:lnSpc>
              <a:buFont typeface="Arial"/>
              <a:buChar char="•"/>
            </a:pPr>
            <a:r>
              <a:rPr lang="en-US" sz="2400">
                <a:solidFill>
                  <a:srgbClr val="000000"/>
                </a:solidFill>
                <a:latin typeface="Canva Sans"/>
                <a:ea typeface="Canva Sans"/>
                <a:cs typeface="Canva Sans"/>
                <a:sym typeface="Canva Sans"/>
              </a:rPr>
              <a:t>EfficientNetB7 boosted performance further to 93.77%.</a:t>
            </a:r>
          </a:p>
          <a:p>
            <a:pPr algn="just" marL="518160" indent="-259080" lvl="1">
              <a:lnSpc>
                <a:spcPts val="5472"/>
              </a:lnSpc>
              <a:buFont typeface="Arial"/>
              <a:buChar char="•"/>
            </a:pPr>
            <a:r>
              <a:rPr lang="en-US" sz="2400">
                <a:solidFill>
                  <a:srgbClr val="000000"/>
                </a:solidFill>
                <a:latin typeface="Canva Sans"/>
                <a:ea typeface="Canva Sans"/>
                <a:cs typeface="Canva Sans"/>
                <a:sym typeface="Canva Sans"/>
              </a:rPr>
              <a:t>Combining CBAM with EfficientNetB7 achieved the best accuracy of 94.25%.</a:t>
            </a:r>
          </a:p>
          <a:p>
            <a:pPr algn="just">
              <a:lnSpc>
                <a:spcPts val="5472"/>
              </a:lnSpc>
            </a:pPr>
            <a:r>
              <a:rPr lang="en-US" sz="2400" b="true">
                <a:solidFill>
                  <a:srgbClr val="000000"/>
                </a:solidFill>
                <a:latin typeface="Canva Sans Bold"/>
                <a:ea typeface="Canva Sans Bold"/>
                <a:cs typeface="Canva Sans Bold"/>
                <a:sym typeface="Canva Sans Bold"/>
              </a:rPr>
              <a:t>Segmentation Inference:</a:t>
            </a:r>
          </a:p>
          <a:p>
            <a:pPr algn="just" marL="518160" indent="-259080" lvl="1">
              <a:lnSpc>
                <a:spcPts val="5472"/>
              </a:lnSpc>
              <a:buFont typeface="Arial"/>
              <a:buChar char="•"/>
            </a:pPr>
            <a:r>
              <a:rPr lang="en-US" sz="2400">
                <a:solidFill>
                  <a:srgbClr val="000000"/>
                </a:solidFill>
                <a:latin typeface="Canva Sans"/>
                <a:ea typeface="Canva Sans"/>
                <a:cs typeface="Canva Sans"/>
                <a:sym typeface="Canva Sans"/>
              </a:rPr>
              <a:t>UNet alone gives decent results with 70.7 IoU and 79.7 mDice.</a:t>
            </a:r>
          </a:p>
          <a:p>
            <a:pPr algn="just" marL="518160" indent="-259080" lvl="1">
              <a:lnSpc>
                <a:spcPts val="5472"/>
              </a:lnSpc>
              <a:buFont typeface="Arial"/>
              <a:buChar char="•"/>
            </a:pPr>
            <a:r>
              <a:rPr lang="en-US" sz="2400">
                <a:solidFill>
                  <a:srgbClr val="000000"/>
                </a:solidFill>
                <a:latin typeface="Canva Sans"/>
                <a:ea typeface="Canva Sans"/>
                <a:cs typeface="Canva Sans"/>
                <a:sym typeface="Canva Sans"/>
              </a:rPr>
              <a:t>Adding attention improves boundary focus, raising mDice to 83.9.</a:t>
            </a:r>
          </a:p>
          <a:p>
            <a:pPr algn="just" marL="518160" indent="-259080" lvl="1">
              <a:lnSpc>
                <a:spcPts val="5472"/>
              </a:lnSpc>
              <a:buFont typeface="Arial"/>
              <a:buChar char="•"/>
            </a:pPr>
            <a:r>
              <a:rPr lang="en-US" sz="2400">
                <a:solidFill>
                  <a:srgbClr val="000000"/>
                </a:solidFill>
                <a:latin typeface="Canva Sans"/>
                <a:ea typeface="Canva Sans"/>
                <a:cs typeface="Canva Sans"/>
                <a:sym typeface="Canva Sans"/>
              </a:rPr>
              <a:t>B</a:t>
            </a:r>
            <a:r>
              <a:rPr lang="en-US" sz="2400">
                <a:solidFill>
                  <a:srgbClr val="000000"/>
                </a:solidFill>
                <a:latin typeface="Canva Sans"/>
                <a:ea typeface="Canva Sans"/>
                <a:cs typeface="Canva Sans"/>
                <a:sym typeface="Canva Sans"/>
              </a:rPr>
              <a:t>est performance (86.2 mDice) achieved with CBAM + UNet + Data Augmentation.</a:t>
            </a:r>
          </a:p>
          <a:p>
            <a:pPr algn="just">
              <a:lnSpc>
                <a:spcPts val="5472"/>
              </a:lnSpc>
            </a:pPr>
          </a:p>
          <a:p>
            <a:pPr algn="just">
              <a:lnSpc>
                <a:spcPts val="5472"/>
              </a:lnSpc>
            </a:pPr>
          </a:p>
          <a:p>
            <a:pPr algn="just">
              <a:lnSpc>
                <a:spcPts val="5472"/>
              </a:lnSpc>
            </a:pPr>
          </a:p>
          <a:p>
            <a:pPr algn="just">
              <a:lnSpc>
                <a:spcPts val="3600"/>
              </a:lnSpc>
            </a:pPr>
          </a:p>
        </p:txBody>
      </p:sp>
      <p:sp>
        <p:nvSpPr>
          <p:cNvPr name="TextBox 3" id="3"/>
          <p:cNvSpPr txBox="true"/>
          <p:nvPr/>
        </p:nvSpPr>
        <p:spPr>
          <a:xfrm rot="0">
            <a:off x="287472" y="171703"/>
            <a:ext cx="6683731" cy="464820"/>
          </a:xfrm>
          <a:prstGeom prst="rect">
            <a:avLst/>
          </a:prstGeom>
        </p:spPr>
        <p:txBody>
          <a:bodyPr anchor="t" rtlCol="false" tIns="0" lIns="0" bIns="0" rIns="0">
            <a:spAutoFit/>
          </a:bodyPr>
          <a:lstStyle/>
          <a:p>
            <a:pPr algn="l" marL="0" indent="0" lvl="0">
              <a:lnSpc>
                <a:spcPts val="3780"/>
              </a:lnSpc>
              <a:spcBef>
                <a:spcPct val="0"/>
              </a:spcBef>
            </a:pPr>
            <a:r>
              <a:rPr lang="en-US" b="true" sz="2700">
                <a:solidFill>
                  <a:srgbClr val="000000"/>
                </a:solidFill>
                <a:latin typeface="Canva Sans Bold"/>
                <a:ea typeface="Canva Sans Bold"/>
                <a:cs typeface="Canva Sans Bold"/>
                <a:sym typeface="Canva Sans Bold"/>
              </a:rPr>
              <a:t>Result</a:t>
            </a:r>
            <a:r>
              <a:rPr lang="en-US" b="true" sz="2700">
                <a:solidFill>
                  <a:srgbClr val="000000"/>
                </a:solidFill>
                <a:latin typeface="Canva Sans Bold"/>
                <a:ea typeface="Canva Sans Bold"/>
                <a:cs typeface="Canva Sans Bold"/>
                <a:sym typeface="Canva Sans Bold"/>
              </a:rPr>
              <a:t> </a:t>
            </a:r>
            <a:r>
              <a:rPr lang="en-US" b="true" sz="2700">
                <a:solidFill>
                  <a:srgbClr val="000000"/>
                </a:solidFill>
                <a:latin typeface="Canva Sans Bold"/>
                <a:ea typeface="Canva Sans Bold"/>
                <a:cs typeface="Canva Sans Bold"/>
                <a:sym typeface="Canva Sans Bold"/>
              </a:rPr>
              <a:t>Analysis: </a:t>
            </a:r>
          </a:p>
        </p:txBody>
      </p:sp>
      <p:sp>
        <p:nvSpPr>
          <p:cNvPr name="TextBox 4" id="4"/>
          <p:cNvSpPr txBox="true"/>
          <p:nvPr/>
        </p:nvSpPr>
        <p:spPr>
          <a:xfrm rot="0">
            <a:off x="454585" y="6560507"/>
            <a:ext cx="6683731" cy="431799"/>
          </a:xfrm>
          <a:prstGeom prst="rect">
            <a:avLst/>
          </a:prstGeom>
        </p:spPr>
        <p:txBody>
          <a:bodyPr anchor="t" rtlCol="false" tIns="0" lIns="0" bIns="0" rIns="0">
            <a:spAutoFit/>
          </a:bodyPr>
          <a:lstStyle/>
          <a:p>
            <a:pPr algn="l" marL="0" indent="0" lvl="0">
              <a:lnSpc>
                <a:spcPts val="3500"/>
              </a:lnSpc>
              <a:spcBef>
                <a:spcPct val="0"/>
              </a:spcBef>
            </a:pPr>
            <a:r>
              <a:rPr lang="en-US" b="true" sz="2500">
                <a:solidFill>
                  <a:srgbClr val="000000"/>
                </a:solidFill>
                <a:latin typeface="Canva Sans Bold"/>
                <a:ea typeface="Canva Sans Bold"/>
                <a:cs typeface="Canva Sans Bold"/>
                <a:sym typeface="Canva Sans Bold"/>
              </a:rPr>
              <a:t>Future Works:</a:t>
            </a:r>
          </a:p>
        </p:txBody>
      </p:sp>
      <p:sp>
        <p:nvSpPr>
          <p:cNvPr name="TextBox 5" id="5"/>
          <p:cNvSpPr txBox="true"/>
          <p:nvPr/>
        </p:nvSpPr>
        <p:spPr>
          <a:xfrm rot="0">
            <a:off x="1028700" y="7171371"/>
            <a:ext cx="16190186" cy="2816352"/>
          </a:xfrm>
          <a:prstGeom prst="rect">
            <a:avLst/>
          </a:prstGeom>
        </p:spPr>
        <p:txBody>
          <a:bodyPr anchor="t" rtlCol="false" tIns="0" lIns="0" bIns="0" rIns="0">
            <a:spAutoFit/>
          </a:bodyPr>
          <a:lstStyle/>
          <a:p>
            <a:pPr algn="just" marL="518160" indent="-259080" lvl="1">
              <a:lnSpc>
                <a:spcPts val="3936"/>
              </a:lnSpc>
              <a:buFont typeface="Arial"/>
              <a:buChar char="•"/>
            </a:pPr>
            <a:r>
              <a:rPr lang="en-US" sz="2400">
                <a:solidFill>
                  <a:srgbClr val="000000"/>
                </a:solidFill>
                <a:latin typeface="Canva Sans"/>
                <a:ea typeface="Canva Sans"/>
                <a:cs typeface="Canva Sans"/>
                <a:sym typeface="Canva Sans"/>
              </a:rPr>
              <a:t>Integrate classification and segmentation into a unified model for a complete end-to-end diagnostic system.</a:t>
            </a:r>
          </a:p>
          <a:p>
            <a:pPr algn="just">
              <a:lnSpc>
                <a:spcPts val="1968"/>
              </a:lnSpc>
            </a:pPr>
          </a:p>
          <a:p>
            <a:pPr algn="just" marL="518160" indent="-259080" lvl="1">
              <a:lnSpc>
                <a:spcPts val="4079"/>
              </a:lnSpc>
              <a:buFont typeface="Arial"/>
              <a:buChar char="•"/>
            </a:pPr>
            <a:r>
              <a:rPr lang="en-US" sz="2400">
                <a:solidFill>
                  <a:srgbClr val="000000"/>
                </a:solidFill>
                <a:latin typeface="Canva Sans"/>
                <a:ea typeface="Canva Sans"/>
                <a:cs typeface="Canva Sans"/>
                <a:sym typeface="Canva Sans"/>
              </a:rPr>
              <a:t>Improve accuracy further using advanced architectures and more diverse datasets for better and more reliable predictions.</a:t>
            </a:r>
          </a:p>
          <a:p>
            <a:pPr algn="just">
              <a:lnSpc>
                <a:spcPts val="5472"/>
              </a:lnSpc>
            </a:pP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17</a:t>
            </a:r>
          </a:p>
        </p:txBody>
      </p:sp>
      <p:grpSp>
        <p:nvGrpSpPr>
          <p:cNvPr name="Group 7" id="7"/>
          <p:cNvGrpSpPr/>
          <p:nvPr/>
        </p:nvGrpSpPr>
        <p:grpSpPr>
          <a:xfrm rot="0">
            <a:off x="0" y="9962804"/>
            <a:ext cx="18297525" cy="9449746"/>
            <a:chOff x="0" y="0"/>
            <a:chExt cx="4819101" cy="2488822"/>
          </a:xfrm>
        </p:grpSpPr>
        <p:sp>
          <p:nvSpPr>
            <p:cNvPr name="Freeform 8" id="8"/>
            <p:cNvSpPr/>
            <p:nvPr/>
          </p:nvSpPr>
          <p:spPr>
            <a:xfrm flipH="false" flipV="false" rot="0">
              <a:off x="0" y="0"/>
              <a:ext cx="4819101" cy="2488822"/>
            </a:xfrm>
            <a:custGeom>
              <a:avLst/>
              <a:gdLst/>
              <a:ahLst/>
              <a:cxnLst/>
              <a:rect r="r" b="b" t="t" l="l"/>
              <a:pathLst>
                <a:path h="2488822" w="4819101">
                  <a:moveTo>
                    <a:pt x="0" y="0"/>
                  </a:moveTo>
                  <a:lnTo>
                    <a:pt x="4819101" y="0"/>
                  </a:lnTo>
                  <a:lnTo>
                    <a:pt x="4819101" y="2488822"/>
                  </a:lnTo>
                  <a:lnTo>
                    <a:pt x="0" y="2488822"/>
                  </a:lnTo>
                  <a:close/>
                </a:path>
              </a:pathLst>
            </a:custGeom>
            <a:solidFill>
              <a:srgbClr val="004AAD"/>
            </a:solidFill>
          </p:spPr>
        </p:sp>
        <p:sp>
          <p:nvSpPr>
            <p:cNvPr name="TextBox 9" id="9"/>
            <p:cNvSpPr txBox="true"/>
            <p:nvPr/>
          </p:nvSpPr>
          <p:spPr>
            <a:xfrm>
              <a:off x="0" y="-38100"/>
              <a:ext cx="4819101"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203422" y="1528639"/>
            <a:ext cx="5734210" cy="6505339"/>
          </a:xfrm>
          <a:custGeom>
            <a:avLst/>
            <a:gdLst/>
            <a:ahLst/>
            <a:cxnLst/>
            <a:rect r="r" b="b" t="t" l="l"/>
            <a:pathLst>
              <a:path h="6505339" w="5734210">
                <a:moveTo>
                  <a:pt x="0" y="0"/>
                </a:moveTo>
                <a:lnTo>
                  <a:pt x="5734210" y="0"/>
                </a:lnTo>
                <a:lnTo>
                  <a:pt x="5734210" y="6505339"/>
                </a:lnTo>
                <a:lnTo>
                  <a:pt x="0" y="6505339"/>
                </a:lnTo>
                <a:lnTo>
                  <a:pt x="0" y="0"/>
                </a:lnTo>
                <a:close/>
              </a:path>
            </a:pathLst>
          </a:custGeom>
          <a:blipFill>
            <a:blip r:embed="rId2"/>
            <a:stretch>
              <a:fillRect l="-2098" t="0" r="-2098" b="0"/>
            </a:stretch>
          </a:blipFill>
        </p:spPr>
      </p:sp>
      <p:sp>
        <p:nvSpPr>
          <p:cNvPr name="Freeform 3" id="3"/>
          <p:cNvSpPr/>
          <p:nvPr/>
        </p:nvSpPr>
        <p:spPr>
          <a:xfrm flipH="false" flipV="false" rot="0">
            <a:off x="6407559" y="1528639"/>
            <a:ext cx="5279825" cy="7031181"/>
          </a:xfrm>
          <a:custGeom>
            <a:avLst/>
            <a:gdLst/>
            <a:ahLst/>
            <a:cxnLst/>
            <a:rect r="r" b="b" t="t" l="l"/>
            <a:pathLst>
              <a:path h="7031181" w="5279825">
                <a:moveTo>
                  <a:pt x="0" y="0"/>
                </a:moveTo>
                <a:lnTo>
                  <a:pt x="5279824" y="0"/>
                </a:lnTo>
                <a:lnTo>
                  <a:pt x="5279824" y="7031181"/>
                </a:lnTo>
                <a:lnTo>
                  <a:pt x="0" y="7031181"/>
                </a:lnTo>
                <a:lnTo>
                  <a:pt x="0" y="0"/>
                </a:lnTo>
                <a:close/>
              </a:path>
            </a:pathLst>
          </a:custGeom>
          <a:blipFill>
            <a:blip r:embed="rId3"/>
            <a:stretch>
              <a:fillRect l="0" t="0" r="0" b="0"/>
            </a:stretch>
          </a:blipFill>
        </p:spPr>
      </p:sp>
      <p:sp>
        <p:nvSpPr>
          <p:cNvPr name="Freeform 4" id="4"/>
          <p:cNvSpPr/>
          <p:nvPr/>
        </p:nvSpPr>
        <p:spPr>
          <a:xfrm flipH="false" flipV="false" rot="0">
            <a:off x="11994152" y="1227528"/>
            <a:ext cx="5665704" cy="6806450"/>
          </a:xfrm>
          <a:custGeom>
            <a:avLst/>
            <a:gdLst/>
            <a:ahLst/>
            <a:cxnLst/>
            <a:rect r="r" b="b" t="t" l="l"/>
            <a:pathLst>
              <a:path h="6806450" w="5665704">
                <a:moveTo>
                  <a:pt x="0" y="0"/>
                </a:moveTo>
                <a:lnTo>
                  <a:pt x="5665704" y="0"/>
                </a:lnTo>
                <a:lnTo>
                  <a:pt x="5665704" y="6806450"/>
                </a:lnTo>
                <a:lnTo>
                  <a:pt x="0" y="6806450"/>
                </a:lnTo>
                <a:lnTo>
                  <a:pt x="0" y="0"/>
                </a:lnTo>
                <a:close/>
              </a:path>
            </a:pathLst>
          </a:custGeom>
          <a:blipFill>
            <a:blip r:embed="rId4"/>
            <a:stretch>
              <a:fillRect l="0" t="0" r="0" b="0"/>
            </a:stretch>
          </a:blipFill>
        </p:spPr>
      </p:sp>
      <p:sp>
        <p:nvSpPr>
          <p:cNvPr name="TextBox 5" id="5"/>
          <p:cNvSpPr txBox="true"/>
          <p:nvPr/>
        </p:nvSpPr>
        <p:spPr>
          <a:xfrm rot="0">
            <a:off x="360992" y="336460"/>
            <a:ext cx="5873369" cy="464820"/>
          </a:xfrm>
          <a:prstGeom prst="rect">
            <a:avLst/>
          </a:prstGeom>
        </p:spPr>
        <p:txBody>
          <a:bodyPr anchor="t" rtlCol="false" tIns="0" lIns="0" bIns="0" rIns="0">
            <a:spAutoFit/>
          </a:bodyPr>
          <a:lstStyle/>
          <a:p>
            <a:pPr algn="just" marL="0" indent="0" lvl="0">
              <a:lnSpc>
                <a:spcPts val="3780"/>
              </a:lnSpc>
              <a:spcBef>
                <a:spcPct val="0"/>
              </a:spcBef>
            </a:pPr>
            <a:r>
              <a:rPr lang="en-US" b="true" sz="2700">
                <a:solidFill>
                  <a:srgbClr val="000000"/>
                </a:solidFill>
                <a:latin typeface="Canva Sans Bold"/>
                <a:ea typeface="Canva Sans Bold"/>
                <a:cs typeface="Canva Sans Bold"/>
                <a:sym typeface="Canva Sans Bold"/>
              </a:rPr>
              <a:t>Qualitative analysis - Classification</a:t>
            </a:r>
          </a:p>
        </p:txBody>
      </p:sp>
      <p:sp>
        <p:nvSpPr>
          <p:cNvPr name="TextBox 6" id="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18</a:t>
            </a:r>
          </a:p>
        </p:txBody>
      </p:sp>
      <p:grpSp>
        <p:nvGrpSpPr>
          <p:cNvPr name="Group 7" id="7"/>
          <p:cNvGrpSpPr/>
          <p:nvPr/>
        </p:nvGrpSpPr>
        <p:grpSpPr>
          <a:xfrm rot="0">
            <a:off x="0" y="9962804"/>
            <a:ext cx="18288000" cy="9449746"/>
            <a:chOff x="0" y="0"/>
            <a:chExt cx="4816593" cy="2488822"/>
          </a:xfrm>
        </p:grpSpPr>
        <p:sp>
          <p:nvSpPr>
            <p:cNvPr name="Freeform 8" id="8"/>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9" id="9"/>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271598" y="1139996"/>
            <a:ext cx="16567968" cy="8118304"/>
          </a:xfrm>
          <a:custGeom>
            <a:avLst/>
            <a:gdLst/>
            <a:ahLst/>
            <a:cxnLst/>
            <a:rect r="r" b="b" t="t" l="l"/>
            <a:pathLst>
              <a:path h="8118304" w="16567968">
                <a:moveTo>
                  <a:pt x="0" y="0"/>
                </a:moveTo>
                <a:lnTo>
                  <a:pt x="16567968" y="0"/>
                </a:lnTo>
                <a:lnTo>
                  <a:pt x="16567968" y="8118304"/>
                </a:lnTo>
                <a:lnTo>
                  <a:pt x="0" y="8118304"/>
                </a:lnTo>
                <a:lnTo>
                  <a:pt x="0" y="0"/>
                </a:lnTo>
                <a:close/>
              </a:path>
            </a:pathLst>
          </a:custGeom>
          <a:blipFill>
            <a:blip r:embed="rId2"/>
            <a:stretch>
              <a:fillRect l="0" t="0" r="0" b="0"/>
            </a:stretch>
          </a:blipFill>
        </p:spPr>
      </p:sp>
      <p:sp>
        <p:nvSpPr>
          <p:cNvPr name="TextBox 3" id="3"/>
          <p:cNvSpPr txBox="true"/>
          <p:nvPr/>
        </p:nvSpPr>
        <p:spPr>
          <a:xfrm rot="0">
            <a:off x="360992" y="336460"/>
            <a:ext cx="6458630" cy="464820"/>
          </a:xfrm>
          <a:prstGeom prst="rect">
            <a:avLst/>
          </a:prstGeom>
        </p:spPr>
        <p:txBody>
          <a:bodyPr anchor="t" rtlCol="false" tIns="0" lIns="0" bIns="0" rIns="0">
            <a:spAutoFit/>
          </a:bodyPr>
          <a:lstStyle/>
          <a:p>
            <a:pPr algn="l" marL="0" indent="0" lvl="0">
              <a:lnSpc>
                <a:spcPts val="3780"/>
              </a:lnSpc>
              <a:spcBef>
                <a:spcPct val="0"/>
              </a:spcBef>
            </a:pPr>
            <a:r>
              <a:rPr lang="en-US" b="true" sz="2700">
                <a:solidFill>
                  <a:srgbClr val="000000"/>
                </a:solidFill>
                <a:latin typeface="Canva Sans Bold"/>
                <a:ea typeface="Canva Sans Bold"/>
                <a:cs typeface="Canva Sans Bold"/>
                <a:sym typeface="Canva Sans Bold"/>
              </a:rPr>
              <a:t>Q</a:t>
            </a:r>
            <a:r>
              <a:rPr lang="en-US" b="true" sz="2700" strike="noStrike" u="none">
                <a:solidFill>
                  <a:srgbClr val="000000"/>
                </a:solidFill>
                <a:latin typeface="Canva Sans Bold"/>
                <a:ea typeface="Canva Sans Bold"/>
                <a:cs typeface="Canva Sans Bold"/>
                <a:sym typeface="Canva Sans Bold"/>
              </a:rPr>
              <a:t>u</a:t>
            </a:r>
            <a:r>
              <a:rPr lang="en-US" b="true" sz="2700" strike="noStrike" u="none">
                <a:solidFill>
                  <a:srgbClr val="000000"/>
                </a:solidFill>
                <a:latin typeface="Canva Sans Bold"/>
                <a:ea typeface="Canva Sans Bold"/>
                <a:cs typeface="Canva Sans Bold"/>
                <a:sym typeface="Canva Sans Bold"/>
              </a:rPr>
              <a:t>ali</a:t>
            </a:r>
            <a:r>
              <a:rPr lang="en-US" b="true" sz="2700" strike="noStrike" u="none">
                <a:solidFill>
                  <a:srgbClr val="000000"/>
                </a:solidFill>
                <a:latin typeface="Canva Sans Bold"/>
                <a:ea typeface="Canva Sans Bold"/>
                <a:cs typeface="Canva Sans Bold"/>
                <a:sym typeface="Canva Sans Bold"/>
              </a:rPr>
              <a:t>t</a:t>
            </a:r>
            <a:r>
              <a:rPr lang="en-US" b="true" sz="2700" strike="noStrike" u="none">
                <a:solidFill>
                  <a:srgbClr val="000000"/>
                </a:solidFill>
                <a:latin typeface="Canva Sans Bold"/>
                <a:ea typeface="Canva Sans Bold"/>
                <a:cs typeface="Canva Sans Bold"/>
                <a:sym typeface="Canva Sans Bold"/>
              </a:rPr>
              <a:t>a</a:t>
            </a:r>
            <a:r>
              <a:rPr lang="en-US" b="true" sz="2700" strike="noStrike" u="none">
                <a:solidFill>
                  <a:srgbClr val="000000"/>
                </a:solidFill>
                <a:latin typeface="Canva Sans Bold"/>
                <a:ea typeface="Canva Sans Bold"/>
                <a:cs typeface="Canva Sans Bold"/>
                <a:sym typeface="Canva Sans Bold"/>
              </a:rPr>
              <a:t>t</a:t>
            </a:r>
            <a:r>
              <a:rPr lang="en-US" b="true" sz="2700" strike="noStrike" u="none">
                <a:solidFill>
                  <a:srgbClr val="000000"/>
                </a:solidFill>
                <a:latin typeface="Canva Sans Bold"/>
                <a:ea typeface="Canva Sans Bold"/>
                <a:cs typeface="Canva Sans Bold"/>
                <a:sym typeface="Canva Sans Bold"/>
              </a:rPr>
              <a:t>ive</a:t>
            </a:r>
            <a:r>
              <a:rPr lang="en-US" b="true" sz="2700" strike="noStrike" u="none">
                <a:solidFill>
                  <a:srgbClr val="000000"/>
                </a:solidFill>
                <a:latin typeface="Canva Sans Bold"/>
                <a:ea typeface="Canva Sans Bold"/>
                <a:cs typeface="Canva Sans Bold"/>
                <a:sym typeface="Canva Sans Bold"/>
              </a:rPr>
              <a:t> </a:t>
            </a:r>
            <a:r>
              <a:rPr lang="en-US" b="true" sz="2700" strike="noStrike" u="none">
                <a:solidFill>
                  <a:srgbClr val="000000"/>
                </a:solidFill>
                <a:latin typeface="Canva Sans Bold"/>
                <a:ea typeface="Canva Sans Bold"/>
                <a:cs typeface="Canva Sans Bold"/>
                <a:sym typeface="Canva Sans Bold"/>
              </a:rPr>
              <a:t>analys</a:t>
            </a:r>
            <a:r>
              <a:rPr lang="en-US" b="true" sz="2700" strike="noStrike" u="none">
                <a:solidFill>
                  <a:srgbClr val="000000"/>
                </a:solidFill>
                <a:latin typeface="Canva Sans Bold"/>
                <a:ea typeface="Canva Sans Bold"/>
                <a:cs typeface="Canva Sans Bold"/>
                <a:sym typeface="Canva Sans Bold"/>
              </a:rPr>
              <a:t>i</a:t>
            </a:r>
            <a:r>
              <a:rPr lang="en-US" b="true" sz="2700" strike="noStrike" u="none">
                <a:solidFill>
                  <a:srgbClr val="000000"/>
                </a:solidFill>
                <a:latin typeface="Canva Sans Bold"/>
                <a:ea typeface="Canva Sans Bold"/>
                <a:cs typeface="Canva Sans Bold"/>
                <a:sym typeface="Canva Sans Bold"/>
              </a:rPr>
              <a:t>s</a:t>
            </a:r>
            <a:r>
              <a:rPr lang="en-US" b="true" sz="2700" strike="noStrike" u="none">
                <a:solidFill>
                  <a:srgbClr val="000000"/>
                </a:solidFill>
                <a:latin typeface="Canva Sans Bold"/>
                <a:ea typeface="Canva Sans Bold"/>
                <a:cs typeface="Canva Sans Bold"/>
                <a:sym typeface="Canva Sans Bold"/>
              </a:rPr>
              <a:t> </a:t>
            </a:r>
            <a:r>
              <a:rPr lang="en-US" b="true" sz="2700" strike="noStrike" u="none">
                <a:solidFill>
                  <a:srgbClr val="000000"/>
                </a:solidFill>
                <a:latin typeface="Canva Sans Bold"/>
                <a:ea typeface="Canva Sans Bold"/>
                <a:cs typeface="Canva Sans Bold"/>
                <a:sym typeface="Canva Sans Bold"/>
              </a:rPr>
              <a:t>-</a:t>
            </a:r>
            <a:r>
              <a:rPr lang="en-US" b="true" sz="2700" strike="noStrike" u="none">
                <a:solidFill>
                  <a:srgbClr val="000000"/>
                </a:solidFill>
                <a:latin typeface="Canva Sans Bold"/>
                <a:ea typeface="Canva Sans Bold"/>
                <a:cs typeface="Canva Sans Bold"/>
                <a:sym typeface="Canva Sans Bold"/>
              </a:rPr>
              <a:t> Segmentation</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19</a:t>
            </a:r>
          </a:p>
        </p:txBody>
      </p:sp>
      <p:grpSp>
        <p:nvGrpSpPr>
          <p:cNvPr name="Group 5" id="5"/>
          <p:cNvGrpSpPr/>
          <p:nvPr/>
        </p:nvGrpSpPr>
        <p:grpSpPr>
          <a:xfrm rot="0">
            <a:off x="0" y="9962804"/>
            <a:ext cx="18288000" cy="9449746"/>
            <a:chOff x="0" y="0"/>
            <a:chExt cx="4816593" cy="2488822"/>
          </a:xfrm>
        </p:grpSpPr>
        <p:sp>
          <p:nvSpPr>
            <p:cNvPr name="Freeform 6" id="6"/>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7" id="7"/>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0662" y="465750"/>
            <a:ext cx="5085693" cy="481330"/>
          </a:xfrm>
          <a:prstGeom prst="rect">
            <a:avLst/>
          </a:prstGeom>
        </p:spPr>
        <p:txBody>
          <a:bodyPr anchor="t" rtlCol="false" tIns="0" lIns="0" bIns="0" rIns="0">
            <a:spAutoFit/>
          </a:bodyPr>
          <a:lstStyle/>
          <a:p>
            <a:pPr algn="just">
              <a:lnSpc>
                <a:spcPts val="3920"/>
              </a:lnSpc>
            </a:pPr>
            <a:r>
              <a:rPr lang="en-US" sz="2800" b="true">
                <a:solidFill>
                  <a:srgbClr val="000000"/>
                </a:solidFill>
                <a:latin typeface="Canva Sans Bold"/>
                <a:ea typeface="Canva Sans Bold"/>
                <a:cs typeface="Canva Sans Bold"/>
                <a:sym typeface="Canva Sans Bold"/>
              </a:rPr>
              <a:t>Problem Statement: </a:t>
            </a:r>
          </a:p>
        </p:txBody>
      </p:sp>
      <p:sp>
        <p:nvSpPr>
          <p:cNvPr name="TextBox 3" id="3"/>
          <p:cNvSpPr txBox="true"/>
          <p:nvPr/>
        </p:nvSpPr>
        <p:spPr>
          <a:xfrm rot="0">
            <a:off x="633068" y="1079759"/>
            <a:ext cx="17021864" cy="2261234"/>
          </a:xfrm>
          <a:prstGeom prst="rect">
            <a:avLst/>
          </a:prstGeom>
        </p:spPr>
        <p:txBody>
          <a:bodyPr anchor="t" rtlCol="false" tIns="0" lIns="0" bIns="0" rIns="0">
            <a:spAutoFit/>
          </a:bodyPr>
          <a:lstStyle/>
          <a:p>
            <a:pPr algn="just">
              <a:lnSpc>
                <a:spcPts val="3600"/>
              </a:lnSpc>
            </a:pPr>
            <a:r>
              <a:rPr lang="en-US" sz="2400">
                <a:solidFill>
                  <a:srgbClr val="000000"/>
                </a:solidFill>
                <a:latin typeface="Canva Sans"/>
                <a:ea typeface="Canva Sans"/>
                <a:cs typeface="Canva Sans"/>
                <a:sym typeface="Canva Sans"/>
              </a:rPr>
              <a:t>Capsule endoscopy creates large amounts of video data. Analyzing these frames manually is difficult and time-consuming. The task is to create an efficient and reliable system capable of automatically classifying and segmenting abnormalities captured in video capsule endoscopy. The solution must ensure accurate classification of abnormalities, as well as precise segmentation, to highlight areas of concern for further analysis by medical professionals.</a:t>
            </a:r>
          </a:p>
        </p:txBody>
      </p:sp>
      <p:sp>
        <p:nvSpPr>
          <p:cNvPr name="TextBox 4" id="4"/>
          <p:cNvSpPr txBox="true"/>
          <p:nvPr/>
        </p:nvSpPr>
        <p:spPr>
          <a:xfrm rot="0">
            <a:off x="1028700" y="7819647"/>
            <a:ext cx="5601325" cy="2570586"/>
          </a:xfrm>
          <a:prstGeom prst="rect">
            <a:avLst/>
          </a:prstGeom>
        </p:spPr>
        <p:txBody>
          <a:bodyPr anchor="t" rtlCol="false" tIns="0" lIns="0" bIns="0" rIns="0">
            <a:spAutoFit/>
          </a:bodyPr>
          <a:lstStyle/>
          <a:p>
            <a:pPr algn="just" marL="514411" indent="-257206" lvl="1">
              <a:lnSpc>
                <a:spcPts val="5718"/>
              </a:lnSpc>
              <a:buFont typeface="Arial"/>
              <a:buChar char="•"/>
            </a:pPr>
            <a:r>
              <a:rPr lang="en-US" sz="2382">
                <a:solidFill>
                  <a:srgbClr val="000000"/>
                </a:solidFill>
                <a:latin typeface="Canva Sans"/>
                <a:ea typeface="Canva Sans"/>
                <a:cs typeface="Canva Sans"/>
                <a:sym typeface="Canva Sans"/>
              </a:rPr>
              <a:t>Early detection of abnormalities                 </a:t>
            </a:r>
          </a:p>
          <a:p>
            <a:pPr algn="just" marL="514411" indent="-257206" lvl="1">
              <a:lnSpc>
                <a:spcPts val="4336"/>
              </a:lnSpc>
              <a:buFont typeface="Arial"/>
              <a:buChar char="•"/>
            </a:pPr>
            <a:r>
              <a:rPr lang="en-US" sz="2382">
                <a:solidFill>
                  <a:srgbClr val="000000"/>
                </a:solidFill>
                <a:latin typeface="Canva Sans"/>
                <a:ea typeface="Canva Sans"/>
                <a:cs typeface="Canva Sans"/>
                <a:sym typeface="Canva Sans"/>
              </a:rPr>
              <a:t>Efficiency in medical diagnosis</a:t>
            </a:r>
          </a:p>
          <a:p>
            <a:pPr algn="just" marL="514411" indent="-257206" lvl="1">
              <a:lnSpc>
                <a:spcPts val="5313"/>
              </a:lnSpc>
              <a:buFont typeface="Arial"/>
              <a:buChar char="•"/>
            </a:pPr>
            <a:r>
              <a:rPr lang="en-US" sz="2382">
                <a:solidFill>
                  <a:srgbClr val="000000"/>
                </a:solidFill>
                <a:latin typeface="Canva Sans"/>
                <a:ea typeface="Canva Sans"/>
                <a:cs typeface="Canva Sans"/>
                <a:sym typeface="Canva Sans"/>
              </a:rPr>
              <a:t>Remote healthcare support</a:t>
            </a:r>
          </a:p>
          <a:p>
            <a:pPr algn="just">
              <a:lnSpc>
                <a:spcPts val="5718"/>
              </a:lnSpc>
            </a:pPr>
          </a:p>
        </p:txBody>
      </p:sp>
      <p:sp>
        <p:nvSpPr>
          <p:cNvPr name="TextBox 5" id="5"/>
          <p:cNvSpPr txBox="true"/>
          <p:nvPr/>
        </p:nvSpPr>
        <p:spPr>
          <a:xfrm rot="0">
            <a:off x="480662" y="7436107"/>
            <a:ext cx="5085693" cy="481330"/>
          </a:xfrm>
          <a:prstGeom prst="rect">
            <a:avLst/>
          </a:prstGeom>
        </p:spPr>
        <p:txBody>
          <a:bodyPr anchor="t" rtlCol="false" tIns="0" lIns="0" bIns="0" rIns="0">
            <a:spAutoFit/>
          </a:bodyPr>
          <a:lstStyle/>
          <a:p>
            <a:pPr algn="just">
              <a:lnSpc>
                <a:spcPts val="3920"/>
              </a:lnSpc>
            </a:pPr>
            <a:r>
              <a:rPr lang="en-US" sz="2800" b="true">
                <a:solidFill>
                  <a:srgbClr val="000000"/>
                </a:solidFill>
                <a:latin typeface="Canva Sans Bold"/>
                <a:ea typeface="Canva Sans Bold"/>
                <a:cs typeface="Canva Sans Bold"/>
                <a:sym typeface="Canva Sans Bold"/>
              </a:rPr>
              <a:t>Applications: </a:t>
            </a:r>
          </a:p>
        </p:txBody>
      </p:sp>
      <p:sp>
        <p:nvSpPr>
          <p:cNvPr name="TextBox 6" id="6"/>
          <p:cNvSpPr txBox="true"/>
          <p:nvPr/>
        </p:nvSpPr>
        <p:spPr>
          <a:xfrm rot="0">
            <a:off x="480662" y="3683893"/>
            <a:ext cx="6539059" cy="481330"/>
          </a:xfrm>
          <a:prstGeom prst="rect">
            <a:avLst/>
          </a:prstGeom>
        </p:spPr>
        <p:txBody>
          <a:bodyPr anchor="t" rtlCol="false" tIns="0" lIns="0" bIns="0" rIns="0">
            <a:spAutoFit/>
          </a:bodyPr>
          <a:lstStyle/>
          <a:p>
            <a:pPr algn="l">
              <a:lnSpc>
                <a:spcPts val="3920"/>
              </a:lnSpc>
            </a:pPr>
            <a:r>
              <a:rPr lang="en-US" sz="2800" b="true">
                <a:solidFill>
                  <a:srgbClr val="000000"/>
                </a:solidFill>
                <a:latin typeface="Canva Sans Bold"/>
                <a:ea typeface="Canva Sans Bold"/>
                <a:cs typeface="Canva Sans Bold"/>
                <a:sym typeface="Canva Sans Bold"/>
              </a:rPr>
              <a:t>Working of Capsule Endoscopy:</a:t>
            </a:r>
          </a:p>
        </p:txBody>
      </p:sp>
      <p:sp>
        <p:nvSpPr>
          <p:cNvPr name="TextBox 7" id="7"/>
          <p:cNvSpPr txBox="true"/>
          <p:nvPr/>
        </p:nvSpPr>
        <p:spPr>
          <a:xfrm rot="0">
            <a:off x="1028700" y="3917573"/>
            <a:ext cx="17021864" cy="3175634"/>
          </a:xfrm>
          <a:prstGeom prst="rect">
            <a:avLst/>
          </a:prstGeom>
        </p:spPr>
        <p:txBody>
          <a:bodyPr anchor="t" rtlCol="false" tIns="0" lIns="0" bIns="0" rIns="0">
            <a:spAutoFit/>
          </a:bodyPr>
          <a:lstStyle/>
          <a:p>
            <a:pPr algn="just">
              <a:lnSpc>
                <a:spcPts val="3600"/>
              </a:lnSpc>
            </a:pPr>
          </a:p>
          <a:p>
            <a:pPr algn="just" marL="518165" indent="-259082" lvl="1">
              <a:lnSpc>
                <a:spcPts val="3600"/>
              </a:lnSpc>
              <a:buFont typeface="Arial"/>
              <a:buChar char="•"/>
            </a:pPr>
            <a:r>
              <a:rPr lang="en-US" sz="2400">
                <a:solidFill>
                  <a:srgbClr val="000000"/>
                </a:solidFill>
                <a:latin typeface="Canva Sans"/>
                <a:ea typeface="Canva Sans"/>
                <a:cs typeface="Canva Sans"/>
                <a:sym typeface="Canva Sans"/>
              </a:rPr>
              <a:t>A small vitamin-sized capsule contains a camera used for endoscopy.</a:t>
            </a:r>
          </a:p>
          <a:p>
            <a:pPr algn="just" marL="518165" indent="-259082" lvl="1">
              <a:lnSpc>
                <a:spcPts val="3600"/>
              </a:lnSpc>
              <a:buFont typeface="Arial"/>
              <a:buChar char="•"/>
            </a:pPr>
            <a:r>
              <a:rPr lang="en-US" sz="2400">
                <a:solidFill>
                  <a:srgbClr val="000000"/>
                </a:solidFill>
                <a:latin typeface="Canva Sans"/>
                <a:ea typeface="Canva Sans"/>
                <a:cs typeface="Canva Sans"/>
                <a:sym typeface="Canva Sans"/>
              </a:rPr>
              <a:t>After swallowing, the capsule travels through the digestive tract and captures thousands of images.</a:t>
            </a:r>
          </a:p>
          <a:p>
            <a:pPr algn="just" marL="518165" indent="-259082" lvl="1">
              <a:lnSpc>
                <a:spcPts val="3600"/>
              </a:lnSpc>
              <a:buFont typeface="Arial"/>
              <a:buChar char="•"/>
            </a:pPr>
            <a:r>
              <a:rPr lang="en-US" sz="2400">
                <a:solidFill>
                  <a:srgbClr val="000000"/>
                </a:solidFill>
                <a:latin typeface="Canva Sans"/>
                <a:ea typeface="Canva Sans"/>
                <a:cs typeface="Canva Sans"/>
                <a:sym typeface="Canva Sans"/>
              </a:rPr>
              <a:t>The images are recorded by a device worn around the waist.</a:t>
            </a:r>
          </a:p>
          <a:p>
            <a:pPr algn="just" marL="518165" indent="-259082" lvl="1">
              <a:lnSpc>
                <a:spcPts val="3600"/>
              </a:lnSpc>
              <a:buFont typeface="Arial"/>
              <a:buChar char="•"/>
            </a:pPr>
            <a:r>
              <a:rPr lang="en-US" sz="2400">
                <a:solidFill>
                  <a:srgbClr val="000000"/>
                </a:solidFill>
                <a:latin typeface="Canva Sans"/>
                <a:ea typeface="Canva Sans"/>
                <a:cs typeface="Canva Sans"/>
                <a:sym typeface="Canva Sans"/>
              </a:rPr>
              <a:t>It provides visuals of the small intestine, which is hard to access with traditional endoscopy.</a:t>
            </a:r>
          </a:p>
          <a:p>
            <a:pPr algn="just" marL="518165" indent="-259082" lvl="1">
              <a:lnSpc>
                <a:spcPts val="3600"/>
              </a:lnSpc>
              <a:buFont typeface="Arial"/>
              <a:buChar char="•"/>
            </a:pPr>
            <a:r>
              <a:rPr lang="en-US" sz="2400">
                <a:solidFill>
                  <a:srgbClr val="000000"/>
                </a:solidFill>
                <a:latin typeface="Canva Sans"/>
                <a:ea typeface="Canva Sans"/>
                <a:cs typeface="Canva Sans"/>
                <a:sym typeface="Canva Sans"/>
              </a:rPr>
              <a:t>The capsule exits the body naturally after around 8 hours through a bowel movement.</a:t>
            </a:r>
          </a:p>
          <a:p>
            <a:pPr algn="just">
              <a:lnSpc>
                <a:spcPts val="3600"/>
              </a:lnSpc>
            </a:pPr>
          </a:p>
        </p:txBody>
      </p:sp>
      <p:grpSp>
        <p:nvGrpSpPr>
          <p:cNvPr name="Group 8" id="8"/>
          <p:cNvGrpSpPr/>
          <p:nvPr/>
        </p:nvGrpSpPr>
        <p:grpSpPr>
          <a:xfrm rot="0">
            <a:off x="0" y="9962804"/>
            <a:ext cx="18288000" cy="9449746"/>
            <a:chOff x="0" y="0"/>
            <a:chExt cx="4816593" cy="2488822"/>
          </a:xfrm>
        </p:grpSpPr>
        <p:sp>
          <p:nvSpPr>
            <p:cNvPr name="Freeform 9" id="9"/>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10" id="10"/>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
        <p:nvSpPr>
          <p:cNvPr name="TextBox 11" id="11"/>
          <p:cNvSpPr txBox="true"/>
          <p:nvPr/>
        </p:nvSpPr>
        <p:spPr>
          <a:xfrm rot="0">
            <a:off x="9139238" y="4274503"/>
            <a:ext cx="9525" cy="1566544"/>
          </a:xfrm>
          <a:prstGeom prst="rect">
            <a:avLst/>
          </a:prstGeom>
        </p:spPr>
        <p:txBody>
          <a:bodyPr anchor="t" rtlCol="false" tIns="0" lIns="0" bIns="0" rIns="0">
            <a:spAutoFit/>
          </a:bodyPr>
          <a:lstStyle/>
          <a:p>
            <a:pPr algn="ctr">
              <a:lnSpc>
                <a:spcPts val="12880"/>
              </a:lnSpc>
            </a:pPr>
          </a:p>
        </p:txBody>
      </p:sp>
      <p:sp>
        <p:nvSpPr>
          <p:cNvPr name="TextBox 12" id="12"/>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a:t>
            </a:r>
          </a:p>
        </p:txBody>
      </p:sp>
      <p:sp>
        <p:nvSpPr>
          <p:cNvPr name="TextBox 13" id="13"/>
          <p:cNvSpPr txBox="true"/>
          <p:nvPr/>
        </p:nvSpPr>
        <p:spPr>
          <a:xfrm rot="0">
            <a:off x="7019721" y="8029197"/>
            <a:ext cx="6976860" cy="1011304"/>
          </a:xfrm>
          <a:prstGeom prst="rect">
            <a:avLst/>
          </a:prstGeom>
        </p:spPr>
        <p:txBody>
          <a:bodyPr anchor="t" rtlCol="false" tIns="0" lIns="0" bIns="0" rIns="0">
            <a:spAutoFit/>
          </a:bodyPr>
          <a:lstStyle/>
          <a:p>
            <a:pPr algn="just" marL="514411" indent="-257206" lvl="1">
              <a:lnSpc>
                <a:spcPts val="3573"/>
              </a:lnSpc>
              <a:buFont typeface="Arial"/>
              <a:buChar char="•"/>
            </a:pPr>
            <a:r>
              <a:rPr lang="en-US" sz="2382">
                <a:solidFill>
                  <a:srgbClr val="000000"/>
                </a:solidFill>
                <a:latin typeface="Canva Sans"/>
                <a:ea typeface="Canva Sans"/>
                <a:cs typeface="Canva Sans"/>
                <a:sym typeface="Canva Sans"/>
              </a:rPr>
              <a:t>I</a:t>
            </a:r>
            <a:r>
              <a:rPr lang="en-US" sz="2382">
                <a:solidFill>
                  <a:srgbClr val="000000"/>
                </a:solidFill>
                <a:latin typeface="Canva Sans"/>
                <a:ea typeface="Canva Sans"/>
                <a:cs typeface="Canva Sans"/>
                <a:sym typeface="Canva Sans"/>
              </a:rPr>
              <a:t>mp</a:t>
            </a:r>
            <a:r>
              <a:rPr lang="en-US" sz="2382">
                <a:solidFill>
                  <a:srgbClr val="000000"/>
                </a:solidFill>
                <a:latin typeface="Canva Sans"/>
                <a:ea typeface="Canva Sans"/>
                <a:cs typeface="Canva Sans"/>
                <a:sym typeface="Canva Sans"/>
              </a:rPr>
              <a:t>roved patient monitoring</a:t>
            </a:r>
          </a:p>
          <a:p>
            <a:pPr algn="just" marL="514411" indent="-257206" lvl="1">
              <a:lnSpc>
                <a:spcPts val="5718"/>
              </a:lnSpc>
              <a:buFont typeface="Arial"/>
              <a:buChar char="•"/>
            </a:pPr>
            <a:r>
              <a:rPr lang="en-US" sz="2382">
                <a:solidFill>
                  <a:srgbClr val="000000"/>
                </a:solidFill>
                <a:latin typeface="Canva Sans"/>
                <a:ea typeface="Canva Sans"/>
                <a:cs typeface="Canva Sans"/>
                <a:sym typeface="Canva Sans"/>
              </a:rPr>
              <a:t>Integration into telemedicine platforms.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23824" y="1028700"/>
            <a:ext cx="5231026" cy="4749052"/>
          </a:xfrm>
          <a:custGeom>
            <a:avLst/>
            <a:gdLst/>
            <a:ahLst/>
            <a:cxnLst/>
            <a:rect r="r" b="b" t="t" l="l"/>
            <a:pathLst>
              <a:path h="4749052" w="5231026">
                <a:moveTo>
                  <a:pt x="0" y="0"/>
                </a:moveTo>
                <a:lnTo>
                  <a:pt x="5231026" y="0"/>
                </a:lnTo>
                <a:lnTo>
                  <a:pt x="5231026" y="4749052"/>
                </a:lnTo>
                <a:lnTo>
                  <a:pt x="0" y="47490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91498" y="7396249"/>
            <a:ext cx="7315200" cy="1862051"/>
          </a:xfrm>
          <a:custGeom>
            <a:avLst/>
            <a:gdLst/>
            <a:ahLst/>
            <a:cxnLst/>
            <a:rect r="r" b="b" t="t" l="l"/>
            <a:pathLst>
              <a:path h="1862051" w="7315200">
                <a:moveTo>
                  <a:pt x="0" y="0"/>
                </a:moveTo>
                <a:lnTo>
                  <a:pt x="7315200" y="0"/>
                </a:lnTo>
                <a:lnTo>
                  <a:pt x="7315200" y="1862051"/>
                </a:lnTo>
                <a:lnTo>
                  <a:pt x="0" y="18620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20</a:t>
            </a:r>
          </a:p>
        </p:txBody>
      </p:sp>
      <p:grpSp>
        <p:nvGrpSpPr>
          <p:cNvPr name="Group 5" id="5"/>
          <p:cNvGrpSpPr/>
          <p:nvPr/>
        </p:nvGrpSpPr>
        <p:grpSpPr>
          <a:xfrm rot="0">
            <a:off x="0" y="9962804"/>
            <a:ext cx="18288000" cy="9449746"/>
            <a:chOff x="0" y="0"/>
            <a:chExt cx="4816593" cy="2488822"/>
          </a:xfrm>
        </p:grpSpPr>
        <p:sp>
          <p:nvSpPr>
            <p:cNvPr name="Freeform 6" id="6"/>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7" id="7"/>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03815" y="952500"/>
            <a:ext cx="16515071" cy="3928675"/>
          </a:xfrm>
          <a:prstGeom prst="rect">
            <a:avLst/>
          </a:prstGeom>
        </p:spPr>
        <p:txBody>
          <a:bodyPr anchor="t" rtlCol="false" tIns="0" lIns="0" bIns="0" rIns="0">
            <a:spAutoFit/>
          </a:bodyPr>
          <a:lstStyle/>
          <a:p>
            <a:pPr algn="just" marL="550581" indent="-275290" lvl="1">
              <a:lnSpc>
                <a:spcPts val="3850"/>
              </a:lnSpc>
              <a:buFont typeface="Arial"/>
              <a:buChar char="•"/>
            </a:pPr>
            <a:r>
              <a:rPr lang="en-US" sz="2550">
                <a:solidFill>
                  <a:srgbClr val="000000"/>
                </a:solidFill>
                <a:latin typeface="Canva Sans"/>
                <a:ea typeface="Canva Sans"/>
                <a:cs typeface="Canva Sans"/>
                <a:sym typeface="Canva Sans"/>
              </a:rPr>
              <a:t>Doctors need to manually review 50,000 to 80,000 frames from just one capsule endoscopy. This process is extremely time-consuming and slows down the overall diagnosis and treatment workflow.</a:t>
            </a:r>
          </a:p>
          <a:p>
            <a:pPr algn="just">
              <a:lnSpc>
                <a:spcPts val="2189"/>
              </a:lnSpc>
            </a:pPr>
          </a:p>
          <a:p>
            <a:pPr algn="just" marL="550581" indent="-275290" lvl="1">
              <a:lnSpc>
                <a:spcPts val="3850"/>
              </a:lnSpc>
              <a:buFont typeface="Arial"/>
              <a:buChar char="•"/>
            </a:pPr>
            <a:r>
              <a:rPr lang="en-US" sz="2550">
                <a:solidFill>
                  <a:srgbClr val="000000"/>
                </a:solidFill>
                <a:latin typeface="Canva Sans"/>
                <a:ea typeface="Canva Sans"/>
                <a:cs typeface="Canva Sans"/>
                <a:sym typeface="Canva Sans"/>
              </a:rPr>
              <a:t>Con</a:t>
            </a:r>
            <a:r>
              <a:rPr lang="en-US" sz="2550">
                <a:solidFill>
                  <a:srgbClr val="000000"/>
                </a:solidFill>
                <a:latin typeface="Canva Sans"/>
                <a:ea typeface="Canva Sans"/>
                <a:cs typeface="Canva Sans"/>
                <a:sym typeface="Canva Sans"/>
              </a:rPr>
              <a:t>tinuous visual analysis can lead to fatigue and missed abnormalities, affecting diagnostic accuracy.</a:t>
            </a:r>
          </a:p>
          <a:p>
            <a:pPr algn="just">
              <a:lnSpc>
                <a:spcPts val="2189"/>
              </a:lnSpc>
            </a:pPr>
          </a:p>
          <a:p>
            <a:pPr algn="just" marL="550581" indent="-275290" lvl="1">
              <a:lnSpc>
                <a:spcPts val="3850"/>
              </a:lnSpc>
              <a:buFont typeface="Arial"/>
              <a:buChar char="•"/>
            </a:pPr>
            <a:r>
              <a:rPr lang="en-US" sz="2550">
                <a:solidFill>
                  <a:srgbClr val="000000"/>
                </a:solidFill>
                <a:latin typeface="Canva Sans"/>
                <a:ea typeface="Canva Sans"/>
                <a:cs typeface="Canva Sans"/>
                <a:sym typeface="Canva Sans"/>
              </a:rPr>
              <a:t>The manual process places a heavy burden on medical professionals, affecting their efficiency and focus.</a:t>
            </a:r>
          </a:p>
          <a:p>
            <a:pPr algn="just">
              <a:lnSpc>
                <a:spcPts val="3850"/>
              </a:lnSpc>
            </a:pPr>
          </a:p>
        </p:txBody>
      </p:sp>
      <p:sp>
        <p:nvSpPr>
          <p:cNvPr name="TextBox 3" id="3"/>
          <p:cNvSpPr txBox="true"/>
          <p:nvPr/>
        </p:nvSpPr>
        <p:spPr>
          <a:xfrm rot="0">
            <a:off x="375191" y="173026"/>
            <a:ext cx="5085693" cy="481330"/>
          </a:xfrm>
          <a:prstGeom prst="rect">
            <a:avLst/>
          </a:prstGeom>
        </p:spPr>
        <p:txBody>
          <a:bodyPr anchor="t" rtlCol="false" tIns="0" lIns="0" bIns="0" rIns="0">
            <a:spAutoFit/>
          </a:bodyPr>
          <a:lstStyle/>
          <a:p>
            <a:pPr algn="just">
              <a:lnSpc>
                <a:spcPts val="3919"/>
              </a:lnSpc>
            </a:pPr>
            <a:r>
              <a:rPr lang="en-US" sz="2799" b="true">
                <a:solidFill>
                  <a:srgbClr val="000000"/>
                </a:solidFill>
                <a:latin typeface="Canva Sans Bold"/>
                <a:ea typeface="Canva Sans Bold"/>
                <a:cs typeface="Canva Sans Bold"/>
                <a:sym typeface="Canva Sans Bold"/>
              </a:rPr>
              <a:t>Need for The System:</a:t>
            </a:r>
          </a:p>
        </p:txBody>
      </p:sp>
      <p:sp>
        <p:nvSpPr>
          <p:cNvPr name="TextBox 4" id="4"/>
          <p:cNvSpPr txBox="true"/>
          <p:nvPr/>
        </p:nvSpPr>
        <p:spPr>
          <a:xfrm rot="0">
            <a:off x="2440233" y="7215073"/>
            <a:ext cx="9525" cy="422275"/>
          </a:xfrm>
          <a:prstGeom prst="rect">
            <a:avLst/>
          </a:prstGeom>
        </p:spPr>
        <p:txBody>
          <a:bodyPr anchor="t" rtlCol="false" tIns="0" lIns="0" bIns="0" rIns="0">
            <a:spAutoFit/>
          </a:bodyPr>
          <a:lstStyle/>
          <a:p>
            <a:pPr algn="ctr">
              <a:lnSpc>
                <a:spcPts val="3499"/>
              </a:lnSpc>
              <a:spcBef>
                <a:spcPct val="0"/>
              </a:spcBef>
            </a:pPr>
          </a:p>
        </p:txBody>
      </p:sp>
      <p:sp>
        <p:nvSpPr>
          <p:cNvPr name="TextBox 5" id="5"/>
          <p:cNvSpPr txBox="true"/>
          <p:nvPr/>
        </p:nvSpPr>
        <p:spPr>
          <a:xfrm rot="0">
            <a:off x="375191" y="4824025"/>
            <a:ext cx="5085693" cy="481330"/>
          </a:xfrm>
          <a:prstGeom prst="rect">
            <a:avLst/>
          </a:prstGeom>
        </p:spPr>
        <p:txBody>
          <a:bodyPr anchor="t" rtlCol="false" tIns="0" lIns="0" bIns="0" rIns="0">
            <a:spAutoFit/>
          </a:bodyPr>
          <a:lstStyle/>
          <a:p>
            <a:pPr algn="just">
              <a:lnSpc>
                <a:spcPts val="3919"/>
              </a:lnSpc>
            </a:pPr>
            <a:r>
              <a:rPr lang="en-US" sz="2799" b="true">
                <a:solidFill>
                  <a:srgbClr val="000000"/>
                </a:solidFill>
                <a:latin typeface="Canva Sans Bold"/>
                <a:ea typeface="Canva Sans Bold"/>
                <a:cs typeface="Canva Sans Bold"/>
                <a:sym typeface="Canva Sans Bold"/>
              </a:rPr>
              <a:t>Objective:</a:t>
            </a:r>
          </a:p>
        </p:txBody>
      </p:sp>
      <p:sp>
        <p:nvSpPr>
          <p:cNvPr name="TextBox 6" id="6"/>
          <p:cNvSpPr txBox="true"/>
          <p:nvPr/>
        </p:nvSpPr>
        <p:spPr>
          <a:xfrm rot="0">
            <a:off x="375191" y="5542273"/>
            <a:ext cx="16190186" cy="454025"/>
          </a:xfrm>
          <a:prstGeom prst="rect">
            <a:avLst/>
          </a:prstGeom>
        </p:spPr>
        <p:txBody>
          <a:bodyPr anchor="t" rtlCol="false" tIns="0" lIns="0" bIns="0" rIns="0">
            <a:spAutoFit/>
          </a:bodyPr>
          <a:lstStyle/>
          <a:p>
            <a:pPr algn="just">
              <a:lnSpc>
                <a:spcPts val="3774"/>
              </a:lnSpc>
            </a:pPr>
            <a:r>
              <a:rPr lang="en-US" sz="2499">
                <a:solidFill>
                  <a:srgbClr val="000000"/>
                </a:solidFill>
                <a:latin typeface="Canva Sans"/>
                <a:ea typeface="Canva Sans"/>
                <a:cs typeface="Canva Sans"/>
                <a:sym typeface="Canva Sans"/>
              </a:rPr>
              <a:t>The project aims : </a:t>
            </a:r>
          </a:p>
        </p:txBody>
      </p:sp>
      <p:sp>
        <p:nvSpPr>
          <p:cNvPr name="TextBox 7" id="7"/>
          <p:cNvSpPr txBox="true"/>
          <p:nvPr/>
        </p:nvSpPr>
        <p:spPr>
          <a:xfrm rot="0">
            <a:off x="1028700" y="6207746"/>
            <a:ext cx="16190186" cy="3684588"/>
          </a:xfrm>
          <a:prstGeom prst="rect">
            <a:avLst/>
          </a:prstGeom>
        </p:spPr>
        <p:txBody>
          <a:bodyPr anchor="t" rtlCol="false" tIns="0" lIns="0" bIns="0" rIns="0">
            <a:spAutoFit/>
          </a:bodyPr>
          <a:lstStyle/>
          <a:p>
            <a:pPr algn="just" marL="539749" indent="-269875" lvl="1">
              <a:lnSpc>
                <a:spcPts val="3774"/>
              </a:lnSpc>
              <a:buFont typeface="Arial"/>
              <a:buChar char="•"/>
            </a:pPr>
            <a:r>
              <a:rPr lang="en-US" sz="2499">
                <a:solidFill>
                  <a:srgbClr val="000000"/>
                </a:solidFill>
                <a:latin typeface="Canva Sans"/>
                <a:ea typeface="Canva Sans"/>
                <a:cs typeface="Canva Sans"/>
                <a:sym typeface="Canva Sans"/>
              </a:rPr>
              <a:t>To develop a system that automatically identifies and classifies abnormalities in video capsule endoscopy frames, as well as segments the affected areas for detailed analysis.</a:t>
            </a:r>
          </a:p>
          <a:p>
            <a:pPr algn="just">
              <a:lnSpc>
                <a:spcPts val="1509"/>
              </a:lnSpc>
            </a:pPr>
          </a:p>
          <a:p>
            <a:pPr algn="just" marL="539749" indent="-269875" lvl="1">
              <a:lnSpc>
                <a:spcPts val="3774"/>
              </a:lnSpc>
              <a:buFont typeface="Arial"/>
              <a:buChar char="•"/>
            </a:pPr>
            <a:r>
              <a:rPr lang="en-US" sz="2499">
                <a:solidFill>
                  <a:srgbClr val="000000"/>
                </a:solidFill>
                <a:latin typeface="Canva Sans"/>
                <a:ea typeface="Canva Sans"/>
                <a:cs typeface="Canva Sans"/>
                <a:sym typeface="Canva Sans"/>
              </a:rPr>
              <a:t>To ensure the system accurately classifies abnormalities and precisely segments them, aiding in improved diagnosis and decision-making.</a:t>
            </a:r>
          </a:p>
          <a:p>
            <a:pPr algn="just">
              <a:lnSpc>
                <a:spcPts val="1509"/>
              </a:lnSpc>
            </a:pPr>
          </a:p>
          <a:p>
            <a:pPr algn="just" marL="539749" indent="-269875" lvl="1">
              <a:lnSpc>
                <a:spcPts val="3774"/>
              </a:lnSpc>
              <a:buFont typeface="Arial"/>
              <a:buChar char="•"/>
            </a:pPr>
            <a:r>
              <a:rPr lang="en-US" sz="2499">
                <a:solidFill>
                  <a:srgbClr val="000000"/>
                </a:solidFill>
                <a:latin typeface="Canva Sans"/>
                <a:ea typeface="Canva Sans"/>
                <a:cs typeface="Canva Sans"/>
                <a:sym typeface="Canva Sans"/>
              </a:rPr>
              <a:t>To create a user-friendly and intuitive system that is easy for medical professionals to operate, facilitating quick and efficient adoption</a:t>
            </a:r>
            <a:r>
              <a:rPr lang="en-US" sz="2499">
                <a:solidFill>
                  <a:srgbClr val="000000"/>
                </a:solidFill>
                <a:latin typeface="Canva Sans"/>
                <a:ea typeface="Canva Sans"/>
                <a:cs typeface="Canva Sans"/>
                <a:sym typeface="Canva Sans"/>
              </a:rPr>
              <a:t>.</a:t>
            </a:r>
          </a:p>
          <a:p>
            <a:pPr algn="just">
              <a:lnSpc>
                <a:spcPts val="3749"/>
              </a:lnSpc>
            </a:pPr>
          </a:p>
        </p:txBody>
      </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3</a:t>
            </a:r>
          </a:p>
        </p:txBody>
      </p:sp>
      <p:grpSp>
        <p:nvGrpSpPr>
          <p:cNvPr name="Group 9" id="9"/>
          <p:cNvGrpSpPr/>
          <p:nvPr/>
        </p:nvGrpSpPr>
        <p:grpSpPr>
          <a:xfrm rot="0">
            <a:off x="0" y="9962804"/>
            <a:ext cx="18288000" cy="9449746"/>
            <a:chOff x="0" y="0"/>
            <a:chExt cx="4816593" cy="2488822"/>
          </a:xfrm>
        </p:grpSpPr>
        <p:sp>
          <p:nvSpPr>
            <p:cNvPr name="Freeform 10" id="10"/>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11" id="11"/>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703815" y="952500"/>
            <a:ext cx="16515071" cy="4414450"/>
          </a:xfrm>
          <a:prstGeom prst="rect">
            <a:avLst/>
          </a:prstGeom>
        </p:spPr>
        <p:txBody>
          <a:bodyPr anchor="t" rtlCol="false" tIns="0" lIns="0" bIns="0" rIns="0">
            <a:spAutoFit/>
          </a:bodyPr>
          <a:lstStyle/>
          <a:p>
            <a:pPr algn="just" marL="550581" indent="-275290" lvl="1">
              <a:lnSpc>
                <a:spcPts val="3850"/>
              </a:lnSpc>
              <a:buFont typeface="Arial"/>
              <a:buChar char="•"/>
            </a:pPr>
            <a:r>
              <a:rPr lang="en-US" sz="2550">
                <a:solidFill>
                  <a:srgbClr val="000000"/>
                </a:solidFill>
                <a:latin typeface="Canva Sans"/>
                <a:ea typeface="Canva Sans"/>
                <a:cs typeface="Canva Sans"/>
                <a:sym typeface="Canva Sans"/>
              </a:rPr>
              <a:t>The system processes individual frames captured by a swallowed capsule camera to detect and analyze gastrointestinal conditions..</a:t>
            </a:r>
          </a:p>
          <a:p>
            <a:pPr algn="just">
              <a:lnSpc>
                <a:spcPts val="2189"/>
              </a:lnSpc>
            </a:pPr>
          </a:p>
          <a:p>
            <a:pPr algn="just" marL="550581" indent="-275290" lvl="1">
              <a:lnSpc>
                <a:spcPts val="3850"/>
              </a:lnSpc>
              <a:buFont typeface="Arial"/>
              <a:buChar char="•"/>
            </a:pPr>
            <a:r>
              <a:rPr lang="en-US" sz="2550">
                <a:solidFill>
                  <a:srgbClr val="000000"/>
                </a:solidFill>
                <a:latin typeface="Canva Sans"/>
                <a:ea typeface="Canva Sans"/>
                <a:cs typeface="Canva Sans"/>
                <a:sym typeface="Canva Sans"/>
              </a:rPr>
              <a:t>I</a:t>
            </a:r>
            <a:r>
              <a:rPr lang="en-US" sz="2550">
                <a:solidFill>
                  <a:srgbClr val="000000"/>
                </a:solidFill>
                <a:latin typeface="Canva Sans"/>
                <a:ea typeface="Canva Sans"/>
                <a:cs typeface="Canva Sans"/>
                <a:sym typeface="Canva Sans"/>
              </a:rPr>
              <a:t>t classifies frames into ten categories like bleeding, ulcer, polyp, and more, using advanced deep learning models and  the system segments the abnormal regions within the frames, helping doctors clearly see the affected areas..</a:t>
            </a:r>
          </a:p>
          <a:p>
            <a:pPr algn="just">
              <a:lnSpc>
                <a:spcPts val="2189"/>
              </a:lnSpc>
            </a:pPr>
          </a:p>
          <a:p>
            <a:pPr algn="just" marL="550581" indent="-275290" lvl="1">
              <a:lnSpc>
                <a:spcPts val="3850"/>
              </a:lnSpc>
              <a:buFont typeface="Arial"/>
              <a:buChar char="•"/>
            </a:pPr>
            <a:r>
              <a:rPr lang="en-US" sz="2550">
                <a:solidFill>
                  <a:srgbClr val="000000"/>
                </a:solidFill>
                <a:latin typeface="Canva Sans"/>
                <a:ea typeface="Canva Sans"/>
                <a:cs typeface="Canva Sans"/>
                <a:sym typeface="Canva Sans"/>
              </a:rPr>
              <a:t>By automatically identifying and highlighting abnormalities, the system supports early diagnosis and timely medical action.</a:t>
            </a:r>
          </a:p>
          <a:p>
            <a:pPr algn="just">
              <a:lnSpc>
                <a:spcPts val="3850"/>
              </a:lnSpc>
            </a:pPr>
          </a:p>
        </p:txBody>
      </p:sp>
      <p:sp>
        <p:nvSpPr>
          <p:cNvPr name="TextBox 3" id="3"/>
          <p:cNvSpPr txBox="true"/>
          <p:nvPr/>
        </p:nvSpPr>
        <p:spPr>
          <a:xfrm rot="0">
            <a:off x="375191" y="173026"/>
            <a:ext cx="5085693" cy="481330"/>
          </a:xfrm>
          <a:prstGeom prst="rect">
            <a:avLst/>
          </a:prstGeom>
        </p:spPr>
        <p:txBody>
          <a:bodyPr anchor="t" rtlCol="false" tIns="0" lIns="0" bIns="0" rIns="0">
            <a:spAutoFit/>
          </a:bodyPr>
          <a:lstStyle/>
          <a:p>
            <a:pPr algn="just">
              <a:lnSpc>
                <a:spcPts val="3919"/>
              </a:lnSpc>
            </a:pPr>
            <a:r>
              <a:rPr lang="en-US" sz="2799" b="true">
                <a:solidFill>
                  <a:srgbClr val="000000"/>
                </a:solidFill>
                <a:latin typeface="Canva Sans Bold"/>
                <a:ea typeface="Canva Sans Bold"/>
                <a:cs typeface="Canva Sans Bold"/>
                <a:sym typeface="Canva Sans Bold"/>
              </a:rPr>
              <a:t>Scope of the project: </a:t>
            </a:r>
          </a:p>
        </p:txBody>
      </p:sp>
      <p:sp>
        <p:nvSpPr>
          <p:cNvPr name="TextBox 4" id="4"/>
          <p:cNvSpPr txBox="true"/>
          <p:nvPr/>
        </p:nvSpPr>
        <p:spPr>
          <a:xfrm rot="0">
            <a:off x="2440233" y="7215073"/>
            <a:ext cx="9525" cy="422275"/>
          </a:xfrm>
          <a:prstGeom prst="rect">
            <a:avLst/>
          </a:prstGeom>
        </p:spPr>
        <p:txBody>
          <a:bodyPr anchor="t" rtlCol="false" tIns="0" lIns="0" bIns="0" rIns="0">
            <a:spAutoFit/>
          </a:bodyPr>
          <a:lstStyle/>
          <a:p>
            <a:pPr algn="ctr">
              <a:lnSpc>
                <a:spcPts val="3499"/>
              </a:lnSpc>
              <a:spcBef>
                <a:spcPct val="0"/>
              </a:spcBef>
            </a:pPr>
          </a:p>
        </p:txBody>
      </p:sp>
      <p:sp>
        <p:nvSpPr>
          <p:cNvPr name="TextBox 5" id="5"/>
          <p:cNvSpPr txBox="true"/>
          <p:nvPr/>
        </p:nvSpPr>
        <p:spPr>
          <a:xfrm rot="0">
            <a:off x="375191" y="5309800"/>
            <a:ext cx="5085693" cy="481330"/>
          </a:xfrm>
          <a:prstGeom prst="rect">
            <a:avLst/>
          </a:prstGeom>
        </p:spPr>
        <p:txBody>
          <a:bodyPr anchor="t" rtlCol="false" tIns="0" lIns="0" bIns="0" rIns="0">
            <a:spAutoFit/>
          </a:bodyPr>
          <a:lstStyle/>
          <a:p>
            <a:pPr algn="just">
              <a:lnSpc>
                <a:spcPts val="3919"/>
              </a:lnSpc>
            </a:pPr>
            <a:r>
              <a:rPr lang="en-US" sz="2799" b="true">
                <a:solidFill>
                  <a:srgbClr val="000000"/>
                </a:solidFill>
                <a:latin typeface="Canva Sans Bold"/>
                <a:ea typeface="Canva Sans Bold"/>
                <a:cs typeface="Canva Sans Bold"/>
                <a:sym typeface="Canva Sans Bold"/>
              </a:rPr>
              <a:t>Dataset:</a:t>
            </a:r>
          </a:p>
        </p:txBody>
      </p:sp>
      <p:sp>
        <p:nvSpPr>
          <p:cNvPr name="TextBox 6" id="6"/>
          <p:cNvSpPr txBox="true"/>
          <p:nvPr/>
        </p:nvSpPr>
        <p:spPr>
          <a:xfrm rot="0">
            <a:off x="703815" y="6059233"/>
            <a:ext cx="16190186" cy="3574523"/>
          </a:xfrm>
          <a:prstGeom prst="rect">
            <a:avLst/>
          </a:prstGeom>
        </p:spPr>
        <p:txBody>
          <a:bodyPr anchor="t" rtlCol="false" tIns="0" lIns="0" bIns="0" rIns="0">
            <a:spAutoFit/>
          </a:bodyPr>
          <a:lstStyle/>
          <a:p>
            <a:pPr algn="just" marL="539749" indent="-269874" lvl="1">
              <a:lnSpc>
                <a:spcPts val="3674"/>
              </a:lnSpc>
              <a:buFont typeface="Arial"/>
              <a:buChar char="•"/>
            </a:pPr>
            <a:r>
              <a:rPr lang="en-US" sz="2499">
                <a:solidFill>
                  <a:srgbClr val="000000"/>
                </a:solidFill>
                <a:latin typeface="Canva Sans"/>
                <a:ea typeface="Canva Sans"/>
                <a:cs typeface="Canva Sans"/>
                <a:sym typeface="Canva Sans"/>
              </a:rPr>
              <a:t>The Kvasir dataset contains endoscopy images verified by medical experts, collected from hospitals in Norway.</a:t>
            </a:r>
          </a:p>
          <a:p>
            <a:pPr algn="just">
              <a:lnSpc>
                <a:spcPts val="1176"/>
              </a:lnSpc>
            </a:pPr>
          </a:p>
          <a:p>
            <a:pPr algn="just" marL="539749" indent="-269874" lvl="1">
              <a:lnSpc>
                <a:spcPts val="3774"/>
              </a:lnSpc>
              <a:buFont typeface="Arial"/>
              <a:buChar char="•"/>
            </a:pPr>
            <a:r>
              <a:rPr lang="en-US" sz="2499">
                <a:solidFill>
                  <a:srgbClr val="000000"/>
                </a:solidFill>
                <a:latin typeface="Canva Sans"/>
                <a:ea typeface="Canva Sans"/>
                <a:cs typeface="Canva Sans"/>
                <a:sym typeface="Canva Sans"/>
              </a:rPr>
              <a:t>F</a:t>
            </a:r>
            <a:r>
              <a:rPr lang="en-US" sz="2499">
                <a:solidFill>
                  <a:srgbClr val="000000"/>
                </a:solidFill>
                <a:latin typeface="Canva Sans"/>
                <a:ea typeface="Canva Sans"/>
                <a:cs typeface="Canva Sans"/>
                <a:sym typeface="Canva Sans"/>
              </a:rPr>
              <a:t>or classification, it includes 52,315 frames across 10 abnormality classes with proper train, test, and validation splits.</a:t>
            </a:r>
          </a:p>
          <a:p>
            <a:pPr algn="just">
              <a:lnSpc>
                <a:spcPts val="1208"/>
              </a:lnSpc>
            </a:pPr>
          </a:p>
          <a:p>
            <a:pPr algn="just" marL="539749" indent="-269874" lvl="1">
              <a:lnSpc>
                <a:spcPts val="3774"/>
              </a:lnSpc>
              <a:buFont typeface="Arial"/>
              <a:buChar char="•"/>
            </a:pPr>
            <a:r>
              <a:rPr lang="en-US" sz="2499">
                <a:solidFill>
                  <a:srgbClr val="000000"/>
                </a:solidFill>
                <a:latin typeface="Canva Sans"/>
                <a:ea typeface="Canva Sans"/>
                <a:cs typeface="Canva Sans"/>
                <a:sym typeface="Canva Sans"/>
              </a:rPr>
              <a:t>F</a:t>
            </a:r>
            <a:r>
              <a:rPr lang="en-US" sz="2499">
                <a:solidFill>
                  <a:srgbClr val="000000"/>
                </a:solidFill>
                <a:latin typeface="Canva Sans"/>
                <a:ea typeface="Canva Sans"/>
                <a:cs typeface="Canva Sans"/>
                <a:sym typeface="Canva Sans"/>
              </a:rPr>
              <a:t>or segmentation, it provides 1,000 labeled images with ground truth masks for detecting abnormal regions</a:t>
            </a:r>
            <a:r>
              <a:rPr lang="en-US" sz="2499">
                <a:solidFill>
                  <a:srgbClr val="000000"/>
                </a:solidFill>
                <a:latin typeface="Canva Sans"/>
                <a:ea typeface="Canva Sans"/>
                <a:cs typeface="Canva Sans"/>
                <a:sym typeface="Canva Sans"/>
              </a:rPr>
              <a:t>.</a:t>
            </a:r>
          </a:p>
          <a:p>
            <a:pPr algn="just">
              <a:lnSpc>
                <a:spcPts val="3749"/>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4</a:t>
            </a:r>
          </a:p>
        </p:txBody>
      </p:sp>
      <p:grpSp>
        <p:nvGrpSpPr>
          <p:cNvPr name="Group 8" id="8"/>
          <p:cNvGrpSpPr/>
          <p:nvPr/>
        </p:nvGrpSpPr>
        <p:grpSpPr>
          <a:xfrm rot="0">
            <a:off x="0" y="9962804"/>
            <a:ext cx="18288000" cy="9449746"/>
            <a:chOff x="0" y="0"/>
            <a:chExt cx="4816593" cy="2488822"/>
          </a:xfrm>
        </p:grpSpPr>
        <p:sp>
          <p:nvSpPr>
            <p:cNvPr name="Freeform 9" id="9"/>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10" id="10"/>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76888" y="181419"/>
            <a:ext cx="661683" cy="664098"/>
          </a:xfrm>
          <a:custGeom>
            <a:avLst/>
            <a:gdLst/>
            <a:ahLst/>
            <a:cxnLst/>
            <a:rect r="r" b="b" t="t" l="l"/>
            <a:pathLst>
              <a:path h="664098" w="661683">
                <a:moveTo>
                  <a:pt x="0" y="0"/>
                </a:moveTo>
                <a:lnTo>
                  <a:pt x="661683" y="0"/>
                </a:lnTo>
                <a:lnTo>
                  <a:pt x="661683" y="664098"/>
                </a:lnTo>
                <a:lnTo>
                  <a:pt x="0" y="664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839322" y="9915179"/>
            <a:ext cx="1528684"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7</a:t>
            </a:r>
          </a:p>
        </p:txBody>
      </p:sp>
      <p:sp>
        <p:nvSpPr>
          <p:cNvPr name="TextBox 4" id="4"/>
          <p:cNvSpPr txBox="true"/>
          <p:nvPr/>
        </p:nvSpPr>
        <p:spPr>
          <a:xfrm rot="0">
            <a:off x="12347899" y="364187"/>
            <a:ext cx="5679520" cy="481330"/>
          </a:xfrm>
          <a:prstGeom prst="rect">
            <a:avLst/>
          </a:prstGeom>
        </p:spPr>
        <p:txBody>
          <a:bodyPr anchor="t" rtlCol="false" tIns="0" lIns="0" bIns="0" rIns="0">
            <a:spAutoFit/>
          </a:bodyPr>
          <a:lstStyle/>
          <a:p>
            <a:pPr algn="ctr">
              <a:lnSpc>
                <a:spcPts val="3920"/>
              </a:lnSpc>
            </a:pPr>
            <a:r>
              <a:rPr lang="en-US" b="true" sz="2800" u="sng">
                <a:solidFill>
                  <a:srgbClr val="5271FF"/>
                </a:solidFill>
                <a:latin typeface="Canva Sans Bold"/>
                <a:ea typeface="Canva Sans Bold"/>
                <a:cs typeface="Canva Sans Bold"/>
                <a:sym typeface="Canva Sans Bold"/>
                <a:hlinkClick r:id="rId4" tooltip="https://drive.google.com/file/d/13yIfAH2hlHSctJicw4e67h2MCgS4YO54/view?usp=drive_link"/>
              </a:rPr>
              <a:t>Full Literature Survey Document</a:t>
            </a:r>
          </a:p>
        </p:txBody>
      </p:sp>
      <p:sp>
        <p:nvSpPr>
          <p:cNvPr name="TextBox 5" id="5"/>
          <p:cNvSpPr txBox="true"/>
          <p:nvPr/>
        </p:nvSpPr>
        <p:spPr>
          <a:xfrm rot="0">
            <a:off x="456761" y="331167"/>
            <a:ext cx="7515539" cy="464820"/>
          </a:xfrm>
          <a:prstGeom prst="rect">
            <a:avLst/>
          </a:prstGeom>
        </p:spPr>
        <p:txBody>
          <a:bodyPr anchor="t" rtlCol="false" tIns="0" lIns="0" bIns="0" rIns="0">
            <a:spAutoFit/>
          </a:bodyPr>
          <a:lstStyle/>
          <a:p>
            <a:pPr algn="just">
              <a:lnSpc>
                <a:spcPts val="3779"/>
              </a:lnSpc>
            </a:pPr>
            <a:r>
              <a:rPr lang="en-US" sz="2700" b="true">
                <a:solidFill>
                  <a:srgbClr val="000000"/>
                </a:solidFill>
                <a:latin typeface="Canva Sans Bold"/>
                <a:ea typeface="Canva Sans Bold"/>
                <a:cs typeface="Canva Sans Bold"/>
                <a:sym typeface="Canva Sans Bold"/>
              </a:rPr>
              <a:t> Literature Survey / Existing Systems:</a:t>
            </a:r>
          </a:p>
        </p:txBody>
      </p:sp>
      <p:sp>
        <p:nvSpPr>
          <p:cNvPr name="TextBox 6" id="6"/>
          <p:cNvSpPr txBox="true"/>
          <p:nvPr/>
        </p:nvSpPr>
        <p:spPr>
          <a:xfrm rot="0">
            <a:off x="1508571" y="1113877"/>
            <a:ext cx="16190186" cy="9805606"/>
          </a:xfrm>
          <a:prstGeom prst="rect">
            <a:avLst/>
          </a:prstGeom>
        </p:spPr>
        <p:txBody>
          <a:bodyPr anchor="t" rtlCol="false" tIns="0" lIns="0" bIns="0" rIns="0">
            <a:spAutoFit/>
          </a:bodyPr>
          <a:lstStyle/>
          <a:p>
            <a:pPr algn="just">
              <a:lnSpc>
                <a:spcPts val="5586"/>
              </a:lnSpc>
            </a:pPr>
            <a:r>
              <a:rPr lang="en-US" sz="2450" b="true">
                <a:solidFill>
                  <a:srgbClr val="000000"/>
                </a:solidFill>
                <a:latin typeface="Canva Sans Bold"/>
                <a:ea typeface="Canva Sans Bold"/>
                <a:cs typeface="Canva Sans Bold"/>
                <a:sym typeface="Canva Sans Bold"/>
              </a:rPr>
              <a:t>Shift from Machine</a:t>
            </a:r>
            <a:r>
              <a:rPr lang="en-US" sz="2450" b="true">
                <a:solidFill>
                  <a:srgbClr val="000000"/>
                </a:solidFill>
                <a:latin typeface="Canva Sans Bold"/>
                <a:ea typeface="Canva Sans Bold"/>
                <a:cs typeface="Canva Sans Bold"/>
                <a:sym typeface="Canva Sans Bold"/>
              </a:rPr>
              <a:t> Learning to Deep Learning:</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Early methods: Handcrafted features (SIFT, MPEG-7, LBP) + SVM</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Limited generalization and manual feature extraction</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Deep Learning (CNNs) replaced manual feature extraction, improving classification and generalization.</a:t>
            </a:r>
          </a:p>
          <a:p>
            <a:pPr algn="just">
              <a:lnSpc>
                <a:spcPts val="3419"/>
              </a:lnSpc>
            </a:pPr>
          </a:p>
          <a:p>
            <a:pPr algn="just">
              <a:lnSpc>
                <a:spcPts val="5586"/>
              </a:lnSpc>
            </a:pPr>
            <a:r>
              <a:rPr lang="en-US" sz="2450" b="true">
                <a:solidFill>
                  <a:srgbClr val="000000"/>
                </a:solidFill>
                <a:latin typeface="Canva Sans Bold"/>
                <a:ea typeface="Canva Sans Bold"/>
                <a:cs typeface="Canva Sans Bold"/>
                <a:sym typeface="Canva Sans Bold"/>
              </a:rPr>
              <a:t>Advancements in CNN Architectures:</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Popular models: ResNet50, DenseNet121, VGG16</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Feature fusion techniques improved performance with larger datasets</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Better generalization and feature learning for complex tasks.</a:t>
            </a:r>
          </a:p>
          <a:p>
            <a:pPr algn="just">
              <a:lnSpc>
                <a:spcPts val="3419"/>
              </a:lnSpc>
            </a:pPr>
          </a:p>
          <a:p>
            <a:pPr algn="just">
              <a:lnSpc>
                <a:spcPts val="5586"/>
              </a:lnSpc>
            </a:pPr>
            <a:r>
              <a:rPr lang="en-US" b="true" sz="2450">
                <a:solidFill>
                  <a:srgbClr val="000000"/>
                </a:solidFill>
                <a:latin typeface="Canva Sans Bold"/>
                <a:ea typeface="Canva Sans Bold"/>
                <a:cs typeface="Canva Sans Bold"/>
                <a:sym typeface="Canva Sans Bold"/>
              </a:rPr>
              <a:t>Efficient Feature Extraction with Modern Models</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EfficientNet: Optimized feature extraction with minimal computational cost</a:t>
            </a:r>
          </a:p>
          <a:p>
            <a:pPr algn="just" marL="528956" indent="-264478" lvl="1">
              <a:lnSpc>
                <a:spcPts val="5586"/>
              </a:lnSpc>
              <a:buFont typeface="Arial"/>
              <a:buChar char="•"/>
            </a:pPr>
            <a:r>
              <a:rPr lang="en-US" sz="2450">
                <a:solidFill>
                  <a:srgbClr val="000000"/>
                </a:solidFill>
                <a:latin typeface="Canva Sans"/>
                <a:ea typeface="Canva Sans"/>
                <a:cs typeface="Canva Sans"/>
                <a:sym typeface="Canva Sans"/>
              </a:rPr>
              <a:t>Transformer-based models (ViT) improved long-range feature dependencies and accuracy.</a:t>
            </a:r>
          </a:p>
          <a:p>
            <a:pPr algn="just">
              <a:lnSpc>
                <a:spcPts val="5586"/>
              </a:lnSpc>
            </a:pPr>
          </a:p>
          <a:p>
            <a:pPr algn="just">
              <a:lnSpc>
                <a:spcPts val="3675"/>
              </a:lnSpc>
            </a:pPr>
          </a:p>
        </p:txBody>
      </p:sp>
      <p:sp>
        <p:nvSpPr>
          <p:cNvPr name="TextBox 7" id="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5</a:t>
            </a:r>
          </a:p>
        </p:txBody>
      </p:sp>
      <p:grpSp>
        <p:nvGrpSpPr>
          <p:cNvPr name="Group 8" id="8"/>
          <p:cNvGrpSpPr/>
          <p:nvPr/>
        </p:nvGrpSpPr>
        <p:grpSpPr>
          <a:xfrm rot="0">
            <a:off x="0" y="9962804"/>
            <a:ext cx="18288000" cy="9449746"/>
            <a:chOff x="0" y="0"/>
            <a:chExt cx="4816593" cy="2488822"/>
          </a:xfrm>
        </p:grpSpPr>
        <p:sp>
          <p:nvSpPr>
            <p:cNvPr name="Freeform 9" id="9"/>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10" id="10"/>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476888" y="181419"/>
            <a:ext cx="661683" cy="664098"/>
          </a:xfrm>
          <a:custGeom>
            <a:avLst/>
            <a:gdLst/>
            <a:ahLst/>
            <a:cxnLst/>
            <a:rect r="r" b="b" t="t" l="l"/>
            <a:pathLst>
              <a:path h="664098" w="661683">
                <a:moveTo>
                  <a:pt x="0" y="0"/>
                </a:moveTo>
                <a:lnTo>
                  <a:pt x="661683" y="0"/>
                </a:lnTo>
                <a:lnTo>
                  <a:pt x="661683" y="664098"/>
                </a:lnTo>
                <a:lnTo>
                  <a:pt x="0" y="6640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8839322" y="9915179"/>
            <a:ext cx="1528684"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7</a:t>
            </a:r>
          </a:p>
        </p:txBody>
      </p:sp>
      <p:sp>
        <p:nvSpPr>
          <p:cNvPr name="TextBox 4" id="4"/>
          <p:cNvSpPr txBox="true"/>
          <p:nvPr/>
        </p:nvSpPr>
        <p:spPr>
          <a:xfrm rot="0">
            <a:off x="12347899" y="364187"/>
            <a:ext cx="5679520" cy="481330"/>
          </a:xfrm>
          <a:prstGeom prst="rect">
            <a:avLst/>
          </a:prstGeom>
        </p:spPr>
        <p:txBody>
          <a:bodyPr anchor="t" rtlCol="false" tIns="0" lIns="0" bIns="0" rIns="0">
            <a:spAutoFit/>
          </a:bodyPr>
          <a:lstStyle/>
          <a:p>
            <a:pPr algn="ctr">
              <a:lnSpc>
                <a:spcPts val="3920"/>
              </a:lnSpc>
            </a:pPr>
            <a:r>
              <a:rPr lang="en-US" b="true" sz="2800" u="sng">
                <a:solidFill>
                  <a:srgbClr val="5271FF"/>
                </a:solidFill>
                <a:latin typeface="Canva Sans Bold"/>
                <a:ea typeface="Canva Sans Bold"/>
                <a:cs typeface="Canva Sans Bold"/>
                <a:sym typeface="Canva Sans Bold"/>
                <a:hlinkClick r:id="rId4" tooltip="https://drive.google.com/file/d/13yIfAH2hlHSctJicw4e67h2MCgS4YO54/view?usp=drive_link"/>
              </a:rPr>
              <a:t>Full Literature Survey Document</a:t>
            </a:r>
          </a:p>
        </p:txBody>
      </p:sp>
      <p:sp>
        <p:nvSpPr>
          <p:cNvPr name="TextBox 5" id="5"/>
          <p:cNvSpPr txBox="true"/>
          <p:nvPr/>
        </p:nvSpPr>
        <p:spPr>
          <a:xfrm rot="0">
            <a:off x="456761" y="331167"/>
            <a:ext cx="7515539" cy="464820"/>
          </a:xfrm>
          <a:prstGeom prst="rect">
            <a:avLst/>
          </a:prstGeom>
        </p:spPr>
        <p:txBody>
          <a:bodyPr anchor="t" rtlCol="false" tIns="0" lIns="0" bIns="0" rIns="0">
            <a:spAutoFit/>
          </a:bodyPr>
          <a:lstStyle/>
          <a:p>
            <a:pPr algn="just">
              <a:lnSpc>
                <a:spcPts val="3779"/>
              </a:lnSpc>
            </a:pPr>
            <a:r>
              <a:rPr lang="en-US" sz="2700" b="true">
                <a:solidFill>
                  <a:srgbClr val="000000"/>
                </a:solidFill>
                <a:latin typeface="Canva Sans Bold"/>
                <a:ea typeface="Canva Sans Bold"/>
                <a:cs typeface="Canva Sans Bold"/>
                <a:sym typeface="Canva Sans Bold"/>
              </a:rPr>
              <a:t> Literature Survey / Existing Systems:</a:t>
            </a:r>
          </a:p>
        </p:txBody>
      </p:sp>
      <p:sp>
        <p:nvSpPr>
          <p:cNvPr name="TextBox 6" id="6"/>
          <p:cNvSpPr txBox="true"/>
          <p:nvPr/>
        </p:nvSpPr>
        <p:spPr>
          <a:xfrm rot="0">
            <a:off x="1148283" y="925950"/>
            <a:ext cx="16190186" cy="4749546"/>
          </a:xfrm>
          <a:prstGeom prst="rect">
            <a:avLst/>
          </a:prstGeom>
        </p:spPr>
        <p:txBody>
          <a:bodyPr anchor="t" rtlCol="false" tIns="0" lIns="0" bIns="0" rIns="0">
            <a:spAutoFit/>
          </a:bodyPr>
          <a:lstStyle/>
          <a:p>
            <a:pPr algn="just">
              <a:lnSpc>
                <a:spcPts val="5064"/>
              </a:lnSpc>
            </a:pPr>
            <a:r>
              <a:rPr lang="en-US" sz="2400" b="true">
                <a:solidFill>
                  <a:srgbClr val="000000"/>
                </a:solidFill>
                <a:latin typeface="Canva Sans Bold"/>
                <a:ea typeface="Canva Sans Bold"/>
                <a:cs typeface="Canva Sans Bold"/>
                <a:sym typeface="Canva Sans Bold"/>
              </a:rPr>
              <a:t>Saliency and Attention-Based Methods:</a:t>
            </a:r>
          </a:p>
          <a:p>
            <a:pPr algn="just" marL="518160" indent="-259080" lvl="1">
              <a:lnSpc>
                <a:spcPts val="4967"/>
              </a:lnSpc>
              <a:buFont typeface="Arial"/>
              <a:buChar char="•"/>
            </a:pPr>
            <a:r>
              <a:rPr lang="en-US" sz="2400">
                <a:solidFill>
                  <a:srgbClr val="000000"/>
                </a:solidFill>
                <a:latin typeface="Canva Sans"/>
                <a:ea typeface="Canva Sans"/>
                <a:cs typeface="Canva Sans"/>
                <a:sym typeface="Canva Sans"/>
              </a:rPr>
              <a:t>LSST and SALLC: Focused on detecting important regions in images.</a:t>
            </a:r>
          </a:p>
          <a:p>
            <a:pPr algn="just" marL="518160" indent="-259080" lvl="1">
              <a:lnSpc>
                <a:spcPts val="3600"/>
              </a:lnSpc>
              <a:buFont typeface="Arial"/>
              <a:buChar char="•"/>
            </a:pPr>
            <a:r>
              <a:rPr lang="en-US" sz="2400">
                <a:solidFill>
                  <a:srgbClr val="000000"/>
                </a:solidFill>
                <a:latin typeface="Canva Sans"/>
                <a:ea typeface="Canva Sans"/>
                <a:cs typeface="Canva Sans"/>
                <a:sym typeface="Canva Sans"/>
              </a:rPr>
              <a:t>Attention-based models (SE-ResNet, SCE-ResNet) dynamically highlight key features for better interpretability</a:t>
            </a:r>
          </a:p>
          <a:p>
            <a:pPr algn="just">
              <a:lnSpc>
                <a:spcPts val="3600"/>
              </a:lnSpc>
            </a:pPr>
          </a:p>
          <a:p>
            <a:pPr algn="just">
              <a:lnSpc>
                <a:spcPts val="4848"/>
              </a:lnSpc>
            </a:pPr>
            <a:r>
              <a:rPr lang="en-US" sz="2400" b="true">
                <a:solidFill>
                  <a:srgbClr val="000000"/>
                </a:solidFill>
                <a:latin typeface="Canva Sans Bold"/>
                <a:ea typeface="Canva Sans Bold"/>
                <a:cs typeface="Canva Sans Bold"/>
                <a:sym typeface="Canva Sans Bold"/>
              </a:rPr>
              <a:t>Hybrid &amp; Transfer Learning Approaches:</a:t>
            </a:r>
          </a:p>
          <a:p>
            <a:pPr algn="just" marL="518160" indent="-259080" lvl="1">
              <a:lnSpc>
                <a:spcPts val="4512"/>
              </a:lnSpc>
              <a:buFont typeface="Arial"/>
              <a:buChar char="•"/>
            </a:pPr>
            <a:r>
              <a:rPr lang="en-US" sz="2400">
                <a:solidFill>
                  <a:srgbClr val="000000"/>
                </a:solidFill>
                <a:latin typeface="Canva Sans"/>
                <a:ea typeface="Canva Sans"/>
                <a:cs typeface="Canva Sans"/>
                <a:sym typeface="Canva Sans"/>
              </a:rPr>
              <a:t>ResNet50 + Transfer Learning: Improved feature learning for medical images</a:t>
            </a:r>
          </a:p>
          <a:p>
            <a:pPr algn="just" marL="518160" indent="-259080" lvl="1">
              <a:lnSpc>
                <a:spcPts val="3600"/>
              </a:lnSpc>
              <a:buFont typeface="Arial"/>
              <a:buChar char="•"/>
            </a:pPr>
            <a:r>
              <a:rPr lang="en-US" sz="2400">
                <a:solidFill>
                  <a:srgbClr val="000000"/>
                </a:solidFill>
                <a:latin typeface="Canva Sans"/>
                <a:ea typeface="Canva Sans"/>
                <a:cs typeface="Canva Sans"/>
                <a:sym typeface="Canva Sans"/>
              </a:rPr>
              <a:t>Capsule Networks + CNNs: Retained spatial hierarchies and improved classification robustness</a:t>
            </a:r>
          </a:p>
          <a:p>
            <a:pPr algn="just">
              <a:lnSpc>
                <a:spcPts val="3600"/>
              </a:lnSpc>
            </a:pPr>
          </a:p>
        </p:txBody>
      </p:sp>
      <p:sp>
        <p:nvSpPr>
          <p:cNvPr name="TextBox 7" id="7"/>
          <p:cNvSpPr txBox="true"/>
          <p:nvPr/>
        </p:nvSpPr>
        <p:spPr>
          <a:xfrm rot="0">
            <a:off x="456761" y="5414511"/>
            <a:ext cx="7515539" cy="464820"/>
          </a:xfrm>
          <a:prstGeom prst="rect">
            <a:avLst/>
          </a:prstGeom>
        </p:spPr>
        <p:txBody>
          <a:bodyPr anchor="t" rtlCol="false" tIns="0" lIns="0" bIns="0" rIns="0">
            <a:spAutoFit/>
          </a:bodyPr>
          <a:lstStyle/>
          <a:p>
            <a:pPr algn="just">
              <a:lnSpc>
                <a:spcPts val="3779"/>
              </a:lnSpc>
            </a:pPr>
            <a:r>
              <a:rPr lang="en-US" sz="2700" b="true">
                <a:solidFill>
                  <a:srgbClr val="000000"/>
                </a:solidFill>
                <a:latin typeface="Canva Sans Bold"/>
                <a:ea typeface="Canva Sans Bold"/>
                <a:cs typeface="Canva Sans Bold"/>
                <a:sym typeface="Canva Sans Bold"/>
              </a:rPr>
              <a:t>Limitations: </a:t>
            </a:r>
          </a:p>
        </p:txBody>
      </p:sp>
      <p:sp>
        <p:nvSpPr>
          <p:cNvPr name="TextBox 8" id="8"/>
          <p:cNvSpPr txBox="true"/>
          <p:nvPr/>
        </p:nvSpPr>
        <p:spPr>
          <a:xfrm rot="0">
            <a:off x="1148283" y="5955531"/>
            <a:ext cx="15760276" cy="4284357"/>
          </a:xfrm>
          <a:prstGeom prst="rect">
            <a:avLst/>
          </a:prstGeom>
        </p:spPr>
        <p:txBody>
          <a:bodyPr anchor="t" rtlCol="false" tIns="0" lIns="0" bIns="0" rIns="0">
            <a:spAutoFit/>
          </a:bodyPr>
          <a:lstStyle/>
          <a:p>
            <a:pPr algn="just" marL="518164" indent="-259082" lvl="1">
              <a:lnSpc>
                <a:spcPts val="5040"/>
              </a:lnSpc>
              <a:buFont typeface="Arial"/>
              <a:buChar char="•"/>
            </a:pPr>
            <a:r>
              <a:rPr lang="en-US" sz="2400">
                <a:solidFill>
                  <a:srgbClr val="000000"/>
                </a:solidFill>
                <a:latin typeface="Canva Sans"/>
                <a:ea typeface="Canva Sans"/>
                <a:cs typeface="Canva Sans"/>
                <a:sym typeface="Canva Sans"/>
              </a:rPr>
              <a:t>Models struggle to detect lesions with unclear textures, leading to low s</a:t>
            </a:r>
            <a:r>
              <a:rPr lang="en-US" sz="2400">
                <a:solidFill>
                  <a:srgbClr val="000000"/>
                </a:solidFill>
                <a:latin typeface="Canva Sans"/>
                <a:ea typeface="Canva Sans"/>
                <a:cs typeface="Canva Sans"/>
                <a:sym typeface="Canva Sans"/>
              </a:rPr>
              <a:t>ensitivity and missed abnormalities.</a:t>
            </a:r>
          </a:p>
          <a:p>
            <a:pPr algn="just" marL="518164" indent="-259082" lvl="1">
              <a:lnSpc>
                <a:spcPts val="5040"/>
              </a:lnSpc>
              <a:buFont typeface="Arial"/>
              <a:buChar char="•"/>
            </a:pPr>
            <a:r>
              <a:rPr lang="en-US" sz="2400">
                <a:solidFill>
                  <a:srgbClr val="000000"/>
                </a:solidFill>
                <a:latin typeface="Canva Sans"/>
                <a:ea typeface="Canva Sans"/>
                <a:cs typeface="Canva Sans"/>
                <a:sym typeface="Canva Sans"/>
              </a:rPr>
              <a:t>Traditional approaches treat features independently and fail to c</a:t>
            </a:r>
            <a:r>
              <a:rPr lang="en-US" sz="2400">
                <a:solidFill>
                  <a:srgbClr val="000000"/>
                </a:solidFill>
                <a:latin typeface="Canva Sans"/>
                <a:ea typeface="Canva Sans"/>
                <a:cs typeface="Canva Sans"/>
                <a:sym typeface="Canva Sans"/>
              </a:rPr>
              <a:t>apture local relationsh</a:t>
            </a:r>
            <a:r>
              <a:rPr lang="en-US" sz="2400">
                <a:solidFill>
                  <a:srgbClr val="000000"/>
                </a:solidFill>
                <a:latin typeface="Canva Sans"/>
                <a:ea typeface="Canva Sans"/>
                <a:cs typeface="Canva Sans"/>
                <a:sym typeface="Canva Sans"/>
              </a:rPr>
              <a:t>ips in image data.</a:t>
            </a:r>
          </a:p>
          <a:p>
            <a:pPr algn="just" marL="518164" indent="-259082" lvl="1">
              <a:lnSpc>
                <a:spcPts val="5040"/>
              </a:lnSpc>
              <a:buFont typeface="Arial"/>
              <a:buChar char="•"/>
            </a:pPr>
            <a:r>
              <a:rPr lang="en-US" sz="2400">
                <a:solidFill>
                  <a:srgbClr val="000000"/>
                </a:solidFill>
                <a:latin typeface="Canva Sans"/>
                <a:ea typeface="Canva Sans"/>
                <a:cs typeface="Canva Sans"/>
                <a:sym typeface="Canva Sans"/>
              </a:rPr>
              <a:t>L</a:t>
            </a:r>
            <a:r>
              <a:rPr lang="en-US" sz="2400">
                <a:solidFill>
                  <a:srgbClr val="000000"/>
                </a:solidFill>
                <a:latin typeface="Canva Sans"/>
                <a:ea typeface="Canva Sans"/>
                <a:cs typeface="Canva Sans"/>
                <a:sym typeface="Canva Sans"/>
              </a:rPr>
              <a:t>esions with subtle boundaries are often poorly segmented, reducing diagnostic accuracy.</a:t>
            </a:r>
          </a:p>
          <a:p>
            <a:pPr algn="just" marL="518164" indent="-259082" lvl="1">
              <a:lnSpc>
                <a:spcPts val="5040"/>
              </a:lnSpc>
              <a:buFont typeface="Arial"/>
              <a:buChar char="•"/>
            </a:pPr>
            <a:r>
              <a:rPr lang="en-US" sz="2400">
                <a:solidFill>
                  <a:srgbClr val="000000"/>
                </a:solidFill>
                <a:latin typeface="Canva Sans"/>
                <a:ea typeface="Canva Sans"/>
                <a:cs typeface="Canva Sans"/>
                <a:sym typeface="Canva Sans"/>
              </a:rPr>
              <a:t>Small and noisy datasets increase the chances of overfitting and reduce overall performance.</a:t>
            </a:r>
          </a:p>
          <a:p>
            <a:pPr algn="just">
              <a:lnSpc>
                <a:spcPts val="3600"/>
              </a:lnSpc>
            </a:pPr>
          </a:p>
        </p:txBody>
      </p:sp>
      <p:sp>
        <p:nvSpPr>
          <p:cNvPr name="TextBox 9" id="9"/>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6</a:t>
            </a:r>
          </a:p>
        </p:txBody>
      </p:sp>
      <p:grpSp>
        <p:nvGrpSpPr>
          <p:cNvPr name="Group 10" id="10"/>
          <p:cNvGrpSpPr/>
          <p:nvPr/>
        </p:nvGrpSpPr>
        <p:grpSpPr>
          <a:xfrm rot="0">
            <a:off x="0" y="9962804"/>
            <a:ext cx="18288000" cy="9449746"/>
            <a:chOff x="0" y="0"/>
            <a:chExt cx="4816593" cy="2488822"/>
          </a:xfrm>
        </p:grpSpPr>
        <p:sp>
          <p:nvSpPr>
            <p:cNvPr name="Freeform 11" id="11"/>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12" id="12"/>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8839322" y="9915179"/>
            <a:ext cx="1528684" cy="349249"/>
          </a:xfrm>
          <a:prstGeom prst="rect">
            <a:avLst/>
          </a:prstGeom>
        </p:spPr>
        <p:txBody>
          <a:bodyPr anchor="t" rtlCol="false" tIns="0" lIns="0" bIns="0" rIns="0">
            <a:spAutoFit/>
          </a:bodyPr>
          <a:lstStyle/>
          <a:p>
            <a:pPr algn="ctr">
              <a:lnSpc>
                <a:spcPts val="2800"/>
              </a:lnSpc>
            </a:pPr>
            <a:r>
              <a:rPr lang="en-US" sz="2000" b="true">
                <a:solidFill>
                  <a:srgbClr val="000000"/>
                </a:solidFill>
                <a:latin typeface="Canva Sans Bold"/>
                <a:ea typeface="Canva Sans Bold"/>
                <a:cs typeface="Canva Sans Bold"/>
                <a:sym typeface="Canva Sans Bold"/>
              </a:rPr>
              <a:t>7</a:t>
            </a:r>
          </a:p>
        </p:txBody>
      </p:sp>
      <p:sp>
        <p:nvSpPr>
          <p:cNvPr name="TextBox 3" id="3"/>
          <p:cNvSpPr txBox="true"/>
          <p:nvPr/>
        </p:nvSpPr>
        <p:spPr>
          <a:xfrm rot="0">
            <a:off x="344210" y="263637"/>
            <a:ext cx="7515539" cy="464820"/>
          </a:xfrm>
          <a:prstGeom prst="rect">
            <a:avLst/>
          </a:prstGeom>
        </p:spPr>
        <p:txBody>
          <a:bodyPr anchor="t" rtlCol="false" tIns="0" lIns="0" bIns="0" rIns="0">
            <a:spAutoFit/>
          </a:bodyPr>
          <a:lstStyle/>
          <a:p>
            <a:pPr algn="just">
              <a:lnSpc>
                <a:spcPts val="3779"/>
              </a:lnSpc>
            </a:pPr>
            <a:r>
              <a:rPr lang="en-US" sz="2700" b="true">
                <a:solidFill>
                  <a:srgbClr val="000000"/>
                </a:solidFill>
                <a:latin typeface="Canva Sans Bold"/>
                <a:ea typeface="Canva Sans Bold"/>
                <a:cs typeface="Canva Sans Bold"/>
                <a:sym typeface="Canva Sans Bold"/>
              </a:rPr>
              <a:t>Proposed System Overview: </a:t>
            </a:r>
          </a:p>
        </p:txBody>
      </p:sp>
      <p:sp>
        <p:nvSpPr>
          <p:cNvPr name="TextBox 4" id="4"/>
          <p:cNvSpPr txBox="true"/>
          <p:nvPr/>
        </p:nvSpPr>
        <p:spPr>
          <a:xfrm rot="0">
            <a:off x="952378" y="981075"/>
            <a:ext cx="16190186" cy="8812530"/>
          </a:xfrm>
          <a:prstGeom prst="rect">
            <a:avLst/>
          </a:prstGeom>
        </p:spPr>
        <p:txBody>
          <a:bodyPr anchor="t" rtlCol="false" tIns="0" lIns="0" bIns="0" rIns="0">
            <a:spAutoFit/>
          </a:bodyPr>
          <a:lstStyle/>
          <a:p>
            <a:pPr algn="just" marL="518160" indent="-259080" lvl="1">
              <a:lnSpc>
                <a:spcPts val="3479"/>
              </a:lnSpc>
              <a:buFont typeface="Arial"/>
              <a:buChar char="•"/>
            </a:pPr>
            <a:r>
              <a:rPr lang="en-US" sz="2400">
                <a:solidFill>
                  <a:srgbClr val="000000"/>
                </a:solidFill>
                <a:latin typeface="Canva Sans"/>
                <a:ea typeface="Canva Sans"/>
                <a:cs typeface="Canva Sans"/>
                <a:sym typeface="Canva Sans"/>
              </a:rPr>
              <a:t>The system uses two datasets: one for classification</a:t>
            </a:r>
            <a:r>
              <a:rPr lang="en-US" sz="2400">
                <a:solidFill>
                  <a:srgbClr val="000000"/>
                </a:solidFill>
                <a:latin typeface="Canva Sans"/>
                <a:ea typeface="Canva Sans"/>
                <a:cs typeface="Canva Sans"/>
                <a:sym typeface="Canva Sans"/>
              </a:rPr>
              <a:t> and one for segmentation, both containing VCE images of the intestine.</a:t>
            </a:r>
          </a:p>
          <a:p>
            <a:pPr algn="just">
              <a:lnSpc>
                <a:spcPts val="1739"/>
              </a:lnSpc>
            </a:pPr>
          </a:p>
          <a:p>
            <a:pPr algn="just" marL="518160" indent="-259080" lvl="1">
              <a:lnSpc>
                <a:spcPts val="4200"/>
              </a:lnSpc>
              <a:buFont typeface="Arial"/>
              <a:buChar char="•"/>
            </a:pPr>
            <a:r>
              <a:rPr lang="en-US" sz="2400">
                <a:solidFill>
                  <a:srgbClr val="000000"/>
                </a:solidFill>
                <a:latin typeface="Canva Sans"/>
                <a:ea typeface="Canva Sans"/>
                <a:cs typeface="Canva Sans"/>
                <a:sym typeface="Canva Sans"/>
              </a:rPr>
              <a:t>Images are resized, rescaled, and split into training (80%), validation (15%), and testing (5%) sets; labels are encoded for model compatibility.</a:t>
            </a:r>
          </a:p>
          <a:p>
            <a:pPr algn="just">
              <a:lnSpc>
                <a:spcPts val="2100"/>
              </a:lnSpc>
            </a:pPr>
          </a:p>
          <a:p>
            <a:pPr algn="just" marL="518160" indent="-259080" lvl="1">
              <a:lnSpc>
                <a:spcPts val="4224"/>
              </a:lnSpc>
              <a:buFont typeface="Arial"/>
              <a:buChar char="•"/>
            </a:pPr>
            <a:r>
              <a:rPr lang="en-US" sz="2400">
                <a:solidFill>
                  <a:srgbClr val="000000"/>
                </a:solidFill>
                <a:latin typeface="Canva Sans"/>
                <a:ea typeface="Canva Sans"/>
                <a:cs typeface="Canva Sans"/>
                <a:sym typeface="Canva Sans"/>
              </a:rPr>
              <a:t>Transfer learning is applied using pretrained CNN models like EfficientNetB7 to extract meaningful features efficiently only for classification.</a:t>
            </a:r>
          </a:p>
          <a:p>
            <a:pPr algn="just">
              <a:lnSpc>
                <a:spcPts val="2112"/>
              </a:lnSpc>
            </a:pPr>
          </a:p>
          <a:p>
            <a:pPr algn="just" marL="518160" indent="-259080" lvl="1">
              <a:lnSpc>
                <a:spcPts val="4104"/>
              </a:lnSpc>
              <a:buFont typeface="Arial"/>
              <a:buChar char="•"/>
            </a:pPr>
            <a:r>
              <a:rPr lang="en-US" sz="2400">
                <a:solidFill>
                  <a:srgbClr val="000000"/>
                </a:solidFill>
                <a:latin typeface="Canva Sans"/>
                <a:ea typeface="Canva Sans"/>
                <a:cs typeface="Canva Sans"/>
                <a:sym typeface="Canva Sans"/>
              </a:rPr>
              <a:t>An attention module combining channel and spatial attention helps the system focus on the most relevant image regions.</a:t>
            </a:r>
          </a:p>
          <a:p>
            <a:pPr algn="just">
              <a:lnSpc>
                <a:spcPts val="2052"/>
              </a:lnSpc>
            </a:pPr>
          </a:p>
          <a:p>
            <a:pPr algn="just" marL="518160" indent="-259080" lvl="1">
              <a:lnSpc>
                <a:spcPts val="3888"/>
              </a:lnSpc>
              <a:buFont typeface="Arial"/>
              <a:buChar char="•"/>
            </a:pPr>
            <a:r>
              <a:rPr lang="en-US" sz="2400">
                <a:solidFill>
                  <a:srgbClr val="000000"/>
                </a:solidFill>
                <a:latin typeface="Canva Sans"/>
                <a:ea typeface="Canva Sans"/>
                <a:cs typeface="Canva Sans"/>
                <a:sym typeface="Canva Sans"/>
              </a:rPr>
              <a:t>For classification, features pass through global average pooling, dense layers, and a Softmax layer to predict the image class.</a:t>
            </a:r>
          </a:p>
          <a:p>
            <a:pPr algn="just">
              <a:lnSpc>
                <a:spcPts val="1944"/>
              </a:lnSpc>
            </a:pPr>
          </a:p>
          <a:p>
            <a:pPr algn="just" marL="518160" indent="-259080" lvl="1">
              <a:lnSpc>
                <a:spcPts val="4008"/>
              </a:lnSpc>
              <a:buFont typeface="Arial"/>
              <a:buChar char="•"/>
            </a:pPr>
            <a:r>
              <a:rPr lang="en-US" sz="2400">
                <a:solidFill>
                  <a:srgbClr val="000000"/>
                </a:solidFill>
                <a:latin typeface="Canva Sans"/>
                <a:ea typeface="Canva Sans"/>
                <a:cs typeface="Canva Sans"/>
                <a:sym typeface="Canva Sans"/>
              </a:rPr>
              <a:t>For </a:t>
            </a:r>
            <a:r>
              <a:rPr lang="en-US" sz="2400">
                <a:solidFill>
                  <a:srgbClr val="000000"/>
                </a:solidFill>
                <a:latin typeface="Canva Sans"/>
                <a:ea typeface="Canva Sans"/>
                <a:cs typeface="Canva Sans"/>
                <a:sym typeface="Canva Sans"/>
              </a:rPr>
              <a:t>segmentation, refined features are processed using a UNet architecture to produce precise segmentation maps of abnormal areas.</a:t>
            </a:r>
          </a:p>
          <a:p>
            <a:pPr algn="just">
              <a:lnSpc>
                <a:spcPts val="2004"/>
              </a:lnSpc>
            </a:pPr>
          </a:p>
          <a:p>
            <a:pPr algn="just" marL="518160" indent="-259080" lvl="1">
              <a:lnSpc>
                <a:spcPts val="3504"/>
              </a:lnSpc>
              <a:buFont typeface="Arial"/>
              <a:buChar char="•"/>
            </a:pPr>
            <a:r>
              <a:rPr lang="en-US" sz="2400">
                <a:solidFill>
                  <a:srgbClr val="000000"/>
                </a:solidFill>
                <a:latin typeface="Canva Sans"/>
                <a:ea typeface="Canva Sans"/>
                <a:cs typeface="Canva Sans"/>
                <a:sym typeface="Canva Sans"/>
              </a:rPr>
              <a:t>Both models are compiled using the Adam Optimizer—categorical loss for classification and binary loss for segmentation—and output class predictions with highlighted abnormal regions.</a:t>
            </a:r>
          </a:p>
          <a:p>
            <a:pPr algn="just">
              <a:lnSpc>
                <a:spcPts val="3600"/>
              </a:lnSpc>
            </a:pPr>
          </a:p>
        </p:txBody>
      </p:sp>
      <p:sp>
        <p:nvSpPr>
          <p:cNvPr name="TextBox 5" id="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7</a:t>
            </a:r>
          </a:p>
        </p:txBody>
      </p:sp>
      <p:grpSp>
        <p:nvGrpSpPr>
          <p:cNvPr name="Group 6" id="6"/>
          <p:cNvGrpSpPr/>
          <p:nvPr/>
        </p:nvGrpSpPr>
        <p:grpSpPr>
          <a:xfrm rot="0">
            <a:off x="0" y="9962804"/>
            <a:ext cx="18288000" cy="9449746"/>
            <a:chOff x="0" y="0"/>
            <a:chExt cx="4816593" cy="2488822"/>
          </a:xfrm>
        </p:grpSpPr>
        <p:sp>
          <p:nvSpPr>
            <p:cNvPr name="Freeform 7" id="7"/>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8" id="8"/>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172026"/>
            <a:ext cx="18288000" cy="10459026"/>
          </a:xfrm>
          <a:custGeom>
            <a:avLst/>
            <a:gdLst/>
            <a:ahLst/>
            <a:cxnLst/>
            <a:rect r="r" b="b" t="t" l="l"/>
            <a:pathLst>
              <a:path h="10459026" w="18288000">
                <a:moveTo>
                  <a:pt x="0" y="0"/>
                </a:moveTo>
                <a:lnTo>
                  <a:pt x="18288000" y="0"/>
                </a:lnTo>
                <a:lnTo>
                  <a:pt x="18288000" y="10459026"/>
                </a:lnTo>
                <a:lnTo>
                  <a:pt x="0" y="10459026"/>
                </a:lnTo>
                <a:lnTo>
                  <a:pt x="0" y="0"/>
                </a:lnTo>
                <a:close/>
              </a:path>
            </a:pathLst>
          </a:custGeom>
          <a:blipFill>
            <a:blip r:embed="rId2"/>
            <a:stretch>
              <a:fillRect l="-836" t="0" r="-836" b="0"/>
            </a:stretch>
          </a:blipFill>
        </p:spPr>
      </p:sp>
      <p:sp>
        <p:nvSpPr>
          <p:cNvPr name="TextBox 3" id="3"/>
          <p:cNvSpPr txBox="true"/>
          <p:nvPr/>
        </p:nvSpPr>
        <p:spPr>
          <a:xfrm rot="0">
            <a:off x="278550" y="66675"/>
            <a:ext cx="7515539" cy="514350"/>
          </a:xfrm>
          <a:prstGeom prst="rect">
            <a:avLst/>
          </a:prstGeom>
        </p:spPr>
        <p:txBody>
          <a:bodyPr anchor="t" rtlCol="false" tIns="0" lIns="0" bIns="0" rIns="0">
            <a:spAutoFit/>
          </a:bodyPr>
          <a:lstStyle/>
          <a:p>
            <a:pPr algn="just">
              <a:lnSpc>
                <a:spcPts val="4200"/>
              </a:lnSpc>
            </a:pPr>
            <a:r>
              <a:rPr lang="en-US" sz="3000" b="true">
                <a:solidFill>
                  <a:srgbClr val="000000"/>
                </a:solidFill>
                <a:latin typeface="Canva Sans Bold"/>
                <a:ea typeface="Canva Sans Bold"/>
                <a:cs typeface="Canva Sans Bold"/>
                <a:sym typeface="Canva Sans Bold"/>
              </a:rPr>
              <a:t>Architecture Diagram:</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8</a:t>
            </a:r>
          </a:p>
        </p:txBody>
      </p:sp>
      <p:grpSp>
        <p:nvGrpSpPr>
          <p:cNvPr name="Group 5" id="5"/>
          <p:cNvGrpSpPr/>
          <p:nvPr/>
        </p:nvGrpSpPr>
        <p:grpSpPr>
          <a:xfrm rot="0">
            <a:off x="0" y="9962804"/>
            <a:ext cx="18288000" cy="9449746"/>
            <a:chOff x="0" y="0"/>
            <a:chExt cx="4816593" cy="2488822"/>
          </a:xfrm>
        </p:grpSpPr>
        <p:sp>
          <p:nvSpPr>
            <p:cNvPr name="Freeform 6" id="6"/>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7" id="7"/>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28700" y="123825"/>
            <a:ext cx="18022847" cy="10163175"/>
          </a:xfrm>
          <a:custGeom>
            <a:avLst/>
            <a:gdLst/>
            <a:ahLst/>
            <a:cxnLst/>
            <a:rect r="r" b="b" t="t" l="l"/>
            <a:pathLst>
              <a:path h="10163175" w="18022847">
                <a:moveTo>
                  <a:pt x="0" y="0"/>
                </a:moveTo>
                <a:lnTo>
                  <a:pt x="18022847" y="0"/>
                </a:lnTo>
                <a:lnTo>
                  <a:pt x="18022847" y="10163175"/>
                </a:lnTo>
                <a:lnTo>
                  <a:pt x="0" y="10163175"/>
                </a:lnTo>
                <a:lnTo>
                  <a:pt x="0" y="0"/>
                </a:lnTo>
                <a:close/>
              </a:path>
            </a:pathLst>
          </a:custGeom>
          <a:blipFill>
            <a:blip r:embed="rId2"/>
            <a:stretch>
              <a:fillRect l="-249" t="0" r="0" b="0"/>
            </a:stretch>
          </a:blipFill>
        </p:spPr>
      </p:sp>
      <p:sp>
        <p:nvSpPr>
          <p:cNvPr name="TextBox 3" id="3"/>
          <p:cNvSpPr txBox="true"/>
          <p:nvPr/>
        </p:nvSpPr>
        <p:spPr>
          <a:xfrm rot="0">
            <a:off x="278550" y="66675"/>
            <a:ext cx="7515539" cy="514350"/>
          </a:xfrm>
          <a:prstGeom prst="rect">
            <a:avLst/>
          </a:prstGeom>
        </p:spPr>
        <p:txBody>
          <a:bodyPr anchor="t" rtlCol="false" tIns="0" lIns="0" bIns="0" rIns="0">
            <a:spAutoFit/>
          </a:bodyPr>
          <a:lstStyle/>
          <a:p>
            <a:pPr algn="just">
              <a:lnSpc>
                <a:spcPts val="4200"/>
              </a:lnSpc>
            </a:pPr>
            <a:r>
              <a:rPr lang="en-US" sz="3000" b="true">
                <a:solidFill>
                  <a:srgbClr val="000000"/>
                </a:solidFill>
                <a:latin typeface="Canva Sans Bold"/>
                <a:ea typeface="Canva Sans Bold"/>
                <a:cs typeface="Canva Sans Bold"/>
                <a:sym typeface="Canva Sans Bold"/>
              </a:rPr>
              <a:t>Classification Diagram:</a:t>
            </a:r>
          </a:p>
        </p:txBody>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Canva Sans"/>
                <a:ea typeface="Canva Sans"/>
                <a:cs typeface="Canva Sans"/>
                <a:sym typeface="Canva Sans"/>
              </a:rPr>
              <a:t>9</a:t>
            </a:r>
          </a:p>
        </p:txBody>
      </p:sp>
      <p:grpSp>
        <p:nvGrpSpPr>
          <p:cNvPr name="Group 5" id="5"/>
          <p:cNvGrpSpPr/>
          <p:nvPr/>
        </p:nvGrpSpPr>
        <p:grpSpPr>
          <a:xfrm rot="0">
            <a:off x="0" y="9962804"/>
            <a:ext cx="18288000" cy="9449746"/>
            <a:chOff x="0" y="0"/>
            <a:chExt cx="4816593" cy="2488822"/>
          </a:xfrm>
        </p:grpSpPr>
        <p:sp>
          <p:nvSpPr>
            <p:cNvPr name="Freeform 6" id="6"/>
            <p:cNvSpPr/>
            <p:nvPr/>
          </p:nvSpPr>
          <p:spPr>
            <a:xfrm flipH="false" flipV="false" rot="0">
              <a:off x="0" y="0"/>
              <a:ext cx="4816592" cy="2488822"/>
            </a:xfrm>
            <a:custGeom>
              <a:avLst/>
              <a:gdLst/>
              <a:ahLst/>
              <a:cxnLst/>
              <a:rect r="r" b="b" t="t" l="l"/>
              <a:pathLst>
                <a:path h="2488822" w="4816592">
                  <a:moveTo>
                    <a:pt x="0" y="0"/>
                  </a:moveTo>
                  <a:lnTo>
                    <a:pt x="4816592" y="0"/>
                  </a:lnTo>
                  <a:lnTo>
                    <a:pt x="4816592" y="2488822"/>
                  </a:lnTo>
                  <a:lnTo>
                    <a:pt x="0" y="2488822"/>
                  </a:lnTo>
                  <a:close/>
                </a:path>
              </a:pathLst>
            </a:custGeom>
            <a:solidFill>
              <a:srgbClr val="004AAD"/>
            </a:solidFill>
          </p:spPr>
        </p:sp>
        <p:sp>
          <p:nvSpPr>
            <p:cNvPr name="TextBox 7" id="7"/>
            <p:cNvSpPr txBox="true"/>
            <p:nvPr/>
          </p:nvSpPr>
          <p:spPr>
            <a:xfrm>
              <a:off x="0" y="-38100"/>
              <a:ext cx="4816593" cy="2526922"/>
            </a:xfrm>
            <a:prstGeom prst="rect">
              <a:avLst/>
            </a:prstGeom>
          </p:spPr>
          <p:txBody>
            <a:bodyPr anchor="ctr" rtlCol="false" tIns="50800" lIns="50800" bIns="50800" rIns="50800"/>
            <a:lstStyle/>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pPr>
            </a:p>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DAGg9k_DlvY</dc:identifier>
  <dcterms:modified xsi:type="dcterms:W3CDTF">2011-08-01T06:04:30Z</dcterms:modified>
  <cp:revision>1</cp:revision>
  <dc:title>Team_13_ER</dc:title>
</cp:coreProperties>
</file>