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6" r:id="rId10"/>
    <p:sldId id="265" r:id="rId11"/>
    <p:sldId id="267" r:id="rId12"/>
    <p:sldId id="269"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3C89D5-1CAD-4665-B1A1-89717F07B9FA}" v="39" dt="2023-11-18T09:58:54.137"/>
    <p1510:client id="{F1FA35C8-966E-42A2-AD7F-75D3F2D87F0D}" v="70" dt="2023-11-18T05:57:51.38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038302387"/>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5"/>
          <p:cNvSpPr txBox="1">
            <a:spLocks noGrp="1"/>
          </p:cNvSpPr>
          <p:nvPr>
            <p:ph type="ctrTitle"/>
          </p:nvPr>
        </p:nvSpPr>
        <p:spPr>
          <a:prstGeom prst="rect">
            <a:avLst/>
          </a:prstGeom>
        </p:spPr>
        <p:txBody>
          <a:bodyPr/>
          <a:lstStyle/>
          <a:p>
            <a:r>
              <a:t>E-Healthcare management system</a:t>
            </a:r>
          </a:p>
        </p:txBody>
      </p:sp>
      <p:sp>
        <p:nvSpPr>
          <p:cNvPr id="95" name="Subtitle 6"/>
          <p:cNvSpPr txBox="1">
            <a:spLocks noGrp="1"/>
          </p:cNvSpPr>
          <p:nvPr>
            <p:ph type="subTitle" sz="half" idx="1"/>
          </p:nvPr>
        </p:nvSpPr>
        <p:spPr>
          <a:xfrm>
            <a:off x="1371600" y="4114800"/>
            <a:ext cx="6400800" cy="1981200"/>
          </a:xfrm>
          <a:prstGeom prst="rect">
            <a:avLst/>
          </a:prstGeom>
        </p:spPr>
        <p:txBody>
          <a:bodyPr lIns="45719" tIns="45720" rIns="45719" bIns="45720" anchor="t">
            <a:normAutofit/>
          </a:bodyPr>
          <a:lstStyle/>
          <a:p>
            <a:r>
              <a:rPr dirty="0"/>
              <a:t>Student</a:t>
            </a:r>
            <a:r>
              <a:rPr lang="en-US" dirty="0"/>
              <a:t> </a:t>
            </a:r>
            <a:r>
              <a:rPr dirty="0"/>
              <a:t> Reg Nos: 178, 181</a:t>
            </a:r>
          </a:p>
          <a:p>
            <a:r>
              <a:rPr dirty="0" err="1"/>
              <a:t>Batch_Id</a:t>
            </a:r>
            <a:r>
              <a:rPr dirty="0"/>
              <a:t>: 20</a:t>
            </a:r>
          </a:p>
        </p:txBody>
      </p:sp>
      <p:pic>
        <p:nvPicPr>
          <p:cNvPr id="96" name="image2.jpeg" descr="image2.jpeg"/>
          <p:cNvPicPr>
            <a:picLocks noChangeAspect="1"/>
          </p:cNvPicPr>
          <p:nvPr/>
        </p:nvPicPr>
        <p:blipFill>
          <a:blip r:embed="rId2"/>
          <a:stretch>
            <a:fillRect/>
          </a:stretch>
        </p:blipFill>
        <p:spPr>
          <a:xfrm>
            <a:off x="228600" y="553352"/>
            <a:ext cx="2237740" cy="755017"/>
          </a:xfrm>
          <a:prstGeom prst="rect">
            <a:avLst/>
          </a:prstGeom>
          <a:ln w="12700">
            <a:miter lim="400000"/>
          </a:ln>
        </p:spPr>
      </p:pic>
      <p:sp>
        <p:nvSpPr>
          <p:cNvPr id="97" name="Rectangle 8"/>
          <p:cNvSpPr txBox="1"/>
          <p:nvPr/>
        </p:nvSpPr>
        <p:spPr>
          <a:xfrm>
            <a:off x="2865120" y="457200"/>
            <a:ext cx="6080760" cy="12093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b="1"/>
            </a:pPr>
            <a:r>
              <a:rPr dirty="0"/>
              <a:t>SRM INSTITUTE OF SCIENCE AND TECHNOLOGY </a:t>
            </a:r>
          </a:p>
          <a:p>
            <a:pPr algn="ctr">
              <a:defRPr b="1"/>
            </a:pPr>
            <a:r>
              <a:rPr dirty="0"/>
              <a:t>FACULTY OF ENGINEERING AND TECHNOLOGY</a:t>
            </a:r>
          </a:p>
          <a:p>
            <a:pPr algn="ctr">
              <a:defRPr b="1"/>
            </a:pPr>
            <a:r>
              <a:rPr dirty="0"/>
              <a:t>DEPARTMENT OF NETWORKING AND COMMUNICATIONS</a:t>
            </a:r>
          </a:p>
          <a:p>
            <a:pPr algn="ctr">
              <a:defRPr b="1"/>
            </a:pPr>
            <a:r>
              <a:rPr lang="en-US" dirty="0"/>
              <a:t>21CSC203P</a:t>
            </a:r>
            <a:r>
              <a:rPr dirty="0"/>
              <a:t> </a:t>
            </a:r>
            <a:r>
              <a:rPr lang="en-US" dirty="0"/>
              <a:t>-</a:t>
            </a:r>
            <a:r>
              <a:rPr dirty="0"/>
              <a:t> </a:t>
            </a:r>
            <a:r>
              <a:rPr lang="en-US" dirty="0"/>
              <a:t>ADVANCED PROGRAMMING PRACTICE</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7C980B2-4AD4-CC9B-40AF-25C438BA36A4}"/>
              </a:ext>
            </a:extLst>
          </p:cNvPr>
          <p:cNvPicPr>
            <a:picLocks noChangeAspect="1"/>
          </p:cNvPicPr>
          <p:nvPr/>
        </p:nvPicPr>
        <p:blipFill>
          <a:blip r:embed="rId2"/>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1576667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C616-B21E-20A3-17CC-E0018C58185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DA8A5AC-63E1-9F23-24EF-DE336BF8AE8B}"/>
              </a:ext>
            </a:extLst>
          </p:cNvPr>
          <p:cNvSpPr>
            <a:spLocks noGrp="1"/>
          </p:cNvSpPr>
          <p:nvPr>
            <p:ph type="body"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985AE4E4-AAF5-9AEC-7109-95EB1F8CFDE4}"/>
              </a:ext>
            </a:extLst>
          </p:cNvPr>
          <p:cNvPicPr>
            <a:picLocks noChangeAspect="1"/>
          </p:cNvPicPr>
          <p:nvPr/>
        </p:nvPicPr>
        <p:blipFill>
          <a:blip r:embed="rId2"/>
          <a:stretch>
            <a:fillRect/>
          </a:stretch>
        </p:blipFill>
        <p:spPr>
          <a:xfrm>
            <a:off x="454325" y="1018833"/>
            <a:ext cx="8364746" cy="4705315"/>
          </a:xfrm>
          <a:prstGeom prst="rect">
            <a:avLst/>
          </a:prstGeom>
        </p:spPr>
      </p:pic>
    </p:spTree>
    <p:extLst>
      <p:ext uri="{BB962C8B-B14F-4D97-AF65-F5344CB8AC3E}">
        <p14:creationId xmlns:p14="http://schemas.microsoft.com/office/powerpoint/2010/main" val="52825147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B53E-1EE9-C24F-C2B2-4D8D793233D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68476E-BE48-1ACD-D40B-3976E13B8DBE}"/>
              </a:ext>
            </a:extLst>
          </p:cNvPr>
          <p:cNvSpPr>
            <a:spLocks noGrp="1"/>
          </p:cNvSpPr>
          <p:nvPr>
            <p:ph type="body"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C35D5116-A82B-B10F-E61D-03DD5433723D}"/>
              </a:ext>
            </a:extLst>
          </p:cNvPr>
          <p:cNvPicPr>
            <a:picLocks noChangeAspect="1"/>
          </p:cNvPicPr>
          <p:nvPr/>
        </p:nvPicPr>
        <p:blipFill>
          <a:blip r:embed="rId2"/>
          <a:stretch>
            <a:fillRect/>
          </a:stretch>
        </p:blipFill>
        <p:spPr>
          <a:xfrm>
            <a:off x="454325" y="990079"/>
            <a:ext cx="8249728" cy="4647806"/>
          </a:xfrm>
          <a:prstGeom prst="rect">
            <a:avLst/>
          </a:prstGeom>
        </p:spPr>
      </p:pic>
    </p:spTree>
    <p:extLst>
      <p:ext uri="{BB962C8B-B14F-4D97-AF65-F5344CB8AC3E}">
        <p14:creationId xmlns:p14="http://schemas.microsoft.com/office/powerpoint/2010/main" val="320033689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9414-1CDE-928D-34C1-F808BD35CB7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4DD7F9D-BBE5-71C4-200D-E3D46C21889A}"/>
              </a:ext>
            </a:extLst>
          </p:cNvPr>
          <p:cNvSpPr>
            <a:spLocks noGrp="1"/>
          </p:cNvSpPr>
          <p:nvPr>
            <p:ph type="body"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3F1406A6-B243-39FA-34C1-AFA274F5EA7A}"/>
              </a:ext>
            </a:extLst>
          </p:cNvPr>
          <p:cNvPicPr>
            <a:picLocks noChangeAspect="1"/>
          </p:cNvPicPr>
          <p:nvPr/>
        </p:nvPicPr>
        <p:blipFill>
          <a:blip r:embed="rId2"/>
          <a:stretch>
            <a:fillRect/>
          </a:stretch>
        </p:blipFill>
        <p:spPr>
          <a:xfrm>
            <a:off x="454325" y="1076343"/>
            <a:ext cx="8292860" cy="4662183"/>
          </a:xfrm>
          <a:prstGeom prst="rect">
            <a:avLst/>
          </a:prstGeom>
        </p:spPr>
      </p:pic>
    </p:spTree>
    <p:extLst>
      <p:ext uri="{BB962C8B-B14F-4D97-AF65-F5344CB8AC3E}">
        <p14:creationId xmlns:p14="http://schemas.microsoft.com/office/powerpoint/2010/main" val="407483162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le 1"/>
          <p:cNvSpPr txBox="1">
            <a:spLocks noGrp="1"/>
          </p:cNvSpPr>
          <p:nvPr>
            <p:ph type="title"/>
          </p:nvPr>
        </p:nvSpPr>
        <p:spPr>
          <a:prstGeom prst="rect">
            <a:avLst/>
          </a:prstGeom>
        </p:spPr>
        <p:txBody>
          <a:bodyPr/>
          <a:lstStyle/>
          <a:p>
            <a:r>
              <a:t>      Table of contents</a:t>
            </a:r>
          </a:p>
        </p:txBody>
      </p:sp>
      <p:sp>
        <p:nvSpPr>
          <p:cNvPr id="100" name="Content Placeholder 2"/>
          <p:cNvSpPr txBox="1">
            <a:spLocks noGrp="1"/>
          </p:cNvSpPr>
          <p:nvPr>
            <p:ph type="body" idx="1"/>
          </p:nvPr>
        </p:nvSpPr>
        <p:spPr>
          <a:xfrm>
            <a:off x="457200" y="1600200"/>
            <a:ext cx="8229600" cy="4525963"/>
          </a:xfrm>
          <a:prstGeom prst="rect">
            <a:avLst/>
          </a:prstGeom>
        </p:spPr>
        <p:txBody>
          <a:bodyPr lIns="45719" tIns="45720" rIns="45719" bIns="45720" anchor="t">
            <a:normAutofit lnSpcReduction="10000"/>
          </a:bodyPr>
          <a:lstStyle/>
          <a:p>
            <a:pPr marL="0" indent="0">
              <a:buSzTx/>
              <a:buNone/>
            </a:pPr>
            <a:r>
              <a:rPr lang="en-US" dirty="0"/>
              <a:t>                      </a:t>
            </a:r>
            <a:endParaRPr/>
          </a:p>
          <a:p>
            <a:r>
              <a:rPr dirty="0"/>
              <a:t>Introduction</a:t>
            </a:r>
          </a:p>
          <a:p>
            <a:r>
              <a:rPr dirty="0"/>
              <a:t>Motivation</a:t>
            </a:r>
            <a:r>
              <a:rPr lang="en-US" dirty="0"/>
              <a:t> </a:t>
            </a:r>
            <a:endParaRPr dirty="0"/>
          </a:p>
          <a:p>
            <a:r>
              <a:rPr dirty="0"/>
              <a:t>Innovation idea of the project</a:t>
            </a:r>
          </a:p>
          <a:p>
            <a:r>
              <a:rPr dirty="0"/>
              <a:t>Purpose of the project</a:t>
            </a:r>
          </a:p>
          <a:p>
            <a:r>
              <a:rPr dirty="0"/>
              <a:t>Scope of the project</a:t>
            </a:r>
          </a:p>
          <a:p>
            <a:r>
              <a:rPr lang="en-US" dirty="0"/>
              <a:t>Output Screenshots</a:t>
            </a:r>
          </a:p>
          <a:p>
            <a:r>
              <a:rPr lang="en-US" dirty="0"/>
              <a:t>Database</a:t>
            </a:r>
          </a:p>
          <a:p>
            <a:endParaRPr lang="en-US" dirty="0"/>
          </a:p>
          <a:p>
            <a:endParaRPr lang="en-US" dirty="0"/>
          </a:p>
        </p:txBody>
      </p:sp>
      <p:pic>
        <p:nvPicPr>
          <p:cNvPr id="101" name="image2.jpeg" descr="image2.jpeg"/>
          <p:cNvPicPr>
            <a:picLocks noChangeAspect="1"/>
          </p:cNvPicPr>
          <p:nvPr/>
        </p:nvPicPr>
        <p:blipFill>
          <a:blip r:embed="rId2"/>
          <a:stretch>
            <a:fillRect/>
          </a:stretch>
        </p:blipFill>
        <p:spPr>
          <a:xfrm>
            <a:off x="228600" y="553352"/>
            <a:ext cx="2237740" cy="755017"/>
          </a:xfrm>
          <a:prstGeom prst="rect">
            <a:avLst/>
          </a:prstGeom>
          <a:ln w="12700">
            <a:miter lim="400000"/>
          </a:ln>
        </p:spPr>
      </p:pic>
      <p:sp>
        <p:nvSpPr>
          <p:cNvPr id="102" name="Date Placeholder 4"/>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03" name="Slide Number Placeholder 6"/>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itle 1"/>
          <p:cNvSpPr txBox="1">
            <a:spLocks noGrp="1"/>
          </p:cNvSpPr>
          <p:nvPr>
            <p:ph type="title"/>
          </p:nvPr>
        </p:nvSpPr>
        <p:spPr>
          <a:prstGeom prst="rect">
            <a:avLst/>
          </a:prstGeom>
        </p:spPr>
        <p:txBody>
          <a:bodyPr/>
          <a:lstStyle>
            <a:lvl1pPr>
              <a:defRPr b="1"/>
            </a:lvl1pPr>
          </a:lstStyle>
          <a:p>
            <a:r>
              <a:t>Introduction</a:t>
            </a:r>
          </a:p>
        </p:txBody>
      </p:sp>
      <p:sp>
        <p:nvSpPr>
          <p:cNvPr id="106" name="Content Placeholder 2"/>
          <p:cNvSpPr txBox="1">
            <a:spLocks noGrp="1"/>
          </p:cNvSpPr>
          <p:nvPr>
            <p:ph type="body" idx="1"/>
          </p:nvPr>
        </p:nvSpPr>
        <p:spPr>
          <a:xfrm>
            <a:off x="457200" y="1600200"/>
            <a:ext cx="8229600" cy="4525963"/>
          </a:xfrm>
          <a:prstGeom prst="rect">
            <a:avLst/>
          </a:prstGeom>
        </p:spPr>
        <p:txBody>
          <a:bodyPr lIns="45719" tIns="45720" rIns="45719" bIns="45720" anchor="t">
            <a:normAutofit lnSpcReduction="10000"/>
          </a:bodyPr>
          <a:lstStyle/>
          <a:p>
            <a:pPr marL="229235" indent="-229235" defTabSz="612648">
              <a:spcBef>
                <a:spcPts val="500"/>
              </a:spcBef>
              <a:defRPr sz="2144"/>
            </a:pPr>
            <a:r>
              <a:rPr lang="en-US" sz="2200" dirty="0"/>
              <a:t>The E-Healthcare Management System is a python-based application designed to streamline and enhance healthcare services, making them more accessible and efficient. The system aims to facilitate the management of patient records, appointments, and healthcare resources while ensuring data security and user-friendly interactions.</a:t>
            </a:r>
          </a:p>
          <a:p>
            <a:pPr marL="229235" indent="-229235" defTabSz="612648">
              <a:spcBef>
                <a:spcPts val="500"/>
              </a:spcBef>
              <a:defRPr sz="2144"/>
            </a:pPr>
            <a:r>
              <a:rPr sz="2200" dirty="0"/>
              <a:t>Introducing the </a:t>
            </a:r>
            <a:r>
              <a:rPr lang="en-US" sz="2200" dirty="0"/>
              <a:t>E-Healthcare Management</a:t>
            </a:r>
            <a:r>
              <a:rPr sz="2200" dirty="0"/>
              <a:t> Application, a digital tool designed to </a:t>
            </a:r>
            <a:r>
              <a:rPr lang="en-US" sz="2200" dirty="0"/>
              <a:t>consult with a doctor for a regular health check up.</a:t>
            </a:r>
            <a:endParaRPr sz="2200" dirty="0"/>
          </a:p>
          <a:p>
            <a:pPr marL="229235" indent="-229235" defTabSz="612648">
              <a:spcBef>
                <a:spcPts val="500"/>
              </a:spcBef>
              <a:defRPr sz="2144"/>
            </a:pPr>
            <a:r>
              <a:rPr sz="2200" dirty="0"/>
              <a:t> This project aims </a:t>
            </a:r>
            <a:r>
              <a:rPr lang="en-US" sz="2200" dirty="0"/>
              <a:t>on </a:t>
            </a:r>
            <a:r>
              <a:rPr sz="2200" dirty="0"/>
              <a:t>providing a streamlined and intuitive solution to</a:t>
            </a:r>
            <a:r>
              <a:rPr lang="en-US" sz="2200" dirty="0"/>
              <a:t> health consultation in an online platform,</a:t>
            </a:r>
            <a:r>
              <a:rPr sz="2200" dirty="0"/>
              <a:t> that often accompanies modern living.  </a:t>
            </a:r>
          </a:p>
          <a:p>
            <a:pPr marL="229235" indent="-229235" defTabSz="612648">
              <a:spcBef>
                <a:spcPts val="500"/>
              </a:spcBef>
              <a:defRPr sz="2144"/>
            </a:pPr>
            <a:r>
              <a:rPr lang="en-US" sz="2200" dirty="0"/>
              <a:t>Aims to create</a:t>
            </a:r>
            <a:r>
              <a:rPr sz="2200" dirty="0"/>
              <a:t> a</a:t>
            </a:r>
            <a:r>
              <a:rPr lang="en-US" sz="2200" dirty="0"/>
              <a:t>n E-Healthcare management system </a:t>
            </a:r>
            <a:r>
              <a:rPr sz="2200" dirty="0"/>
              <a:t>that allows </a:t>
            </a:r>
            <a:r>
              <a:rPr lang="en-US" sz="2200" dirty="0"/>
              <a:t>people</a:t>
            </a:r>
            <a:r>
              <a:rPr sz="2200" dirty="0"/>
              <a:t> to </a:t>
            </a:r>
            <a:r>
              <a:rPr lang="en-US" sz="2200" dirty="0"/>
              <a:t>get a doctor’s consultation online</a:t>
            </a:r>
            <a:r>
              <a:rPr sz="2200" dirty="0"/>
              <a:t>,</a:t>
            </a:r>
            <a:r>
              <a:rPr lang="en-US" sz="2200" dirty="0"/>
              <a:t> which saves time and effort in getting an appointment in person.</a:t>
            </a:r>
            <a:r>
              <a:rPr sz="2200" dirty="0"/>
              <a:t> </a:t>
            </a:r>
          </a:p>
          <a:p>
            <a:pPr marL="0" indent="0" defTabSz="306324">
              <a:spcBef>
                <a:spcPts val="1300"/>
              </a:spcBef>
              <a:buSzTx/>
              <a:buFontTx/>
              <a:buNone/>
              <a:defRPr sz="1072">
                <a:solidFill>
                  <a:srgbClr val="D1D5DB"/>
                </a:solidFill>
                <a:latin typeface="+mn-lt"/>
                <a:ea typeface="+mn-ea"/>
                <a:cs typeface="+mn-cs"/>
                <a:sym typeface="Helvetica"/>
              </a:defRPr>
            </a:pPr>
            <a:endParaRPr dirty="0"/>
          </a:p>
        </p:txBody>
      </p:sp>
      <p:sp>
        <p:nvSpPr>
          <p:cNvPr id="107" name="Date Placeholder 3"/>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08" name="Slide Number Placeholder 5"/>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pic>
        <p:nvPicPr>
          <p:cNvPr id="3" name="image2.jpeg" descr="image2.jpeg">
            <a:extLst>
              <a:ext uri="{FF2B5EF4-FFF2-40B4-BE49-F238E27FC236}">
                <a16:creationId xmlns:a16="http://schemas.microsoft.com/office/drawing/2014/main" id="{AF9C81BC-4E06-71D6-C384-5EA4AD520A81}"/>
              </a:ext>
            </a:extLst>
          </p:cNvPr>
          <p:cNvPicPr>
            <a:picLocks noChangeAspect="1"/>
          </p:cNvPicPr>
          <p:nvPr/>
        </p:nvPicPr>
        <p:blipFill>
          <a:blip r:embed="rId2"/>
          <a:stretch>
            <a:fillRect/>
          </a:stretch>
        </p:blipFill>
        <p:spPr>
          <a:xfrm>
            <a:off x="401128" y="380824"/>
            <a:ext cx="2237740" cy="75501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prstGeom prst="rect">
            <a:avLst/>
          </a:prstGeom>
        </p:spPr>
        <p:txBody>
          <a:bodyPr lIns="45719" tIns="45720" rIns="45719" bIns="45720" anchor="ctr">
            <a:normAutofit/>
          </a:bodyPr>
          <a:lstStyle>
            <a:lvl1pPr>
              <a:defRPr b="1"/>
            </a:lvl1pPr>
          </a:lstStyle>
          <a:p>
            <a:r>
              <a:t>Motivation</a:t>
            </a:r>
            <a:endParaRPr lang="en-US"/>
          </a:p>
        </p:txBody>
      </p:sp>
      <p:sp>
        <p:nvSpPr>
          <p:cNvPr id="111" name="Content Placeholder 2"/>
          <p:cNvSpPr txBox="1">
            <a:spLocks noGrp="1"/>
          </p:cNvSpPr>
          <p:nvPr>
            <p:ph type="body" idx="1"/>
          </p:nvPr>
        </p:nvSpPr>
        <p:spPr>
          <a:xfrm>
            <a:off x="457200" y="1600200"/>
            <a:ext cx="8229600" cy="4525963"/>
          </a:xfrm>
          <a:prstGeom prst="rect">
            <a:avLst/>
          </a:prstGeom>
        </p:spPr>
        <p:txBody>
          <a:bodyPr>
            <a:normAutofit/>
          </a:bodyPr>
          <a:lstStyle/>
          <a:p>
            <a:pPr marL="274320" indent="-274320" defTabSz="731520">
              <a:spcBef>
                <a:spcPts val="600"/>
              </a:spcBef>
              <a:defRPr sz="2560"/>
            </a:pPr>
            <a:r>
              <a:rPr lang="en-US" sz="2200" b="1" dirty="0"/>
              <a:t>Benefits</a:t>
            </a:r>
            <a:r>
              <a:rPr sz="2200" b="1" dirty="0"/>
              <a:t>:</a:t>
            </a:r>
            <a:r>
              <a:rPr sz="2200" dirty="0"/>
              <a:t> Offers a streamlined approach to managing </a:t>
            </a:r>
            <a:r>
              <a:rPr lang="en-US" sz="2200" dirty="0"/>
              <a:t>prescribed medicine lists and bills; and providing doctor details and patient details in an orderly manner, which is useful in booking appointments.</a:t>
            </a:r>
            <a:endParaRPr sz="2200" dirty="0"/>
          </a:p>
          <a:p>
            <a:r>
              <a:rPr lang="en-US" sz="2200" b="1" dirty="0"/>
              <a:t>Time Saving: </a:t>
            </a:r>
            <a:r>
              <a:rPr lang="en-US" sz="2200" dirty="0"/>
              <a:t>This application can save quite an amount of time and effort of standing for an appointment in person.</a:t>
            </a:r>
            <a:endParaRPr sz="2200" dirty="0"/>
          </a:p>
          <a:p>
            <a:pPr defTabSz="731520">
              <a:spcBef>
                <a:spcPts val="600"/>
              </a:spcBef>
              <a:defRPr sz="2560"/>
            </a:pPr>
            <a:r>
              <a:rPr lang="en-US" sz="2200" b="1" dirty="0"/>
              <a:t>User Authentication and Authorization</a:t>
            </a:r>
            <a:r>
              <a:rPr lang="en-US" sz="2200" dirty="0"/>
              <a:t>: Secure login and registration for healthcare professionals (doctors, nurses), administrators, and patients.</a:t>
            </a:r>
            <a:endParaRPr sz="2200" dirty="0"/>
          </a:p>
          <a:p>
            <a:pPr marL="274320" indent="-274320" defTabSz="731520">
              <a:spcBef>
                <a:spcPts val="600"/>
              </a:spcBef>
              <a:defRPr sz="2560"/>
            </a:pPr>
            <a:r>
              <a:rPr sz="2200" b="1" dirty="0"/>
              <a:t>Productivity Boost:</a:t>
            </a:r>
            <a:r>
              <a:rPr sz="2200" dirty="0"/>
              <a:t> </a:t>
            </a:r>
            <a:r>
              <a:rPr lang="en-US" sz="2200" dirty="0"/>
              <a:t>F</a:t>
            </a:r>
            <a:r>
              <a:rPr sz="2200" dirty="0"/>
              <a:t>ocus</a:t>
            </a:r>
            <a:r>
              <a:rPr lang="en-US" sz="2200" dirty="0"/>
              <a:t>es</a:t>
            </a:r>
            <a:r>
              <a:rPr sz="2200" dirty="0"/>
              <a:t> on </a:t>
            </a:r>
            <a:r>
              <a:rPr lang="en-US" sz="2200" dirty="0"/>
              <a:t>getting secure appointments that enables patients to request appointments with their preferred healthcare providers.</a:t>
            </a:r>
            <a:endParaRPr sz="2200" dirty="0"/>
          </a:p>
        </p:txBody>
      </p:sp>
      <p:sp>
        <p:nvSpPr>
          <p:cNvPr id="112" name="Date Placeholder 3"/>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13" name="Slide Number Placeholder 5"/>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3" name="image2.jpeg" descr="image2.jpeg">
            <a:extLst>
              <a:ext uri="{FF2B5EF4-FFF2-40B4-BE49-F238E27FC236}">
                <a16:creationId xmlns:a16="http://schemas.microsoft.com/office/drawing/2014/main" id="{28292047-2974-7A53-3A0E-1FE73D77B15C}"/>
              </a:ext>
            </a:extLst>
          </p:cNvPr>
          <p:cNvPicPr>
            <a:picLocks noChangeAspect="1"/>
          </p:cNvPicPr>
          <p:nvPr/>
        </p:nvPicPr>
        <p:blipFill>
          <a:blip r:embed="rId2"/>
          <a:stretch>
            <a:fillRect/>
          </a:stretch>
        </p:blipFill>
        <p:spPr>
          <a:xfrm>
            <a:off x="6353354" y="395201"/>
            <a:ext cx="2237740" cy="755017"/>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
          <p:cNvSpPr txBox="1">
            <a:spLocks noGrp="1"/>
          </p:cNvSpPr>
          <p:nvPr>
            <p:ph type="title"/>
          </p:nvPr>
        </p:nvSpPr>
        <p:spPr>
          <a:prstGeom prst="rect">
            <a:avLst/>
          </a:prstGeom>
        </p:spPr>
        <p:txBody>
          <a:bodyPr lIns="45719" tIns="45720" rIns="45719" bIns="45720" anchor="ctr">
            <a:normAutofit/>
          </a:bodyPr>
          <a:lstStyle>
            <a:lvl1pPr>
              <a:defRPr b="1"/>
            </a:lvl1pPr>
          </a:lstStyle>
          <a:p>
            <a:pPr algn="l"/>
            <a:r>
              <a:t>Idea of the Project</a:t>
            </a:r>
            <a:endParaRPr lang="en-US"/>
          </a:p>
        </p:txBody>
      </p:sp>
      <p:sp>
        <p:nvSpPr>
          <p:cNvPr id="116" name="Content Placeholder 2"/>
          <p:cNvSpPr txBox="1">
            <a:spLocks noGrp="1"/>
          </p:cNvSpPr>
          <p:nvPr>
            <p:ph type="body" idx="1"/>
          </p:nvPr>
        </p:nvSpPr>
        <p:spPr>
          <a:xfrm>
            <a:off x="457200" y="1600200"/>
            <a:ext cx="8229600" cy="4525963"/>
          </a:xfrm>
          <a:prstGeom prst="rect">
            <a:avLst/>
          </a:prstGeom>
        </p:spPr>
        <p:txBody>
          <a:bodyPr>
            <a:normAutofit lnSpcReduction="10000"/>
          </a:bodyPr>
          <a:lstStyle/>
          <a:p>
            <a:pPr marL="246888" indent="-246888" defTabSz="658368">
              <a:spcBef>
                <a:spcPts val="500"/>
              </a:spcBef>
              <a:defRPr sz="2304"/>
            </a:pPr>
            <a:r>
              <a:rPr sz="2400" b="1" dirty="0" err="1"/>
              <a:t>Centralised</a:t>
            </a:r>
            <a:r>
              <a:rPr sz="2400" b="1" dirty="0"/>
              <a:t> </a:t>
            </a:r>
            <a:r>
              <a:rPr lang="en-US" sz="2400" b="1" dirty="0"/>
              <a:t>Healthcare</a:t>
            </a:r>
            <a:r>
              <a:rPr sz="2400" b="1" dirty="0"/>
              <a:t> Management:</a:t>
            </a:r>
            <a:r>
              <a:rPr sz="2400" dirty="0"/>
              <a:t> Users can consolidate all their</a:t>
            </a:r>
            <a:r>
              <a:rPr lang="en-US" sz="2400" dirty="0"/>
              <a:t> appointments, prescriptions, bills in one place making it easy to access the documents.</a:t>
            </a:r>
            <a:r>
              <a:rPr sz="2400" dirty="0"/>
              <a:t> </a:t>
            </a:r>
          </a:p>
          <a:p>
            <a:r>
              <a:rPr lang="en-US" sz="2400" b="1" dirty="0"/>
              <a:t>Patient Management</a:t>
            </a:r>
            <a:r>
              <a:rPr lang="en-US" sz="2400" dirty="0"/>
              <a:t>: Patient registration and profile management, including personal details, medical history, and insurance information.</a:t>
            </a:r>
          </a:p>
          <a:p>
            <a:pPr defTabSz="658368">
              <a:spcBef>
                <a:spcPts val="500"/>
              </a:spcBef>
              <a:defRPr sz="2304"/>
            </a:pPr>
            <a:r>
              <a:rPr lang="en-US" sz="2400" b="1" dirty="0"/>
              <a:t>Mobile-Friendly Interface</a:t>
            </a:r>
            <a:r>
              <a:rPr lang="en-US" sz="2400" dirty="0"/>
              <a:t>: Develop a responsive design that allows users to access the system from various devices, including smartphones and tablets.</a:t>
            </a:r>
          </a:p>
          <a:p>
            <a:r>
              <a:rPr lang="en-US" sz="2400" b="1" dirty="0"/>
              <a:t>Reporting and Analytics</a:t>
            </a:r>
            <a:r>
              <a:rPr lang="en-US" sz="2400" dirty="0"/>
              <a:t>: Generate reports and analytics for healthcare providers and administrators to track patient outcomes, appointment statistics, and financial performance</a:t>
            </a:r>
            <a:r>
              <a:rPr lang="en-US" sz="2600" dirty="0"/>
              <a:t>.</a:t>
            </a:r>
          </a:p>
          <a:p>
            <a:pPr marL="246888" indent="-246888" defTabSz="658368">
              <a:spcBef>
                <a:spcPts val="500"/>
              </a:spcBef>
              <a:defRPr sz="2304"/>
            </a:pPr>
            <a:endParaRPr dirty="0"/>
          </a:p>
        </p:txBody>
      </p:sp>
      <p:sp>
        <p:nvSpPr>
          <p:cNvPr id="117" name="Date Placeholder 3"/>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18" name="Slide Number Placeholder 5"/>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pic>
        <p:nvPicPr>
          <p:cNvPr id="5" name="image2.jpeg" descr="image2.jpeg">
            <a:extLst>
              <a:ext uri="{FF2B5EF4-FFF2-40B4-BE49-F238E27FC236}">
                <a16:creationId xmlns:a16="http://schemas.microsoft.com/office/drawing/2014/main" id="{F00FFF80-8C7D-1D41-CB36-5797081F3A38}"/>
              </a:ext>
            </a:extLst>
          </p:cNvPr>
          <p:cNvPicPr>
            <a:picLocks noChangeAspect="1"/>
          </p:cNvPicPr>
          <p:nvPr/>
        </p:nvPicPr>
        <p:blipFill>
          <a:blip r:embed="rId2"/>
          <a:stretch>
            <a:fillRect/>
          </a:stretch>
        </p:blipFill>
        <p:spPr>
          <a:xfrm>
            <a:off x="6180826" y="481465"/>
            <a:ext cx="2237740" cy="755017"/>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lIns="45719" tIns="45720" rIns="45719" bIns="45720" anchor="ctr">
            <a:normAutofit/>
          </a:bodyPr>
          <a:lstStyle>
            <a:lvl1pPr>
              <a:defRPr b="1"/>
            </a:lvl1pPr>
          </a:lstStyle>
          <a:p>
            <a:pPr algn="l"/>
            <a:r>
              <a:rPr dirty="0"/>
              <a:t>Purpose of the Project</a:t>
            </a:r>
            <a:endParaRPr lang="en-US" dirty="0"/>
          </a:p>
        </p:txBody>
      </p:sp>
      <p:sp>
        <p:nvSpPr>
          <p:cNvPr id="121" name="Content Placeholder 2"/>
          <p:cNvSpPr txBox="1">
            <a:spLocks noGrp="1"/>
          </p:cNvSpPr>
          <p:nvPr>
            <p:ph type="body" idx="1"/>
          </p:nvPr>
        </p:nvSpPr>
        <p:spPr>
          <a:xfrm>
            <a:off x="381000" y="1600200"/>
            <a:ext cx="8305800" cy="5257800"/>
          </a:xfrm>
          <a:prstGeom prst="rect">
            <a:avLst/>
          </a:prstGeom>
        </p:spPr>
        <p:txBody>
          <a:bodyPr>
            <a:noAutofit/>
          </a:bodyPr>
          <a:lstStyle/>
          <a:p>
            <a:pPr marL="246888" indent="-246888" defTabSz="658368">
              <a:spcBef>
                <a:spcPts val="500"/>
              </a:spcBef>
              <a:defRPr sz="2304"/>
            </a:pPr>
            <a:r>
              <a:rPr sz="2200" b="1" dirty="0"/>
              <a:t>User-Friendly Interface: </a:t>
            </a:r>
            <a:r>
              <a:rPr sz="2200" dirty="0"/>
              <a:t>Focuses on delivering a user-friendly and intuitive interface that simplifies the process of</a:t>
            </a:r>
            <a:r>
              <a:rPr lang="en-US" sz="2200" dirty="0"/>
              <a:t> scheduling appointments and managing bills and regular medicines</a:t>
            </a:r>
            <a:r>
              <a:rPr sz="2200" dirty="0"/>
              <a:t>. </a:t>
            </a:r>
          </a:p>
          <a:p>
            <a:pPr marL="246888" indent="-246888" defTabSz="658368">
              <a:spcBef>
                <a:spcPts val="500"/>
              </a:spcBef>
              <a:defRPr sz="2304"/>
            </a:pPr>
            <a:r>
              <a:rPr lang="en-US" sz="2200" b="1" dirty="0"/>
              <a:t>Data Security and Compliance</a:t>
            </a:r>
            <a:r>
              <a:rPr lang="en-US" sz="2200" dirty="0"/>
              <a:t>: Ensuring the security and privacy of patient data is a fundamental purpose. The system complies with healthcare data security regulations (e.g., HIPAA in the United States) to protect sensitive medical information.</a:t>
            </a:r>
          </a:p>
          <a:p>
            <a:pPr marL="246888" indent="-246888" defTabSz="658368">
              <a:spcBef>
                <a:spcPts val="500"/>
              </a:spcBef>
              <a:defRPr sz="2304"/>
            </a:pPr>
            <a:r>
              <a:rPr lang="en-US" sz="2200" b="1" dirty="0"/>
              <a:t>Efficient Healthcare Resource Management</a:t>
            </a:r>
            <a:r>
              <a:rPr lang="en-US" sz="2200" dirty="0"/>
              <a:t>: By digitizing and centralizing patient records, appointments, and healthcare resources, the system improves the efficient use of healthcare facilities and professionals, reducing administrative overhead and resource wastage.</a:t>
            </a:r>
            <a:endParaRPr sz="2200" dirty="0"/>
          </a:p>
          <a:p>
            <a:pPr marL="246888" indent="-246888" defTabSz="658368">
              <a:spcBef>
                <a:spcPts val="500"/>
              </a:spcBef>
              <a:defRPr sz="2304"/>
            </a:pPr>
            <a:r>
              <a:rPr sz="2200" b="1" dirty="0"/>
              <a:t>Real-World Application: </a:t>
            </a:r>
            <a:r>
              <a:rPr lang="en-US" sz="2200" dirty="0"/>
              <a:t>Healthcare</a:t>
            </a:r>
            <a:r>
              <a:rPr sz="2200" dirty="0"/>
              <a:t> is a fundamental aspect of daily life for </a:t>
            </a:r>
            <a:r>
              <a:rPr lang="en-US" sz="2200" dirty="0"/>
              <a:t>every individual today and we believe this initiative would be useful in having an eye on one’s well being.</a:t>
            </a:r>
            <a:endParaRPr sz="2200" dirty="0"/>
          </a:p>
        </p:txBody>
      </p:sp>
      <p:sp>
        <p:nvSpPr>
          <p:cNvPr id="122" name="Date Placeholder 3"/>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23" name="Slide Number Placeholder 5"/>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5" name="image2.jpeg" descr="image2.jpeg">
            <a:extLst>
              <a:ext uri="{FF2B5EF4-FFF2-40B4-BE49-F238E27FC236}">
                <a16:creationId xmlns:a16="http://schemas.microsoft.com/office/drawing/2014/main" id="{A9DB690E-4CF8-8C91-00E1-D80A0B0251BD}"/>
              </a:ext>
            </a:extLst>
          </p:cNvPr>
          <p:cNvPicPr>
            <a:picLocks noChangeAspect="1"/>
          </p:cNvPicPr>
          <p:nvPr/>
        </p:nvPicPr>
        <p:blipFill>
          <a:blip r:embed="rId2"/>
          <a:stretch>
            <a:fillRect/>
          </a:stretch>
        </p:blipFill>
        <p:spPr>
          <a:xfrm>
            <a:off x="6525883" y="467088"/>
            <a:ext cx="2237740" cy="75501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lIns="45719" tIns="45720" rIns="45719" bIns="45720" anchor="ctr">
            <a:normAutofit/>
          </a:bodyPr>
          <a:lstStyle>
            <a:lvl1pPr>
              <a:defRPr b="1"/>
            </a:lvl1pPr>
          </a:lstStyle>
          <a:p>
            <a:pPr algn="l"/>
            <a:r>
              <a:t>Scope of the Project</a:t>
            </a:r>
            <a:endParaRPr lang="en-US"/>
          </a:p>
        </p:txBody>
      </p:sp>
      <p:sp>
        <p:nvSpPr>
          <p:cNvPr id="126" name="Content Placeholder 2"/>
          <p:cNvSpPr txBox="1">
            <a:spLocks noGrp="1"/>
          </p:cNvSpPr>
          <p:nvPr>
            <p:ph type="body" idx="1"/>
          </p:nvPr>
        </p:nvSpPr>
        <p:spPr>
          <a:xfrm>
            <a:off x="457200" y="1600200"/>
            <a:ext cx="8229600" cy="4525963"/>
          </a:xfrm>
          <a:prstGeom prst="rect">
            <a:avLst/>
          </a:prstGeom>
        </p:spPr>
        <p:txBody>
          <a:bodyPr>
            <a:normAutofit/>
          </a:bodyPr>
          <a:lstStyle/>
          <a:p>
            <a:pPr marL="318897" indent="-318897" defTabSz="850391">
              <a:defRPr sz="2976"/>
            </a:pPr>
            <a:r>
              <a:rPr sz="2200" b="1" dirty="0"/>
              <a:t>Minimalistic Design: </a:t>
            </a:r>
            <a:r>
              <a:rPr sz="2200" dirty="0"/>
              <a:t>The application will have a straightforward and minimalistic design to focus on core functionalities.</a:t>
            </a:r>
          </a:p>
          <a:p>
            <a:pPr marL="318897" indent="-318897" defTabSz="850391">
              <a:defRPr sz="2976"/>
            </a:pPr>
            <a:r>
              <a:rPr sz="2200" dirty="0"/>
              <a:t> </a:t>
            </a:r>
            <a:r>
              <a:rPr sz="2200" b="1" dirty="0"/>
              <a:t>Single User Focus:</a:t>
            </a:r>
            <a:r>
              <a:rPr sz="2200" dirty="0"/>
              <a:t> The application will be designed for individual use and won't include features for collaborativ</a:t>
            </a:r>
            <a:r>
              <a:rPr lang="en-US" sz="2200" dirty="0"/>
              <a:t>e health management</a:t>
            </a:r>
            <a:r>
              <a:rPr sz="2200" dirty="0"/>
              <a:t>.</a:t>
            </a:r>
            <a:endParaRPr lang="en-US" sz="2200" dirty="0"/>
          </a:p>
          <a:p>
            <a:r>
              <a:rPr lang="en-US" sz="2200" b="1" dirty="0"/>
              <a:t>Integration with Healthcare Systems</a:t>
            </a:r>
            <a:r>
              <a:rPr lang="en-US" sz="2200" dirty="0"/>
              <a:t>: Integrate with other healthcare systems and databases to access and update patient data securely.</a:t>
            </a:r>
          </a:p>
          <a:p>
            <a:r>
              <a:rPr lang="en-US" sz="2200" b="1" dirty="0"/>
              <a:t>User Roles and Access Control</a:t>
            </a:r>
            <a:r>
              <a:rPr lang="en-US" sz="2200" dirty="0"/>
              <a:t>: Define and implement user roles, such as patients, healthcare professionals (doctors, nurses), and administrators, each with specific access privileges.</a:t>
            </a:r>
          </a:p>
          <a:p>
            <a:pPr defTabSz="850391">
              <a:defRPr sz="2976"/>
            </a:pPr>
            <a:endParaRPr dirty="0"/>
          </a:p>
        </p:txBody>
      </p:sp>
      <p:sp>
        <p:nvSpPr>
          <p:cNvPr id="127" name="Date Placeholder 3"/>
          <p:cNvSpPr txBox="1"/>
          <p:nvPr/>
        </p:nvSpPr>
        <p:spPr>
          <a:xfrm>
            <a:off x="502919" y="6414760"/>
            <a:ext cx="204216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t>8/11/2023</a:t>
            </a:r>
          </a:p>
        </p:txBody>
      </p:sp>
      <p:sp>
        <p:nvSpPr>
          <p:cNvPr id="128" name="Slide Number Placeholder 5"/>
          <p:cNvSpPr txBox="1">
            <a:spLocks noGrp="1"/>
          </p:cNvSpPr>
          <p:nvPr>
            <p:ph type="sldNum" sz="quarter" idx="2"/>
          </p:nvPr>
        </p:nvSpPr>
        <p:spPr>
          <a:xfrm>
            <a:off x="8505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pic>
        <p:nvPicPr>
          <p:cNvPr id="3" name="image2.jpeg" descr="image2.jpeg">
            <a:extLst>
              <a:ext uri="{FF2B5EF4-FFF2-40B4-BE49-F238E27FC236}">
                <a16:creationId xmlns:a16="http://schemas.microsoft.com/office/drawing/2014/main" id="{2A9E3E2A-172E-FA4D-DD32-487D587A3881}"/>
              </a:ext>
            </a:extLst>
          </p:cNvPr>
          <p:cNvPicPr>
            <a:picLocks noChangeAspect="1"/>
          </p:cNvPicPr>
          <p:nvPr/>
        </p:nvPicPr>
        <p:blipFill>
          <a:blip r:embed="rId2"/>
          <a:stretch>
            <a:fillRect/>
          </a:stretch>
        </p:blipFill>
        <p:spPr>
          <a:xfrm>
            <a:off x="6166449" y="452711"/>
            <a:ext cx="2237740" cy="755017"/>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869BB-CB8A-6086-9330-4E935769EEA1}"/>
              </a:ext>
            </a:extLst>
          </p:cNvPr>
          <p:cNvSpPr>
            <a:spLocks noGrp="1"/>
          </p:cNvSpPr>
          <p:nvPr>
            <p:ph type="title"/>
          </p:nvPr>
        </p:nvSpPr>
        <p:spPr/>
        <p:txBody>
          <a:bodyPr lIns="45719" tIns="45720" rIns="45719" bIns="45720" anchor="ctr">
            <a:normAutofit/>
          </a:bodyPr>
          <a:lstStyle/>
          <a:p>
            <a:pPr algn="l"/>
            <a:r>
              <a:rPr lang="en-US" dirty="0"/>
              <a:t>Output Screenshot</a:t>
            </a:r>
            <a:endParaRPr lang="en-US"/>
          </a:p>
        </p:txBody>
      </p:sp>
      <p:sp>
        <p:nvSpPr>
          <p:cNvPr id="3" name="Text Placeholder 2">
            <a:extLst>
              <a:ext uri="{FF2B5EF4-FFF2-40B4-BE49-F238E27FC236}">
                <a16:creationId xmlns:a16="http://schemas.microsoft.com/office/drawing/2014/main" id="{983D50D1-8EFD-6FF6-702A-D02A21854697}"/>
              </a:ext>
            </a:extLst>
          </p:cNvPr>
          <p:cNvSpPr>
            <a:spLocks noGrp="1"/>
          </p:cNvSpPr>
          <p:nvPr>
            <p:ph type="body" idx="1"/>
          </p:nvPr>
        </p:nvSpPr>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C102E876-2E31-6248-98C7-96F5B0242E97}"/>
              </a:ext>
            </a:extLst>
          </p:cNvPr>
          <p:cNvPicPr>
            <a:picLocks noChangeAspect="1"/>
          </p:cNvPicPr>
          <p:nvPr/>
        </p:nvPicPr>
        <p:blipFill>
          <a:blip r:embed="rId2"/>
          <a:stretch>
            <a:fillRect/>
          </a:stretch>
        </p:blipFill>
        <p:spPr>
          <a:xfrm>
            <a:off x="454325" y="1536418"/>
            <a:ext cx="8249728" cy="4604674"/>
          </a:xfrm>
          <a:prstGeom prst="rect">
            <a:avLst/>
          </a:prstGeom>
        </p:spPr>
      </p:pic>
      <p:pic>
        <p:nvPicPr>
          <p:cNvPr id="6" name="image2.jpeg" descr="image2.jpeg">
            <a:extLst>
              <a:ext uri="{FF2B5EF4-FFF2-40B4-BE49-F238E27FC236}">
                <a16:creationId xmlns:a16="http://schemas.microsoft.com/office/drawing/2014/main" id="{31D53D70-2FE4-7656-F6FA-2DE3F469C56F}"/>
              </a:ext>
            </a:extLst>
          </p:cNvPr>
          <p:cNvPicPr>
            <a:picLocks noChangeAspect="1"/>
          </p:cNvPicPr>
          <p:nvPr/>
        </p:nvPicPr>
        <p:blipFill>
          <a:blip r:embed="rId3"/>
          <a:stretch>
            <a:fillRect/>
          </a:stretch>
        </p:blipFill>
        <p:spPr>
          <a:xfrm>
            <a:off x="6554638" y="553352"/>
            <a:ext cx="2237740" cy="755017"/>
          </a:xfrm>
          <a:prstGeom prst="rect">
            <a:avLst/>
          </a:prstGeom>
          <a:ln w="12700">
            <a:miter lim="400000"/>
          </a:ln>
        </p:spPr>
      </p:pic>
    </p:spTree>
    <p:extLst>
      <p:ext uri="{BB962C8B-B14F-4D97-AF65-F5344CB8AC3E}">
        <p14:creationId xmlns:p14="http://schemas.microsoft.com/office/powerpoint/2010/main" val="192308980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42E07A8-AF91-45B3-80D5-88BE36578308}"/>
              </a:ext>
            </a:extLst>
          </p:cNvPr>
          <p:cNvPicPr>
            <a:picLocks noChangeAspect="1"/>
          </p:cNvPicPr>
          <p:nvPr/>
        </p:nvPicPr>
        <p:blipFill>
          <a:blip r:embed="rId2"/>
          <a:stretch>
            <a:fillRect/>
          </a:stretch>
        </p:blipFill>
        <p:spPr>
          <a:xfrm>
            <a:off x="482600" y="1128713"/>
            <a:ext cx="8178799" cy="4600573"/>
          </a:xfrm>
          <a:prstGeom prst="rect">
            <a:avLst/>
          </a:prstGeom>
        </p:spPr>
      </p:pic>
    </p:spTree>
    <p:extLst>
      <p:ext uri="{BB962C8B-B14F-4D97-AF65-F5344CB8AC3E}">
        <p14:creationId xmlns:p14="http://schemas.microsoft.com/office/powerpoint/2010/main" val="1651125138"/>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49</TotalTime>
  <Words>612</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E-Healthcare management system</vt:lpstr>
      <vt:lpstr>      Table of contents</vt:lpstr>
      <vt:lpstr>Introduction</vt:lpstr>
      <vt:lpstr>Motivation</vt:lpstr>
      <vt:lpstr>Idea of the Project</vt:lpstr>
      <vt:lpstr>Purpose of the Project</vt:lpstr>
      <vt:lpstr>Scope of the Project</vt:lpstr>
      <vt:lpstr>Output Screenshot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E-Healthcare management system</dc:title>
  <dc:creator>Saanvi</dc:creator>
  <cp:lastModifiedBy>Saanvi</cp:lastModifiedBy>
  <cp:revision>74</cp:revision>
  <dcterms:modified xsi:type="dcterms:W3CDTF">2023-11-18T10:01:04Z</dcterms:modified>
</cp:coreProperties>
</file>