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6"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6534" y="3102725"/>
            <a:ext cx="7418466" cy="509114"/>
          </a:xfrm>
          <a:prstGeom prst="rect">
            <a:avLst/>
          </a:prstGeom>
        </p:spPr>
        <p:txBody>
          <a:bodyPr vert="horz" wrap="square" lIns="0" tIns="16510" rIns="0" bIns="0" rtlCol="0" anchor="t">
            <a:spAutoFit/>
          </a:bodyPr>
          <a:lstStyle/>
          <a:p>
            <a:pPr marL="3213735">
              <a:spcBef>
                <a:spcPts val="130"/>
              </a:spcBef>
            </a:pPr>
            <a:r>
              <a:rPr lang="en-IN" b="1" spc="15" dirty="0">
                <a:latin typeface="Arial"/>
              </a:rPr>
              <a:t>NITHISH S</a:t>
            </a:r>
          </a:p>
        </p:txBody>
      </p:sp>
      <p:sp>
        <p:nvSpPr>
          <p:cNvPr id="8" name="object 8"/>
          <p:cNvSpPr txBox="1"/>
          <p:nvPr/>
        </p:nvSpPr>
        <p:spPr>
          <a:xfrm>
            <a:off x="6809590" y="3684475"/>
            <a:ext cx="1859280" cy="391795"/>
          </a:xfrm>
          <a:prstGeom prst="rect">
            <a:avLst/>
          </a:prstGeom>
        </p:spPr>
        <p:txBody>
          <a:bodyPr vert="horz" wrap="square" lIns="0" tIns="12700" rIns="0" bIns="0" rtlCol="0" anchor="t">
            <a:spAutoFit/>
          </a:bodyPr>
          <a:lstStyle/>
          <a:p>
            <a:pPr marL="12700">
              <a:lnSpc>
                <a:spcPct val="100000"/>
              </a:lnSpc>
              <a:spcBef>
                <a:spcPts val="100"/>
              </a:spcBef>
            </a:pPr>
            <a:r>
              <a:rPr sz="2400" b="1" spc="10" dirty="0">
                <a:solidFill>
                  <a:schemeClr val="tx1">
                    <a:lumMod val="65000"/>
                    <a:lumOff val="35000"/>
                  </a:schemeClr>
                </a:solidFill>
                <a:latin typeface="Trebuchet MS"/>
                <a:cs typeface="Trebuchet MS"/>
              </a:rPr>
              <a:t>Final</a:t>
            </a:r>
            <a:r>
              <a:rPr sz="2400" b="1" spc="-165" dirty="0">
                <a:solidFill>
                  <a:srgbClr val="2D936B"/>
                </a:solidFill>
                <a:latin typeface="Trebuchet MS"/>
                <a:cs typeface="Trebuchet MS"/>
              </a:rPr>
              <a:t> </a:t>
            </a:r>
            <a:r>
              <a:rPr sz="2400" b="1" spc="-5" dirty="0">
                <a:solidFill>
                  <a:schemeClr val="tx1">
                    <a:lumMod val="65000"/>
                    <a:lumOff val="35000"/>
                  </a:schemeClr>
                </a:solidFill>
                <a:latin typeface="Trebuchet MS"/>
                <a:cs typeface="Trebuchet MS"/>
              </a:rPr>
              <a:t>Project</a:t>
            </a:r>
            <a:endParaRPr lang="en-US" sz="240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81932" y="45781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79374" y="526844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80334" y="22391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275664" y="988236"/>
            <a:ext cx="10773335" cy="3416320"/>
          </a:xfrm>
          <a:prstGeom prst="rect">
            <a:avLst/>
          </a:prstGeom>
          <a:noFill/>
        </p:spPr>
        <p:txBody>
          <a:bodyPr wrap="square" lIns="91440" tIns="45720" rIns="91440" bIns="45720" anchor="t">
            <a:spAutoFit/>
          </a:bodyPr>
          <a:lstStyle/>
          <a:p>
            <a:pPr algn="just"/>
            <a:r>
              <a:rPr lang="en-US" dirty="0">
                <a:latin typeface="Times New Roman" panose="02020603050405020304" pitchFamily="18" charset="0"/>
                <a:cs typeface="Times New Roman" panose="02020603050405020304" pitchFamily="18" charset="0"/>
              </a:rPr>
              <a:t>Creating a fake review generator using a TensorFlow word RNN (Recurrent Neural Network) model involves several steps: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Collection*: Gather a dataset of genuine reviews from various sources, along with information about the products or services being reviewed.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*Data Preprocessing*: Clean the dataset by removing irrelevant information, such as HTML tags, punctuation, and special characters. Tokenize the text into words or </a:t>
            </a:r>
            <a:r>
              <a:rPr lang="en-US" dirty="0" err="1">
                <a:latin typeface="Times New Roman" panose="02020603050405020304" pitchFamily="18" charset="0"/>
                <a:cs typeface="Times New Roman" panose="02020603050405020304" pitchFamily="18" charset="0"/>
              </a:rPr>
              <a:t>subwords</a:t>
            </a:r>
            <a:r>
              <a:rPr lang="en-US" dirty="0">
                <a:latin typeface="Times New Roman" panose="02020603050405020304" pitchFamily="18" charset="0"/>
                <a:cs typeface="Times New Roman" panose="02020603050405020304" pitchFamily="18" charset="0"/>
              </a:rPr>
              <a:t>, and create a vocabulary.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*Building the RNN Model*: Use TensorFlow to build a word-level RNN model. This model should consist of an embedding layer to convert words into dense vectors, followed by one or more recurrent layers (e.g., LSTM or GRU) to capture sequential dependencies in the text, and finally, a dense layer for output prediction.</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E1C-CA26-26A7-529F-FC4E8780DCE3}"/>
              </a:ext>
            </a:extLst>
          </p:cNvPr>
          <p:cNvSpPr>
            <a:spLocks noGrp="1"/>
          </p:cNvSpPr>
          <p:nvPr>
            <p:ph type="title"/>
          </p:nvPr>
        </p:nvSpPr>
        <p:spPr>
          <a:xfrm>
            <a:off x="441567" y="329415"/>
            <a:ext cx="4764630" cy="758190"/>
          </a:xfrm>
        </p:spPr>
        <p:txBody>
          <a:bodyPr wrap="square" lIns="0" tIns="0" rIns="0" bIns="0" anchor="t">
            <a:spAutoFit/>
          </a:bodyPr>
          <a:lstStyle/>
          <a:p>
            <a:r>
              <a:rPr lang="en-US" dirty="0"/>
              <a:t>APPLICATIONS</a:t>
            </a:r>
          </a:p>
        </p:txBody>
      </p:sp>
      <p:sp>
        <p:nvSpPr>
          <p:cNvPr id="3" name="Text Placeholder 2">
            <a:extLst>
              <a:ext uri="{FF2B5EF4-FFF2-40B4-BE49-F238E27FC236}">
                <a16:creationId xmlns:a16="http://schemas.microsoft.com/office/drawing/2014/main" id="{F47B03D5-E22B-0DEC-6255-07F55A960E77}"/>
              </a:ext>
            </a:extLst>
          </p:cNvPr>
          <p:cNvSpPr>
            <a:spLocks noGrp="1"/>
          </p:cNvSpPr>
          <p:nvPr>
            <p:ph type="body" idx="1"/>
          </p:nvPr>
        </p:nvSpPr>
        <p:spPr>
          <a:xfrm>
            <a:off x="441567" y="914400"/>
            <a:ext cx="6759389" cy="5539978"/>
          </a:xfrm>
        </p:spPr>
        <p:txBody>
          <a:bodyPr wrap="square" lIns="0" tIns="0" rIns="0" bIns="0" anchor="t">
            <a:spAutoFit/>
          </a:bodyPr>
          <a:lstStyle/>
          <a:p>
            <a:pPr algn="l"/>
            <a:endParaRPr lang="en-US" dirty="0">
              <a:solidFill>
                <a:schemeClr val="tx1"/>
              </a:solidFill>
            </a:endParaRPr>
          </a:p>
          <a:p>
            <a:pPr algn="l"/>
            <a:r>
              <a:rPr lang="en-US" b="1" dirty="0">
                <a:solidFill>
                  <a:schemeClr val="tx1"/>
                </a:solidFill>
              </a:rPr>
              <a:t> Creating a fake review generator using a TensorFlow word RNN model can have several applications, including:</a:t>
            </a:r>
          </a:p>
          <a:p>
            <a:pPr marL="342900" indent="-342900" algn="l">
              <a:buAutoNum type="arabicPeriod"/>
            </a:pPr>
            <a:r>
              <a:rPr lang="en-US" b="1" dirty="0">
                <a:solidFill>
                  <a:schemeClr val="tx1"/>
                </a:solidFill>
              </a:rPr>
              <a:t>*Testing and Evaluation*: It can be used by e-commerce platforms or review-based websites to simulate and test the robustness of their review filtering and moderation systems. By generating fake reviews with various characteristics, they can see how well their systems detect and filter out such fraudulent content.</a:t>
            </a:r>
          </a:p>
          <a:p>
            <a:pPr marL="342900" indent="-342900" algn="l">
              <a:buAutoNum type="arabicPeriod"/>
            </a:pPr>
            <a:endParaRPr lang="en-US" b="1" dirty="0">
              <a:solidFill>
                <a:schemeClr val="tx1"/>
              </a:solidFill>
            </a:endParaRPr>
          </a:p>
          <a:p>
            <a:pPr marL="342900" indent="-342900" algn="l">
              <a:buAutoNum type="arabicPeriod"/>
            </a:pPr>
            <a:r>
              <a:rPr lang="en-US" b="1" dirty="0">
                <a:solidFill>
                  <a:schemeClr val="tx1"/>
                </a:solidFill>
              </a:rPr>
              <a:t>2. *Data Augmentation*: In tasks like sentiment analysis or product recommendation systems, having a diverse dataset is crucial for training accurate models. Fake review generation can augment the dataset with synthetic reviews, thereby increasing its size and diversity.</a:t>
            </a:r>
          </a:p>
          <a:p>
            <a:pPr marL="342900" indent="-342900" algn="l">
              <a:buAutoNum type="arabicPeriod"/>
            </a:pPr>
            <a:r>
              <a:rPr lang="en-US" b="1" dirty="0">
                <a:solidFill>
                  <a:schemeClr val="tx1"/>
                </a:solidFill>
              </a:rPr>
              <a:t>3. *Training and Research*: Researchers and developers can use fake review generation as a tool to study the vulnerabilities of natural language processing (NLP) models to generated adversarial content. This can lead to the development of more robust NLP models.</a:t>
            </a:r>
            <a:endParaRPr lang="en-US" dirty="0">
              <a:solidFill>
                <a:schemeClr val="tx1"/>
              </a:solidFill>
            </a:endParaRPr>
          </a:p>
          <a:p>
            <a:endParaRPr lang="en-US" dirty="0"/>
          </a:p>
        </p:txBody>
      </p:sp>
      <p:pic>
        <p:nvPicPr>
          <p:cNvPr id="4" name="Picture 3" descr="A person holding a large cellphone&#10;&#10;Description automatically generated">
            <a:extLst>
              <a:ext uri="{FF2B5EF4-FFF2-40B4-BE49-F238E27FC236}">
                <a16:creationId xmlns:a16="http://schemas.microsoft.com/office/drawing/2014/main" id="{2145BD1D-89EA-BB70-8901-C06D8576CE76}"/>
              </a:ext>
            </a:extLst>
          </p:cNvPr>
          <p:cNvPicPr>
            <a:picLocks noChangeAspect="1"/>
          </p:cNvPicPr>
          <p:nvPr/>
        </p:nvPicPr>
        <p:blipFill>
          <a:blip r:embed="rId2"/>
          <a:stretch>
            <a:fillRect/>
          </a:stretch>
        </p:blipFill>
        <p:spPr>
          <a:xfrm>
            <a:off x="7534835" y="1450042"/>
            <a:ext cx="4114800" cy="4114800"/>
          </a:xfrm>
          <a:prstGeom prst="rect">
            <a:avLst/>
          </a:prstGeom>
        </p:spPr>
      </p:pic>
    </p:spTree>
    <p:extLst>
      <p:ext uri="{BB962C8B-B14F-4D97-AF65-F5344CB8AC3E}">
        <p14:creationId xmlns:p14="http://schemas.microsoft.com/office/powerpoint/2010/main" val="12063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697" y="6078021"/>
            <a:ext cx="6427639" cy="172420"/>
          </a:xfrm>
          <a:prstGeom prst="rect">
            <a:avLst/>
          </a:prstGeom>
        </p:spPr>
        <p:txBody>
          <a:bodyPr vert="horz" wrap="square" lIns="0" tIns="0" rIns="0" bIns="0" rtlCol="0" anchor="t">
            <a:spAutoFit/>
          </a:bodyPr>
          <a:lstStyle/>
          <a:p>
            <a:pPr>
              <a:lnSpc>
                <a:spcPts val="1275"/>
              </a:lnSpc>
            </a:pPr>
            <a:r>
              <a:rPr lang="en-US" sz="1400" dirty="0"/>
              <a:t>https://colab.research.google.com/drive/1m1jmiQP-XO6TRjomn4arNOXAOHonJRec</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A2A9CD-23BD-1774-227C-DDE16BEE3444}"/>
              </a:ext>
            </a:extLst>
          </p:cNvPr>
          <p:cNvSpPr txBox="1"/>
          <p:nvPr/>
        </p:nvSpPr>
        <p:spPr>
          <a:xfrm>
            <a:off x="1524000" y="1295400"/>
            <a:ext cx="7543800" cy="2862322"/>
          </a:xfrm>
          <a:prstGeom prst="rect">
            <a:avLst/>
          </a:prstGeom>
          <a:noFill/>
        </p:spPr>
        <p:txBody>
          <a:bodyPr wrap="square" rtlCol="0">
            <a:spAutoFit/>
          </a:bodyPr>
          <a:lstStyle/>
          <a:p>
            <a:r>
              <a:rPr lang="en-US" dirty="0"/>
              <a:t>Creating a fake review generator using TensorFlow's Word Recurrent Neural Network (RNN) model involves training a deep learning model on a dataset of authentic reviews to learn the patterns and structure of language used in those reviews. Once trained, the model can generate new text that resembles authentic reviews, but with fictitious content. To accomplish this, the TensorFlow framework can be utilized to implement an RNN architecture, which is well-suited for sequence generation tasks like text generation. The model is trained on a corpus of genuine reviews, learning the relationships between words and sentences to generate coherent and contextually relevant text.</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5816386" y="1713901"/>
            <a:ext cx="4000394" cy="2554545"/>
          </a:xfrm>
          <a:prstGeom prst="rect">
            <a:avLst/>
          </a:prstGeom>
          <a:noFill/>
        </p:spPr>
        <p:txBody>
          <a:bodyPr wrap="square" lIns="91440" tIns="45720" rIns="91440" bIns="45720" anchor="t">
            <a:spAutoFit/>
          </a:bodyPr>
          <a:lstStyle/>
          <a:p>
            <a:r>
              <a:rPr lang="en-US" sz="4000" b="1" dirty="0">
                <a:solidFill>
                  <a:srgbClr val="0D0D0D"/>
                </a:solidFill>
                <a:ea typeface="+mn-lt"/>
                <a:cs typeface="+mn-lt"/>
              </a:rPr>
              <a:t> </a:t>
            </a:r>
            <a:r>
              <a:rPr lang="en-US" sz="4000" b="1" dirty="0"/>
              <a:t> Fake review generator using </a:t>
            </a:r>
            <a:r>
              <a:rPr lang="en-US" sz="4000" b="1" dirty="0" err="1"/>
              <a:t>Tenserflow</a:t>
            </a:r>
            <a:r>
              <a:rPr lang="en-US" sz="4000" b="1" dirty="0"/>
              <a:t> word RNN model</a:t>
            </a:r>
            <a:endParaRPr lang="en-US" sz="4000" b="1" dirty="0">
              <a:cs typeface="Calibri"/>
            </a:endParaRPr>
          </a:p>
        </p:txBody>
      </p:sp>
      <p:pic>
        <p:nvPicPr>
          <p:cNvPr id="2" name="Picture 1">
            <a:extLst>
              <a:ext uri="{FF2B5EF4-FFF2-40B4-BE49-F238E27FC236}">
                <a16:creationId xmlns:a16="http://schemas.microsoft.com/office/drawing/2014/main" id="{810CB620-1263-F36A-F6A1-D6B970243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451932" y="1955855"/>
            <a:ext cx="3001636" cy="342814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48422" y="34453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0000"/>
                </a:solidFill>
              </a:rPr>
              <a:t>A</a:t>
            </a:r>
            <a:r>
              <a:rPr spc="-5" dirty="0">
                <a:solidFill>
                  <a:srgbClr val="000000"/>
                </a:solidFill>
              </a:rPr>
              <a:t>G</a:t>
            </a:r>
            <a:r>
              <a:rPr spc="-35" dirty="0">
                <a:solidFill>
                  <a:srgbClr val="000000"/>
                </a:solidFill>
              </a:rPr>
              <a:t>E</a:t>
            </a:r>
            <a:r>
              <a:rPr spc="15" dirty="0">
                <a:solidFill>
                  <a:srgbClr val="000000"/>
                </a:solidFill>
              </a:rPr>
              <a:t>N</a:t>
            </a:r>
            <a:r>
              <a:rPr dirty="0">
                <a:solidFill>
                  <a:srgbClr val="0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396252" y="1040349"/>
            <a:ext cx="8980919" cy="2352952"/>
          </a:xfrm>
          <a:prstGeom prst="rect">
            <a:avLst/>
          </a:prstGeom>
          <a:noFill/>
        </p:spPr>
        <p:txBody>
          <a:bodyPr wrap="square" lIns="91440" tIns="45720" rIns="91440" bIns="45720" anchor="t">
            <a:spAutoFit/>
          </a:bodyPr>
          <a:lstStyle/>
          <a:p>
            <a:pPr algn="just">
              <a:lnSpc>
                <a:spcPct val="150000"/>
              </a:lnSpc>
            </a:pPr>
            <a:r>
              <a:rPr lang="en-US" sz="2000">
                <a:ea typeface="+mn-lt"/>
                <a:cs typeface="+mn-lt"/>
              </a:rPr>
              <a:t>Developing a fake review generator using a TensorFlow word Recurrent Neural Network (RNN) model involves several key steps. First, data collection is crucial, as the model needs a large dataset of authentic reviews to learn from. Once the dataset is collected, preprocessing steps such as tokenization, lowercasing, and removing punctuation are necessary to prepare the text for the model. </a:t>
            </a:r>
            <a:endParaRPr lang="en-US" sz="2000" dirty="0">
              <a:ea typeface="+mn-lt"/>
              <a:cs typeface="+mn-lt"/>
            </a:endParaRPr>
          </a:p>
        </p:txBody>
      </p:sp>
      <p:sp>
        <p:nvSpPr>
          <p:cNvPr id="2" name="TextBox 1">
            <a:extLst>
              <a:ext uri="{FF2B5EF4-FFF2-40B4-BE49-F238E27FC236}">
                <a16:creationId xmlns:a16="http://schemas.microsoft.com/office/drawing/2014/main" id="{48AD7381-1650-9966-DB2D-187D9113B70B}"/>
              </a:ext>
            </a:extLst>
          </p:cNvPr>
          <p:cNvSpPr txBox="1"/>
          <p:nvPr/>
        </p:nvSpPr>
        <p:spPr>
          <a:xfrm>
            <a:off x="3257552" y="4778295"/>
            <a:ext cx="432847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rgbClr val="202214"/>
                </a:solidFill>
              </a:rPr>
              <a:t>Data Preprocessing</a:t>
            </a:r>
          </a:p>
          <a:p>
            <a:pPr marL="342900" indent="-342900">
              <a:buFont typeface="Arial"/>
              <a:buChar char="•"/>
            </a:pPr>
            <a:r>
              <a:rPr lang="en-US" sz="2000" dirty="0">
                <a:solidFill>
                  <a:srgbClr val="202214"/>
                </a:solidFill>
              </a:rPr>
              <a:t>Building Model Structure</a:t>
            </a:r>
            <a:endParaRPr lang="en-US" sz="2000" dirty="0">
              <a:solidFill>
                <a:srgbClr val="202214"/>
              </a:solidFill>
              <a:cs typeface="Calibri"/>
            </a:endParaRPr>
          </a:p>
          <a:p>
            <a:pPr marL="342900" indent="-342900">
              <a:buFont typeface="Arial"/>
              <a:buChar char="•"/>
            </a:pPr>
            <a:r>
              <a:rPr lang="en-US" sz="2000" dirty="0">
                <a:solidFill>
                  <a:srgbClr val="202214"/>
                </a:solidFill>
              </a:rPr>
              <a:t>Training Data in Model</a:t>
            </a:r>
            <a:endParaRPr lang="en-US" sz="2000" dirty="0">
              <a:solidFill>
                <a:srgbClr val="202214"/>
              </a:solidFill>
              <a:cs typeface="Calibri"/>
            </a:endParaRPr>
          </a:p>
          <a:p>
            <a:pPr marL="342900" indent="-342900">
              <a:buFont typeface="Arial"/>
              <a:buChar char="•"/>
            </a:pPr>
            <a:r>
              <a:rPr lang="en-US" sz="2000" dirty="0">
                <a:solidFill>
                  <a:srgbClr val="202214"/>
                </a:solidFill>
                <a:cs typeface="Calibri"/>
              </a:rPr>
              <a:t>Model Performance </a:t>
            </a:r>
          </a:p>
          <a:p>
            <a:pPr marL="342900" indent="-342900">
              <a:buFont typeface="Arial"/>
              <a:buChar char="•"/>
            </a:pPr>
            <a:r>
              <a:rPr lang="en-US" sz="2000" dirty="0">
                <a:solidFill>
                  <a:srgbClr val="202214"/>
                </a:solidFill>
                <a:cs typeface="Calibri"/>
              </a:rPr>
              <a:t>Model Evaluation</a:t>
            </a:r>
          </a:p>
          <a:p>
            <a:pPr marL="342900" indent="-342900">
              <a:buFont typeface="Arial"/>
              <a:buChar char="•"/>
            </a:pPr>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p:txBody>
      </p:sp>
      <p:pic>
        <p:nvPicPr>
          <p:cNvPr id="23" name="Picture 22" descr="A person pointing at a piece of paper&#10;&#10;Description automatically generated">
            <a:extLst>
              <a:ext uri="{FF2B5EF4-FFF2-40B4-BE49-F238E27FC236}">
                <a16:creationId xmlns:a16="http://schemas.microsoft.com/office/drawing/2014/main" id="{91AB3ED4-9527-0CD3-8E08-C3703EE6F025}"/>
              </a:ext>
            </a:extLst>
          </p:cNvPr>
          <p:cNvPicPr>
            <a:picLocks noChangeAspect="1"/>
          </p:cNvPicPr>
          <p:nvPr/>
        </p:nvPicPr>
        <p:blipFill rotWithShape="1">
          <a:blip r:embed="rId3"/>
          <a:srcRect l="6186" r="7216" b="10285"/>
          <a:stretch/>
        </p:blipFill>
        <p:spPr>
          <a:xfrm>
            <a:off x="602529" y="4778295"/>
            <a:ext cx="2270100" cy="1947250"/>
          </a:xfrm>
          <a:prstGeom prst="rect">
            <a:avLst/>
          </a:prstGeom>
          <a:effectLst>
            <a:outerShdw blurRad="63500" dist="63500" dir="2460000">
              <a:srgbClr val="000000">
                <a:alpha val="81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2681"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2353" y="5964891"/>
            <a:ext cx="773766" cy="7496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278" y="40696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464278" y="1447800"/>
            <a:ext cx="6469922" cy="2246769"/>
          </a:xfrm>
          <a:prstGeom prst="rect">
            <a:avLst/>
          </a:prstGeom>
          <a:noFill/>
        </p:spPr>
        <p:txBody>
          <a:bodyPr wrap="square" lIns="91440" tIns="45720" rIns="91440" bIns="45720" anchor="t">
            <a:spAutoFit/>
          </a:bodyPr>
          <a:lstStyle/>
          <a:p>
            <a:pPr algn="just"/>
            <a:r>
              <a:rPr lang="en-US" sz="2000" b="0" i="0">
                <a:solidFill>
                  <a:srgbClr val="3C4043"/>
                </a:solidFill>
                <a:effectLst/>
                <a:latin typeface="Inter"/>
              </a:rPr>
              <a:t>Developing a fake review generator using a TensorFlow word Recurrent Neural Network (RNN) model involves several key steps. First, data collection is crucial, as the model needs a large dataset of authentic reviews to learn from. Once the dataset is collected, preprocessing steps such as tokenization, lowercasing, and removing punctuation are necessary to prepare the text for the model. </a:t>
            </a:r>
            <a:endParaRPr lang="en-US" sz="2000" dirty="0">
              <a:ea typeface="+mn-lt"/>
              <a:cs typeface="+mn-lt"/>
            </a:endParaRPr>
          </a:p>
        </p:txBody>
      </p:sp>
      <p:sp>
        <p:nvSpPr>
          <p:cNvPr id="11" name="object 6">
            <a:extLst>
              <a:ext uri="{FF2B5EF4-FFF2-40B4-BE49-F238E27FC236}">
                <a16:creationId xmlns:a16="http://schemas.microsoft.com/office/drawing/2014/main" id="{DF1A2B1C-1E71-F6DC-2B2A-F8C0E3C52A8C}"/>
              </a:ext>
            </a:extLst>
          </p:cNvPr>
          <p:cNvSpPr/>
          <p:nvPr/>
        </p:nvSpPr>
        <p:spPr>
          <a:xfrm>
            <a:off x="8751794" y="530038"/>
            <a:ext cx="493619" cy="4695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3049" y="26591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6428" y="9446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2746" y="2581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305859" y="1206666"/>
            <a:ext cx="7314141" cy="2814617"/>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 Developing a fake review generator using a TensorFlow word Recurrent Neural Network (RNN) model involves several key steps. First, data collection is crucial, as the model needs a large dataset of authentic reviews to learn from. Once the dataset is collected, preprocessing steps such as tokenization, lowercasing, and removing punctuation are necessary to prepare the text for the model. </a:t>
            </a:r>
            <a:endParaRPr lang="en-US" sz="1200" dirty="0">
              <a:solidFill>
                <a:srgbClr val="ECECEC"/>
              </a:solidFill>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1D51-1F27-F25A-B5DC-84E100F54726}"/>
              </a:ext>
            </a:extLst>
          </p:cNvPr>
          <p:cNvSpPr>
            <a:spLocks noGrp="1"/>
          </p:cNvSpPr>
          <p:nvPr>
            <p:ph type="title"/>
          </p:nvPr>
        </p:nvSpPr>
        <p:spPr/>
        <p:txBody>
          <a:bodyPr/>
          <a:lstStyle/>
          <a:p>
            <a:r>
              <a:rPr lang="en-IN" dirty="0"/>
              <a:t>ALGORITHM</a:t>
            </a:r>
          </a:p>
        </p:txBody>
      </p:sp>
      <p:sp>
        <p:nvSpPr>
          <p:cNvPr id="3" name="TextBox 2">
            <a:extLst>
              <a:ext uri="{FF2B5EF4-FFF2-40B4-BE49-F238E27FC236}">
                <a16:creationId xmlns:a16="http://schemas.microsoft.com/office/drawing/2014/main" id="{374D0EF6-5B1C-4296-03CC-F7C7A9E93179}"/>
              </a:ext>
            </a:extLst>
          </p:cNvPr>
          <p:cNvSpPr txBox="1"/>
          <p:nvPr/>
        </p:nvSpPr>
        <p:spPr>
          <a:xfrm>
            <a:off x="1676400" y="1599094"/>
            <a:ext cx="7543800" cy="2308324"/>
          </a:xfrm>
          <a:prstGeom prst="rect">
            <a:avLst/>
          </a:prstGeom>
          <a:noFill/>
        </p:spPr>
        <p:txBody>
          <a:bodyPr wrap="square" rtlCol="0">
            <a:spAutoFit/>
          </a:bodyPr>
          <a:lstStyle/>
          <a:p>
            <a:r>
              <a:rPr lang="en-US" b="0" i="0" dirty="0">
                <a:effectLst/>
                <a:latin typeface="Söhne"/>
              </a:rPr>
              <a:t> The Fisher Face Algorithm, also known as Fisher's Linear Discriminant Analysis (FLDA), is a dimensionality reduction technique used primarily in facial recognition and classification tasks. Named after its creator, statistician and biologist Ronald Fisher, the algorithm aims to find the most discriminative features in a dataset by maximizing the ratio of between-class variance to within-class variance. In the context of facial recognition, the algorithm works by projecting high-dimensional face images onto a lower-dimensional subspace </a:t>
            </a:r>
            <a:r>
              <a:rPr lang="en-US" b="0" i="0" dirty="0" err="1">
                <a:effectLst/>
                <a:latin typeface="Söhne"/>
              </a:rPr>
              <a:t>whe</a:t>
            </a:r>
            <a:r>
              <a:rPr lang="en-US" b="0" i="0" dirty="0">
                <a:effectLst/>
                <a:latin typeface="Söhne"/>
              </a:rPr>
              <a:t>.</a:t>
            </a:r>
            <a:endParaRPr lang="en-IN" dirty="0"/>
          </a:p>
        </p:txBody>
      </p:sp>
    </p:spTree>
    <p:extLst>
      <p:ext uri="{BB962C8B-B14F-4D97-AF65-F5344CB8AC3E}">
        <p14:creationId xmlns:p14="http://schemas.microsoft.com/office/powerpoint/2010/main" val="337538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7668" y="53737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2570" y="57802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419304" y="1414183"/>
            <a:ext cx="9164183" cy="2814617"/>
          </a:xfrm>
          <a:prstGeom prst="rect">
            <a:avLst/>
          </a:prstGeom>
          <a:noFill/>
        </p:spPr>
        <p:txBody>
          <a:bodyPr wrap="square" lIns="91440" tIns="45720" rIns="91440" bIns="45720" anchor="t">
            <a:spAutoFit/>
          </a:bodyPr>
          <a:lstStyle/>
          <a:p>
            <a:pPr algn="just">
              <a:lnSpc>
                <a:spcPct val="150000"/>
              </a:lnSpc>
            </a:pPr>
            <a:r>
              <a:rPr lang="en-US" sz="2000" dirty="0"/>
              <a:t>A fake review generator using a TensorFlow word Recurrent Neural Network (RNN) model targets various end users across different sectors. These end users may include consumers relying on product reviews to make purchasing decisions, businesses looking to boost their online reputation, and even researchers studying the impact of fake reviews on online platforms. Consumers might inadvertently rely on fake reviews when shopping online, leading to potentially biased purchasing decisions. </a:t>
            </a: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bject 2">
            <a:extLst>
              <a:ext uri="{FF2B5EF4-FFF2-40B4-BE49-F238E27FC236}">
                <a16:creationId xmlns:a16="http://schemas.microsoft.com/office/drawing/2014/main" id="{E7214513-0AF2-75A7-6E92-EF8C54B38AE7}"/>
              </a:ext>
            </a:extLst>
          </p:cNvPr>
          <p:cNvSpPr/>
          <p:nvPr/>
        </p:nvSpPr>
        <p:spPr>
          <a:xfrm>
            <a:off x="9812991" y="16534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420000">
            <a:off x="9846610" y="3547222"/>
            <a:ext cx="1331259" cy="1476934"/>
          </a:xfrm>
          <a:prstGeom prst="lightningBolt">
            <a:avLst/>
          </a:prstGeom>
          <a:solidFill>
            <a:srgbClr val="42AF51"/>
          </a:solidFill>
        </p:spPr>
        <p:txBody>
          <a:bodyPr wrap="square" lIns="0" tIns="0" rIns="0" bIns="0" rtlCol="0"/>
          <a:lstStyle/>
          <a:p>
            <a:endParaRPr/>
          </a:p>
        </p:txBody>
      </p:sp>
      <p:sp>
        <p:nvSpPr>
          <p:cNvPr id="4" name="object 4"/>
          <p:cNvSpPr/>
          <p:nvPr/>
        </p:nvSpPr>
        <p:spPr>
          <a:xfrm>
            <a:off x="7558928" y="933450"/>
            <a:ext cx="549648" cy="51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47462" y="5447740"/>
            <a:ext cx="561975" cy="561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468518" y="3648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834870" y="1444919"/>
            <a:ext cx="6100916" cy="4618380"/>
          </a:xfrm>
          <a:prstGeom prst="rect">
            <a:avLst/>
          </a:prstGeom>
          <a:noFill/>
        </p:spPr>
        <p:txBody>
          <a:bodyPr wrap="square" lIns="91440" tIns="45720" rIns="91440" bIns="45720" anchor="t">
            <a:spAutoFit/>
          </a:bodyPr>
          <a:lstStyle/>
          <a:p>
            <a:pPr algn="just">
              <a:lnSpc>
                <a:spcPct val="150000"/>
              </a:lnSpc>
            </a:pPr>
            <a:r>
              <a:rPr lang="en-IN" b="1" dirty="0">
                <a:latin typeface="Times New Roman"/>
                <a:cs typeface="Times New Roman"/>
              </a:rPr>
              <a:t>Solution</a:t>
            </a:r>
            <a:r>
              <a:rPr lang="en-IN" dirty="0">
                <a:latin typeface="Times New Roman"/>
                <a:cs typeface="Times New Roman"/>
              </a:rPr>
              <a:t>: </a:t>
            </a:r>
            <a:r>
              <a:rPr lang="en-US" dirty="0">
                <a:latin typeface="Times New Roman"/>
                <a:cs typeface="Times New Roman"/>
              </a:rPr>
              <a:t>Attendance System using Face Detection (Fisher Face Algorithm)</a:t>
            </a:r>
          </a:p>
          <a:p>
            <a:pPr algn="just">
              <a:lnSpc>
                <a:spcPct val="150000"/>
              </a:lnSpc>
            </a:pPr>
            <a:r>
              <a:rPr lang="en-IN" b="1" dirty="0">
                <a:latin typeface="Times New Roman"/>
                <a:cs typeface="Times New Roman"/>
              </a:rPr>
              <a:t>Value</a:t>
            </a:r>
            <a:r>
              <a:rPr lang="en-IN" dirty="0">
                <a:latin typeface="Times New Roman"/>
                <a:cs typeface="Times New Roman"/>
              </a:rPr>
              <a:t> </a:t>
            </a:r>
            <a:r>
              <a:rPr lang="en-IN" b="1" dirty="0">
                <a:latin typeface="Times New Roman"/>
                <a:cs typeface="Times New Roman"/>
              </a:rPr>
              <a:t>Proposition</a:t>
            </a:r>
            <a:r>
              <a:rPr lang="en-IN" dirty="0">
                <a:latin typeface="Times New Roman"/>
                <a:cs typeface="Times New Roman"/>
              </a:rPr>
              <a:t>:</a:t>
            </a:r>
            <a:r>
              <a:rPr lang="en-US" dirty="0">
                <a:latin typeface="Times New Roman"/>
                <a:cs typeface="Times New Roman"/>
              </a:rPr>
              <a:t>A Fake Review Generator leveraging TensorFlow's Word Recurrent Neural Network (RNN) model offers a sophisticated solution for generating realistic yet fabricated reviews. The value proposition lies in its ability to create diverse and convincing content that mimics the style, tone, and structure of authentic reviews. By utilizing RNNs, which excel at capturing sequential patterns in data, the model can learn from vast amounts of existing review data to produce outputs that closely resemble genuine reviews. </a:t>
            </a:r>
            <a:endParaRPr lang="en-IN" dirty="0">
              <a:ea typeface="+mn-lt"/>
              <a:cs typeface="+mn-lt"/>
            </a:endParaRPr>
          </a:p>
        </p:txBody>
      </p:sp>
      <p:pic>
        <p:nvPicPr>
          <p:cNvPr id="10" name="Picture 9" descr="A person holding a puzzle piece&#10;&#10;Description automatically generated">
            <a:extLst>
              <a:ext uri="{FF2B5EF4-FFF2-40B4-BE49-F238E27FC236}">
                <a16:creationId xmlns:a16="http://schemas.microsoft.com/office/drawing/2014/main" id="{1EE15B8E-4D96-E0F9-477D-EE0325CED74C}"/>
              </a:ext>
            </a:extLst>
          </p:cNvPr>
          <p:cNvPicPr>
            <a:picLocks noChangeAspect="1"/>
          </p:cNvPicPr>
          <p:nvPr/>
        </p:nvPicPr>
        <p:blipFill rotWithShape="1">
          <a:blip r:embed="rId2"/>
          <a:srcRect l="3927" t="-594" r="-302" b="4834"/>
          <a:stretch/>
        </p:blipFill>
        <p:spPr>
          <a:xfrm>
            <a:off x="251011" y="1887455"/>
            <a:ext cx="3576843" cy="35540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85345" y="4017870"/>
            <a:ext cx="905435" cy="88302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5547" y="394438"/>
            <a:ext cx="639295" cy="69364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8815" y="5234829"/>
            <a:ext cx="405092" cy="39388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24096" y="29458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3199280" y="996942"/>
            <a:ext cx="6993121" cy="5035353"/>
          </a:xfrm>
          <a:prstGeom prst="rect">
            <a:avLst/>
          </a:prstGeom>
          <a:noFill/>
        </p:spPr>
        <p:txBody>
          <a:bodyPr wrap="square" lIns="91440" tIns="45720" rIns="91440" bIns="45720" anchor="t">
            <a:spAutoFit/>
          </a:bodyPr>
          <a:lstStyle/>
          <a:p>
            <a:pPr algn="just">
              <a:lnSpc>
                <a:spcPct val="150000"/>
              </a:lnSpc>
            </a:pPr>
            <a:r>
              <a:rPr lang="en-US" dirty="0">
                <a:ea typeface="+mn-lt"/>
                <a:cs typeface="+mn-lt"/>
              </a:rPr>
              <a:t>Creating a fake review generator using a TensorFlow word RNN (Recurrent Neural Network) model adds a touch of innovation to the solution. By leveraging TensorFlow, a powerful deep learning framework, and employing RNNs, which are well-suited for sequential data generation tasks like text generation, the system can produce realistic-looking reviews with a "wow" </a:t>
            </a:r>
            <a:r>
              <a:rPr lang="en-US" dirty="0" err="1">
                <a:ea typeface="+mn-lt"/>
                <a:cs typeface="+mn-lt"/>
              </a:rPr>
              <a:t>factor.The</a:t>
            </a:r>
            <a:r>
              <a:rPr lang="en-US" dirty="0">
                <a:ea typeface="+mn-lt"/>
                <a:cs typeface="+mn-lt"/>
              </a:rPr>
              <a:t> process typically involves training the RNN model on a dataset of genuine reviews to learn the underlying patterns and language structures. Once trained, the model can generate new text by sampling from the learned probability distribution of words. By incorporating techniques such as beam search or temperature scaling, the generated reviews can exhibit a level of coherence and diversity, enhancing their believability.</a:t>
            </a:r>
          </a:p>
        </p:txBody>
      </p:sp>
      <p:pic>
        <p:nvPicPr>
          <p:cNvPr id="9" name="Picture 8" descr="A hand holding a light bulb&#10;&#10;Description automatically generated">
            <a:extLst>
              <a:ext uri="{FF2B5EF4-FFF2-40B4-BE49-F238E27FC236}">
                <a16:creationId xmlns:a16="http://schemas.microsoft.com/office/drawing/2014/main" id="{E89518BE-A3F9-2C6D-D441-2075C8DE012F}"/>
              </a:ext>
            </a:extLst>
          </p:cNvPr>
          <p:cNvPicPr>
            <a:picLocks noChangeAspect="1"/>
          </p:cNvPicPr>
          <p:nvPr/>
        </p:nvPicPr>
        <p:blipFill rotWithShape="1">
          <a:blip r:embed="rId2"/>
          <a:srcRect l="14208" t="2452" r="13694" b="3270"/>
          <a:stretch/>
        </p:blipFill>
        <p:spPr>
          <a:xfrm>
            <a:off x="228601" y="1483659"/>
            <a:ext cx="2966718" cy="38793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1104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Inter</vt:lpstr>
      <vt:lpstr>Söhne</vt:lpstr>
      <vt:lpstr>Times New Roman</vt:lpstr>
      <vt:lpstr>Trebuchet MS</vt:lpstr>
      <vt:lpstr>Office Theme</vt:lpstr>
      <vt:lpstr>NITHISH S</vt:lpstr>
      <vt:lpstr>PROJECT TITLE</vt:lpstr>
      <vt:lpstr>AGENDA</vt:lpstr>
      <vt:lpstr>PROBLEM STATEMENT</vt:lpstr>
      <vt:lpstr>PROJECT OVERVIEW</vt:lpstr>
      <vt:lpstr>ALGORITHM</vt:lpstr>
      <vt:lpstr>WHO ARE THE END USERS?</vt:lpstr>
      <vt:lpstr>YOUR SOLUTION AND ITS VALUE PROPOSITION</vt:lpstr>
      <vt:lpstr>THE WOW IN YOUR SOLUTION</vt:lpstr>
      <vt:lpstr>PowerPoint Presentation</vt:lpstr>
      <vt:lpstr>APPLICATIONS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Kelvin Abishek</cp:lastModifiedBy>
  <cp:revision>326</cp:revision>
  <dcterms:created xsi:type="dcterms:W3CDTF">2024-03-29T14:48:44Z</dcterms:created>
  <dcterms:modified xsi:type="dcterms:W3CDTF">2024-04-08T13:43:06Z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