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mp4" ContentType="video/mp4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y="3930650" cx="6972300"/>
  <p:notesSz cx="6972300" cy="393065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ctrTitle"/>
          </p:nvPr>
        </p:nvSpPr>
        <p:spPr>
          <a:xfrm>
            <a:off x="660490" y="829804"/>
            <a:ext cx="5047173" cy="1908343"/>
          </a:xfrm>
        </p:spPr>
        <p:txBody>
          <a:bodyPr anchor="b"/>
          <a:lstStyle>
            <a:lvl1pPr>
              <a:defRPr sz="411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Subtitle 2"/>
          <p:cNvSpPr>
            <a:spLocks noGrp="1"/>
          </p:cNvSpPr>
          <p:nvPr>
            <p:ph type="subTitle" idx="1"/>
          </p:nvPr>
        </p:nvSpPr>
        <p:spPr>
          <a:xfrm>
            <a:off x="660490" y="2738147"/>
            <a:ext cx="5047173" cy="493721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261473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522945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784418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04589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1307363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1568836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1830309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209178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60491" y="2751447"/>
            <a:ext cx="5047173" cy="324825"/>
          </a:xfrm>
        </p:spPr>
        <p:txBody>
          <a:bodyPr anchor="b">
            <a:normAutofit/>
          </a:bodyPr>
          <a:lstStyle>
            <a:lvl1pPr algn="l">
              <a:defRPr b="0" sz="137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60490" y="393065"/>
            <a:ext cx="5047173" cy="2086641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3076272"/>
            <a:ext cx="5047172" cy="282970"/>
          </a:xfrm>
        </p:spPr>
        <p:txBody>
          <a:bodyPr>
            <a:normAutofit/>
          </a:bodyPr>
          <a:lstStyle>
            <a:lvl1pPr indent="0" marL="0">
              <a:buNone/>
              <a:defRPr sz="686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5047174" cy="1135521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096346"/>
            <a:ext cx="5047174" cy="1353891"/>
          </a:xfrm>
        </p:spPr>
        <p:txBody>
          <a:bodyPr anchor="ctr">
            <a:normAutofit/>
          </a:bodyPr>
          <a:lstStyle>
            <a:lvl1pPr indent="0" marL="0">
              <a:buNone/>
              <a:defRPr sz="1029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00590" y="829804"/>
            <a:ext cx="4574608" cy="1331638"/>
          </a:xfrm>
        </p:spPr>
        <p:txBody>
          <a:bodyPr/>
          <a:lstStyle>
            <a:lvl1pPr>
              <a:defRPr sz="2745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03948" y="2161442"/>
            <a:ext cx="4163049" cy="196116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801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2493571"/>
            <a:ext cx="5047174" cy="960826"/>
          </a:xfrm>
        </p:spPr>
        <p:txBody>
          <a:bodyPr anchor="ctr">
            <a:normAutofit/>
          </a:bodyPr>
          <a:lstStyle>
            <a:lvl1pPr indent="0" marL="0">
              <a:buNone/>
              <a:defRPr sz="1029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80" name="TextBox 11"/>
          <p:cNvSpPr txBox="1"/>
          <p:nvPr/>
        </p:nvSpPr>
        <p:spPr>
          <a:xfrm>
            <a:off x="513713" y="556672"/>
            <a:ext cx="458593" cy="116602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6977" lang="en-US"/>
              <a:t>“</a:t>
            </a:r>
          </a:p>
        </p:txBody>
      </p:sp>
      <p:sp>
        <p:nvSpPr>
          <p:cNvPr id="1048681" name="TextBox 14"/>
          <p:cNvSpPr txBox="1"/>
          <p:nvPr/>
        </p:nvSpPr>
        <p:spPr>
          <a:xfrm>
            <a:off x="5335874" y="1498088"/>
            <a:ext cx="458593" cy="116602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6977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60489" y="1790630"/>
            <a:ext cx="5047174" cy="947517"/>
          </a:xfrm>
        </p:spPr>
        <p:txBody>
          <a:bodyPr anchor="b"/>
          <a:lstStyle>
            <a:lvl1pPr algn="l">
              <a:defRPr b="0" cap="none" sz="228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60489" y="2738147"/>
            <a:ext cx="5047174" cy="493137"/>
          </a:xfrm>
        </p:spPr>
        <p:txBody>
          <a:bodyPr anchor="t"/>
          <a:lstStyle>
            <a:lvl1pPr algn="l" indent="0" marL="0">
              <a:buNone/>
              <a:defRPr cap="none" sz="1144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indent="0" marL="522945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indent="0" marL="784418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indent="0" marL="104589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indent="0" marL="1307363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indent="0" marL="1568836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indent="0" marL="1830309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indent="0" marL="209178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361967" y="1135521"/>
            <a:ext cx="1685239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3127" y="1528586"/>
            <a:ext cx="1674078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0968" y="1135521"/>
            <a:ext cx="1679163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4932" y="1528586"/>
            <a:ext cx="1685198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1135521"/>
            <a:ext cx="1676802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74438" y="1528586"/>
            <a:ext cx="1676802" cy="2057222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2130887" y="1222869"/>
            <a:ext cx="0" cy="227104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3981524" y="1222869"/>
            <a:ext cx="0" cy="2273611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373127" y="2436424"/>
            <a:ext cx="1681341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373127" y="1266543"/>
            <a:ext cx="1681341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18"/>
          </p:nvPr>
        </p:nvSpPr>
        <p:spPr>
          <a:xfrm>
            <a:off x="373127" y="2766707"/>
            <a:ext cx="1681341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4237" y="2436424"/>
            <a:ext cx="1675894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2224236" y="1266543"/>
            <a:ext cx="1675894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23463" y="2766707"/>
            <a:ext cx="1678113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74438" y="2436424"/>
            <a:ext cx="1676802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4074438" y="1266543"/>
            <a:ext cx="1676802" cy="873478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74367" y="2766706"/>
            <a:ext cx="1679023" cy="377813"/>
          </a:xfrm>
        </p:spPr>
        <p:txBody>
          <a:bodyPr anchor="t"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2130887" y="1222869"/>
            <a:ext cx="0" cy="227104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3981524" y="1222869"/>
            <a:ext cx="0" cy="2273611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Vertical Title 1"/>
          <p:cNvSpPr>
            <a:spLocks noGrp="1"/>
          </p:cNvSpPr>
          <p:nvPr>
            <p:ph type="title" orient="vert"/>
          </p:nvPr>
        </p:nvSpPr>
        <p:spPr>
          <a:xfrm>
            <a:off x="4748971" y="246576"/>
            <a:ext cx="1002269" cy="3339233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128" y="508620"/>
            <a:ext cx="4245113" cy="30771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60491" y="1640197"/>
            <a:ext cx="5047173" cy="1097950"/>
          </a:xfrm>
        </p:spPr>
        <p:txBody>
          <a:bodyPr anchor="b"/>
          <a:lstStyle>
            <a:lvl1pPr algn="l">
              <a:defRPr b="0" cap="none" sz="2288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660490" y="2738147"/>
            <a:ext cx="5047173" cy="493137"/>
          </a:xfrm>
        </p:spPr>
        <p:txBody>
          <a:bodyPr anchor="t"/>
          <a:lstStyle>
            <a:lvl1pPr algn="l" indent="0" marL="0">
              <a:buNone/>
              <a:defRPr cap="all" sz="1144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2pPr>
            <a:lvl3pPr indent="0" marL="522945">
              <a:buNone/>
              <a:defRPr sz="915">
                <a:solidFill>
                  <a:schemeClr val="tx1">
                    <a:tint val="75000"/>
                  </a:schemeClr>
                </a:solidFill>
              </a:defRPr>
            </a:lvl3pPr>
            <a:lvl4pPr indent="0" marL="784418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indent="0" marL="104589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indent="0" marL="1307363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indent="0" marL="1568836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indent="0" marL="1830309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indent="0" marL="2091781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sz="half" idx="1"/>
          </p:nvPr>
        </p:nvSpPr>
        <p:spPr>
          <a:xfrm>
            <a:off x="630957" y="1181015"/>
            <a:ext cx="2514156" cy="2404794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3233663" y="1178445"/>
            <a:ext cx="2514158" cy="2407363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30957" y="1091847"/>
            <a:ext cx="2514156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630957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33665" y="1091847"/>
            <a:ext cx="2514156" cy="330283"/>
          </a:xfrm>
        </p:spPr>
        <p:txBody>
          <a:bodyPr anchor="b">
            <a:noAutofit/>
          </a:bodyPr>
          <a:lstStyle>
            <a:lvl1pPr indent="0" marL="0">
              <a:buNone/>
              <a:defRPr b="0" sz="1373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261473">
              <a:buNone/>
              <a:defRPr b="1" sz="1144"/>
            </a:lvl2pPr>
            <a:lvl3pPr indent="0" marL="522945">
              <a:buNone/>
              <a:defRPr b="1" sz="1029"/>
            </a:lvl3pPr>
            <a:lvl4pPr indent="0" marL="784418">
              <a:buNone/>
              <a:defRPr b="1" sz="915"/>
            </a:lvl4pPr>
            <a:lvl5pPr indent="0" marL="1045891">
              <a:buNone/>
              <a:defRPr b="1" sz="915"/>
            </a:lvl5pPr>
            <a:lvl6pPr indent="0" marL="1307363">
              <a:buNone/>
              <a:defRPr b="1" sz="915"/>
            </a:lvl6pPr>
            <a:lvl7pPr indent="0" marL="1568836">
              <a:buNone/>
              <a:defRPr b="1" sz="915"/>
            </a:lvl7pPr>
            <a:lvl8pPr indent="0" marL="1830309">
              <a:buNone/>
              <a:defRPr b="1" sz="915"/>
            </a:lvl8pPr>
            <a:lvl9pPr indent="0" marL="2091781">
              <a:buNone/>
              <a:defRPr b="1" sz="9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3233665" y="1441238"/>
            <a:ext cx="2514156" cy="2144570"/>
          </a:xfrm>
        </p:spPr>
        <p:txBody>
          <a:bodyPr>
            <a:normAutofit/>
          </a:bodyPr>
          <a:lstStyle>
            <a:lvl1pPr>
              <a:defRPr sz="1029"/>
            </a:lvl1pPr>
            <a:lvl2pPr>
              <a:defRPr sz="915"/>
            </a:lvl2pPr>
            <a:lvl3pPr>
              <a:defRPr sz="801"/>
            </a:lvl3pPr>
            <a:lvl4pPr>
              <a:defRPr sz="686"/>
            </a:lvl4pPr>
            <a:lvl5pPr>
              <a:defRPr sz="686"/>
            </a:lvl5pPr>
            <a:lvl6pPr>
              <a:defRPr sz="686"/>
            </a:lvl6pPr>
            <a:lvl7pPr>
              <a:defRPr sz="686"/>
            </a:lvl7pPr>
            <a:lvl8pPr>
              <a:defRPr sz="686"/>
            </a:lvl8pPr>
            <a:lvl9pPr>
              <a:defRPr sz="6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60489" y="829804"/>
            <a:ext cx="1944983" cy="829804"/>
          </a:xfrm>
        </p:spPr>
        <p:txBody>
          <a:bodyPr anchor="b"/>
          <a:lstStyle>
            <a:lvl1pPr algn="l">
              <a:defRPr b="0" sz="1373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2736202" y="829804"/>
            <a:ext cx="2971461" cy="2620433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29"/>
            </a:lvl2pPr>
            <a:lvl3pPr>
              <a:defRPr sz="915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89" y="1793541"/>
            <a:ext cx="1944983" cy="1659607"/>
          </a:xfrm>
        </p:spPr>
        <p:txBody>
          <a:bodyPr/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59890" y="1062727"/>
            <a:ext cx="2912506" cy="902598"/>
          </a:xfrm>
        </p:spPr>
        <p:txBody>
          <a:bodyPr anchor="b">
            <a:normAutofit/>
          </a:bodyPr>
          <a:lstStyle>
            <a:lvl1pPr algn="l">
              <a:defRPr b="0" sz="2059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974271" y="655109"/>
            <a:ext cx="1830229" cy="2620433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915"/>
            </a:lvl1pPr>
            <a:lvl2pPr indent="0" marL="261473">
              <a:buNone/>
              <a:defRPr sz="915"/>
            </a:lvl2pPr>
            <a:lvl3pPr indent="0" marL="522945">
              <a:buNone/>
              <a:defRPr sz="915"/>
            </a:lvl3pPr>
            <a:lvl4pPr indent="0" marL="784418">
              <a:buNone/>
              <a:defRPr sz="915"/>
            </a:lvl4pPr>
            <a:lvl5pPr indent="0" marL="1045891">
              <a:buNone/>
              <a:defRPr sz="915"/>
            </a:lvl5pPr>
            <a:lvl6pPr indent="0" marL="1307363">
              <a:buNone/>
              <a:defRPr sz="915"/>
            </a:lvl6pPr>
            <a:lvl7pPr indent="0" marL="1568836">
              <a:buNone/>
              <a:defRPr sz="915"/>
            </a:lvl7pPr>
            <a:lvl8pPr indent="0" marL="1830309">
              <a:buNone/>
              <a:defRPr sz="915"/>
            </a:lvl8pPr>
            <a:lvl9pPr indent="0" marL="2091781">
              <a:buNone/>
              <a:defRPr sz="915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90" y="2096347"/>
            <a:ext cx="2907972" cy="786130"/>
          </a:xfrm>
        </p:spPr>
        <p:txBody>
          <a:bodyPr>
            <a:normAutofit/>
          </a:bodyPr>
          <a:lstStyle>
            <a:lvl1pPr indent="0" marL="0">
              <a:buNone/>
              <a:defRPr sz="801"/>
            </a:lvl1pPr>
            <a:lvl2pPr indent="0" marL="261473">
              <a:buNone/>
              <a:defRPr sz="686"/>
            </a:lvl2pPr>
            <a:lvl3pPr indent="0" marL="522945">
              <a:buNone/>
              <a:defRPr sz="572"/>
            </a:lvl3pPr>
            <a:lvl4pPr indent="0" marL="784418">
              <a:buNone/>
              <a:defRPr sz="515"/>
            </a:lvl4pPr>
            <a:lvl5pPr indent="0" marL="1045891">
              <a:buNone/>
              <a:defRPr sz="515"/>
            </a:lvl5pPr>
            <a:lvl6pPr indent="0" marL="1307363">
              <a:buNone/>
              <a:defRPr sz="515"/>
            </a:lvl6pPr>
            <a:lvl7pPr indent="0" marL="1568836">
              <a:buNone/>
              <a:defRPr sz="515"/>
            </a:lvl7pPr>
            <a:lvl8pPr indent="0" marL="1830309">
              <a:buNone/>
              <a:defRPr sz="515"/>
            </a:lvl8pPr>
            <a:lvl9pPr indent="0" marL="2091781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1530125"/>
            <a:ext cx="2308666" cy="240052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1657744"/>
            <a:ext cx="870629" cy="1355755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4923279" y="960826"/>
            <a:ext cx="1612344" cy="1615934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4574664" y="0"/>
            <a:ext cx="916937" cy="654195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4921486" y="3493911"/>
            <a:ext cx="568292" cy="436739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5969124" y="0"/>
            <a:ext cx="392192" cy="655108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369495" y="259475"/>
            <a:ext cx="5378326" cy="802711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630957" y="1176627"/>
            <a:ext cx="5116303" cy="240463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07126" y="1026531"/>
            <a:ext cx="567760" cy="174307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629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5116724" y="1848767"/>
            <a:ext cx="2212234" cy="17430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629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20359" y="169497"/>
            <a:ext cx="479345" cy="439998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160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261473" eaLnBrk="1" hangingPunct="1" latinLnBrk="0" rtl="0">
        <a:spcBef>
          <a:spcPct val="0"/>
        </a:spcBef>
        <a:buNone/>
        <a:defRPr b="0" sz="2402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261473" eaLnBrk="1" hangingPunct="1" indent="-196105" latinLnBrk="0" marL="196105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144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261473" eaLnBrk="1" hangingPunct="1" indent="-163420" latinLnBrk="0" marL="424893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029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261473" eaLnBrk="1" hangingPunct="1" indent="-130736" latinLnBrk="0" marL="653682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915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261473" eaLnBrk="1" hangingPunct="1" indent="-130736" latinLnBrk="0" marL="915154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261473" eaLnBrk="1" hangingPunct="1" indent="-130736" latinLnBrk="0" marL="1176627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261473" eaLnBrk="1" hangingPunct="1" indent="-130736" latinLnBrk="0" marL="1433181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261473" eaLnBrk="1" hangingPunct="1" indent="-130736" latinLnBrk="0" marL="1699572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261473" eaLnBrk="1" hangingPunct="1" indent="-130736" latinLnBrk="0" marL="1961045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261473" eaLnBrk="1" hangingPunct="1" indent="-130736" latinLnBrk="0" marL="2222518" rtl="0">
        <a:spcBef>
          <a:spcPts val="57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801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261473" eaLnBrk="1" hangingPunct="1" latinLnBrk="0" marL="0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261473" eaLnBrk="1" hangingPunct="1" latinLnBrk="0" marL="261473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261473" eaLnBrk="1" hangingPunct="1" latinLnBrk="0" marL="522945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261473" eaLnBrk="1" hangingPunct="1" latinLnBrk="0" marL="784418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261473" eaLnBrk="1" hangingPunct="1" latinLnBrk="0" marL="1045891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261473" eaLnBrk="1" hangingPunct="1" latinLnBrk="0" marL="1307363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261473" eaLnBrk="1" hangingPunct="1" latinLnBrk="0" marL="1568836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261473" eaLnBrk="1" hangingPunct="1" latinLnBrk="0" marL="1830309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261473" eaLnBrk="1" hangingPunct="1" latinLnBrk="0" marL="2091781" rtl="0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Velammal Institute of Technolog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/>
          <a:noFill/>
        </p:spPr>
      </p:pic>
      <p:sp>
        <p:nvSpPr>
          <p:cNvPr id="1048586" name="TextBox 3"/>
          <p:cNvSpPr txBox="1"/>
          <p:nvPr/>
        </p:nvSpPr>
        <p:spPr>
          <a:xfrm>
            <a:off x="1795404" y="1203325"/>
            <a:ext cx="3486150" cy="215444"/>
          </a:xfrm>
          <a:prstGeom prst="rect"/>
          <a:noFill/>
        </p:spPr>
        <p:txBody>
          <a:bodyPr wrap="square">
            <a:spAutoFit/>
          </a:bodyPr>
          <a:p>
            <a:r>
              <a:rPr b="1" dirty="0" sz="800" lang="en-IN">
                <a:latin typeface="Bell MT" panose="02020503060305020303" pitchFamily="18" charset="0"/>
              </a:rPr>
              <a:t>DEPARTMENT OF </a:t>
            </a:r>
            <a:r>
              <a:rPr b="1" dirty="0" sz="800" lang="en-US">
                <a:latin typeface="Bell MT" panose="02020503060305020303" pitchFamily="18" charset="0"/>
              </a:rPr>
              <a:t>A</a:t>
            </a:r>
            <a:r>
              <a:rPr b="1" dirty="0" sz="800" lang="en-US">
                <a:latin typeface="Bell MT" panose="02020503060305020303" pitchFamily="18" charset="0"/>
              </a:rPr>
              <a:t>R</a:t>
            </a:r>
            <a:r>
              <a:rPr b="1" dirty="0" sz="800" lang="en-US">
                <a:latin typeface="Bell MT" panose="02020503060305020303" pitchFamily="18" charset="0"/>
              </a:rPr>
              <a:t>T</a:t>
            </a:r>
            <a:r>
              <a:rPr b="1" dirty="0" sz="800" lang="en-US">
                <a:latin typeface="Bell MT" panose="02020503060305020303" pitchFamily="18" charset="0"/>
              </a:rPr>
              <a:t>I</a:t>
            </a:r>
            <a:r>
              <a:rPr b="1" dirty="0" sz="800" lang="en-US">
                <a:latin typeface="Bell MT" panose="02020503060305020303" pitchFamily="18" charset="0"/>
              </a:rPr>
              <a:t>F</a:t>
            </a:r>
            <a:r>
              <a:rPr b="1" dirty="0" sz="800" lang="en-US">
                <a:latin typeface="Bell MT" panose="02020503060305020303" pitchFamily="18" charset="0"/>
              </a:rPr>
              <a:t>ICIAL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INTELLIGENCE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A</a:t>
            </a:r>
            <a:r>
              <a:rPr b="1" dirty="0" sz="800" lang="en-US">
                <a:latin typeface="Bell MT" panose="02020503060305020303" pitchFamily="18" charset="0"/>
              </a:rPr>
              <a:t>N</a:t>
            </a:r>
            <a:r>
              <a:rPr b="1" dirty="0" sz="800" lang="en-US">
                <a:latin typeface="Bell MT" panose="02020503060305020303" pitchFamily="18" charset="0"/>
              </a:rPr>
              <a:t>D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D</a:t>
            </a:r>
            <a:r>
              <a:rPr b="1" dirty="0" sz="800" lang="en-US">
                <a:latin typeface="Bell MT" panose="02020503060305020303" pitchFamily="18" charset="0"/>
              </a:rPr>
              <a:t>ATA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r>
              <a:rPr b="1" dirty="0" sz="800" lang="en-US">
                <a:latin typeface="Bell MT" panose="02020503060305020303" pitchFamily="18" charset="0"/>
              </a:rPr>
              <a:t>S</a:t>
            </a:r>
            <a:r>
              <a:rPr b="1" dirty="0" sz="800" lang="en-US">
                <a:latin typeface="Bell MT" panose="02020503060305020303" pitchFamily="18" charset="0"/>
              </a:rPr>
              <a:t>C</a:t>
            </a:r>
            <a:r>
              <a:rPr b="1" dirty="0" sz="800" lang="en-US">
                <a:latin typeface="Bell MT" panose="02020503060305020303" pitchFamily="18" charset="0"/>
              </a:rPr>
              <a:t>IENCE</a:t>
            </a:r>
            <a:r>
              <a:rPr b="1" dirty="0" sz="800" lang="en-US">
                <a:latin typeface="Bell MT" panose="02020503060305020303" pitchFamily="18" charset="0"/>
              </a:rPr>
              <a:t> </a:t>
            </a:r>
            <a:endParaRPr altLang="en-US" lang="zh-CN"/>
          </a:p>
        </p:txBody>
      </p:sp>
      <p:sp>
        <p:nvSpPr>
          <p:cNvPr id="1048587" name="TextBox 5"/>
          <p:cNvSpPr txBox="1"/>
          <p:nvPr/>
        </p:nvSpPr>
        <p:spPr>
          <a:xfrm>
            <a:off x="1690746" y="1727052"/>
            <a:ext cx="3486150" cy="1336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1200" lang="en-IN">
                <a:latin typeface="Bell MT" panose="02020503060305020303" pitchFamily="18" charset="0"/>
              </a:rPr>
              <a:t>Project name : Smart Water Management</a:t>
            </a:r>
            <a:endParaRPr dirty="0" sz="1200" lang="en-IN">
              <a:latin typeface="Bell MT" panose="02020503060305020303" pitchFamily="18" charset="0"/>
            </a:endParaRPr>
          </a:p>
          <a:p>
            <a:r>
              <a:rPr b="1" dirty="0" sz="1200" lang="en-IN">
                <a:latin typeface="Bell MT" panose="02020503060305020303" pitchFamily="18" charset="0"/>
              </a:rPr>
              <a:t>Team name : Proj_224784_Team_</a:t>
            </a:r>
            <a:r>
              <a:rPr b="1" dirty="0" sz="1200" lang="en-US">
                <a:latin typeface="Bell MT" panose="02020503060305020303" pitchFamily="18" charset="0"/>
              </a:rPr>
              <a:t>1</a:t>
            </a:r>
            <a:endParaRPr dirty="0" sz="1200" lang="en-IN">
              <a:latin typeface="Bell MT" panose="02020503060305020303" pitchFamily="18" charset="0"/>
            </a:endParaRPr>
          </a:p>
          <a:p>
            <a:r>
              <a:rPr b="1" dirty="0" sz="1200" lang="en-IN">
                <a:latin typeface="Bell MT" panose="02020503060305020303" pitchFamily="18" charset="0"/>
              </a:rPr>
              <a:t>Team members :</a:t>
            </a:r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H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IN">
                <a:latin typeface="Bell MT" panose="02020503060305020303" pitchFamily="18" charset="0"/>
              </a:rPr>
              <a:t>113321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0</a:t>
            </a:r>
            <a:r>
              <a:rPr dirty="0" sz="1200" lang="en-IN">
                <a:latin typeface="Bell MT" panose="02020503060305020303" pitchFamily="18" charset="0"/>
              </a:rPr>
              <a:t>30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P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IN">
                <a:latin typeface="Bell MT" panose="02020503060305020303" pitchFamily="18" charset="0"/>
              </a:rPr>
              <a:t>321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0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8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dirty="0" sz="1200" lang="en-US">
                <a:latin typeface="Bell MT" panose="02020503060305020303" pitchFamily="18" charset="0"/>
              </a:rPr>
              <a:t>P</a:t>
            </a:r>
            <a:r>
              <a:rPr dirty="0" sz="1200" lang="en-US">
                <a:latin typeface="Bell MT" panose="02020503060305020303" pitchFamily="18" charset="0"/>
              </a:rPr>
              <a:t>E</a:t>
            </a:r>
            <a:r>
              <a:rPr dirty="0" sz="1200" lang="en-US">
                <a:latin typeface="Bell MT" panose="02020503060305020303" pitchFamily="18" charset="0"/>
              </a:rPr>
              <a:t>T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S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V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N</a:t>
            </a:r>
            <a:r>
              <a:rPr dirty="0" sz="1200" lang="en-US">
                <a:latin typeface="Bell MT" panose="02020503060305020303" pitchFamily="18" charset="0"/>
              </a:rPr>
              <a:t>K</a:t>
            </a:r>
            <a:r>
              <a:rPr dirty="0" sz="1200" lang="en-US">
                <a:latin typeface="Bell MT" panose="02020503060305020303" pitchFamily="18" charset="0"/>
              </a:rPr>
              <a:t>U</a:t>
            </a:r>
            <a:r>
              <a:rPr dirty="0" sz="1200" lang="en-US">
                <a:latin typeface="Bell MT" panose="02020503060305020303" pitchFamily="18" charset="0"/>
              </a:rPr>
              <a:t>M</a:t>
            </a:r>
            <a:r>
              <a:rPr dirty="0" sz="1200" lang="en-US">
                <a:latin typeface="Bell MT" panose="02020503060305020303" pitchFamily="18" charset="0"/>
              </a:rPr>
              <a:t>A</a:t>
            </a:r>
            <a:r>
              <a:rPr dirty="0" sz="1200" lang="en-US">
                <a:latin typeface="Bell MT" panose="02020503060305020303" pitchFamily="18" charset="0"/>
              </a:rPr>
              <a:t>R</a:t>
            </a:r>
            <a:r>
              <a:rPr dirty="0" sz="1200" lang="en-US">
                <a:latin typeface="Bell MT" panose="02020503060305020303" pitchFamily="18" charset="0"/>
              </a:rPr>
              <a:t> </a:t>
            </a:r>
            <a:r>
              <a:rPr dirty="0" sz="1200" lang="en-US">
                <a:latin typeface="Bell MT" panose="02020503060305020303" pitchFamily="18" charset="0"/>
              </a:rPr>
              <a:t>(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IN">
                <a:latin typeface="Bell MT" panose="02020503060305020303" pitchFamily="18" charset="0"/>
              </a:rPr>
              <a:t>13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1</a:t>
            </a:r>
            <a:r>
              <a:rPr dirty="0" sz="1200" lang="en-US">
                <a:latin typeface="Bell MT" panose="02020503060305020303" pitchFamily="18" charset="0"/>
              </a:rPr>
              <a:t>2</a:t>
            </a:r>
            <a:r>
              <a:rPr dirty="0" sz="1200" lang="en-US">
                <a:latin typeface="Bell MT" panose="02020503060305020303" pitchFamily="18" charset="0"/>
              </a:rPr>
              <a:t>4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IN">
                <a:latin typeface="Bell MT" panose="02020503060305020303" pitchFamily="18" charset="0"/>
              </a:rPr>
              <a:t>0</a:t>
            </a:r>
            <a:r>
              <a:rPr dirty="0" sz="1200" lang="en-US">
                <a:latin typeface="Bell MT" panose="02020503060305020303" pitchFamily="18" charset="0"/>
              </a:rPr>
              <a:t>3</a:t>
            </a:r>
            <a:r>
              <a:rPr dirty="0" sz="1200" lang="en-US">
                <a:latin typeface="Bell MT" panose="02020503060305020303" pitchFamily="18" charset="0"/>
              </a:rPr>
              <a:t>6</a:t>
            </a:r>
            <a:r>
              <a:rPr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  <a:p>
            <a:pPr indent="-228600" marL="228600">
              <a:buFont typeface="+mj-lt"/>
              <a:buAutoNum type="arabicPeriod"/>
            </a:pP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I</a:t>
            </a:r>
            <a:r>
              <a:rPr altLang="en-US" dirty="0" sz="1200" lang="en-US">
                <a:latin typeface="Bell MT" panose="02020503060305020303" pitchFamily="18" charset="0"/>
              </a:rPr>
              <a:t>T</a:t>
            </a:r>
            <a:r>
              <a:rPr altLang="en-US" dirty="0" sz="1200" lang="en-US">
                <a:latin typeface="Bell MT" panose="02020503060305020303" pitchFamily="18" charset="0"/>
              </a:rPr>
              <a:t>H</a:t>
            </a:r>
            <a:r>
              <a:rPr altLang="en-US" dirty="0" sz="1200" lang="en-US">
                <a:latin typeface="Bell MT" panose="02020503060305020303" pitchFamily="18" charset="0"/>
              </a:rPr>
              <a:t>E</a:t>
            </a:r>
            <a:r>
              <a:rPr altLang="en-US" dirty="0" sz="1200" lang="en-US">
                <a:latin typeface="Bell MT" panose="02020503060305020303" pitchFamily="18" charset="0"/>
              </a:rPr>
              <a:t>S</a:t>
            </a:r>
            <a:r>
              <a:rPr altLang="en-US" dirty="0" sz="1200" lang="en-US">
                <a:latin typeface="Bell MT" panose="02020503060305020303" pitchFamily="18" charset="0"/>
              </a:rPr>
              <a:t>H</a:t>
            </a:r>
            <a:r>
              <a:rPr altLang="en-US" dirty="0" sz="1200" lang="en-US">
                <a:latin typeface="Bell MT" panose="02020503060305020303" pitchFamily="18" charset="0"/>
              </a:rPr>
              <a:t> 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R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Y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A</a:t>
            </a:r>
            <a:r>
              <a:rPr altLang="en-US" dirty="0" sz="1200" lang="en-US">
                <a:latin typeface="Bell MT" panose="02020503060305020303" pitchFamily="18" charset="0"/>
              </a:rPr>
              <a:t>N</a:t>
            </a:r>
            <a:r>
              <a:rPr altLang="en-US" dirty="0" sz="1200" lang="en-US">
                <a:latin typeface="Bell MT" panose="02020503060305020303" pitchFamily="18" charset="0"/>
              </a:rPr>
              <a:t> </a:t>
            </a:r>
            <a:r>
              <a:rPr altLang="en-US" dirty="0" sz="1200" lang="en-US">
                <a:latin typeface="Bell MT" panose="02020503060305020303" pitchFamily="18" charset="0"/>
              </a:rPr>
              <a:t>(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1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4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0</a:t>
            </a:r>
            <a:r>
              <a:rPr altLang="en-US" dirty="0" sz="1200" lang="en-US">
                <a:latin typeface="Bell MT" panose="02020503060305020303" pitchFamily="18" charset="0"/>
              </a:rPr>
              <a:t>3</a:t>
            </a:r>
            <a:r>
              <a:rPr altLang="en-US" dirty="0" sz="1200" lang="en-US">
                <a:latin typeface="Bell MT" panose="02020503060305020303" pitchFamily="18" charset="0"/>
              </a:rPr>
              <a:t>2</a:t>
            </a:r>
            <a:r>
              <a:rPr altLang="en-US" dirty="0" sz="1200" lang="en-US">
                <a:latin typeface="Bell MT" panose="02020503060305020303" pitchFamily="18" charset="0"/>
              </a:rPr>
              <a:t>)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1"/>
          <p:cNvSpPr txBox="1"/>
          <p:nvPr/>
        </p:nvSpPr>
        <p:spPr>
          <a:xfrm>
            <a:off x="2114550" y="1508125"/>
            <a:ext cx="2438400" cy="38100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ah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9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ah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94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/>
        </p:spPr>
        <p:txBody>
          <a:bodyPr bIns="0" lIns="0" rIns="0" rtlCol="0" tIns="67310" vert="horz" wrap="square">
            <a:spAutoFit/>
          </a:bodyPr>
          <a:p>
            <a:pPr algn="ctr"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 lang="en-US">
                <a:latin typeface="Arial"/>
                <a:cs typeface="Arial"/>
              </a:rPr>
              <a:t>INNOVATION</a:t>
            </a:r>
          </a:p>
        </p:txBody>
      </p:sp>
      <p:sp>
        <p:nvSpPr>
          <p:cNvPr id="1048595" name="TextBox 5"/>
          <p:cNvSpPr txBox="1"/>
          <p:nvPr/>
        </p:nvSpPr>
        <p:spPr>
          <a:xfrm>
            <a:off x="590550" y="822325"/>
            <a:ext cx="5943600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IoT-enabled Water Sensors</a:t>
            </a:r>
            <a:r>
              <a:rPr dirty="0" sz="1200" lang="en-US"/>
              <a:t>: Utilize IoT sensors for real-time monitoring of water usage, quality, and leak detection, providing actionable insights for efficient water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Data Analytics and AI</a:t>
            </a:r>
            <a:r>
              <a:rPr dirty="0" sz="1200" lang="en-US"/>
              <a:t>: Apply AI and data analytics to process data from sensors, predicting water demand, optimizing distribution, and identifying leakages for proactive interventions.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Smart Metering and Billing</a:t>
            </a:r>
            <a:r>
              <a:rPr dirty="0" sz="1200" lang="en-US"/>
              <a:t>: Implement smart water meters for real-time consumption data, enabling accurate billing, promoting water conservation, and detecting anomalies like leaks.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Water Recycling and Reuse Systems</a:t>
            </a:r>
            <a:r>
              <a:rPr dirty="0" sz="1200" lang="en-US"/>
              <a:t>: Invest in advanced water treatment tech for efficient recycling and reuse of treated wastewater, minimizing strain on freshwater resources.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Mobile Applications for Water Management</a:t>
            </a:r>
            <a:r>
              <a:rPr dirty="0" sz="1200" lang="en-US"/>
              <a:t>: Develop user-friendly mobile apps allowing consumers to monitor water usage, set conservation goals, and receive alerts, promoting awareness and responsible water usage.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2133600" cy="19684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lang="en-US" spc="114"/>
              <a:t>PROJECT OBJECTIVES</a:t>
            </a:r>
            <a:endParaRPr dirty="0" sz="1200"/>
          </a:p>
        </p:txBody>
      </p:sp>
      <p:sp>
        <p:nvSpPr>
          <p:cNvPr id="1048602" name="TextBox 4"/>
          <p:cNvSpPr txBox="1"/>
          <p:nvPr/>
        </p:nvSpPr>
        <p:spPr>
          <a:xfrm>
            <a:off x="209550" y="669925"/>
            <a:ext cx="6553200" cy="2758440"/>
          </a:xfrm>
          <a:prstGeom prst="rect"/>
          <a:noFill/>
        </p:spPr>
        <p:txBody>
          <a:bodyPr rtlCol="0" wrap="square">
            <a:spAutoFit/>
          </a:bodyPr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Implement IoT-enabled Water Monitoring</a:t>
            </a:r>
            <a:r>
              <a:rPr dirty="0" sz="1200" lang="en-US"/>
              <a:t>: Deploy IoT sensors and devices to monitor water usage, quality, and detect leaks, aiming to enhance real-time data collection and analysis for effective water management.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Integrate Data Analytics and AI Algorithms</a:t>
            </a:r>
            <a:r>
              <a:rPr dirty="0" sz="1200" lang="en-US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Upgrade to Smart Metering and Billing System</a:t>
            </a:r>
            <a:r>
              <a:rPr dirty="0" sz="1200" lang="en-US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Implement Water Recycling and Reuse Technologies</a:t>
            </a:r>
            <a:r>
              <a:rPr dirty="0" sz="1200" lang="en-US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1" dirty="0" sz="1200" lang="en-US">
                <a:solidFill>
                  <a:srgbClr val="FFFF00"/>
                </a:solidFill>
              </a:rPr>
              <a:t>Develop User-Friendly Water Management App</a:t>
            </a:r>
            <a:r>
              <a:rPr dirty="0" sz="1200" lang="en-US"/>
              <a:t>: Develop an intuitive mobile application to empower consumers to monitor their water usage, set conservation goals, receive alerts for anomalies, and promote awareness and responsible water 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2230755" y="136526"/>
            <a:ext cx="2474595" cy="25840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95"/>
              </a:spcBef>
            </a:pPr>
            <a:r>
              <a:rPr b="1" dirty="0" sz="1600" i="0" lang="en-US">
                <a:effectLst/>
                <a:latin typeface="Söhne"/>
              </a:rPr>
              <a:t>Project Requirements</a:t>
            </a:r>
            <a:endParaRPr dirty="0" sz="1600">
              <a:solidFill>
                <a:schemeClr val="tx1"/>
              </a:solidFill>
            </a:endParaRPr>
          </a:p>
        </p:txBody>
      </p:sp>
      <p:sp>
        <p:nvSpPr>
          <p:cNvPr id="104860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05" name="TextBox 5"/>
          <p:cNvSpPr txBox="1"/>
          <p:nvPr/>
        </p:nvSpPr>
        <p:spPr>
          <a:xfrm>
            <a:off x="209550" y="330834"/>
            <a:ext cx="3124200" cy="358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1000" i="0" lang="en-US">
              <a:effectLst/>
              <a:latin typeface="Söhne"/>
            </a:endParaRPr>
          </a:p>
          <a:p>
            <a:endParaRPr dirty="0" sz="900" lang="en-US"/>
          </a:p>
        </p:txBody>
      </p:sp>
      <p:sp>
        <p:nvSpPr>
          <p:cNvPr id="1048606" name="TextBox 4"/>
          <p:cNvSpPr txBox="1"/>
          <p:nvPr/>
        </p:nvSpPr>
        <p:spPr>
          <a:xfrm>
            <a:off x="666750" y="922473"/>
            <a:ext cx="5844540" cy="21234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Data Collection and Monitoring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Data Analytics and Insights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Automation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GIS Integration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User Engagement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3"/>
          <p:cNvSpPr txBox="1">
            <a:spLocks noGrp="1"/>
          </p:cNvSpPr>
          <p:nvPr>
            <p:ph type="title"/>
          </p:nvPr>
        </p:nvSpPr>
        <p:spPr>
          <a:xfrm>
            <a:off x="2647950" y="60325"/>
            <a:ext cx="1600200" cy="215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l"/>
            <a:endParaRPr dirty="0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8608" name="TextBox 3"/>
          <p:cNvSpPr txBox="1"/>
          <p:nvPr/>
        </p:nvSpPr>
        <p:spPr>
          <a:xfrm>
            <a:off x="285750" y="593725"/>
            <a:ext cx="6477000" cy="332398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Leak Detection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Agricultural Optimization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Infrastructure Improvement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Energy Efficiency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Community Involvement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Regulatory Compliance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Emergency Response Planning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b="1" dirty="0" sz="1400" i="0" lang="en-US">
                <a:solidFill>
                  <a:srgbClr val="FFFF00"/>
                </a:solidFill>
                <a:effectLst/>
                <a:latin typeface="Söhne"/>
              </a:rPr>
              <a:t>Sustainability Evaluation</a:t>
            </a:r>
            <a:r>
              <a:rPr b="1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b="0" dirty="0" sz="1400" i="0" lang="en-US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dirty="0" sz="1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1"/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p>
            <a:pPr algn="ctr"/>
            <a:r>
              <a:rPr b="0" dirty="0" sz="1400" lang="en-US">
                <a:solidFill>
                  <a:srgbClr val="FFFF00"/>
                </a:solidFill>
              </a:rPr>
              <a:t>RASPBERRY PI INTEGRATION</a:t>
            </a:r>
          </a:p>
        </p:txBody>
      </p:sp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2950" y="515681"/>
            <a:ext cx="5335773" cy="335464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350" y="441325"/>
            <a:ext cx="6705599" cy="3489325"/>
          </a:xfrm>
          <a:prstGeom prst="rect"/>
        </p:spPr>
      </p:pic>
      <p:sp>
        <p:nvSpPr>
          <p:cNvPr id="1048610" name="TextBox 3"/>
          <p:cNvSpPr txBox="1"/>
          <p:nvPr/>
        </p:nvSpPr>
        <p:spPr>
          <a:xfrm>
            <a:off x="2266950" y="60325"/>
            <a:ext cx="2286000" cy="27699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1200" lang="en-US">
                <a:solidFill>
                  <a:srgbClr val="FFFF00"/>
                </a:solidFill>
              </a:rPr>
              <a:t>Arduino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3"/>
          <p:cNvSpPr txBox="1">
            <a:spLocks noGrp="1"/>
          </p:cNvSpPr>
          <p:nvPr>
            <p:ph type="title"/>
          </p:nvPr>
        </p:nvSpPr>
        <p:spPr>
          <a:xfrm>
            <a:off x="220980" y="212725"/>
            <a:ext cx="1981200" cy="19684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95"/>
              </a:spcBef>
            </a:pPr>
            <a:r>
              <a:rPr dirty="0" sz="1200" lang="en-US">
                <a:solidFill>
                  <a:srgbClr val="FFFF00"/>
                </a:solidFill>
              </a:rPr>
              <a:t>CODE IMPLEMENTATION</a:t>
            </a:r>
            <a:endParaRPr dirty="0" sz="1200">
              <a:solidFill>
                <a:srgbClr val="FFFF00"/>
              </a:solidFill>
            </a:endParaRPr>
          </a:p>
        </p:txBody>
      </p:sp>
      <p:sp>
        <p:nvSpPr>
          <p:cNvPr id="1048612" name="TextBox 7"/>
          <p:cNvSpPr txBox="1"/>
          <p:nvPr/>
        </p:nvSpPr>
        <p:spPr>
          <a:xfrm>
            <a:off x="209550" y="669925"/>
            <a:ext cx="2209800" cy="2326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1000" i="0" lang="en-US">
                <a:solidFill>
                  <a:srgbClr val="FFFF00"/>
                </a:solidFill>
                <a:effectLst/>
                <a:latin typeface="Söhne"/>
              </a:rPr>
              <a:t>Hardware Components:</a:t>
            </a:r>
            <a:endParaRPr b="0" dirty="0" sz="1000" i="0" lang="en-US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dirty="0" sz="1000" lang="en-US">
              <a:latin typeface="Söhne"/>
            </a:endParaRPr>
          </a:p>
          <a:p>
            <a:pPr algn="l"/>
            <a:r>
              <a:rPr b="1" dirty="0" sz="1000" i="0" lang="en-US">
                <a:solidFill>
                  <a:srgbClr val="FFFF00"/>
                </a:solidFill>
                <a:effectLst/>
                <a:latin typeface="Söhne"/>
              </a:rPr>
              <a:t>Software Components:</a:t>
            </a:r>
            <a:endParaRPr b="0" dirty="0" sz="1000" i="0" lang="en-US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b="0" dirty="0" sz="1000" i="0" lang="en-US">
                <a:effectLst/>
                <a:latin typeface="Söhne"/>
              </a:rPr>
              <a:t>Cloud server (for data storage and remote control)</a:t>
            </a:r>
          </a:p>
          <a:p>
            <a:endParaRPr dirty="0" sz="1000" lang="en-US"/>
          </a:p>
        </p:txBody>
      </p:sp>
      <p:sp>
        <p:nvSpPr>
          <p:cNvPr id="1048613" name="TextBox 1"/>
          <p:cNvSpPr txBox="1"/>
          <p:nvPr/>
        </p:nvSpPr>
        <p:spPr>
          <a:xfrm>
            <a:off x="2512695" y="203427"/>
            <a:ext cx="22098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900" i="0" lang="en-US">
                <a:solidFill>
                  <a:srgbClr val="FFFF00"/>
                </a:solidFill>
                <a:effectLst/>
                <a:latin typeface="Söhne"/>
              </a:rPr>
              <a:t>Python Script Development (On IoT Devices)</a:t>
            </a:r>
            <a:endParaRPr dirty="0" sz="900" lang="en-US">
              <a:solidFill>
                <a:srgbClr val="FFFF00"/>
              </a:solidFill>
            </a:endParaRPr>
          </a:p>
        </p:txBody>
      </p:sp>
      <p:sp>
        <p:nvSpPr>
          <p:cNvPr id="1048614" name="TextBox 3"/>
          <p:cNvSpPr txBox="1"/>
          <p:nvPr/>
        </p:nvSpPr>
        <p:spPr>
          <a:xfrm>
            <a:off x="2495550" y="669925"/>
            <a:ext cx="2057402" cy="2466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000" lang="en-US"/>
              <a:t>1. Set Up the Development Environment</a:t>
            </a:r>
          </a:p>
          <a:p>
            <a:r>
              <a:rPr dirty="0" sz="1000" lang="en-US"/>
              <a:t>2. Import Required Libraries</a:t>
            </a:r>
          </a:p>
          <a:p>
            <a:r>
              <a:rPr dirty="0" sz="1000" lang="en-US"/>
              <a:t>3. Initialize Device and Sensors</a:t>
            </a:r>
          </a:p>
          <a:p>
            <a:r>
              <a:rPr dirty="0" sz="1000" lang="en-US"/>
              <a:t>4. Data Collection</a:t>
            </a:r>
          </a:p>
          <a:p>
            <a:r>
              <a:rPr dirty="0" sz="1000" lang="en-US"/>
              <a:t>5. Data Processing</a:t>
            </a:r>
          </a:p>
          <a:p>
            <a:r>
              <a:rPr dirty="0" sz="1000" lang="en-US"/>
              <a:t>6. Data Transmission</a:t>
            </a:r>
          </a:p>
          <a:p>
            <a:r>
              <a:rPr dirty="0" sz="1000" lang="en-US"/>
              <a:t>7. Error Handling</a:t>
            </a:r>
          </a:p>
          <a:p>
            <a:r>
              <a:rPr dirty="0" sz="1000" lang="en-US"/>
              <a:t>8. Control Logic (If applicable)</a:t>
            </a:r>
          </a:p>
          <a:p>
            <a:r>
              <a:rPr dirty="0" sz="1000" lang="en-US"/>
              <a:t>9. Logging and Debugging</a:t>
            </a:r>
          </a:p>
          <a:p>
            <a:r>
              <a:rPr dirty="0" sz="1000" lang="en-US"/>
              <a:t>10. Power Management (If applicable)</a:t>
            </a:r>
          </a:p>
          <a:p>
            <a:r>
              <a:rPr dirty="0" sz="1000" lang="en-US"/>
              <a:t>11. Testing</a:t>
            </a:r>
          </a:p>
          <a:p>
            <a:r>
              <a:rPr dirty="0" sz="1000" lang="en-US"/>
              <a:t>12. Documentation</a:t>
            </a:r>
          </a:p>
          <a:p>
            <a:r>
              <a:rPr dirty="0" sz="1000" lang="en-US"/>
              <a:t>13. Integration with the Central Server</a:t>
            </a:r>
          </a:p>
          <a:p>
            <a:r>
              <a:rPr dirty="0" sz="1000" lang="en-US"/>
              <a:t>14. Deployment</a:t>
            </a:r>
          </a:p>
        </p:txBody>
      </p:sp>
      <p:sp>
        <p:nvSpPr>
          <p:cNvPr id="1048615" name="TextBox 4"/>
          <p:cNvSpPr txBox="1"/>
          <p:nvPr/>
        </p:nvSpPr>
        <p:spPr>
          <a:xfrm>
            <a:off x="4493895" y="188038"/>
            <a:ext cx="2209800" cy="370840"/>
          </a:xfrm>
          <a:prstGeom prst="rect"/>
          <a:noFill/>
        </p:spPr>
        <p:txBody>
          <a:bodyPr rtlCol="0" wrap="square">
            <a:spAutoFit/>
          </a:bodyPr>
          <a:p>
            <a:r>
              <a:rPr b="0" dirty="0" sz="1000" i="0" lang="en-US">
                <a:solidFill>
                  <a:srgbClr val="FFFF00"/>
                </a:solidFill>
                <a:effectLst/>
                <a:latin typeface="Söhne"/>
              </a:rPr>
              <a:t>Python Script Development (On Central Server)</a:t>
            </a:r>
            <a:endParaRPr dirty="0" sz="1000" lang="en-US">
              <a:solidFill>
                <a:srgbClr val="FFFF00"/>
              </a:solidFill>
            </a:endParaRPr>
          </a:p>
        </p:txBody>
      </p:sp>
      <p:sp>
        <p:nvSpPr>
          <p:cNvPr id="1048616" name="TextBox 5"/>
          <p:cNvSpPr txBox="1"/>
          <p:nvPr/>
        </p:nvSpPr>
        <p:spPr>
          <a:xfrm>
            <a:off x="4551047" y="703878"/>
            <a:ext cx="2057402" cy="2466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000" lang="en-US"/>
              <a:t>1. Setting Up the Central Server Environment</a:t>
            </a:r>
          </a:p>
          <a:p>
            <a:r>
              <a:rPr dirty="0" sz="1000" lang="en-US"/>
              <a:t>2. Importing Required Libraries</a:t>
            </a:r>
          </a:p>
          <a:p>
            <a:r>
              <a:rPr dirty="0" sz="1000" lang="en-US"/>
              <a:t>3. Data Reception and Storage</a:t>
            </a:r>
          </a:p>
          <a:p>
            <a:r>
              <a:rPr dirty="0" sz="1000" lang="en-US"/>
              <a:t>4. Data Processing and Analysis</a:t>
            </a:r>
          </a:p>
          <a:p>
            <a:r>
              <a:rPr dirty="0" sz="1000" lang="en-US"/>
              <a:t>5. Data Visualization</a:t>
            </a:r>
          </a:p>
          <a:p>
            <a:r>
              <a:rPr dirty="0" sz="1000" lang="en-US"/>
              <a:t>6. User Authentication and Access Control</a:t>
            </a:r>
          </a:p>
          <a:p>
            <a:r>
              <a:rPr dirty="0" sz="1000" lang="en-US"/>
              <a:t>7. Error Handling and Logging</a:t>
            </a:r>
          </a:p>
          <a:p>
            <a:r>
              <a:rPr dirty="0" sz="1000" lang="en-US"/>
              <a:t>8. Remote Device Control Logic </a:t>
            </a:r>
          </a:p>
          <a:p>
            <a:r>
              <a:rPr dirty="0" sz="1000" lang="en-US"/>
              <a:t>9. Security Measures</a:t>
            </a:r>
          </a:p>
          <a:p>
            <a:r>
              <a:rPr dirty="0" sz="1000" lang="en-US"/>
              <a:t>10. Automation and Script Execution</a:t>
            </a:r>
          </a:p>
          <a:p>
            <a:r>
              <a:rPr dirty="0" sz="1000" lang="en-US"/>
              <a:t>11. Testing and Debugging</a:t>
            </a:r>
          </a:p>
          <a:p>
            <a:r>
              <a:rPr dirty="0" sz="1000" lang="en-US"/>
              <a:t>12. Documentation</a:t>
            </a:r>
          </a:p>
          <a:p>
            <a:r>
              <a:rPr dirty="0" sz="1000" lang="en-US"/>
              <a:t>13. Integration with IoT Devices</a:t>
            </a:r>
          </a:p>
          <a:p>
            <a:r>
              <a:rPr dirty="0" sz="1000" lang="en-US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ah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18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 txBox="1">
            <a:spLocks noGrp="1"/>
          </p:cNvSpPr>
          <p:nvPr>
            <p:ph type="title"/>
          </p:nvPr>
        </p:nvSpPr>
        <p:spPr>
          <a:xfrm>
            <a:off x="2114550" y="187746"/>
            <a:ext cx="2548204" cy="292388"/>
          </a:xfrm>
          <a:prstGeom prst="rect"/>
        </p:spPr>
        <p:txBody>
          <a:bodyPr bIns="0" lIns="0" rIns="0" rtlCol="0" tIns="1524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20"/>
              </a:spcBef>
            </a:pPr>
            <a:r>
              <a:rPr dirty="0" sz="900" lang="en-US">
                <a:solidFill>
                  <a:srgbClr val="FFFF00"/>
                </a:solidFill>
              </a:rPr>
              <a:t>Implementation and Simulation</a:t>
            </a:r>
            <a:br>
              <a:rPr dirty="0" sz="900" lang="en-US">
                <a:solidFill>
                  <a:srgbClr val="FFFF00"/>
                </a:solidFill>
              </a:rPr>
            </a:br>
            <a:r>
              <a:rPr dirty="0" sz="900" lang="en-US">
                <a:solidFill>
                  <a:srgbClr val="FFFF00"/>
                </a:solidFill>
              </a:rPr>
              <a:t>(Watch the simulation video below)</a:t>
            </a:r>
            <a:endParaRPr dirty="0" sz="900">
              <a:solidFill>
                <a:srgbClr val="FFFF00"/>
              </a:solidFill>
            </a:endParaRPr>
          </a:p>
        </p:txBody>
      </p:sp>
      <p:pic>
        <p:nvPicPr>
          <p:cNvPr id="2097159" name="bandicam 2023-10-15 11-22-41-39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95579" y="551819"/>
            <a:ext cx="5772150" cy="3055612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23680" fill="hold" id="6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59"/>
                </p:tgtEl>
              </p:cMediaNode>
            </p:video>
            <p:seq concurrent="1" nextAc="seek">
              <p:cTn evtFilter="cancelBubble" fill="hold" id="8" nodeType="interactiveSeq" restart="whenNotActive">
                <p:stCondLst>
                  <p:cond evt="onClick" delay="0">
                    <p:tgtEl>
                      <p:spTgt spid="2097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9">
                      <p:stCondLst>
                        <p:cond delay="0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12"/>
                                        <p:tgtEl>
                                          <p:spTgt spid="2097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Redmi Note 9 Pro</dc:creator>
  <cp:lastModifiedBy>Kishan kanth</cp:lastModifiedBy>
  <dcterms:created xsi:type="dcterms:W3CDTF">2023-09-29T01:55:44Z</dcterms:created>
  <dcterms:modified xsi:type="dcterms:W3CDTF">2023-10-26T04:37:20Z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4ba22db858ed4991a0b1edb67ec02719</vt:lpwstr>
  </property>
</Properties>
</file>