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5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2847-C981-4AF9-A1AD-A46FED2708F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8F3-0445-4B92-B65E-93D17307E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2847-C981-4AF9-A1AD-A46FED2708F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8F3-0445-4B92-B65E-93D17307E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2847-C981-4AF9-A1AD-A46FED2708F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8F3-0445-4B92-B65E-93D17307E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2847-C981-4AF9-A1AD-A46FED2708F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8F3-0445-4B92-B65E-93D17307E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2847-C981-4AF9-A1AD-A46FED2708F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8F3-0445-4B92-B65E-93D17307E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2847-C981-4AF9-A1AD-A46FED2708F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8F3-0445-4B92-B65E-93D17307E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2847-C981-4AF9-A1AD-A46FED2708F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8F3-0445-4B92-B65E-93D17307E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2847-C981-4AF9-A1AD-A46FED2708F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8F3-0445-4B92-B65E-93D17307E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2847-C981-4AF9-A1AD-A46FED2708F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8F3-0445-4B92-B65E-93D17307E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2847-C981-4AF9-A1AD-A46FED2708F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8F3-0445-4B92-B65E-93D17307E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2847-C981-4AF9-A1AD-A46FED2708F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8F3-0445-4B92-B65E-93D17307E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D2847-C981-4AF9-A1AD-A46FED2708F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6C8F3-0445-4B92-B65E-93D17307E2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IN" sz="2000" dirty="0">
                <a:solidFill>
                  <a:schemeClr val="tx1"/>
                </a:solidFill>
                <a:cs typeface="Arial" pitchFamily="34" charset="0"/>
              </a:rPr>
              <a:t>Team Name- Sparks</a:t>
            </a:r>
          </a:p>
          <a:p>
            <a:pPr algn="l"/>
            <a:r>
              <a:rPr lang="en-IN" sz="2000" dirty="0">
                <a:solidFill>
                  <a:schemeClr val="tx1"/>
                </a:solidFill>
                <a:cs typeface="Arial" pitchFamily="34" charset="0"/>
              </a:rPr>
              <a:t>Team Leader Name- Paidimarri Nithish </a:t>
            </a:r>
          </a:p>
          <a:p>
            <a:pPr algn="l"/>
            <a:r>
              <a:rPr lang="en-IN" sz="2000" dirty="0">
                <a:solidFill>
                  <a:schemeClr val="tx1"/>
                </a:solidFill>
                <a:cs typeface="Arial" pitchFamily="34" charset="0"/>
              </a:rPr>
              <a:t>Team Leader Email Address- nithishpaidimarri@gmail.com</a:t>
            </a:r>
          </a:p>
          <a:p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dirty="0">
                <a:latin typeface="Arial Black" pitchFamily="34" charset="0"/>
              </a:rPr>
              <a:t>Machine Learning </a:t>
            </a:r>
            <a:br>
              <a:rPr lang="en-US" sz="4000" b="1" dirty="0">
                <a:latin typeface="Arial Black" pitchFamily="34" charset="0"/>
              </a:rPr>
            </a:br>
            <a:r>
              <a:rPr lang="en-US" sz="4000" b="1" dirty="0">
                <a:solidFill>
                  <a:schemeClr val="tx1"/>
                </a:solidFill>
                <a:latin typeface="Arial Black" pitchFamily="34" charset="0"/>
                <a:ea typeface="+mn-lt"/>
                <a:cs typeface="+mn-lt"/>
              </a:rPr>
              <a:t>Hackathon</a:t>
            </a:r>
            <a:endParaRPr lang="en-US" sz="4000" dirty="0">
              <a:solidFill>
                <a:schemeClr val="tx1"/>
              </a:solidFill>
              <a:latin typeface="Arial Black" pitchFamily="34" charset="0"/>
              <a:cs typeface="Calibri"/>
            </a:endParaRPr>
          </a:p>
        </p:txBody>
      </p:sp>
      <p:pic>
        <p:nvPicPr>
          <p:cNvPr id="5" name="Picture 4" descr="Doceree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5140" y="357166"/>
            <a:ext cx="2063750" cy="428628"/>
          </a:xfrm>
          <a:prstGeom prst="rect">
            <a:avLst/>
          </a:prstGeom>
        </p:spPr>
      </p:pic>
      <p:pic>
        <p:nvPicPr>
          <p:cNvPr id="6" name="Picture 5" descr="CG-2023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85728"/>
            <a:ext cx="1866886" cy="6857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7232"/>
            <a:ext cx="8229600" cy="785818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  <a:defRPr/>
            </a:pPr>
            <a:r>
              <a:rPr lang="en-IN" sz="2800" b="1" dirty="0">
                <a:latin typeface="Arial Black" pitchFamily="34" charset="0"/>
                <a:ea typeface="Verdana" panose="020B0604030504040204" pitchFamily="34" charset="0"/>
              </a:rPr>
              <a:t>Additional comments (optional):</a:t>
            </a:r>
          </a:p>
        </p:txBody>
      </p:sp>
      <p:pic>
        <p:nvPicPr>
          <p:cNvPr id="3" name="Picture 2" descr="Doceree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5140" y="214290"/>
            <a:ext cx="2063750" cy="428628"/>
          </a:xfrm>
          <a:prstGeom prst="rect">
            <a:avLst/>
          </a:prstGeom>
        </p:spPr>
      </p:pic>
      <p:pic>
        <p:nvPicPr>
          <p:cNvPr id="5" name="Picture 4" descr="CG-2023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85728"/>
            <a:ext cx="1866886" cy="6857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63E635-7C12-39FE-39DF-5512B9CA2111}"/>
              </a:ext>
            </a:extLst>
          </p:cNvPr>
          <p:cNvSpPr txBox="1"/>
          <p:nvPr/>
        </p:nvSpPr>
        <p:spPr>
          <a:xfrm>
            <a:off x="323528" y="198884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Thank you for giving this opportunity to participate in this hackathon. By this hackathon, I have gain knowledge on Machine Learning and its real applications and tools.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571612"/>
            <a:ext cx="8229600" cy="3143272"/>
          </a:xfrm>
        </p:spPr>
        <p:txBody>
          <a:bodyPr/>
          <a:lstStyle/>
          <a:p>
            <a:r>
              <a:rPr lang="en-US" dirty="0">
                <a:latin typeface="Arial Black" pitchFamily="34" charset="0"/>
              </a:rPr>
              <a:t>THANK YOU!</a:t>
            </a:r>
          </a:p>
        </p:txBody>
      </p:sp>
      <p:pic>
        <p:nvPicPr>
          <p:cNvPr id="4" name="Picture 3" descr="Doceree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5140" y="214290"/>
            <a:ext cx="2063750" cy="428628"/>
          </a:xfrm>
          <a:prstGeom prst="rect">
            <a:avLst/>
          </a:prstGeom>
        </p:spPr>
      </p:pic>
      <p:pic>
        <p:nvPicPr>
          <p:cNvPr id="5" name="Picture 4" descr="CG-2023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85728"/>
            <a:ext cx="1866886" cy="6857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928670"/>
            <a:ext cx="6000792" cy="1357322"/>
          </a:xfrm>
        </p:spPr>
        <p:txBody>
          <a:bodyPr>
            <a:normAutofit/>
          </a:bodyPr>
          <a:lstStyle/>
          <a:p>
            <a:pPr lvl="0" algn="l"/>
            <a:r>
              <a:rPr lang="en-US" sz="2800" b="1" dirty="0">
                <a:latin typeface="Arial Black" pitchFamily="34" charset="0"/>
                <a:ea typeface="Verdana" pitchFamily="34" charset="0"/>
              </a:rPr>
              <a:t>Brief Description of the Problem at hand: </a:t>
            </a:r>
            <a:endParaRPr lang="en-US" sz="2800" dirty="0">
              <a:latin typeface="Arial Black" pitchFamily="34" charset="0"/>
            </a:endParaRPr>
          </a:p>
        </p:txBody>
      </p:sp>
      <p:pic>
        <p:nvPicPr>
          <p:cNvPr id="4" name="Picture 3" descr="Doceree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6578" y="357166"/>
            <a:ext cx="2063750" cy="428628"/>
          </a:xfrm>
          <a:prstGeom prst="rect">
            <a:avLst/>
          </a:prstGeom>
        </p:spPr>
      </p:pic>
      <p:pic>
        <p:nvPicPr>
          <p:cNvPr id="5" name="Picture 4" descr="CG-2023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85728"/>
            <a:ext cx="1866886" cy="6857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731F8F-E5BA-5BEB-FE73-5AD0C8A8F347}"/>
              </a:ext>
            </a:extLst>
          </p:cNvPr>
          <p:cNvSpPr txBox="1"/>
          <p:nvPr/>
        </p:nvSpPr>
        <p:spPr>
          <a:xfrm>
            <a:off x="500035" y="2060848"/>
            <a:ext cx="81439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ad server logs contain valuable information such as browser details, IP addresses, geographic locations, search patterns, site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url’s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and other relevant data. The objective of the hackathon is to build a robust model that can accurately predict whether a user belongs to the HCP category and its specialization id/taxonomy.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We have to build a robust model to predict whether a user belongs to healthcare professional or not.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000108"/>
            <a:ext cx="5829312" cy="107157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 Black" pitchFamily="34" charset="0"/>
                <a:ea typeface="Verdana"/>
                <a:cs typeface="Verdana"/>
                <a:sym typeface="Verdana"/>
              </a:rPr>
              <a:t>Solution proposed and description:</a:t>
            </a:r>
            <a:endParaRPr lang="en-US" sz="2800" dirty="0">
              <a:latin typeface="Arial Black" pitchFamily="34" charset="0"/>
            </a:endParaRPr>
          </a:p>
        </p:txBody>
      </p:sp>
      <p:pic>
        <p:nvPicPr>
          <p:cNvPr id="3" name="Picture 2" descr="Doceree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5140" y="357166"/>
            <a:ext cx="2063750" cy="428628"/>
          </a:xfrm>
          <a:prstGeom prst="rect">
            <a:avLst/>
          </a:prstGeom>
        </p:spPr>
      </p:pic>
      <p:pic>
        <p:nvPicPr>
          <p:cNvPr id="4" name="Picture 3" descr="CG-2023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85728"/>
            <a:ext cx="1866886" cy="6857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E9C5A1-4079-551C-01AF-950F24B1C2B7}"/>
              </a:ext>
            </a:extLst>
          </p:cNvPr>
          <p:cNvSpPr txBox="1"/>
          <p:nvPr/>
        </p:nvSpPr>
        <p:spPr>
          <a:xfrm>
            <a:off x="637849" y="2071678"/>
            <a:ext cx="81410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solution for this model is preparation of steps like data cleaning, preprocessing, Feature selection, model building, model training, model validating finally predicting the test dataset.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So, I have used Random forest classifier instead of decision tree classifier because decision tree is not a better approach for a larger datasets may lead to overfitting.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Next, In Random Forest we have to set the hyperparameters like </a:t>
            </a:r>
            <a:r>
              <a:rPr lang="en-US" dirty="0" err="1"/>
              <a:t>n_estimators</a:t>
            </a:r>
            <a:r>
              <a:rPr lang="en-US" dirty="0"/>
              <a:t> means number of decision trees, </a:t>
            </a:r>
            <a:r>
              <a:rPr lang="en-US" dirty="0" err="1"/>
              <a:t>max_depth</a:t>
            </a:r>
            <a:r>
              <a:rPr lang="en-US" dirty="0"/>
              <a:t> means depth of a tree and </a:t>
            </a:r>
            <a:r>
              <a:rPr lang="en-US" dirty="0" err="1"/>
              <a:t>random_state</a:t>
            </a:r>
            <a:r>
              <a:rPr lang="en-US" dirty="0"/>
              <a:t> which is used for same result for multiple sessions.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Finally, based on majority voting of each sub decision tree and averaging that gives predicted solution.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000108"/>
            <a:ext cx="6186502" cy="928694"/>
          </a:xfrm>
        </p:spPr>
        <p:txBody>
          <a:bodyPr>
            <a:norm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defRPr/>
            </a:pPr>
            <a:r>
              <a:rPr lang="en-US" sz="2800" b="1" dirty="0">
                <a:solidFill>
                  <a:srgbClr val="1D1D1D"/>
                </a:solidFill>
                <a:latin typeface="Arial Black" pitchFamily="34" charset="0"/>
                <a:ea typeface="Verdana"/>
                <a:cs typeface="Verdana"/>
                <a:sym typeface="Verdana"/>
              </a:rPr>
              <a:t>Approach:</a:t>
            </a:r>
            <a:endParaRPr lang="en-US" sz="2800" dirty="0">
              <a:latin typeface="Arial Black" pitchFamily="34" charset="0"/>
            </a:endParaRPr>
          </a:p>
        </p:txBody>
      </p:sp>
      <p:pic>
        <p:nvPicPr>
          <p:cNvPr id="3" name="Picture 2" descr="Doceree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5140" y="214290"/>
            <a:ext cx="2063750" cy="428628"/>
          </a:xfrm>
          <a:prstGeom prst="rect">
            <a:avLst/>
          </a:prstGeom>
        </p:spPr>
      </p:pic>
      <p:pic>
        <p:nvPicPr>
          <p:cNvPr id="4" name="Picture 3" descr="CG-2023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85728"/>
            <a:ext cx="1866886" cy="6857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C85F49-F083-7A20-E08C-BE527DB6508A}"/>
              </a:ext>
            </a:extLst>
          </p:cNvPr>
          <p:cNvSpPr txBox="1"/>
          <p:nvPr/>
        </p:nvSpPr>
        <p:spPr>
          <a:xfrm>
            <a:off x="637646" y="1867518"/>
            <a:ext cx="83268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main approach is to build robust random forest classifier model to classify the user whether the person is healthcare professional or not.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So, I have selected some features by plotting feature importance graph which determines which are the features that will impact on the model for correct classification.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After performing feature selection I have to values to hyperparameters like estimators are 200 trees, depth is 4 and </a:t>
            </a:r>
            <a:r>
              <a:rPr lang="en-IN" dirty="0" err="1"/>
              <a:t>random_state</a:t>
            </a:r>
            <a:r>
              <a:rPr lang="en-IN" dirty="0"/>
              <a:t> is 0 (constant).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Building  model and train with train dataset and predicting with test dataset provided.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Finally, saving the results to csv format.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36712"/>
            <a:ext cx="5972188" cy="1214446"/>
          </a:xfrm>
        </p:spPr>
        <p:txBody>
          <a:bodyPr>
            <a:norm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defRPr/>
            </a:pPr>
            <a:r>
              <a:rPr lang="en-US" sz="2800" b="1" dirty="0">
                <a:latin typeface="Arial Black" pitchFamily="34" charset="0"/>
                <a:ea typeface="Verdana"/>
                <a:cs typeface="Verdana"/>
                <a:sym typeface="Verdana"/>
              </a:rPr>
              <a:t>Execution Demo (Video/ Screenshots) of the solution:</a:t>
            </a:r>
            <a:endParaRPr lang="en-US" sz="2800" dirty="0">
              <a:latin typeface="Arial Black" pitchFamily="34" charset="0"/>
            </a:endParaRPr>
          </a:p>
        </p:txBody>
      </p:sp>
      <p:pic>
        <p:nvPicPr>
          <p:cNvPr id="3" name="Picture 2" descr="Doceree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5140" y="285728"/>
            <a:ext cx="2063750" cy="428628"/>
          </a:xfrm>
          <a:prstGeom prst="rect">
            <a:avLst/>
          </a:prstGeom>
        </p:spPr>
      </p:pic>
      <p:pic>
        <p:nvPicPr>
          <p:cNvPr id="4" name="Picture 3" descr="CG-2023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85728"/>
            <a:ext cx="1866886" cy="6857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20082C-DF25-0F3B-1E28-EC89B9265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55489"/>
            <a:ext cx="7776864" cy="41862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071546"/>
            <a:ext cx="5972188" cy="1214446"/>
          </a:xfrm>
        </p:spPr>
        <p:txBody>
          <a:bodyPr>
            <a:norm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defRPr/>
            </a:pPr>
            <a:r>
              <a:rPr lang="en-US" sz="2800" b="1" dirty="0">
                <a:latin typeface="Arial Black" pitchFamily="34" charset="0"/>
                <a:ea typeface="Verdana"/>
                <a:cs typeface="Verdana"/>
                <a:sym typeface="Verdana"/>
              </a:rPr>
              <a:t>Execution Demo (Video/ Screenshots) of the solution:</a:t>
            </a:r>
            <a:endParaRPr lang="en-US" sz="2800" dirty="0">
              <a:latin typeface="Arial Black" pitchFamily="34" charset="0"/>
            </a:endParaRPr>
          </a:p>
        </p:txBody>
      </p:sp>
      <p:pic>
        <p:nvPicPr>
          <p:cNvPr id="3" name="Picture 2" descr="Doceree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5140" y="285728"/>
            <a:ext cx="2063750" cy="428628"/>
          </a:xfrm>
          <a:prstGeom prst="rect">
            <a:avLst/>
          </a:prstGeom>
        </p:spPr>
      </p:pic>
      <p:pic>
        <p:nvPicPr>
          <p:cNvPr id="4" name="Picture 3" descr="CG-2023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85728"/>
            <a:ext cx="1866886" cy="6857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DB742C-47A9-89F6-01C2-205A76C1E7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236843"/>
            <a:ext cx="4745116" cy="450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8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942711"/>
            <a:ext cx="5972188" cy="1214446"/>
          </a:xfrm>
        </p:spPr>
        <p:txBody>
          <a:bodyPr>
            <a:norm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defRPr/>
            </a:pPr>
            <a:r>
              <a:rPr lang="en-US" sz="2800" b="1" dirty="0">
                <a:latin typeface="Arial Black" pitchFamily="34" charset="0"/>
                <a:ea typeface="Verdana"/>
                <a:cs typeface="Verdana"/>
                <a:sym typeface="Verdana"/>
              </a:rPr>
              <a:t>Execution Demo (Video/ Screenshots) of the solution:</a:t>
            </a:r>
            <a:endParaRPr lang="en-US" sz="2800" dirty="0">
              <a:latin typeface="Arial Black" pitchFamily="34" charset="0"/>
            </a:endParaRPr>
          </a:p>
        </p:txBody>
      </p:sp>
      <p:pic>
        <p:nvPicPr>
          <p:cNvPr id="3" name="Picture 2" descr="Doceree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5140" y="285728"/>
            <a:ext cx="2063750" cy="428628"/>
          </a:xfrm>
          <a:prstGeom prst="rect">
            <a:avLst/>
          </a:prstGeom>
        </p:spPr>
      </p:pic>
      <p:pic>
        <p:nvPicPr>
          <p:cNvPr id="4" name="Picture 3" descr="CG-2023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85728"/>
            <a:ext cx="1866886" cy="685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4EB2D9-2561-20E9-B123-E8FA9349BD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982022"/>
            <a:ext cx="5273873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79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82" y="816383"/>
            <a:ext cx="5972188" cy="1214446"/>
          </a:xfrm>
        </p:spPr>
        <p:txBody>
          <a:bodyPr>
            <a:norm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defRPr/>
            </a:pPr>
            <a:r>
              <a:rPr lang="en-US" sz="2800" b="1" dirty="0">
                <a:latin typeface="Arial Black" pitchFamily="34" charset="0"/>
                <a:ea typeface="Verdana"/>
                <a:cs typeface="Verdana"/>
                <a:sym typeface="Verdana"/>
              </a:rPr>
              <a:t>Execution Demo (Video/ Screenshots) of the solution:</a:t>
            </a:r>
            <a:endParaRPr lang="en-US" sz="2800" dirty="0">
              <a:latin typeface="Arial Black" pitchFamily="34" charset="0"/>
            </a:endParaRPr>
          </a:p>
        </p:txBody>
      </p:sp>
      <p:pic>
        <p:nvPicPr>
          <p:cNvPr id="3" name="Picture 2" descr="Doceree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5140" y="285728"/>
            <a:ext cx="2063750" cy="428628"/>
          </a:xfrm>
          <a:prstGeom prst="rect">
            <a:avLst/>
          </a:prstGeom>
        </p:spPr>
      </p:pic>
      <p:pic>
        <p:nvPicPr>
          <p:cNvPr id="4" name="Picture 3" descr="CG-2023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85728"/>
            <a:ext cx="1866886" cy="685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C42817-CE9B-8DD7-1CE3-F75F7CD543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676" y="1916832"/>
            <a:ext cx="4573898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27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928670"/>
            <a:ext cx="6186502" cy="1143008"/>
          </a:xfrm>
        </p:spPr>
        <p:txBody>
          <a:bodyPr>
            <a:normAutofit/>
          </a:bodyPr>
          <a:lstStyle/>
          <a:p>
            <a:pPr lvl="0" algn="l">
              <a:spcBef>
                <a:spcPts val="0"/>
              </a:spcBef>
              <a:defRPr/>
            </a:pPr>
            <a:r>
              <a:rPr lang="en-IN" sz="2800" b="1" dirty="0">
                <a:latin typeface="Arial Black" pitchFamily="34" charset="0"/>
                <a:ea typeface="Verdana" panose="020B0604030504040204" pitchFamily="34" charset="0"/>
              </a:rPr>
              <a:t>Source code in ZIP file/</a:t>
            </a:r>
            <a:r>
              <a:rPr lang="en-IN" sz="2800" b="1" dirty="0" err="1">
                <a:latin typeface="Arial Black" pitchFamily="34" charset="0"/>
                <a:ea typeface="Verdana" panose="020B0604030504040204" pitchFamily="34" charset="0"/>
              </a:rPr>
              <a:t>Github</a:t>
            </a:r>
            <a:r>
              <a:rPr lang="en-IN" sz="2800" b="1" dirty="0">
                <a:latin typeface="Arial Black" pitchFamily="34" charset="0"/>
                <a:ea typeface="Verdana" panose="020B0604030504040204" pitchFamily="34" charset="0"/>
              </a:rPr>
              <a:t> URL:</a:t>
            </a:r>
          </a:p>
        </p:txBody>
      </p:sp>
      <p:pic>
        <p:nvPicPr>
          <p:cNvPr id="3" name="Picture 2" descr="Doceree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5140" y="214290"/>
            <a:ext cx="2063750" cy="428628"/>
          </a:xfrm>
          <a:prstGeom prst="rect">
            <a:avLst/>
          </a:prstGeom>
        </p:spPr>
      </p:pic>
      <p:pic>
        <p:nvPicPr>
          <p:cNvPr id="4" name="Picture 3" descr="CG-2023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85728"/>
            <a:ext cx="1866886" cy="6857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02F17C-1099-4580-B811-7F3807B9A0C2}"/>
              </a:ext>
            </a:extLst>
          </p:cNvPr>
          <p:cNvSpPr txBox="1"/>
          <p:nvPr/>
        </p:nvSpPr>
        <p:spPr>
          <a:xfrm>
            <a:off x="781865" y="2591192"/>
            <a:ext cx="674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Github</a:t>
            </a:r>
            <a:r>
              <a:rPr lang="en-IN" dirty="0"/>
              <a:t> </a:t>
            </a:r>
            <a:r>
              <a:rPr lang="en-IN" dirty="0" err="1"/>
              <a:t>url</a:t>
            </a:r>
            <a:r>
              <a:rPr lang="en-IN" dirty="0"/>
              <a:t> : https://github.com/Nithish-456/Doceree-Hackathon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443</Words>
  <Application>Microsoft Office PowerPoint</Application>
  <PresentationFormat>On-screen Show (4:3)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Wingdings</vt:lpstr>
      <vt:lpstr>Office Theme</vt:lpstr>
      <vt:lpstr>Machine Learning  Hackathon</vt:lpstr>
      <vt:lpstr>Brief Description of the Problem at hand: </vt:lpstr>
      <vt:lpstr>Solution proposed and description:</vt:lpstr>
      <vt:lpstr>Approach:</vt:lpstr>
      <vt:lpstr>Execution Demo (Video/ Screenshots) of the solution:</vt:lpstr>
      <vt:lpstr>Execution Demo (Video/ Screenshots) of the solution:</vt:lpstr>
      <vt:lpstr>Execution Demo (Video/ Screenshots) of the solution:</vt:lpstr>
      <vt:lpstr>Execution Demo (Video/ Screenshots) of the solution:</vt:lpstr>
      <vt:lpstr>Source code in ZIP file/Github URL:</vt:lpstr>
      <vt:lpstr>Additional comments (optional):</vt:lpstr>
      <vt:lpstr>THANK YOU!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Hackathon</dc:title>
  <dc:creator>Aditi Tijage</dc:creator>
  <cp:lastModifiedBy>Paidimarri Nithish</cp:lastModifiedBy>
  <cp:revision>11</cp:revision>
  <dcterms:created xsi:type="dcterms:W3CDTF">2023-06-02T05:10:51Z</dcterms:created>
  <dcterms:modified xsi:type="dcterms:W3CDTF">2023-07-02T08:16:49Z</dcterms:modified>
</cp:coreProperties>
</file>