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7"/>
  </p:notesMasterIdLst>
  <p:sldIdLst>
    <p:sldId id="349" r:id="rId2"/>
    <p:sldId id="407" r:id="rId3"/>
    <p:sldId id="406" r:id="rId4"/>
    <p:sldId id="413" r:id="rId5"/>
    <p:sldId id="414" r:id="rId6"/>
    <p:sldId id="402" r:id="rId7"/>
    <p:sldId id="403" r:id="rId8"/>
    <p:sldId id="404" r:id="rId9"/>
    <p:sldId id="405" r:id="rId10"/>
    <p:sldId id="392" r:id="rId11"/>
    <p:sldId id="366" r:id="rId12"/>
    <p:sldId id="384" r:id="rId13"/>
    <p:sldId id="399" r:id="rId14"/>
    <p:sldId id="409" r:id="rId15"/>
    <p:sldId id="412" r:id="rId16"/>
    <p:sldId id="410" r:id="rId17"/>
    <p:sldId id="408" r:id="rId18"/>
    <p:sldId id="415" r:id="rId19"/>
    <p:sldId id="431" r:id="rId20"/>
    <p:sldId id="423" r:id="rId21"/>
    <p:sldId id="424" r:id="rId22"/>
    <p:sldId id="417" r:id="rId23"/>
    <p:sldId id="420" r:id="rId24"/>
    <p:sldId id="433" r:id="rId25"/>
    <p:sldId id="425" r:id="rId26"/>
    <p:sldId id="426" r:id="rId27"/>
    <p:sldId id="427" r:id="rId28"/>
    <p:sldId id="428" r:id="rId29"/>
    <p:sldId id="429" r:id="rId30"/>
    <p:sldId id="430" r:id="rId31"/>
    <p:sldId id="418" r:id="rId32"/>
    <p:sldId id="422" r:id="rId33"/>
    <p:sldId id="421" r:id="rId34"/>
    <p:sldId id="419" r:id="rId35"/>
    <p:sldId id="439" r:id="rId36"/>
    <p:sldId id="440" r:id="rId37"/>
    <p:sldId id="434" r:id="rId38"/>
    <p:sldId id="436" r:id="rId39"/>
    <p:sldId id="438" r:id="rId40"/>
    <p:sldId id="437" r:id="rId41"/>
    <p:sldId id="435" r:id="rId42"/>
    <p:sldId id="442" r:id="rId43"/>
    <p:sldId id="441" r:id="rId44"/>
    <p:sldId id="416" r:id="rId45"/>
    <p:sldId id="40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6600"/>
    <a:srgbClr val="571501"/>
    <a:srgbClr val="B5B5F1"/>
    <a:srgbClr val="D7D8FD"/>
    <a:srgbClr val="047009"/>
    <a:srgbClr val="B8086D"/>
    <a:srgbClr val="C04E00"/>
    <a:srgbClr val="001D58"/>
    <a:srgbClr val="CAE8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660"/>
  </p:normalViewPr>
  <p:slideViewPr>
    <p:cSldViewPr snapToGrid="0">
      <p:cViewPr varScale="1">
        <p:scale>
          <a:sx n="107" d="100"/>
          <a:sy n="107" d="100"/>
        </p:scale>
        <p:origin x="7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20-01-06T08:51:27.54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495B87-123C-47A0-8AAA-B163CA3D865A}" type="datetimeFigureOut">
              <a:rPr lang="en-US" smtClean="0"/>
              <a:pPr/>
              <a:t>4/29/2025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742940-C35E-4F14-92D1-7B947AF11D38}" type="slidenum">
              <a:rPr lang="en-US" smtClean="0"/>
              <a:pPr/>
              <a:t>‹#›</a:t>
            </a:fld>
            <a:endParaRPr lang="en-US"/>
          </a:p>
        </p:txBody>
      </p:sp>
    </p:spTree>
    <p:extLst>
      <p:ext uri="{BB962C8B-B14F-4D97-AF65-F5344CB8AC3E}">
        <p14:creationId xmlns:p14="http://schemas.microsoft.com/office/powerpoint/2010/main" val="3994276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742940-C35E-4F14-92D1-7B947AF11D38}" type="slidenum">
              <a:rPr lang="en-US" smtClean="0"/>
              <a:pPr/>
              <a:t>1</a:t>
            </a:fld>
            <a:endParaRPr lang="en-US"/>
          </a:p>
        </p:txBody>
      </p:sp>
    </p:spTree>
    <p:extLst>
      <p:ext uri="{BB962C8B-B14F-4D97-AF65-F5344CB8AC3E}">
        <p14:creationId xmlns:p14="http://schemas.microsoft.com/office/powerpoint/2010/main" val="1555533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9FFE42F-741E-1CB4-74F9-6E1AC0D6B0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3A6247D-0F19-B4E3-8D9A-1687A146A8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DAF6695-ED04-4ABC-9413-B325D698F20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A0FF315C-8546-7BD2-262F-414A3487E3FD}"/>
              </a:ext>
            </a:extLst>
          </p:cNvPr>
          <p:cNvSpPr>
            <a:spLocks noGrp="1"/>
          </p:cNvSpPr>
          <p:nvPr>
            <p:ph type="sldNum" sz="quarter" idx="10"/>
          </p:nvPr>
        </p:nvSpPr>
        <p:spPr/>
        <p:txBody>
          <a:bodyPr/>
          <a:lstStyle/>
          <a:p>
            <a:fld id="{5B742940-C35E-4F14-92D1-7B947AF11D38}" type="slidenum">
              <a:rPr lang="en-US" smtClean="0"/>
              <a:pPr/>
              <a:t>31</a:t>
            </a:fld>
            <a:endParaRPr lang="en-US"/>
          </a:p>
        </p:txBody>
      </p:sp>
    </p:spTree>
    <p:extLst>
      <p:ext uri="{BB962C8B-B14F-4D97-AF65-F5344CB8AC3E}">
        <p14:creationId xmlns:p14="http://schemas.microsoft.com/office/powerpoint/2010/main" val="2020389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9FFE42F-741E-1CB4-74F9-6E1AC0D6B0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3A6247D-0F19-B4E3-8D9A-1687A146A8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DAF6695-ED04-4ABC-9413-B325D698F20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A0FF315C-8546-7BD2-262F-414A3487E3FD}"/>
              </a:ext>
            </a:extLst>
          </p:cNvPr>
          <p:cNvSpPr>
            <a:spLocks noGrp="1"/>
          </p:cNvSpPr>
          <p:nvPr>
            <p:ph type="sldNum" sz="quarter" idx="10"/>
          </p:nvPr>
        </p:nvSpPr>
        <p:spPr/>
        <p:txBody>
          <a:bodyPr/>
          <a:lstStyle/>
          <a:p>
            <a:fld id="{5B742940-C35E-4F14-92D1-7B947AF11D38}" type="slidenum">
              <a:rPr lang="en-US" smtClean="0"/>
              <a:pPr/>
              <a:t>33</a:t>
            </a:fld>
            <a:endParaRPr lang="en-US"/>
          </a:p>
        </p:txBody>
      </p:sp>
    </p:spTree>
    <p:extLst>
      <p:ext uri="{BB962C8B-B14F-4D97-AF65-F5344CB8AC3E}">
        <p14:creationId xmlns:p14="http://schemas.microsoft.com/office/powerpoint/2010/main" val="1406034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9FFE42F-741E-1CB4-74F9-6E1AC0D6B0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3A6247D-0F19-B4E3-8D9A-1687A146A8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DAF6695-ED04-4ABC-9413-B325D698F20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A0FF315C-8546-7BD2-262F-414A3487E3FD}"/>
              </a:ext>
            </a:extLst>
          </p:cNvPr>
          <p:cNvSpPr>
            <a:spLocks noGrp="1"/>
          </p:cNvSpPr>
          <p:nvPr>
            <p:ph type="sldNum" sz="quarter" idx="10"/>
          </p:nvPr>
        </p:nvSpPr>
        <p:spPr/>
        <p:txBody>
          <a:bodyPr/>
          <a:lstStyle/>
          <a:p>
            <a:fld id="{5B742940-C35E-4F14-92D1-7B947AF11D38}" type="slidenum">
              <a:rPr lang="en-US" smtClean="0"/>
              <a:pPr/>
              <a:t>38</a:t>
            </a:fld>
            <a:endParaRPr lang="en-US"/>
          </a:p>
        </p:txBody>
      </p:sp>
    </p:spTree>
    <p:extLst>
      <p:ext uri="{BB962C8B-B14F-4D97-AF65-F5344CB8AC3E}">
        <p14:creationId xmlns:p14="http://schemas.microsoft.com/office/powerpoint/2010/main" val="2927103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B742940-C35E-4F14-92D1-7B947AF11D38}" type="slidenum">
              <a:rPr lang="en-US" smtClean="0"/>
              <a:pPr/>
              <a:t>11</a:t>
            </a:fld>
            <a:endParaRPr lang="en-US"/>
          </a:p>
        </p:txBody>
      </p:sp>
    </p:spTree>
    <p:extLst>
      <p:ext uri="{BB962C8B-B14F-4D97-AF65-F5344CB8AC3E}">
        <p14:creationId xmlns:p14="http://schemas.microsoft.com/office/powerpoint/2010/main" val="1231991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13626C0-A9DF-DDEF-5EA3-AE12B4C2BE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9D7E24AE-6CC5-D5B2-30AF-0BC9CE22D7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C1A1E366-64F9-075C-672F-D7DD5EFDC5B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256B67ED-ED2F-6B7D-0A80-48A3B8A262C8}"/>
              </a:ext>
            </a:extLst>
          </p:cNvPr>
          <p:cNvSpPr>
            <a:spLocks noGrp="1"/>
          </p:cNvSpPr>
          <p:nvPr>
            <p:ph type="sldNum" sz="quarter" idx="10"/>
          </p:nvPr>
        </p:nvSpPr>
        <p:spPr/>
        <p:txBody>
          <a:bodyPr/>
          <a:lstStyle/>
          <a:p>
            <a:fld id="{5B742940-C35E-4F14-92D1-7B947AF11D38}" type="slidenum">
              <a:rPr lang="en-US" smtClean="0"/>
              <a:pPr/>
              <a:t>13</a:t>
            </a:fld>
            <a:endParaRPr lang="en-US"/>
          </a:p>
        </p:txBody>
      </p:sp>
    </p:spTree>
    <p:extLst>
      <p:ext uri="{BB962C8B-B14F-4D97-AF65-F5344CB8AC3E}">
        <p14:creationId xmlns:p14="http://schemas.microsoft.com/office/powerpoint/2010/main" val="100689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0EDBDD2-BEA6-2B8D-1D66-2E4C1422B4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E948ABB4-908C-90CF-9C9C-0A40F9A88C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FC91D019-21AB-A940-58D0-E8711EA91B4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F64336E1-0CA1-C0DB-4FF5-88B9A3F940FD}"/>
              </a:ext>
            </a:extLst>
          </p:cNvPr>
          <p:cNvSpPr>
            <a:spLocks noGrp="1"/>
          </p:cNvSpPr>
          <p:nvPr>
            <p:ph type="sldNum" sz="quarter" idx="10"/>
          </p:nvPr>
        </p:nvSpPr>
        <p:spPr/>
        <p:txBody>
          <a:bodyPr/>
          <a:lstStyle/>
          <a:p>
            <a:fld id="{5B742940-C35E-4F14-92D1-7B947AF11D38}" type="slidenum">
              <a:rPr lang="en-US" smtClean="0"/>
              <a:pPr/>
              <a:t>14</a:t>
            </a:fld>
            <a:endParaRPr lang="en-US"/>
          </a:p>
        </p:txBody>
      </p:sp>
    </p:spTree>
    <p:extLst>
      <p:ext uri="{BB962C8B-B14F-4D97-AF65-F5344CB8AC3E}">
        <p14:creationId xmlns:p14="http://schemas.microsoft.com/office/powerpoint/2010/main" val="1860649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91052B3-7152-47A1-CA91-4D1F836405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79740BC-5396-438F-FF1B-E3ED671831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6BC0E028-CA6A-EA98-563C-B3483A4A024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687A8AAC-396C-58E5-D827-38F94EE9638E}"/>
              </a:ext>
            </a:extLst>
          </p:cNvPr>
          <p:cNvSpPr>
            <a:spLocks noGrp="1"/>
          </p:cNvSpPr>
          <p:nvPr>
            <p:ph type="sldNum" sz="quarter" idx="10"/>
          </p:nvPr>
        </p:nvSpPr>
        <p:spPr/>
        <p:txBody>
          <a:bodyPr/>
          <a:lstStyle/>
          <a:p>
            <a:fld id="{5B742940-C35E-4F14-92D1-7B947AF11D38}" type="slidenum">
              <a:rPr lang="en-US" smtClean="0"/>
              <a:pPr/>
              <a:t>15</a:t>
            </a:fld>
            <a:endParaRPr lang="en-US"/>
          </a:p>
        </p:txBody>
      </p:sp>
    </p:spTree>
    <p:extLst>
      <p:ext uri="{BB962C8B-B14F-4D97-AF65-F5344CB8AC3E}">
        <p14:creationId xmlns:p14="http://schemas.microsoft.com/office/powerpoint/2010/main" val="1290817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C0D58D2-AEC5-390F-6F73-CA86F20292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506DBF89-745B-1975-4EAC-E13E93AD4E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9B77699E-9B01-5F59-ABD6-53EB603140A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57C74410-6C86-F01B-6514-BC6F79974EB8}"/>
              </a:ext>
            </a:extLst>
          </p:cNvPr>
          <p:cNvSpPr>
            <a:spLocks noGrp="1"/>
          </p:cNvSpPr>
          <p:nvPr>
            <p:ph type="sldNum" sz="quarter" idx="10"/>
          </p:nvPr>
        </p:nvSpPr>
        <p:spPr/>
        <p:txBody>
          <a:bodyPr/>
          <a:lstStyle/>
          <a:p>
            <a:fld id="{5B742940-C35E-4F14-92D1-7B947AF11D38}" type="slidenum">
              <a:rPr lang="en-US" smtClean="0"/>
              <a:pPr/>
              <a:t>17</a:t>
            </a:fld>
            <a:endParaRPr lang="en-US"/>
          </a:p>
        </p:txBody>
      </p:sp>
    </p:spTree>
    <p:extLst>
      <p:ext uri="{BB962C8B-B14F-4D97-AF65-F5344CB8AC3E}">
        <p14:creationId xmlns:p14="http://schemas.microsoft.com/office/powerpoint/2010/main" val="2622781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9FFE42F-741E-1CB4-74F9-6E1AC0D6B0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3A6247D-0F19-B4E3-8D9A-1687A146A8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DAF6695-ED04-4ABC-9413-B325D698F20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A0FF315C-8546-7BD2-262F-414A3487E3FD}"/>
              </a:ext>
            </a:extLst>
          </p:cNvPr>
          <p:cNvSpPr>
            <a:spLocks noGrp="1"/>
          </p:cNvSpPr>
          <p:nvPr>
            <p:ph type="sldNum" sz="quarter" idx="10"/>
          </p:nvPr>
        </p:nvSpPr>
        <p:spPr/>
        <p:txBody>
          <a:bodyPr/>
          <a:lstStyle/>
          <a:p>
            <a:fld id="{5B742940-C35E-4F14-92D1-7B947AF11D38}" type="slidenum">
              <a:rPr lang="en-US" smtClean="0"/>
              <a:pPr/>
              <a:t>18</a:t>
            </a:fld>
            <a:endParaRPr lang="en-US"/>
          </a:p>
        </p:txBody>
      </p:sp>
    </p:spTree>
    <p:extLst>
      <p:ext uri="{BB962C8B-B14F-4D97-AF65-F5344CB8AC3E}">
        <p14:creationId xmlns:p14="http://schemas.microsoft.com/office/powerpoint/2010/main" val="1038503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9FFE42F-741E-1CB4-74F9-6E1AC0D6B0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3A6247D-0F19-B4E3-8D9A-1687A146A8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DAF6695-ED04-4ABC-9413-B325D698F20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A0FF315C-8546-7BD2-262F-414A3487E3FD}"/>
              </a:ext>
            </a:extLst>
          </p:cNvPr>
          <p:cNvSpPr>
            <a:spLocks noGrp="1"/>
          </p:cNvSpPr>
          <p:nvPr>
            <p:ph type="sldNum" sz="quarter" idx="10"/>
          </p:nvPr>
        </p:nvSpPr>
        <p:spPr/>
        <p:txBody>
          <a:bodyPr/>
          <a:lstStyle/>
          <a:p>
            <a:fld id="{5B742940-C35E-4F14-92D1-7B947AF11D38}" type="slidenum">
              <a:rPr lang="en-US" smtClean="0"/>
              <a:pPr/>
              <a:t>22</a:t>
            </a:fld>
            <a:endParaRPr lang="en-US"/>
          </a:p>
        </p:txBody>
      </p:sp>
    </p:spTree>
    <p:extLst>
      <p:ext uri="{BB962C8B-B14F-4D97-AF65-F5344CB8AC3E}">
        <p14:creationId xmlns:p14="http://schemas.microsoft.com/office/powerpoint/2010/main" val="3924554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9FFE42F-741E-1CB4-74F9-6E1AC0D6B0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3A6247D-0F19-B4E3-8D9A-1687A146A8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DAF6695-ED04-4ABC-9413-B325D698F20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A0FF315C-8546-7BD2-262F-414A3487E3FD}"/>
              </a:ext>
            </a:extLst>
          </p:cNvPr>
          <p:cNvSpPr>
            <a:spLocks noGrp="1"/>
          </p:cNvSpPr>
          <p:nvPr>
            <p:ph type="sldNum" sz="quarter" idx="10"/>
          </p:nvPr>
        </p:nvSpPr>
        <p:spPr/>
        <p:txBody>
          <a:bodyPr/>
          <a:lstStyle/>
          <a:p>
            <a:fld id="{5B742940-C35E-4F14-92D1-7B947AF11D38}" type="slidenum">
              <a:rPr lang="en-US" smtClean="0"/>
              <a:pPr/>
              <a:t>23</a:t>
            </a:fld>
            <a:endParaRPr lang="en-US"/>
          </a:p>
        </p:txBody>
      </p:sp>
    </p:spTree>
    <p:extLst>
      <p:ext uri="{BB962C8B-B14F-4D97-AF65-F5344CB8AC3E}">
        <p14:creationId xmlns:p14="http://schemas.microsoft.com/office/powerpoint/2010/main" val="214009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87084" y="69758"/>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7FE56F4C-EE21-4BED-B691-A829930CC451}" type="datetime1">
              <a:rPr lang="en-US" smtClean="0"/>
              <a:t>4/29/2025</a:t>
            </a:fld>
            <a:endParaRPr lang="en-US"/>
          </a:p>
        </p:txBody>
      </p:sp>
      <p:sp>
        <p:nvSpPr>
          <p:cNvPr id="17" name="Footer Placeholder 16"/>
          <p:cNvSpPr>
            <a:spLocks noGrp="1"/>
          </p:cNvSpPr>
          <p:nvPr>
            <p:ph type="ftr" sz="quarter" idx="11"/>
          </p:nvPr>
        </p:nvSpPr>
        <p:spPr/>
        <p:txBody>
          <a:bodyPr/>
          <a:lstStyle/>
          <a:p>
            <a:r>
              <a:rPr lang="en-US"/>
              <a:t>Project Review - I</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EB2F0F4-58EC-4E39-AA52-7B0252CA9FE9}" type="slidenum">
              <a:rPr lang="en-US" smtClean="0"/>
              <a:pPr/>
              <a:t>‹#›</a:t>
            </a:fld>
            <a:endParaRPr lang="en-US"/>
          </a:p>
        </p:txBody>
      </p:sp>
      <p:sp>
        <p:nvSpPr>
          <p:cNvPr id="7" name="Rectangle 6"/>
          <p:cNvSpPr/>
          <p:nvPr/>
        </p:nvSpPr>
        <p:spPr>
          <a:xfrm>
            <a:off x="83911" y="1449305"/>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83911" y="1396721"/>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83911" y="2976650"/>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609600" y="1505933"/>
            <a:ext cx="109728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DB71693-A62E-414D-BC70-A000020B4703}" type="datetime1">
              <a:rPr lang="en-US" smtClean="0"/>
              <a:t>4/29/2025</a:t>
            </a:fld>
            <a:endParaRPr lang="en-US"/>
          </a:p>
        </p:txBody>
      </p:sp>
      <p:sp>
        <p:nvSpPr>
          <p:cNvPr id="5" name="Footer Placeholder 4"/>
          <p:cNvSpPr>
            <a:spLocks noGrp="1"/>
          </p:cNvSpPr>
          <p:nvPr>
            <p:ph type="ftr" sz="quarter" idx="11"/>
          </p:nvPr>
        </p:nvSpPr>
        <p:spPr/>
        <p:txBody>
          <a:bodyPr/>
          <a:lstStyle/>
          <a:p>
            <a:r>
              <a:rPr lang="en-US"/>
              <a:t>Project Review - I</a:t>
            </a:r>
          </a:p>
        </p:txBody>
      </p:sp>
      <p:sp>
        <p:nvSpPr>
          <p:cNvPr id="6" name="Slide Number Placeholder 5"/>
          <p:cNvSpPr>
            <a:spLocks noGrp="1"/>
          </p:cNvSpPr>
          <p:nvPr>
            <p:ph type="sldNum" sz="quarter" idx="12"/>
          </p:nvPr>
        </p:nvSpPr>
        <p:spPr/>
        <p:txBody>
          <a:bodyPr/>
          <a:lstStyle/>
          <a:p>
            <a:fld id="{AEB2F0F4-58EC-4E39-AA52-7B0252CA9F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350401D-170E-47D1-8A1B-7C236AA8D337}" type="datetime1">
              <a:rPr lang="en-US" smtClean="0"/>
              <a:t>4/29/2025</a:t>
            </a:fld>
            <a:endParaRPr lang="en-US"/>
          </a:p>
        </p:txBody>
      </p:sp>
      <p:sp>
        <p:nvSpPr>
          <p:cNvPr id="5" name="Footer Placeholder 4"/>
          <p:cNvSpPr>
            <a:spLocks noGrp="1"/>
          </p:cNvSpPr>
          <p:nvPr>
            <p:ph type="ftr" sz="quarter" idx="11"/>
          </p:nvPr>
        </p:nvSpPr>
        <p:spPr/>
        <p:txBody>
          <a:bodyPr/>
          <a:lstStyle/>
          <a:p>
            <a:r>
              <a:rPr lang="en-US"/>
              <a:t>Project Review - I</a:t>
            </a:r>
          </a:p>
        </p:txBody>
      </p:sp>
      <p:sp>
        <p:nvSpPr>
          <p:cNvPr id="6" name="Slide Number Placeholder 5"/>
          <p:cNvSpPr>
            <a:spLocks noGrp="1"/>
          </p:cNvSpPr>
          <p:nvPr>
            <p:ph type="sldNum" sz="quarter" idx="12"/>
          </p:nvPr>
        </p:nvSpPr>
        <p:spPr/>
        <p:txBody>
          <a:bodyPr/>
          <a:lstStyle/>
          <a:p>
            <a:fld id="{AEB2F0F4-58EC-4E39-AA52-7B0252CA9F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a:xfrm>
            <a:off x="8229600" y="6381750"/>
            <a:ext cx="3302000" cy="476251"/>
          </a:xfrm>
        </p:spPr>
        <p:txBody>
          <a:bodyPr/>
          <a:lstStyle>
            <a:lvl1pPr>
              <a:defRPr sz="1600" i="1">
                <a:solidFill>
                  <a:srgbClr val="047009"/>
                </a:solidFill>
              </a:defRPr>
            </a:lvl1pPr>
          </a:lstStyle>
          <a:p>
            <a:fld id="{228D8E61-5529-402A-BD7F-180BB9FD5468}" type="datetime1">
              <a:rPr lang="en-US" smtClean="0"/>
              <a:t>4/29/2025</a:t>
            </a:fld>
            <a:endParaRPr lang="en-US"/>
          </a:p>
        </p:txBody>
      </p:sp>
      <p:sp>
        <p:nvSpPr>
          <p:cNvPr id="5" name="Footer Placeholder 4"/>
          <p:cNvSpPr>
            <a:spLocks noGrp="1"/>
          </p:cNvSpPr>
          <p:nvPr>
            <p:ph type="ftr" sz="quarter" idx="11"/>
          </p:nvPr>
        </p:nvSpPr>
        <p:spPr>
          <a:xfrm>
            <a:off x="812800" y="6400800"/>
            <a:ext cx="5283200" cy="457200"/>
          </a:xfrm>
        </p:spPr>
        <p:txBody>
          <a:bodyPr/>
          <a:lstStyle>
            <a:lvl1pPr>
              <a:defRPr sz="1600" i="1" baseline="0">
                <a:solidFill>
                  <a:srgbClr val="047009"/>
                </a:solidFill>
              </a:defRPr>
            </a:lvl1pPr>
          </a:lstStyle>
          <a:p>
            <a:r>
              <a:rPr lang="en-US"/>
              <a:t>Project Review - I</a:t>
            </a:r>
          </a:p>
        </p:txBody>
      </p:sp>
      <p:sp>
        <p:nvSpPr>
          <p:cNvPr id="6" name="Slide Number Placeholder 5"/>
          <p:cNvSpPr>
            <a:spLocks noGrp="1"/>
          </p:cNvSpPr>
          <p:nvPr>
            <p:ph type="sldNum" sz="quarter" idx="12"/>
          </p:nvPr>
        </p:nvSpPr>
        <p:spPr>
          <a:solidFill>
            <a:srgbClr val="FF6600"/>
          </a:solidFill>
        </p:spPr>
        <p:txBody>
          <a:bodyPr/>
          <a:lstStyle>
            <a:lvl1pPr>
              <a:defRPr>
                <a:solidFill>
                  <a:srgbClr val="002060"/>
                </a:solidFill>
              </a:defRPr>
            </a:lvl1pPr>
          </a:lstStyle>
          <a:p>
            <a:fld id="{AEB2F0F4-58EC-4E39-AA52-7B0252CA9FE9}"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87084" y="69758"/>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63084" y="952502"/>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9"/>
            <a:ext cx="10363200" cy="1338263"/>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9890F62-6292-475F-B5FB-6ABF3F38F8FE}" type="datetime1">
              <a:rPr lang="en-US" smtClean="0"/>
              <a:t>4/29/2025</a:t>
            </a:fld>
            <a:endParaRPr lang="en-US"/>
          </a:p>
        </p:txBody>
      </p:sp>
      <p:sp>
        <p:nvSpPr>
          <p:cNvPr id="5" name="Footer Placeholder 4"/>
          <p:cNvSpPr>
            <a:spLocks noGrp="1"/>
          </p:cNvSpPr>
          <p:nvPr>
            <p:ph type="ftr" sz="quarter" idx="11"/>
          </p:nvPr>
        </p:nvSpPr>
        <p:spPr>
          <a:xfrm>
            <a:off x="1066800" y="6172200"/>
            <a:ext cx="5334000" cy="457200"/>
          </a:xfrm>
        </p:spPr>
        <p:txBody>
          <a:bodyPr/>
          <a:lstStyle/>
          <a:p>
            <a:r>
              <a:rPr lang="en-US"/>
              <a:t>Project Review - I</a:t>
            </a:r>
          </a:p>
        </p:txBody>
      </p:sp>
      <p:sp>
        <p:nvSpPr>
          <p:cNvPr id="7" name="Rectangle 6"/>
          <p:cNvSpPr/>
          <p:nvPr/>
        </p:nvSpPr>
        <p:spPr>
          <a:xfrm flipV="1">
            <a:off x="92553" y="2376831"/>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2198" y="2341478"/>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078"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95072" y="6208776"/>
            <a:ext cx="609600" cy="457200"/>
          </a:xfrm>
        </p:spPr>
        <p:txBody>
          <a:bodyPr/>
          <a:lstStyle/>
          <a:p>
            <a:fld id="{AEB2F0F4-58EC-4E39-AA52-7B0252CA9FE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68CD2B4-5DE7-4027-941E-34D1C9870663}" type="datetime1">
              <a:rPr lang="en-US" smtClean="0"/>
              <a:t>4/29/2025</a:t>
            </a:fld>
            <a:endParaRPr lang="en-US"/>
          </a:p>
        </p:txBody>
      </p:sp>
      <p:sp>
        <p:nvSpPr>
          <p:cNvPr id="6" name="Footer Placeholder 5"/>
          <p:cNvSpPr>
            <a:spLocks noGrp="1"/>
          </p:cNvSpPr>
          <p:nvPr>
            <p:ph type="ftr" sz="quarter" idx="11"/>
          </p:nvPr>
        </p:nvSpPr>
        <p:spPr/>
        <p:txBody>
          <a:bodyPr/>
          <a:lstStyle/>
          <a:p>
            <a:r>
              <a:rPr lang="en-US"/>
              <a:t>Project Review - I</a:t>
            </a:r>
          </a:p>
        </p:txBody>
      </p:sp>
      <p:sp>
        <p:nvSpPr>
          <p:cNvPr id="7" name="Slide Number Placeholder 6"/>
          <p:cNvSpPr>
            <a:spLocks noGrp="1"/>
          </p:cNvSpPr>
          <p:nvPr>
            <p:ph type="sldNum" sz="quarter" idx="12"/>
          </p:nvPr>
        </p:nvSpPr>
        <p:spPr/>
        <p:txBody>
          <a:bodyPr/>
          <a:lstStyle/>
          <a:p>
            <a:fld id="{AEB2F0F4-58EC-4E39-AA52-7B0252CA9FE9}"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1"/>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3AA23A56-755C-41AB-A710-E1E40C2613C1}" type="datetime1">
              <a:rPr lang="en-US" smtClean="0"/>
              <a:t>4/29/2025</a:t>
            </a:fld>
            <a:endParaRPr lang="en-US"/>
          </a:p>
        </p:txBody>
      </p:sp>
      <p:sp>
        <p:nvSpPr>
          <p:cNvPr id="8" name="Footer Placeholder 7"/>
          <p:cNvSpPr>
            <a:spLocks noGrp="1"/>
          </p:cNvSpPr>
          <p:nvPr>
            <p:ph type="ftr" sz="quarter" idx="11"/>
          </p:nvPr>
        </p:nvSpPr>
        <p:spPr/>
        <p:txBody>
          <a:bodyPr/>
          <a:lstStyle/>
          <a:p>
            <a:r>
              <a:rPr lang="en-US"/>
              <a:t>Project Review - I</a:t>
            </a:r>
          </a:p>
        </p:txBody>
      </p:sp>
      <p:sp>
        <p:nvSpPr>
          <p:cNvPr id="9" name="Slide Number Placeholder 8"/>
          <p:cNvSpPr>
            <a:spLocks noGrp="1"/>
          </p:cNvSpPr>
          <p:nvPr>
            <p:ph type="sldNum" sz="quarter" idx="12"/>
          </p:nvPr>
        </p:nvSpPr>
        <p:spPr/>
        <p:txBody>
          <a:bodyPr/>
          <a:lstStyle/>
          <a:p>
            <a:fld id="{AEB2F0F4-58EC-4E39-AA52-7B0252CA9FE9}"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D6B7F3C-6DF5-4A58-9A7C-22E8FA1C1638}" type="datetime1">
              <a:rPr lang="en-US" smtClean="0"/>
              <a:t>4/29/2025</a:t>
            </a:fld>
            <a:endParaRPr lang="en-US"/>
          </a:p>
        </p:txBody>
      </p:sp>
      <p:sp>
        <p:nvSpPr>
          <p:cNvPr id="4" name="Footer Placeholder 3"/>
          <p:cNvSpPr>
            <a:spLocks noGrp="1"/>
          </p:cNvSpPr>
          <p:nvPr>
            <p:ph type="ftr" sz="quarter" idx="11"/>
          </p:nvPr>
        </p:nvSpPr>
        <p:spPr/>
        <p:txBody>
          <a:bodyPr/>
          <a:lstStyle/>
          <a:p>
            <a:r>
              <a:rPr lang="en-US"/>
              <a:t>Project Review - I</a:t>
            </a:r>
          </a:p>
        </p:txBody>
      </p:sp>
      <p:sp>
        <p:nvSpPr>
          <p:cNvPr id="5" name="Slide Number Placeholder 4"/>
          <p:cNvSpPr>
            <a:spLocks noGrp="1"/>
          </p:cNvSpPr>
          <p:nvPr>
            <p:ph type="sldNum" sz="quarter" idx="12"/>
          </p:nvPr>
        </p:nvSpPr>
        <p:spPr/>
        <p:txBody>
          <a:bodyPr/>
          <a:lstStyle/>
          <a:p>
            <a:fld id="{AEB2F0F4-58EC-4E39-AA52-7B0252CA9F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AF62D5-C5CD-413C-B367-62BC24A5B7B5}" type="datetime1">
              <a:rPr lang="en-US" smtClean="0"/>
              <a:t>4/29/2025</a:t>
            </a:fld>
            <a:endParaRPr lang="en-US"/>
          </a:p>
        </p:txBody>
      </p:sp>
      <p:sp>
        <p:nvSpPr>
          <p:cNvPr id="3" name="Footer Placeholder 2"/>
          <p:cNvSpPr>
            <a:spLocks noGrp="1"/>
          </p:cNvSpPr>
          <p:nvPr>
            <p:ph type="ftr" sz="quarter" idx="11"/>
          </p:nvPr>
        </p:nvSpPr>
        <p:spPr/>
        <p:txBody>
          <a:bodyPr/>
          <a:lstStyle/>
          <a:p>
            <a:r>
              <a:rPr lang="en-US"/>
              <a:t>Project Review - I</a:t>
            </a:r>
          </a:p>
        </p:txBody>
      </p:sp>
      <p:sp>
        <p:nvSpPr>
          <p:cNvPr id="4" name="Slide Number Placeholder 3"/>
          <p:cNvSpPr>
            <a:spLocks noGrp="1"/>
          </p:cNvSpPr>
          <p:nvPr>
            <p:ph type="sldNum" sz="quarter" idx="12"/>
          </p:nvPr>
        </p:nvSpPr>
        <p:spPr/>
        <p:txBody>
          <a:bodyPr/>
          <a:lstStyle/>
          <a:p>
            <a:fld id="{AEB2F0F4-58EC-4E39-AA52-7B0252CA9F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219200" y="273051"/>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E62873F-B74E-4DED-BA10-6DB7342887AE}" type="datetime1">
              <a:rPr lang="en-US" smtClean="0"/>
              <a:t>4/29/2025</a:t>
            </a:fld>
            <a:endParaRPr lang="en-US"/>
          </a:p>
        </p:txBody>
      </p:sp>
      <p:sp>
        <p:nvSpPr>
          <p:cNvPr id="6" name="Footer Placeholder 5"/>
          <p:cNvSpPr>
            <a:spLocks noGrp="1"/>
          </p:cNvSpPr>
          <p:nvPr>
            <p:ph type="ftr" sz="quarter" idx="11"/>
          </p:nvPr>
        </p:nvSpPr>
        <p:spPr/>
        <p:txBody>
          <a:bodyPr/>
          <a:lstStyle/>
          <a:p>
            <a:r>
              <a:rPr lang="en-US"/>
              <a:t>Project Review - I</a:t>
            </a:r>
          </a:p>
        </p:txBody>
      </p:sp>
      <p:sp>
        <p:nvSpPr>
          <p:cNvPr id="7" name="Slide Number Placeholder 6"/>
          <p:cNvSpPr>
            <a:spLocks noGrp="1"/>
          </p:cNvSpPr>
          <p:nvPr>
            <p:ph type="sldNum" sz="quarter" idx="12"/>
          </p:nvPr>
        </p:nvSpPr>
        <p:spPr/>
        <p:txBody>
          <a:bodyPr/>
          <a:lstStyle/>
          <a:p>
            <a:fld id="{AEB2F0F4-58EC-4E39-AA52-7B0252CA9FE9}"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1"/>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9B76E7F-AE58-4426-AAEB-EB7E129F1D49}" type="datetime1">
              <a:rPr lang="en-US" smtClean="0"/>
              <a:t>4/29/2025</a:t>
            </a:fld>
            <a:endParaRPr lang="en-US"/>
          </a:p>
        </p:txBody>
      </p:sp>
      <p:sp>
        <p:nvSpPr>
          <p:cNvPr id="6" name="Footer Placeholder 5"/>
          <p:cNvSpPr>
            <a:spLocks noGrp="1"/>
          </p:cNvSpPr>
          <p:nvPr>
            <p:ph type="ftr" sz="quarter" idx="11"/>
          </p:nvPr>
        </p:nvSpPr>
        <p:spPr>
          <a:xfrm>
            <a:off x="1219200" y="6172200"/>
            <a:ext cx="5181600" cy="457200"/>
          </a:xfrm>
        </p:spPr>
        <p:txBody>
          <a:bodyPr/>
          <a:lstStyle/>
          <a:p>
            <a:r>
              <a:rPr lang="en-US"/>
              <a:t>Project Review - I</a:t>
            </a:r>
          </a:p>
        </p:txBody>
      </p:sp>
      <p:sp>
        <p:nvSpPr>
          <p:cNvPr id="7" name="Slide Number Placeholder 6"/>
          <p:cNvSpPr>
            <a:spLocks noGrp="1"/>
          </p:cNvSpPr>
          <p:nvPr>
            <p:ph type="sldNum" sz="quarter" idx="12"/>
          </p:nvPr>
        </p:nvSpPr>
        <p:spPr>
          <a:xfrm>
            <a:off x="195072" y="6208776"/>
            <a:ext cx="609600" cy="457200"/>
          </a:xfrm>
        </p:spPr>
        <p:txBody>
          <a:bodyPr/>
          <a:lstStyle/>
          <a:p>
            <a:fld id="{AEB2F0F4-58EC-4E39-AA52-7B0252CA9FE9}"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91347" y="4650476"/>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91350" y="4773227"/>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91081" y="66677"/>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1219200" y="274639"/>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1"/>
          </a:xfrm>
          <a:prstGeom prst="rect">
            <a:avLst/>
          </a:prstGeom>
        </p:spPr>
        <p:txBody>
          <a:bodyPr anchor="ctr" anchorCtr="0"/>
          <a:lstStyle>
            <a:lvl1pPr algn="r" eaLnBrk="1" latinLnBrk="0" hangingPunct="1">
              <a:defRPr kumimoji="0" sz="1400">
                <a:solidFill>
                  <a:schemeClr val="tx2"/>
                </a:solidFill>
              </a:defRPr>
            </a:lvl1pPr>
          </a:lstStyle>
          <a:p>
            <a:fld id="{F087E90E-DE09-4089-B786-C718DB74F687}" type="datetime1">
              <a:rPr lang="en-US" smtClean="0"/>
              <a:t>4/29/2025</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a:t>Project Review - I</a:t>
            </a: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EB2F0F4-58EC-4E39-AA52-7B0252CA9FE9}" type="slidenum">
              <a:rPr lang="en-US" smtClean="0"/>
              <a:pPr/>
              <a:t>‹#›</a:t>
            </a:fld>
            <a:endParaRPr lang="en-US"/>
          </a:p>
        </p:txBody>
      </p: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601200" y="178977"/>
            <a:ext cx="2400300" cy="626918"/>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609600" y="2386552"/>
            <a:ext cx="10972800" cy="1447800"/>
          </a:xfrm>
          <a:prstGeom prst="rect">
            <a:avLst/>
          </a:prstGeom>
        </p:spPr>
        <p:txBody>
          <a:bodyPr vert="horz">
            <a:normAutofit/>
          </a:bodyPr>
          <a:lstStyle/>
          <a:p>
            <a:pPr lvl="0" algn="ctr"/>
            <a:r>
              <a:rPr lang="en-GB" sz="3600" b="1" dirty="0">
                <a:solidFill>
                  <a:srgbClr val="C00000"/>
                </a:solidFill>
                <a:effectLst>
                  <a:outerShdw blurRad="38100" dist="38100" dir="2700000" algn="tl">
                    <a:srgbClr val="000000">
                      <a:alpha val="43137"/>
                    </a:srgbClr>
                  </a:outerShdw>
                </a:effectLst>
                <a:latin typeface="DengXian" panose="02010600030101010101" pitchFamily="2" charset="-122"/>
                <a:ea typeface="DengXian" panose="02010600030101010101" pitchFamily="2" charset="-122"/>
                <a:cs typeface="+mj-cs"/>
                <a:sym typeface="Comic Sans MS"/>
              </a:rPr>
              <a:t>Lightweight Federated Learning framework for Drowsiness Detection</a:t>
            </a:r>
            <a:endParaRPr lang="en-US" sz="3900" b="1" dirty="0">
              <a:solidFill>
                <a:srgbClr val="FF0000"/>
              </a:solidFill>
              <a:effectLst>
                <a:outerShdw blurRad="38100" dist="38100" dir="2700000" algn="tl">
                  <a:srgbClr val="000000">
                    <a:alpha val="43137"/>
                  </a:srgbClr>
                </a:outerShdw>
              </a:effectLst>
              <a:latin typeface="DengXian" panose="02010600030101010101" pitchFamily="2" charset="-122"/>
              <a:ea typeface="DengXian" panose="02010600030101010101" pitchFamily="2" charset="-122"/>
              <a:cs typeface="+mj-cs"/>
            </a:endParaRPr>
          </a:p>
        </p:txBody>
      </p:sp>
      <p:sp>
        <p:nvSpPr>
          <p:cNvPr id="10" name="Title 1"/>
          <p:cNvSpPr txBox="1">
            <a:spLocks/>
          </p:cNvSpPr>
          <p:nvPr/>
        </p:nvSpPr>
        <p:spPr>
          <a:xfrm>
            <a:off x="1752600" y="3990103"/>
            <a:ext cx="8686800" cy="1447799"/>
          </a:xfrm>
          <a:prstGeom prst="rect">
            <a:avLst/>
          </a:prstGeom>
        </p:spPr>
        <p:txBody>
          <a:bodyPr bIns="91440" anchor="b" anchorCtr="0">
            <a:noAutofit/>
          </a:bodyPr>
          <a:lstStyle/>
          <a:p>
            <a:pPr lvl="0" algn="ctr"/>
            <a:r>
              <a:rPr lang="en-IN" sz="2200" dirty="0">
                <a:solidFill>
                  <a:srgbClr val="C00000"/>
                </a:solidFill>
                <a:effectLst>
                  <a:outerShdw blurRad="38100" dist="38100" dir="2700000" algn="tl">
                    <a:srgbClr val="000000">
                      <a:alpha val="43137"/>
                    </a:srgbClr>
                  </a:outerShdw>
                </a:effectLst>
                <a:latin typeface="DengXian" panose="02010600030101010101" pitchFamily="2" charset="-122"/>
                <a:ea typeface="DengXian" panose="02010600030101010101" pitchFamily="2" charset="-122"/>
                <a:cs typeface="+mj-cs"/>
              </a:rPr>
              <a:t>Presented</a:t>
            </a:r>
            <a:r>
              <a:rPr lang="en-IN" sz="2200" b="1" dirty="0">
                <a:solidFill>
                  <a:srgbClr val="C00000"/>
                </a:solidFill>
                <a:effectLst>
                  <a:outerShdw blurRad="38100" dist="38100" dir="2700000" algn="tl">
                    <a:srgbClr val="000000">
                      <a:alpha val="43137"/>
                    </a:srgbClr>
                  </a:outerShdw>
                </a:effectLst>
                <a:latin typeface="DengXian" panose="02010600030101010101" pitchFamily="2" charset="-122"/>
                <a:ea typeface="DengXian" panose="02010600030101010101" pitchFamily="2" charset="-122"/>
                <a:cs typeface="+mj-cs"/>
              </a:rPr>
              <a:t> </a:t>
            </a:r>
            <a:r>
              <a:rPr lang="en-IN" sz="2200" dirty="0">
                <a:solidFill>
                  <a:srgbClr val="C00000"/>
                </a:solidFill>
                <a:effectLst>
                  <a:outerShdw blurRad="38100" dist="38100" dir="2700000" algn="tl">
                    <a:srgbClr val="000000">
                      <a:alpha val="43137"/>
                    </a:srgbClr>
                  </a:outerShdw>
                </a:effectLst>
                <a:latin typeface="DengXian" panose="02010600030101010101" pitchFamily="2" charset="-122"/>
                <a:ea typeface="DengXian" panose="02010600030101010101" pitchFamily="2" charset="-122"/>
                <a:cs typeface="+mj-cs"/>
              </a:rPr>
              <a:t>by,</a:t>
            </a:r>
          </a:p>
          <a:p>
            <a:pPr algn="ctr"/>
            <a:r>
              <a:rPr lang="en-IN" sz="2200" dirty="0">
                <a:solidFill>
                  <a:srgbClr val="00B050"/>
                </a:solidFill>
                <a:effectLst>
                  <a:outerShdw blurRad="38100" dist="38100" dir="2700000" algn="tl">
                    <a:srgbClr val="000000">
                      <a:alpha val="43137"/>
                    </a:srgbClr>
                  </a:outerShdw>
                </a:effectLst>
                <a:latin typeface="Palatino Linotype" panose="02040502050505030304" pitchFamily="18" charset="0"/>
                <a:ea typeface="+mj-ea"/>
                <a:cs typeface="Hadassah Friedlaender" panose="02020603050405020304" pitchFamily="18" charset="-79"/>
              </a:rPr>
              <a:t>125015077 – </a:t>
            </a:r>
            <a:r>
              <a:rPr lang="en-IN" sz="2200" dirty="0" err="1">
                <a:solidFill>
                  <a:srgbClr val="00B050"/>
                </a:solidFill>
                <a:effectLst>
                  <a:outerShdw blurRad="38100" dist="38100" dir="2700000" algn="tl">
                    <a:srgbClr val="000000">
                      <a:alpha val="43137"/>
                    </a:srgbClr>
                  </a:outerShdw>
                </a:effectLst>
                <a:latin typeface="Palatino Linotype" panose="02040502050505030304" pitchFamily="18" charset="0"/>
                <a:ea typeface="+mj-ea"/>
                <a:cs typeface="Hadassah Friedlaender" panose="02020603050405020304" pitchFamily="18" charset="-79"/>
              </a:rPr>
              <a:t>Nithish</a:t>
            </a:r>
            <a:r>
              <a:rPr lang="en-IN" sz="2200" dirty="0">
                <a:solidFill>
                  <a:srgbClr val="00B050"/>
                </a:solidFill>
                <a:effectLst>
                  <a:outerShdw blurRad="38100" dist="38100" dir="2700000" algn="tl">
                    <a:srgbClr val="000000">
                      <a:alpha val="43137"/>
                    </a:srgbClr>
                  </a:outerShdw>
                </a:effectLst>
                <a:latin typeface="Palatino Linotype" panose="02040502050505030304" pitchFamily="18" charset="0"/>
                <a:ea typeface="+mj-ea"/>
                <a:cs typeface="Hadassah Friedlaender" panose="02020603050405020304" pitchFamily="18" charset="-79"/>
              </a:rPr>
              <a:t> S V</a:t>
            </a:r>
            <a:endParaRPr lang="en-IN" sz="2200" dirty="0">
              <a:solidFill>
                <a:srgbClr val="C00000"/>
              </a:solidFill>
              <a:effectLst>
                <a:outerShdw blurRad="38100" dist="38100" dir="2700000" algn="tl">
                  <a:srgbClr val="000000">
                    <a:alpha val="43137"/>
                  </a:srgbClr>
                </a:outerShdw>
              </a:effectLst>
              <a:latin typeface="Palatino Linotype" pitchFamily="18" charset="0"/>
              <a:ea typeface="+mj-ea"/>
              <a:cs typeface="+mj-cs"/>
            </a:endParaRPr>
          </a:p>
          <a:p>
            <a:pPr lvl="0" algn="ctr"/>
            <a:r>
              <a:rPr lang="en-IN" sz="2200" dirty="0">
                <a:solidFill>
                  <a:srgbClr val="00B050"/>
                </a:solidFill>
                <a:effectLst>
                  <a:outerShdw blurRad="38100" dist="38100" dir="2700000" algn="tl">
                    <a:srgbClr val="000000">
                      <a:alpha val="43137"/>
                    </a:srgbClr>
                  </a:outerShdw>
                </a:effectLst>
                <a:latin typeface="Palatino Linotype" panose="02040502050505030304" pitchFamily="18" charset="0"/>
                <a:ea typeface="+mj-ea"/>
                <a:cs typeface="Hadassah Friedlaender" panose="02020603050405020304" pitchFamily="18" charset="-79"/>
              </a:rPr>
              <a:t>125015058 – Jeevanand K</a:t>
            </a:r>
          </a:p>
          <a:p>
            <a:pPr lvl="0" algn="ctr"/>
            <a:r>
              <a:rPr lang="en-IN" sz="2200" dirty="0">
                <a:solidFill>
                  <a:srgbClr val="00B050"/>
                </a:solidFill>
                <a:effectLst>
                  <a:outerShdw blurRad="38100" dist="38100" dir="2700000" algn="tl">
                    <a:srgbClr val="000000">
                      <a:alpha val="43137"/>
                    </a:srgbClr>
                  </a:outerShdw>
                </a:effectLst>
                <a:latin typeface="Palatino Linotype" panose="02040502050505030304" pitchFamily="18" charset="0"/>
                <a:ea typeface="+mj-ea"/>
                <a:cs typeface="Hadassah Friedlaender" panose="02020603050405020304" pitchFamily="18" charset="-79"/>
              </a:rPr>
              <a:t>125015056 – </a:t>
            </a:r>
            <a:r>
              <a:rPr lang="en-IN" sz="2200" dirty="0" err="1">
                <a:solidFill>
                  <a:srgbClr val="00B050"/>
                </a:solidFill>
                <a:effectLst>
                  <a:outerShdw blurRad="38100" dist="38100" dir="2700000" algn="tl">
                    <a:srgbClr val="000000">
                      <a:alpha val="43137"/>
                    </a:srgbClr>
                  </a:outerShdw>
                </a:effectLst>
                <a:latin typeface="Palatino Linotype" panose="02040502050505030304" pitchFamily="18" charset="0"/>
                <a:ea typeface="+mj-ea"/>
                <a:cs typeface="Hadassah Friedlaender" panose="02020603050405020304" pitchFamily="18" charset="-79"/>
              </a:rPr>
              <a:t>Jayapradeepkumar</a:t>
            </a:r>
            <a:r>
              <a:rPr lang="en-IN" sz="2200" dirty="0">
                <a:solidFill>
                  <a:srgbClr val="00B050"/>
                </a:solidFill>
                <a:effectLst>
                  <a:outerShdw blurRad="38100" dist="38100" dir="2700000" algn="tl">
                    <a:srgbClr val="000000">
                      <a:alpha val="43137"/>
                    </a:srgbClr>
                  </a:outerShdw>
                </a:effectLst>
                <a:latin typeface="Palatino Linotype" panose="02040502050505030304" pitchFamily="18" charset="0"/>
                <a:ea typeface="+mj-ea"/>
                <a:cs typeface="Hadassah Friedlaender" panose="02020603050405020304" pitchFamily="18" charset="-79"/>
              </a:rPr>
              <a:t> P</a:t>
            </a:r>
          </a:p>
        </p:txBody>
      </p:sp>
      <p:sp>
        <p:nvSpPr>
          <p:cNvPr id="7" name="Slide Number Placeholder 6"/>
          <p:cNvSpPr>
            <a:spLocks noGrp="1"/>
          </p:cNvSpPr>
          <p:nvPr>
            <p:ph type="sldNum" sz="quarter" idx="12"/>
          </p:nvPr>
        </p:nvSpPr>
        <p:spPr>
          <a:solidFill>
            <a:srgbClr val="FF6600"/>
          </a:solidFill>
        </p:spPr>
        <p:txBody>
          <a:bodyPr/>
          <a:lstStyle/>
          <a:p>
            <a:fld id="{AEB2F0F4-58EC-4E39-AA52-7B0252CA9FE9}" type="slidenum">
              <a:rPr lang="en-US" smtClean="0"/>
              <a:pPr/>
              <a:t>1</a:t>
            </a:fld>
            <a:endParaRPr lang="en-US" dirty="0"/>
          </a:p>
        </p:txBody>
      </p:sp>
      <mc:AlternateContent xmlns:mc="http://schemas.openxmlformats.org/markup-compatibility/2006" xmlns:p14="http://schemas.microsoft.com/office/powerpoint/2010/main">
        <mc:Choice Requires="p14">
          <p:contentPart p14:bwMode="auto" r:id="rId3">
            <p14:nvContentPartPr>
              <p14:cNvPr id="1026" name="Ink 2"/>
              <p14:cNvContentPartPr>
                <a14:cpLocks xmlns:a14="http://schemas.microsoft.com/office/drawing/2010/main" noRot="1" noChangeAspect="1" noEditPoints="1" noChangeArrowheads="1" noChangeShapeType="1"/>
              </p14:cNvContentPartPr>
              <p14:nvPr/>
            </p14:nvContentPartPr>
            <p14:xfrm>
              <a:off x="2224088" y="63569850"/>
              <a:ext cx="0" cy="0"/>
            </p14:xfrm>
          </p:contentPart>
        </mc:Choice>
        <mc:Fallback xmlns="">
          <p:pic>
            <p:nvPicPr>
              <p:cNvPr id="1026" name="Ink 2"/>
              <p:cNvPicPr>
                <a:picLocks noRot="1" noChangeAspect="1" noEditPoints="1" noChangeArrowheads="1" noChangeShapeType="1"/>
              </p:cNvPicPr>
              <p:nvPr/>
            </p:nvPicPr>
            <p:blipFill>
              <a:blip r:embed="rId4"/>
              <a:stretch>
                <a:fillRect/>
              </a:stretch>
            </p:blipFill>
            <p:spPr>
              <a:xfrm>
                <a:off x="2224088" y="63569850"/>
                <a:ext cx="0" cy="0"/>
              </a:xfrm>
              <a:prstGeom prst="rect">
                <a:avLst/>
              </a:prstGeom>
            </p:spPr>
          </p:pic>
        </mc:Fallback>
      </mc:AlternateContent>
      <p:sp>
        <p:nvSpPr>
          <p:cNvPr id="6" name="Rectangle 5">
            <a:extLst>
              <a:ext uri="{FF2B5EF4-FFF2-40B4-BE49-F238E27FC236}">
                <a16:creationId xmlns:a16="http://schemas.microsoft.com/office/drawing/2014/main" xmlns="" id="{90AAE45D-D18A-48B7-98BB-66F6D2531B4E}"/>
              </a:ext>
            </a:extLst>
          </p:cNvPr>
          <p:cNvSpPr/>
          <p:nvPr/>
        </p:nvSpPr>
        <p:spPr>
          <a:xfrm>
            <a:off x="9478818" y="161026"/>
            <a:ext cx="2484582" cy="1368248"/>
          </a:xfrm>
          <a:prstGeom prst="rect">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xmlns="" id="{F89D2F34-99A4-4445-9D5D-ED0C24522A66}"/>
              </a:ext>
            </a:extLst>
          </p:cNvPr>
          <p:cNvSpPr txBox="1">
            <a:spLocks/>
          </p:cNvSpPr>
          <p:nvPr/>
        </p:nvSpPr>
        <p:spPr>
          <a:xfrm>
            <a:off x="1776984" y="5431110"/>
            <a:ext cx="8686800" cy="1143000"/>
          </a:xfrm>
          <a:prstGeom prst="rect">
            <a:avLst/>
          </a:prstGeom>
        </p:spPr>
        <p:txBody>
          <a:bodyPr lIns="91440" tIns="45720" rIns="91440" bIns="91440" anchor="b" anchorCtr="0">
            <a:noAutofit/>
          </a:bodyPr>
          <a:lstStyle/>
          <a:p>
            <a:pPr algn="ctr">
              <a:spcBef>
                <a:spcPct val="0"/>
              </a:spcBef>
              <a:defRPr/>
            </a:pPr>
            <a:r>
              <a:rPr lang="en-US" sz="2000" dirty="0">
                <a:solidFill>
                  <a:srgbClr val="C00000"/>
                </a:solidFill>
                <a:effectLst>
                  <a:outerShdw blurRad="38100" dist="38100" dir="2700000" algn="tl">
                    <a:srgbClr val="000000">
                      <a:alpha val="43137"/>
                    </a:srgbClr>
                  </a:outerShdw>
                </a:effectLst>
                <a:latin typeface="DengXian" panose="02010600030101010101" pitchFamily="2" charset="-122"/>
                <a:ea typeface="DengXian" panose="02010600030101010101" pitchFamily="2" charset="-122"/>
                <a:cs typeface="Times New Roman" pitchFamily="18" charset="0"/>
              </a:rPr>
              <a:t>Guided By,</a:t>
            </a:r>
          </a:p>
          <a:p>
            <a:pPr algn="ctr">
              <a:spcBef>
                <a:spcPct val="0"/>
              </a:spcBef>
              <a:defRPr/>
            </a:pPr>
            <a:r>
              <a:rPr lang="en-US" sz="2000" b="1" dirty="0">
                <a:solidFill>
                  <a:srgbClr val="002060"/>
                </a:solidFill>
                <a:effectLst>
                  <a:outerShdw blurRad="38100" dist="38100" dir="2700000" algn="tl">
                    <a:srgbClr val="000000">
                      <a:alpha val="43137"/>
                    </a:srgbClr>
                  </a:outerShdw>
                </a:effectLst>
                <a:latin typeface="Palatino Linotype" pitchFamily="18" charset="0"/>
                <a:ea typeface="+mj-ea"/>
                <a:cs typeface="Times New Roman" pitchFamily="18" charset="0"/>
              </a:rPr>
              <a:t>Dr. D. UMA MAHESWARI</a:t>
            </a:r>
          </a:p>
          <a:p>
            <a:pPr algn="ctr">
              <a:spcBef>
                <a:spcPct val="0"/>
              </a:spcBef>
              <a:defRPr/>
            </a:pPr>
            <a:r>
              <a:rPr lang="en-US" sz="2000" b="1" i="1" dirty="0">
                <a:solidFill>
                  <a:srgbClr val="C00000"/>
                </a:solidFill>
                <a:latin typeface="Palatino Linotype"/>
                <a:ea typeface="+mj-ea"/>
                <a:cs typeface="Times New Roman"/>
              </a:rPr>
              <a:t>Assistant Professor, School of Computing</a:t>
            </a:r>
          </a:p>
        </p:txBody>
      </p:sp>
      <p:pic>
        <p:nvPicPr>
          <p:cNvPr id="12" name="Picture 11"/>
          <p:cNvPicPr/>
          <p:nvPr/>
        </p:nvPicPr>
        <p:blipFill>
          <a:blip r:embed="rId5"/>
          <a:stretch>
            <a:fillRect/>
          </a:stretch>
        </p:blipFill>
        <p:spPr>
          <a:xfrm>
            <a:off x="1295400" y="283890"/>
            <a:ext cx="8753764" cy="19469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D8831D-A5B3-A44E-C6B8-5255F3161615}"/>
              </a:ext>
            </a:extLst>
          </p:cNvPr>
          <p:cNvSpPr>
            <a:spLocks noGrp="1"/>
          </p:cNvSpPr>
          <p:nvPr>
            <p:ph type="title"/>
          </p:nvPr>
        </p:nvSpPr>
        <p:spPr>
          <a:xfrm>
            <a:off x="360363" y="-75367"/>
            <a:ext cx="10363200" cy="1143000"/>
          </a:xfrm>
        </p:spPr>
        <p:txBody>
          <a:bodyPr lIns="91440" tIns="45720" rIns="91440" bIns="91440" anchor="b" anchorCtr="0">
            <a:noAutofit/>
          </a:bodyPr>
          <a:lstStyle/>
          <a:p>
            <a:endParaRPr lang="en-US" dirty="0">
              <a:solidFill>
                <a:srgbClr val="000000"/>
              </a:solidFill>
              <a:cs typeface="Arial"/>
            </a:endParaRPr>
          </a:p>
          <a:p>
            <a:r>
              <a:rPr lang="en-US" b="1" dirty="0">
                <a:solidFill>
                  <a:srgbClr val="0070C0"/>
                </a:solidFill>
                <a:cs typeface="Arial"/>
              </a:rPr>
              <a:t>Literature Survey</a:t>
            </a:r>
            <a:endParaRPr lang="en-US" dirty="0"/>
          </a:p>
        </p:txBody>
      </p:sp>
      <p:sp>
        <p:nvSpPr>
          <p:cNvPr id="3" name="Date Placeholder 2">
            <a:extLst>
              <a:ext uri="{FF2B5EF4-FFF2-40B4-BE49-F238E27FC236}">
                <a16:creationId xmlns:a16="http://schemas.microsoft.com/office/drawing/2014/main" xmlns="" id="{D2489B48-9FA3-C851-4203-95956D2B4BF8}"/>
              </a:ext>
            </a:extLst>
          </p:cNvPr>
          <p:cNvSpPr>
            <a:spLocks noGrp="1"/>
          </p:cNvSpPr>
          <p:nvPr>
            <p:ph type="dt" sz="half" idx="10"/>
          </p:nvPr>
        </p:nvSpPr>
        <p:spPr/>
        <p:txBody>
          <a:bodyPr/>
          <a:lstStyle/>
          <a:p>
            <a:fld id="{228D8E61-5529-402A-BD7F-180BB9FD5468}" type="datetime1">
              <a:rPr lang="en-US" smtClean="0"/>
              <a:t>4/29/2025</a:t>
            </a:fld>
            <a:endParaRPr lang="en-US"/>
          </a:p>
        </p:txBody>
      </p:sp>
      <p:sp>
        <p:nvSpPr>
          <p:cNvPr id="4" name="Footer Placeholder 3">
            <a:extLst>
              <a:ext uri="{FF2B5EF4-FFF2-40B4-BE49-F238E27FC236}">
                <a16:creationId xmlns:a16="http://schemas.microsoft.com/office/drawing/2014/main" xmlns="" id="{DC063295-61A5-CF12-FC2A-FAD8162C7082}"/>
              </a:ext>
            </a:extLst>
          </p:cNvPr>
          <p:cNvSpPr>
            <a:spLocks noGrp="1"/>
          </p:cNvSpPr>
          <p:nvPr>
            <p:ph type="ftr" sz="quarter" idx="11"/>
          </p:nvPr>
        </p:nvSpPr>
        <p:spPr/>
        <p:txBody>
          <a:bodyPr/>
          <a:lstStyle/>
          <a:p>
            <a:r>
              <a:rPr lang="en-US" dirty="0"/>
              <a:t>Project Review – 0</a:t>
            </a:r>
          </a:p>
        </p:txBody>
      </p:sp>
      <p:sp>
        <p:nvSpPr>
          <p:cNvPr id="5" name="Slide Number Placeholder 4">
            <a:extLst>
              <a:ext uri="{FF2B5EF4-FFF2-40B4-BE49-F238E27FC236}">
                <a16:creationId xmlns:a16="http://schemas.microsoft.com/office/drawing/2014/main" xmlns="" id="{C52E181B-A2E1-C236-4ED0-28FE2E6FC988}"/>
              </a:ext>
            </a:extLst>
          </p:cNvPr>
          <p:cNvSpPr>
            <a:spLocks noGrp="1"/>
          </p:cNvSpPr>
          <p:nvPr>
            <p:ph type="sldNum" sz="quarter" idx="12"/>
          </p:nvPr>
        </p:nvSpPr>
        <p:spPr/>
        <p:txBody>
          <a:bodyPr/>
          <a:lstStyle/>
          <a:p>
            <a:fld id="{AEB2F0F4-58EC-4E39-AA52-7B0252CA9FE9}" type="slidenum">
              <a:rPr lang="en-US" dirty="0" smtClean="0"/>
              <a:pPr/>
              <a:t>10</a:t>
            </a:fld>
            <a:endParaRPr lang="en-US" dirty="0"/>
          </a:p>
        </p:txBody>
      </p:sp>
      <p:sp>
        <p:nvSpPr>
          <p:cNvPr id="7" name="Content Placeholder 5">
            <a:extLst>
              <a:ext uri="{FF2B5EF4-FFF2-40B4-BE49-F238E27FC236}">
                <a16:creationId xmlns:a16="http://schemas.microsoft.com/office/drawing/2014/main" xmlns="" id="{4918F4F2-3A19-52B8-BA36-563E185F65F8}"/>
              </a:ext>
            </a:extLst>
          </p:cNvPr>
          <p:cNvSpPr>
            <a:spLocks noGrp="1"/>
          </p:cNvSpPr>
          <p:nvPr>
            <p:ph sz="quarter" idx="1"/>
          </p:nvPr>
        </p:nvSpPr>
        <p:spPr>
          <a:xfrm>
            <a:off x="499872" y="1312657"/>
            <a:ext cx="10407650" cy="7634287"/>
          </a:xfrm>
        </p:spPr>
        <p:txBody>
          <a:bodyPr vert="horz" lIns="91440" tIns="45720" rIns="91440" bIns="45720" anchor="t">
            <a:normAutofit/>
          </a:bodyPr>
          <a:lstStyle/>
          <a:p>
            <a:pPr marL="0" indent="0">
              <a:buNone/>
            </a:pPr>
            <a:r>
              <a:rPr lang="en-US" sz="1700" b="1" dirty="0">
                <a:latin typeface="+mj-lt"/>
                <a:cs typeface="Times New Roman"/>
              </a:rPr>
              <a:t>Reference 5:”</a:t>
            </a:r>
            <a:r>
              <a:rPr lang="en-US" sz="1700" b="1" dirty="0">
                <a:solidFill>
                  <a:srgbClr val="333333"/>
                </a:solidFill>
                <a:latin typeface="+mj-lt"/>
              </a:rPr>
              <a:t>Resource-Aware Knowledge Distillation for Federated Learning”</a:t>
            </a:r>
            <a:endParaRPr lang="en-US" sz="1700" dirty="0">
              <a:latin typeface="+mj-lt"/>
              <a:cs typeface="Times New Roman"/>
            </a:endParaRPr>
          </a:p>
          <a:p>
            <a:r>
              <a:rPr lang="en-US" sz="1700" b="1" dirty="0">
                <a:latin typeface="+mj-lt"/>
                <a:cs typeface="Times New Roman"/>
              </a:rPr>
              <a:t>Inference: </a:t>
            </a:r>
            <a:r>
              <a:rPr lang="en-US" sz="1700" dirty="0">
                <a:latin typeface="+mj-lt"/>
              </a:rPr>
              <a:t/>
            </a:r>
            <a:br>
              <a:rPr lang="en-US" sz="1700" dirty="0">
                <a:latin typeface="+mj-lt"/>
              </a:rPr>
            </a:br>
            <a:r>
              <a:rPr lang="en-US" sz="1700" dirty="0">
                <a:latin typeface="+mj-lt"/>
                <a:ea typeface="+mn-lt"/>
                <a:cs typeface="+mn-lt"/>
              </a:rPr>
              <a:t>This paper addresses the challenges of federated learning (FL) in resource-constrained environments, such as heterogeneous IoT devices with varying computational capacities and network bandwidths. It proposes a novel framework that integrates knowledge distillation into FL to reduce communication costs and mitigate the impact of stale gradients from slower devices. The framework optimizes FL by leveraging transfer learning techniques, enabling local learners to share distilled knowledge rather than raw model updates. Experimental results on public datasets demonstrate improved efficiency and performance compared to traditional FL methods.</a:t>
            </a:r>
          </a:p>
          <a:p>
            <a:r>
              <a:rPr lang="en-US" sz="1700" b="1" dirty="0">
                <a:latin typeface="+mj-lt"/>
                <a:ea typeface="+mn-lt"/>
                <a:cs typeface="+mn-lt"/>
              </a:rPr>
              <a:t>Drawbacks:</a:t>
            </a:r>
            <a:r>
              <a:rPr lang="en-US" sz="1700" dirty="0">
                <a:latin typeface="+mj-lt"/>
              </a:rPr>
              <a:t/>
            </a:r>
            <a:br>
              <a:rPr lang="en-US" sz="1700" dirty="0">
                <a:latin typeface="+mj-lt"/>
              </a:rPr>
            </a:br>
            <a:r>
              <a:rPr lang="en-US" sz="1700" dirty="0">
                <a:latin typeface="+mj-lt"/>
                <a:ea typeface="+mn-lt"/>
                <a:cs typeface="+mn-lt"/>
              </a:rPr>
              <a:t>The approach relies on the assumption of consistent availability of local devices for knowledge distillation, which may not always be feasible in real-world IoT systems. Moreover, the computational overhead introduced by the distillation process could be significant for resource-constrained devices.</a:t>
            </a:r>
          </a:p>
          <a:p>
            <a:r>
              <a:rPr lang="en-US" sz="1700" b="1" dirty="0">
                <a:latin typeface="+mj-lt"/>
                <a:ea typeface="+mn-lt"/>
                <a:cs typeface="+mn-lt"/>
              </a:rPr>
              <a:t>Citation:</a:t>
            </a:r>
            <a:r>
              <a:rPr lang="en-US" sz="1700" dirty="0">
                <a:latin typeface="+mj-lt"/>
                <a:ea typeface="+mn-lt"/>
                <a:cs typeface="Arial"/>
              </a:rPr>
              <a:t> Z. Chen, P. Tian, W. Liao, X. Chen, G. Xu, and W. Yu, "Resource-Aware Knowledge Distillation for Federated Learning," IEEE Transactions on Emerging Topics in Computing, vol. 11, no. 3, pp. 16310–16333, July–Sept. 2023.</a:t>
            </a:r>
          </a:p>
        </p:txBody>
      </p:sp>
    </p:spTree>
    <p:extLst>
      <p:ext uri="{BB962C8B-B14F-4D97-AF65-F5344CB8AC3E}">
        <p14:creationId xmlns:p14="http://schemas.microsoft.com/office/powerpoint/2010/main" val="2014611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F6B81D-197E-4AAA-8BFA-F501AC1309D0}"/>
              </a:ext>
            </a:extLst>
          </p:cNvPr>
          <p:cNvSpPr>
            <a:spLocks noGrp="1"/>
          </p:cNvSpPr>
          <p:nvPr>
            <p:ph type="title"/>
          </p:nvPr>
        </p:nvSpPr>
        <p:spPr>
          <a:xfrm>
            <a:off x="304800" y="13519"/>
            <a:ext cx="10363200" cy="1143000"/>
          </a:xfrm>
        </p:spPr>
        <p:txBody>
          <a:bodyPr>
            <a:normAutofit/>
          </a:bodyPr>
          <a:lstStyle/>
          <a:p>
            <a:r>
              <a:rPr lang="en-US" b="1" dirty="0">
                <a:solidFill>
                  <a:srgbClr val="0070C0"/>
                </a:solidFill>
                <a:effectLst>
                  <a:outerShdw blurRad="38100" dist="38100" dir="2700000" algn="tl">
                    <a:srgbClr val="C0C0C0"/>
                  </a:outerShdw>
                </a:effectLst>
                <a:cs typeface="Hadassah Friedlaender" panose="02020603050405020304" pitchFamily="18" charset="-79"/>
              </a:rPr>
              <a:t>Existing System</a:t>
            </a:r>
            <a:endParaRPr lang="en-IN" dirty="0">
              <a:solidFill>
                <a:srgbClr val="0070C0"/>
              </a:solidFill>
              <a:cs typeface="Hadassah Friedlaender" panose="02020603050405020304" pitchFamily="18" charset="-79"/>
            </a:endParaRPr>
          </a:p>
        </p:txBody>
      </p:sp>
      <p:sp>
        <p:nvSpPr>
          <p:cNvPr id="3" name="Date Placeholder 2">
            <a:extLst>
              <a:ext uri="{FF2B5EF4-FFF2-40B4-BE49-F238E27FC236}">
                <a16:creationId xmlns:a16="http://schemas.microsoft.com/office/drawing/2014/main" xmlns="" id="{6B93BDA9-39FE-4E44-A4AE-313F89ED92C0}"/>
              </a:ext>
            </a:extLst>
          </p:cNvPr>
          <p:cNvSpPr>
            <a:spLocks noGrp="1"/>
          </p:cNvSpPr>
          <p:nvPr>
            <p:ph type="dt" sz="half" idx="10"/>
          </p:nvPr>
        </p:nvSpPr>
        <p:spPr/>
        <p:txBody>
          <a:bodyPr/>
          <a:lstStyle/>
          <a:p>
            <a:fld id="{E3D23A54-D93D-410D-B5B1-B7D0C9214AF7}" type="datetime1">
              <a:rPr lang="en-US" smtClean="0"/>
              <a:t>4/29/2025</a:t>
            </a:fld>
            <a:endParaRPr lang="en-US" dirty="0"/>
          </a:p>
        </p:txBody>
      </p:sp>
      <p:sp>
        <p:nvSpPr>
          <p:cNvPr id="4" name="Footer Placeholder 3">
            <a:extLst>
              <a:ext uri="{FF2B5EF4-FFF2-40B4-BE49-F238E27FC236}">
                <a16:creationId xmlns:a16="http://schemas.microsoft.com/office/drawing/2014/main" xmlns="" id="{6EB1E268-33AB-499F-9AA4-930EC0124A2D}"/>
              </a:ext>
            </a:extLst>
          </p:cNvPr>
          <p:cNvSpPr>
            <a:spLocks noGrp="1"/>
          </p:cNvSpPr>
          <p:nvPr>
            <p:ph type="ftr" sz="quarter" idx="11"/>
          </p:nvPr>
        </p:nvSpPr>
        <p:spPr/>
        <p:txBody>
          <a:bodyPr/>
          <a:lstStyle/>
          <a:p>
            <a:r>
              <a:rPr lang="en-US" dirty="0"/>
              <a:t>Project Review - 0</a:t>
            </a:r>
          </a:p>
        </p:txBody>
      </p:sp>
      <p:sp>
        <p:nvSpPr>
          <p:cNvPr id="5" name="Slide Number Placeholder 4">
            <a:extLst>
              <a:ext uri="{FF2B5EF4-FFF2-40B4-BE49-F238E27FC236}">
                <a16:creationId xmlns:a16="http://schemas.microsoft.com/office/drawing/2014/main" xmlns="" id="{FC767019-97B6-473F-9636-1A18565AA77C}"/>
              </a:ext>
            </a:extLst>
          </p:cNvPr>
          <p:cNvSpPr>
            <a:spLocks noGrp="1"/>
          </p:cNvSpPr>
          <p:nvPr>
            <p:ph type="sldNum" sz="quarter" idx="12"/>
          </p:nvPr>
        </p:nvSpPr>
        <p:spPr>
          <a:solidFill>
            <a:srgbClr val="FF6600"/>
          </a:solidFill>
        </p:spPr>
        <p:txBody>
          <a:bodyPr/>
          <a:lstStyle/>
          <a:p>
            <a:fld id="{AEB2F0F4-58EC-4E39-AA52-7B0252CA9FE9}" type="slidenum">
              <a:rPr lang="en-US" smtClean="0"/>
              <a:pPr/>
              <a:t>11</a:t>
            </a:fld>
            <a:endParaRPr lang="en-US"/>
          </a:p>
        </p:txBody>
      </p:sp>
      <p:sp>
        <p:nvSpPr>
          <p:cNvPr id="8" name="Content Placeholder 5">
            <a:extLst>
              <a:ext uri="{FF2B5EF4-FFF2-40B4-BE49-F238E27FC236}">
                <a16:creationId xmlns:a16="http://schemas.microsoft.com/office/drawing/2014/main" xmlns="" id="{7DEF33B8-EBB1-436A-D10D-04B45399A2DA}"/>
              </a:ext>
            </a:extLst>
          </p:cNvPr>
          <p:cNvSpPr>
            <a:spLocks noGrp="1"/>
          </p:cNvSpPr>
          <p:nvPr>
            <p:ph sz="quarter" idx="1"/>
          </p:nvPr>
        </p:nvSpPr>
        <p:spPr>
          <a:xfrm>
            <a:off x="304800" y="1076080"/>
            <a:ext cx="10406332" cy="7634377"/>
          </a:xfrm>
        </p:spPr>
        <p:txBody>
          <a:bodyPr vert="horz" lIns="91440" tIns="45720" rIns="91440" bIns="45720" anchor="t">
            <a:normAutofit/>
          </a:bodyPr>
          <a:lstStyle/>
          <a:p>
            <a:pPr>
              <a:lnSpc>
                <a:spcPct val="150000"/>
              </a:lnSpc>
              <a:buFont typeface="Wingdings" panose="05000000000000000000" pitchFamily="2" charset="2"/>
              <a:buChar char="Ø"/>
            </a:pPr>
            <a:r>
              <a:rPr lang="en-GB" sz="1800" dirty="0">
                <a:latin typeface="+mj-lt"/>
                <a:cs typeface="Times New Roman"/>
              </a:rPr>
              <a:t>The existing system aims to detect driver drowsiness using deep learning and machine learning techniques that </a:t>
            </a:r>
            <a:r>
              <a:rPr lang="en-GB" sz="1800" dirty="0" err="1">
                <a:latin typeface="+mj-lt"/>
                <a:cs typeface="Times New Roman"/>
              </a:rPr>
              <a:t>analyze</a:t>
            </a:r>
            <a:r>
              <a:rPr lang="en-GB" sz="1800" dirty="0">
                <a:latin typeface="+mj-lt"/>
                <a:cs typeface="Times New Roman"/>
              </a:rPr>
              <a:t> facial expressions and </a:t>
            </a:r>
            <a:r>
              <a:rPr lang="en-GB" sz="1800" dirty="0" err="1">
                <a:latin typeface="+mj-lt"/>
                <a:cs typeface="Times New Roman"/>
              </a:rPr>
              <a:t>behavioral</a:t>
            </a:r>
            <a:r>
              <a:rPr lang="en-GB" sz="1800" dirty="0">
                <a:latin typeface="+mj-lt"/>
                <a:cs typeface="Times New Roman"/>
              </a:rPr>
              <a:t> patterns. It utilizes </a:t>
            </a:r>
            <a:r>
              <a:rPr lang="en-GB" sz="1800" b="1" dirty="0">
                <a:latin typeface="+mj-lt"/>
                <a:cs typeface="Times New Roman"/>
              </a:rPr>
              <a:t>VGG-16</a:t>
            </a:r>
            <a:r>
              <a:rPr lang="en-GB" sz="1800" dirty="0">
                <a:latin typeface="+mj-lt"/>
                <a:cs typeface="Times New Roman"/>
              </a:rPr>
              <a:t> as the deep learning model for feature extraction and classification.</a:t>
            </a:r>
          </a:p>
          <a:p>
            <a:pPr>
              <a:lnSpc>
                <a:spcPct val="150000"/>
              </a:lnSpc>
              <a:buFont typeface="Wingdings" panose="05000000000000000000" pitchFamily="2" charset="2"/>
              <a:buChar char="Ø"/>
            </a:pPr>
            <a:r>
              <a:rPr lang="en-US" sz="1800" dirty="0">
                <a:latin typeface="+mj-lt"/>
                <a:ea typeface="+mn-lt"/>
                <a:cs typeface="Arial"/>
              </a:rPr>
              <a:t>Model Architecture:</a:t>
            </a:r>
          </a:p>
          <a:p>
            <a:pPr lvl="1">
              <a:lnSpc>
                <a:spcPct val="150000"/>
              </a:lnSpc>
              <a:buFont typeface="Wingdings" panose="05000000000000000000" pitchFamily="2" charset="2"/>
              <a:buChar char="§"/>
            </a:pPr>
            <a:r>
              <a:rPr lang="en-GB" sz="1800" b="1" dirty="0">
                <a:solidFill>
                  <a:srgbClr val="FF0000"/>
                </a:solidFill>
                <a:latin typeface="+mj-lt"/>
                <a:ea typeface="+mn-lt"/>
                <a:cs typeface="Arial"/>
              </a:rPr>
              <a:t>Centralized Deep Learning</a:t>
            </a:r>
            <a:r>
              <a:rPr lang="en-GB" sz="1800" dirty="0">
                <a:latin typeface="+mj-lt"/>
                <a:ea typeface="+mn-lt"/>
                <a:cs typeface="Arial"/>
              </a:rPr>
              <a:t>: Traditional drowsiness detection models use centralized deep learning, requiring large-scale data collection and transmission.</a:t>
            </a:r>
            <a:endParaRPr lang="en-US" sz="1800" dirty="0">
              <a:latin typeface="+mj-lt"/>
              <a:ea typeface="+mn-lt"/>
              <a:cs typeface="Arial"/>
            </a:endParaRPr>
          </a:p>
          <a:p>
            <a:pPr lvl="1">
              <a:lnSpc>
                <a:spcPct val="150000"/>
              </a:lnSpc>
              <a:buFont typeface="Wingdings" panose="05000000000000000000" pitchFamily="2" charset="2"/>
              <a:buChar char="§"/>
            </a:pPr>
            <a:r>
              <a:rPr lang="en-GB" sz="1800" b="1" dirty="0">
                <a:solidFill>
                  <a:srgbClr val="FF0000"/>
                </a:solidFill>
                <a:latin typeface="+mj-lt"/>
                <a:ea typeface="+mn-lt"/>
                <a:cs typeface="Arial"/>
              </a:rPr>
              <a:t>Federated Learning (FL)</a:t>
            </a:r>
            <a:r>
              <a:rPr lang="en-GB" sz="1800" dirty="0">
                <a:latin typeface="+mj-lt"/>
                <a:ea typeface="+mn-lt"/>
                <a:cs typeface="Arial"/>
              </a:rPr>
              <a:t>: Enables decentralized training across multiple edge devices without sharing raw data, preserving privacy.</a:t>
            </a:r>
          </a:p>
          <a:p>
            <a:pPr>
              <a:lnSpc>
                <a:spcPct val="150000"/>
              </a:lnSpc>
              <a:buFont typeface="Wingdings" panose="05000000000000000000" pitchFamily="2" charset="2"/>
              <a:buChar char="Ø"/>
            </a:pPr>
            <a:r>
              <a:rPr lang="en-GB" sz="1800" dirty="0">
                <a:latin typeface="+mj-lt"/>
                <a:ea typeface="+mn-lt"/>
                <a:cs typeface="Arial"/>
              </a:rPr>
              <a:t>Encryption for Data Security: To further enhance security in FL, encryption techniques such as </a:t>
            </a:r>
            <a:r>
              <a:rPr lang="en-GB" sz="1800" b="1" dirty="0">
                <a:latin typeface="+mj-lt"/>
                <a:ea typeface="+mn-lt"/>
                <a:cs typeface="Arial"/>
              </a:rPr>
              <a:t>CKKS</a:t>
            </a:r>
            <a:r>
              <a:rPr lang="en-GB" sz="1800" dirty="0">
                <a:latin typeface="+mj-lt"/>
                <a:ea typeface="+mn-lt"/>
                <a:cs typeface="Arial"/>
              </a:rPr>
              <a:t> a homomorphic encryption is implemented to protect model updates and prevent unauthorized access.</a:t>
            </a:r>
          </a:p>
        </p:txBody>
      </p:sp>
    </p:spTree>
    <p:extLst>
      <p:ext uri="{BB962C8B-B14F-4D97-AF65-F5344CB8AC3E}">
        <p14:creationId xmlns:p14="http://schemas.microsoft.com/office/powerpoint/2010/main" val="640282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072" y="457199"/>
            <a:ext cx="10363200" cy="830681"/>
          </a:xfrm>
        </p:spPr>
        <p:txBody>
          <a:bodyPr>
            <a:normAutofit/>
          </a:bodyPr>
          <a:lstStyle/>
          <a:p>
            <a:r>
              <a:rPr lang="en-US" b="1" dirty="0">
                <a:solidFill>
                  <a:srgbClr val="0070C0"/>
                </a:solidFill>
              </a:rPr>
              <a:t>VGG-16 Model</a:t>
            </a:r>
            <a:endParaRPr lang="en-IN" b="1" dirty="0">
              <a:solidFill>
                <a:srgbClr val="0070C0"/>
              </a:solidFill>
            </a:endParaRPr>
          </a:p>
        </p:txBody>
      </p:sp>
      <p:sp>
        <p:nvSpPr>
          <p:cNvPr id="3" name="Date Placeholder 2"/>
          <p:cNvSpPr>
            <a:spLocks noGrp="1"/>
          </p:cNvSpPr>
          <p:nvPr>
            <p:ph type="dt" sz="half" idx="10"/>
          </p:nvPr>
        </p:nvSpPr>
        <p:spPr/>
        <p:txBody>
          <a:bodyPr/>
          <a:lstStyle/>
          <a:p>
            <a:fld id="{228D8E61-5529-402A-BD7F-180BB9FD5468}" type="datetime1">
              <a:rPr lang="en-US" smtClean="0"/>
              <a:t>4/29/2025</a:t>
            </a:fld>
            <a:endParaRPr lang="en-US"/>
          </a:p>
        </p:txBody>
      </p:sp>
      <p:sp>
        <p:nvSpPr>
          <p:cNvPr id="4" name="Footer Placeholder 3"/>
          <p:cNvSpPr>
            <a:spLocks noGrp="1"/>
          </p:cNvSpPr>
          <p:nvPr>
            <p:ph type="ftr" sz="quarter" idx="11"/>
          </p:nvPr>
        </p:nvSpPr>
        <p:spPr/>
        <p:txBody>
          <a:bodyPr/>
          <a:lstStyle/>
          <a:p>
            <a:r>
              <a:rPr lang="en-US" dirty="0"/>
              <a:t>Project Review - 0</a:t>
            </a:r>
          </a:p>
        </p:txBody>
      </p:sp>
      <p:sp>
        <p:nvSpPr>
          <p:cNvPr id="5" name="Slide Number Placeholder 4"/>
          <p:cNvSpPr>
            <a:spLocks noGrp="1"/>
          </p:cNvSpPr>
          <p:nvPr>
            <p:ph type="sldNum" sz="quarter" idx="12"/>
          </p:nvPr>
        </p:nvSpPr>
        <p:spPr/>
        <p:txBody>
          <a:bodyPr/>
          <a:lstStyle/>
          <a:p>
            <a:fld id="{AEB2F0F4-58EC-4E39-AA52-7B0252CA9FE9}" type="slidenum">
              <a:rPr lang="en-US" smtClean="0"/>
              <a:pPr/>
              <a:t>12</a:t>
            </a:fld>
            <a:endParaRPr lang="en-US"/>
          </a:p>
        </p:txBody>
      </p:sp>
      <p:sp>
        <p:nvSpPr>
          <p:cNvPr id="6" name="TextBox 5">
            <a:extLst>
              <a:ext uri="{FF2B5EF4-FFF2-40B4-BE49-F238E27FC236}">
                <a16:creationId xmlns:a16="http://schemas.microsoft.com/office/drawing/2014/main" xmlns="" id="{28723005-0B56-AAEC-CE38-BD410572FD49}"/>
              </a:ext>
            </a:extLst>
          </p:cNvPr>
          <p:cNvSpPr txBox="1"/>
          <p:nvPr/>
        </p:nvSpPr>
        <p:spPr>
          <a:xfrm>
            <a:off x="2311634" y="5131678"/>
            <a:ext cx="7568732" cy="276999"/>
          </a:xfrm>
          <a:prstGeom prst="rect">
            <a:avLst/>
          </a:prstGeom>
          <a:noFill/>
        </p:spPr>
        <p:txBody>
          <a:bodyPr wrap="square" rtlCol="0">
            <a:spAutoFit/>
          </a:bodyPr>
          <a:lstStyle/>
          <a:p>
            <a:pPr algn="ctr"/>
            <a:r>
              <a:rPr lang="en-US" sz="1200" b="1" dirty="0" smtClean="0">
                <a:solidFill>
                  <a:srgbClr val="571501"/>
                </a:solidFill>
              </a:rPr>
              <a:t>Figure 1.1 Model structure of VGG-16</a:t>
            </a:r>
            <a:endParaRPr lang="en-IN" sz="1200" b="1" dirty="0">
              <a:solidFill>
                <a:srgbClr val="571501"/>
              </a:solidFill>
            </a:endParaRPr>
          </a:p>
        </p:txBody>
      </p:sp>
      <p:pic>
        <p:nvPicPr>
          <p:cNvPr id="13" name="Picture 12" descr="A diagram of a data processing process">
            <a:extLst>
              <a:ext uri="{FF2B5EF4-FFF2-40B4-BE49-F238E27FC236}">
                <a16:creationId xmlns:a16="http://schemas.microsoft.com/office/drawing/2014/main" xmlns="" id="{CA32EBC1-062A-469C-6BCC-F3C39B98C5C1}"/>
              </a:ext>
            </a:extLst>
          </p:cNvPr>
          <p:cNvPicPr>
            <a:picLocks noChangeAspect="1"/>
          </p:cNvPicPr>
          <p:nvPr/>
        </p:nvPicPr>
        <p:blipFill>
          <a:blip r:embed="rId2">
            <a:extLst>
              <a:ext uri="{28A0092B-C50C-407E-A947-70E740481C1C}">
                <a14:useLocalDpi xmlns:a14="http://schemas.microsoft.com/office/drawing/2010/main" val="0"/>
              </a:ext>
            </a:extLst>
          </a:blip>
          <a:srcRect b="17411"/>
          <a:stretch/>
        </p:blipFill>
        <p:spPr>
          <a:xfrm>
            <a:off x="1574704" y="1704798"/>
            <a:ext cx="8611712" cy="2988756"/>
          </a:xfrm>
          <a:prstGeom prst="rect">
            <a:avLst/>
          </a:prstGeom>
        </p:spPr>
      </p:pic>
    </p:spTree>
    <p:extLst>
      <p:ext uri="{BB962C8B-B14F-4D97-AF65-F5344CB8AC3E}">
        <p14:creationId xmlns:p14="http://schemas.microsoft.com/office/powerpoint/2010/main" val="3974817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F529619-5AB2-4142-ECA8-49900582A5C0}"/>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ED240B1B-4C44-979B-F002-792200C791BA}"/>
              </a:ext>
            </a:extLst>
          </p:cNvPr>
          <p:cNvSpPr>
            <a:spLocks noGrp="1"/>
          </p:cNvSpPr>
          <p:nvPr>
            <p:ph type="dt" sz="half" idx="10"/>
          </p:nvPr>
        </p:nvSpPr>
        <p:spPr/>
        <p:txBody>
          <a:bodyPr/>
          <a:lstStyle/>
          <a:p>
            <a:fld id="{E3D23A54-D93D-410D-B5B1-B7D0C9214AF7}" type="datetime1">
              <a:rPr lang="en-US" smtClean="0"/>
              <a:t>4/29/2025</a:t>
            </a:fld>
            <a:endParaRPr lang="en-US" dirty="0"/>
          </a:p>
        </p:txBody>
      </p:sp>
      <p:sp>
        <p:nvSpPr>
          <p:cNvPr id="4" name="Footer Placeholder 3">
            <a:extLst>
              <a:ext uri="{FF2B5EF4-FFF2-40B4-BE49-F238E27FC236}">
                <a16:creationId xmlns:a16="http://schemas.microsoft.com/office/drawing/2014/main" xmlns="" id="{48DAB1EE-343D-D5DC-AFAE-D8E5CE381B49}"/>
              </a:ext>
            </a:extLst>
          </p:cNvPr>
          <p:cNvSpPr>
            <a:spLocks noGrp="1"/>
          </p:cNvSpPr>
          <p:nvPr>
            <p:ph type="ftr" sz="quarter" idx="11"/>
          </p:nvPr>
        </p:nvSpPr>
        <p:spPr/>
        <p:txBody>
          <a:bodyPr/>
          <a:lstStyle/>
          <a:p>
            <a:r>
              <a:rPr lang="en-US" dirty="0"/>
              <a:t>Project Review - 0</a:t>
            </a:r>
          </a:p>
        </p:txBody>
      </p:sp>
      <p:sp>
        <p:nvSpPr>
          <p:cNvPr id="5" name="Slide Number Placeholder 4">
            <a:extLst>
              <a:ext uri="{FF2B5EF4-FFF2-40B4-BE49-F238E27FC236}">
                <a16:creationId xmlns:a16="http://schemas.microsoft.com/office/drawing/2014/main" xmlns="" id="{277C741E-01C1-C09A-8860-EEDE65E3AAF8}"/>
              </a:ext>
            </a:extLst>
          </p:cNvPr>
          <p:cNvSpPr>
            <a:spLocks noGrp="1"/>
          </p:cNvSpPr>
          <p:nvPr>
            <p:ph type="sldNum" sz="quarter" idx="12"/>
          </p:nvPr>
        </p:nvSpPr>
        <p:spPr>
          <a:solidFill>
            <a:srgbClr val="FF6600"/>
          </a:solidFill>
        </p:spPr>
        <p:txBody>
          <a:bodyPr/>
          <a:lstStyle/>
          <a:p>
            <a:fld id="{AEB2F0F4-58EC-4E39-AA52-7B0252CA9FE9}" type="slidenum">
              <a:rPr lang="en-US" smtClean="0"/>
              <a:pPr/>
              <a:t>13</a:t>
            </a:fld>
            <a:endParaRPr lang="en-US"/>
          </a:p>
        </p:txBody>
      </p:sp>
      <p:sp>
        <p:nvSpPr>
          <p:cNvPr id="8" name="Content Placeholder 7">
            <a:extLst>
              <a:ext uri="{FF2B5EF4-FFF2-40B4-BE49-F238E27FC236}">
                <a16:creationId xmlns:a16="http://schemas.microsoft.com/office/drawing/2014/main" xmlns="" id="{8D4D49DA-27D9-7763-CFBE-91EF509E337F}"/>
              </a:ext>
            </a:extLst>
          </p:cNvPr>
          <p:cNvSpPr>
            <a:spLocks noGrp="1"/>
          </p:cNvSpPr>
          <p:nvPr>
            <p:ph sz="quarter" idx="1"/>
          </p:nvPr>
        </p:nvSpPr>
        <p:spPr>
          <a:xfrm>
            <a:off x="293914" y="1088571"/>
            <a:ext cx="11604172" cy="4680858"/>
          </a:xfrm>
        </p:spPr>
        <p:txBody>
          <a:bodyPr>
            <a:normAutofit/>
          </a:bodyPr>
          <a:lstStyle/>
          <a:p>
            <a:pPr algn="just">
              <a:lnSpc>
                <a:spcPct val="150000"/>
              </a:lnSpc>
              <a:buFont typeface="Wingdings" pitchFamily="2" charset="2"/>
              <a:buChar char="Ø"/>
            </a:pPr>
            <a:r>
              <a:rPr lang="en-GB" sz="1800" dirty="0">
                <a:latin typeface="+mj-lt"/>
              </a:rPr>
              <a:t>Feature extraction using a pre-trained CNN model enhances drowsiness detection accuracy by leveraging learned representations from an open-source drowsiness detection dataset.</a:t>
            </a:r>
          </a:p>
          <a:p>
            <a:pPr algn="just">
              <a:lnSpc>
                <a:spcPct val="150000"/>
              </a:lnSpc>
              <a:buFont typeface="Wingdings" pitchFamily="2" charset="2"/>
              <a:buChar char="Ø"/>
            </a:pPr>
            <a:r>
              <a:rPr lang="en-GB" sz="1800" dirty="0">
                <a:latin typeface="+mj-lt"/>
              </a:rPr>
              <a:t>Convolutional and max-pooling layers are used to extract important facial features from input images, reducing dimensionality while preserving key spatial information.</a:t>
            </a:r>
          </a:p>
          <a:p>
            <a:pPr algn="just">
              <a:lnSpc>
                <a:spcPct val="150000"/>
              </a:lnSpc>
              <a:buFont typeface="Wingdings" pitchFamily="2" charset="2"/>
              <a:buChar char="Ø"/>
            </a:pPr>
            <a:r>
              <a:rPr lang="en-GB" sz="1800" dirty="0">
                <a:latin typeface="+mj-lt"/>
              </a:rPr>
              <a:t>Fine-tuning the classification layer allows the model to adapt to edge device constraints by training only the fully connected layers while keeping the feature extraction layers frozen.</a:t>
            </a:r>
          </a:p>
          <a:p>
            <a:pPr algn="just">
              <a:lnSpc>
                <a:spcPct val="150000"/>
              </a:lnSpc>
              <a:buFont typeface="Wingdings" pitchFamily="2" charset="2"/>
              <a:buChar char="Ø"/>
            </a:pPr>
            <a:r>
              <a:rPr lang="en-GB" sz="1800" dirty="0">
                <a:latin typeface="+mj-lt"/>
              </a:rPr>
              <a:t>Fully connected layers perform classification by analysing extracted features and determining whether the subject is drowsy or not.</a:t>
            </a:r>
          </a:p>
          <a:p>
            <a:pPr algn="just">
              <a:lnSpc>
                <a:spcPct val="150000"/>
              </a:lnSpc>
              <a:buFont typeface="Wingdings" pitchFamily="2" charset="2"/>
              <a:buChar char="Ø"/>
            </a:pPr>
            <a:r>
              <a:rPr lang="en-GB" sz="1800" dirty="0">
                <a:latin typeface="+mj-lt"/>
              </a:rPr>
              <a:t>Deployment on edge devices enables real-time detection without relying on cloud-based processing, making the system efficient and suitable for resource-constrained environments.</a:t>
            </a:r>
          </a:p>
        </p:txBody>
      </p:sp>
    </p:spTree>
    <p:extLst>
      <p:ext uri="{BB962C8B-B14F-4D97-AF65-F5344CB8AC3E}">
        <p14:creationId xmlns:p14="http://schemas.microsoft.com/office/powerpoint/2010/main" val="1576956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A14B639-90DC-1049-4849-32720D2D9E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5F65C54-0E80-D35E-9706-B907830CFAC4}"/>
              </a:ext>
            </a:extLst>
          </p:cNvPr>
          <p:cNvSpPr>
            <a:spLocks noGrp="1"/>
          </p:cNvSpPr>
          <p:nvPr>
            <p:ph type="title"/>
          </p:nvPr>
        </p:nvSpPr>
        <p:spPr>
          <a:xfrm>
            <a:off x="304800" y="52849"/>
            <a:ext cx="10363200" cy="1143000"/>
          </a:xfrm>
        </p:spPr>
        <p:txBody>
          <a:bodyPr>
            <a:normAutofit/>
          </a:bodyPr>
          <a:lstStyle/>
          <a:p>
            <a:r>
              <a:rPr lang="en-US" b="1" dirty="0">
                <a:solidFill>
                  <a:srgbClr val="0070C0"/>
                </a:solidFill>
                <a:effectLst>
                  <a:outerShdw blurRad="38100" dist="38100" dir="2700000" algn="tl">
                    <a:srgbClr val="C0C0C0"/>
                  </a:outerShdw>
                </a:effectLst>
                <a:cs typeface="Hadassah Friedlaender" panose="02020603050405020304" pitchFamily="18" charset="-79"/>
              </a:rPr>
              <a:t>Drawbacks of existing system</a:t>
            </a:r>
            <a:endParaRPr lang="en-IN" dirty="0">
              <a:solidFill>
                <a:srgbClr val="0070C0"/>
              </a:solidFill>
              <a:cs typeface="Hadassah Friedlaender" panose="02020603050405020304" pitchFamily="18" charset="-79"/>
            </a:endParaRPr>
          </a:p>
        </p:txBody>
      </p:sp>
      <p:sp>
        <p:nvSpPr>
          <p:cNvPr id="3" name="Date Placeholder 2">
            <a:extLst>
              <a:ext uri="{FF2B5EF4-FFF2-40B4-BE49-F238E27FC236}">
                <a16:creationId xmlns:a16="http://schemas.microsoft.com/office/drawing/2014/main" xmlns="" id="{D89A6C29-EDCE-38DF-7E98-AC6FEDA9CE35}"/>
              </a:ext>
            </a:extLst>
          </p:cNvPr>
          <p:cNvSpPr>
            <a:spLocks noGrp="1"/>
          </p:cNvSpPr>
          <p:nvPr>
            <p:ph type="dt" sz="half" idx="10"/>
          </p:nvPr>
        </p:nvSpPr>
        <p:spPr/>
        <p:txBody>
          <a:bodyPr/>
          <a:lstStyle/>
          <a:p>
            <a:fld id="{E3D23A54-D93D-410D-B5B1-B7D0C9214AF7}" type="datetime1">
              <a:rPr lang="en-US" smtClean="0"/>
              <a:t>4/29/2025</a:t>
            </a:fld>
            <a:endParaRPr lang="en-US" dirty="0"/>
          </a:p>
        </p:txBody>
      </p:sp>
      <p:sp>
        <p:nvSpPr>
          <p:cNvPr id="4" name="Footer Placeholder 3">
            <a:extLst>
              <a:ext uri="{FF2B5EF4-FFF2-40B4-BE49-F238E27FC236}">
                <a16:creationId xmlns:a16="http://schemas.microsoft.com/office/drawing/2014/main" xmlns="" id="{F455E203-3A84-997E-0489-C62E6ACBD5B3}"/>
              </a:ext>
            </a:extLst>
          </p:cNvPr>
          <p:cNvSpPr>
            <a:spLocks noGrp="1"/>
          </p:cNvSpPr>
          <p:nvPr>
            <p:ph type="ftr" sz="quarter" idx="11"/>
          </p:nvPr>
        </p:nvSpPr>
        <p:spPr/>
        <p:txBody>
          <a:bodyPr/>
          <a:lstStyle/>
          <a:p>
            <a:r>
              <a:rPr lang="en-US" dirty="0"/>
              <a:t>Project Review - 0</a:t>
            </a:r>
          </a:p>
        </p:txBody>
      </p:sp>
      <p:sp>
        <p:nvSpPr>
          <p:cNvPr id="5" name="Slide Number Placeholder 4">
            <a:extLst>
              <a:ext uri="{FF2B5EF4-FFF2-40B4-BE49-F238E27FC236}">
                <a16:creationId xmlns:a16="http://schemas.microsoft.com/office/drawing/2014/main" xmlns="" id="{81F9303C-3894-D05F-2775-ACC875B50B3B}"/>
              </a:ext>
            </a:extLst>
          </p:cNvPr>
          <p:cNvSpPr>
            <a:spLocks noGrp="1"/>
          </p:cNvSpPr>
          <p:nvPr>
            <p:ph type="sldNum" sz="quarter" idx="12"/>
          </p:nvPr>
        </p:nvSpPr>
        <p:spPr>
          <a:solidFill>
            <a:srgbClr val="FF6600"/>
          </a:solidFill>
        </p:spPr>
        <p:txBody>
          <a:bodyPr/>
          <a:lstStyle/>
          <a:p>
            <a:fld id="{AEB2F0F4-58EC-4E39-AA52-7B0252CA9FE9}" type="slidenum">
              <a:rPr lang="en-US" smtClean="0"/>
              <a:pPr/>
              <a:t>14</a:t>
            </a:fld>
            <a:endParaRPr lang="en-US"/>
          </a:p>
        </p:txBody>
      </p:sp>
      <p:sp>
        <p:nvSpPr>
          <p:cNvPr id="8" name="Content Placeholder 5">
            <a:extLst>
              <a:ext uri="{FF2B5EF4-FFF2-40B4-BE49-F238E27FC236}">
                <a16:creationId xmlns:a16="http://schemas.microsoft.com/office/drawing/2014/main" xmlns="" id="{26F00E21-87AF-6005-AB07-6169657EEC5A}"/>
              </a:ext>
            </a:extLst>
          </p:cNvPr>
          <p:cNvSpPr>
            <a:spLocks noGrp="1"/>
          </p:cNvSpPr>
          <p:nvPr>
            <p:ph sz="quarter" idx="1"/>
          </p:nvPr>
        </p:nvSpPr>
        <p:spPr>
          <a:xfrm>
            <a:off x="304800" y="1390716"/>
            <a:ext cx="10406332" cy="7634377"/>
          </a:xfrm>
        </p:spPr>
        <p:txBody>
          <a:bodyPr vert="horz" lIns="91440" tIns="45720" rIns="91440" bIns="45720" anchor="t">
            <a:normAutofit/>
          </a:bodyPr>
          <a:lstStyle/>
          <a:p>
            <a:pPr>
              <a:lnSpc>
                <a:spcPct val="150000"/>
              </a:lnSpc>
              <a:buFont typeface="Wingdings" panose="05000000000000000000" pitchFamily="2" charset="2"/>
              <a:buChar char="Ø"/>
            </a:pPr>
            <a:r>
              <a:rPr lang="en-GB" sz="1800" dirty="0">
                <a:latin typeface="+mj-lt"/>
                <a:ea typeface="+mn-lt"/>
                <a:cs typeface="Arial"/>
              </a:rPr>
              <a:t>High Computational Cost – VGG-16 is resource-intensive, making real-time edge deployment difficult.</a:t>
            </a:r>
          </a:p>
          <a:p>
            <a:pPr>
              <a:lnSpc>
                <a:spcPct val="150000"/>
              </a:lnSpc>
              <a:buFont typeface="Wingdings" panose="05000000000000000000" pitchFamily="2" charset="2"/>
              <a:buChar char="Ø"/>
            </a:pPr>
            <a:r>
              <a:rPr lang="en-GB" sz="1800" dirty="0">
                <a:latin typeface="+mj-lt"/>
                <a:ea typeface="+mn-lt"/>
                <a:cs typeface="Arial"/>
              </a:rPr>
              <a:t>Inefficient Encryption – CKKS encryption adds computational overhead, reducing efficiency on edge devices.</a:t>
            </a:r>
          </a:p>
          <a:p>
            <a:pPr>
              <a:lnSpc>
                <a:spcPct val="150000"/>
              </a:lnSpc>
              <a:buFont typeface="Wingdings" panose="05000000000000000000" pitchFamily="2" charset="2"/>
              <a:buChar char="Ø"/>
            </a:pPr>
            <a:r>
              <a:rPr lang="en-GB" sz="1800" dirty="0">
                <a:latin typeface="+mj-lt"/>
                <a:ea typeface="+mn-lt"/>
                <a:cs typeface="Arial"/>
              </a:rPr>
              <a:t>Suboptimal Edge Performance – The model lacks optimization for edge deployment, leading to higher latency and power usage.</a:t>
            </a:r>
          </a:p>
          <a:p>
            <a:pPr>
              <a:lnSpc>
                <a:spcPct val="150000"/>
              </a:lnSpc>
              <a:buFont typeface="Wingdings" panose="05000000000000000000" pitchFamily="2" charset="2"/>
              <a:buChar char="Ø"/>
            </a:pPr>
            <a:r>
              <a:rPr lang="en-GB" sz="1800" dirty="0">
                <a:latin typeface="+mj-lt"/>
                <a:ea typeface="+mn-lt"/>
                <a:cs typeface="Arial"/>
              </a:rPr>
              <a:t>Limited Feature Extraction – VGG-16 may struggle with complex facial variations, affecting detection accuracy.</a:t>
            </a:r>
          </a:p>
        </p:txBody>
      </p:sp>
    </p:spTree>
    <p:extLst>
      <p:ext uri="{BB962C8B-B14F-4D97-AF65-F5344CB8AC3E}">
        <p14:creationId xmlns:p14="http://schemas.microsoft.com/office/powerpoint/2010/main" val="2830756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E82C0DE-C75B-5578-E09F-B4E33448C7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B78B802-92C5-D728-1D1F-7919B80A70B0}"/>
              </a:ext>
            </a:extLst>
          </p:cNvPr>
          <p:cNvSpPr>
            <a:spLocks noGrp="1"/>
          </p:cNvSpPr>
          <p:nvPr>
            <p:ph type="title"/>
          </p:nvPr>
        </p:nvSpPr>
        <p:spPr>
          <a:xfrm>
            <a:off x="304800" y="-45476"/>
            <a:ext cx="10363200" cy="1143000"/>
          </a:xfrm>
        </p:spPr>
        <p:txBody>
          <a:bodyPr>
            <a:normAutofit/>
          </a:bodyPr>
          <a:lstStyle/>
          <a:p>
            <a:r>
              <a:rPr lang="en-US" b="1" dirty="0">
                <a:solidFill>
                  <a:srgbClr val="0070C0"/>
                </a:solidFill>
                <a:effectLst>
                  <a:outerShdw blurRad="38100" dist="38100" dir="2700000" algn="tl">
                    <a:srgbClr val="C0C0C0"/>
                  </a:outerShdw>
                </a:effectLst>
                <a:cs typeface="Hadassah Friedlaender" panose="02020603050405020304" pitchFamily="18" charset="-79"/>
              </a:rPr>
              <a:t>Proposed System</a:t>
            </a:r>
            <a:endParaRPr lang="en-IN" dirty="0">
              <a:solidFill>
                <a:srgbClr val="0070C0"/>
              </a:solidFill>
              <a:cs typeface="Hadassah Friedlaender" panose="02020603050405020304" pitchFamily="18" charset="-79"/>
            </a:endParaRPr>
          </a:p>
        </p:txBody>
      </p:sp>
      <p:sp>
        <p:nvSpPr>
          <p:cNvPr id="3" name="Date Placeholder 2">
            <a:extLst>
              <a:ext uri="{FF2B5EF4-FFF2-40B4-BE49-F238E27FC236}">
                <a16:creationId xmlns:a16="http://schemas.microsoft.com/office/drawing/2014/main" xmlns="" id="{63518139-C886-B368-6675-4E3D6FC0F240}"/>
              </a:ext>
            </a:extLst>
          </p:cNvPr>
          <p:cNvSpPr>
            <a:spLocks noGrp="1"/>
          </p:cNvSpPr>
          <p:nvPr>
            <p:ph type="dt" sz="half" idx="10"/>
          </p:nvPr>
        </p:nvSpPr>
        <p:spPr/>
        <p:txBody>
          <a:bodyPr/>
          <a:lstStyle/>
          <a:p>
            <a:fld id="{E3D23A54-D93D-410D-B5B1-B7D0C9214AF7}" type="datetime1">
              <a:rPr lang="en-US" smtClean="0"/>
              <a:t>4/29/2025</a:t>
            </a:fld>
            <a:endParaRPr lang="en-US" dirty="0"/>
          </a:p>
        </p:txBody>
      </p:sp>
      <p:sp>
        <p:nvSpPr>
          <p:cNvPr id="4" name="Footer Placeholder 3">
            <a:extLst>
              <a:ext uri="{FF2B5EF4-FFF2-40B4-BE49-F238E27FC236}">
                <a16:creationId xmlns:a16="http://schemas.microsoft.com/office/drawing/2014/main" xmlns="" id="{0271B74B-3B68-8416-D641-59DD8B162CF1}"/>
              </a:ext>
            </a:extLst>
          </p:cNvPr>
          <p:cNvSpPr>
            <a:spLocks noGrp="1"/>
          </p:cNvSpPr>
          <p:nvPr>
            <p:ph type="ftr" sz="quarter" idx="11"/>
          </p:nvPr>
        </p:nvSpPr>
        <p:spPr/>
        <p:txBody>
          <a:bodyPr/>
          <a:lstStyle/>
          <a:p>
            <a:r>
              <a:rPr lang="en-US" dirty="0"/>
              <a:t>Project Review - 0</a:t>
            </a:r>
          </a:p>
        </p:txBody>
      </p:sp>
      <p:sp>
        <p:nvSpPr>
          <p:cNvPr id="5" name="Slide Number Placeholder 4">
            <a:extLst>
              <a:ext uri="{FF2B5EF4-FFF2-40B4-BE49-F238E27FC236}">
                <a16:creationId xmlns:a16="http://schemas.microsoft.com/office/drawing/2014/main" xmlns="" id="{A0EB8648-F8C5-D0C9-43CA-A712A8E61A14}"/>
              </a:ext>
            </a:extLst>
          </p:cNvPr>
          <p:cNvSpPr>
            <a:spLocks noGrp="1"/>
          </p:cNvSpPr>
          <p:nvPr>
            <p:ph type="sldNum" sz="quarter" idx="12"/>
          </p:nvPr>
        </p:nvSpPr>
        <p:spPr>
          <a:solidFill>
            <a:srgbClr val="FF6600"/>
          </a:solidFill>
        </p:spPr>
        <p:txBody>
          <a:bodyPr/>
          <a:lstStyle/>
          <a:p>
            <a:fld id="{AEB2F0F4-58EC-4E39-AA52-7B0252CA9FE9}" type="slidenum">
              <a:rPr lang="en-US" smtClean="0"/>
              <a:pPr/>
              <a:t>15</a:t>
            </a:fld>
            <a:endParaRPr lang="en-US"/>
          </a:p>
        </p:txBody>
      </p:sp>
      <p:sp>
        <p:nvSpPr>
          <p:cNvPr id="8" name="Content Placeholder 5">
            <a:extLst>
              <a:ext uri="{FF2B5EF4-FFF2-40B4-BE49-F238E27FC236}">
                <a16:creationId xmlns:a16="http://schemas.microsoft.com/office/drawing/2014/main" xmlns="" id="{5AF8E221-B975-98C5-83DA-478F18828CA6}"/>
              </a:ext>
            </a:extLst>
          </p:cNvPr>
          <p:cNvSpPr>
            <a:spLocks noGrp="1"/>
          </p:cNvSpPr>
          <p:nvPr>
            <p:ph sz="quarter" idx="1"/>
          </p:nvPr>
        </p:nvSpPr>
        <p:spPr>
          <a:xfrm>
            <a:off x="304800" y="1243232"/>
            <a:ext cx="11571514" cy="4371505"/>
          </a:xfrm>
        </p:spPr>
        <p:txBody>
          <a:bodyPr vert="horz" lIns="91440" tIns="45720" rIns="91440" bIns="45720" anchor="t">
            <a:noAutofit/>
          </a:bodyPr>
          <a:lstStyle/>
          <a:p>
            <a:pPr>
              <a:lnSpc>
                <a:spcPct val="150000"/>
              </a:lnSpc>
              <a:buFont typeface="Wingdings" panose="05000000000000000000" pitchFamily="2" charset="2"/>
              <a:buChar char="Ø"/>
            </a:pPr>
            <a:r>
              <a:rPr lang="en-GB" sz="1800" dirty="0">
                <a:latin typeface="+mj-lt"/>
                <a:ea typeface="+mn-lt"/>
                <a:cs typeface="Arial"/>
              </a:rPr>
              <a:t>The proposed system enhances driver drowsiness detection by integrating Federated Learning with Knowledge Distillation (FL-KD) for improved efficiency on edge devices while ensuring data security through lightweight  encryption.</a:t>
            </a:r>
          </a:p>
          <a:p>
            <a:pPr marL="547688" indent="-101600">
              <a:lnSpc>
                <a:spcPct val="150000"/>
              </a:lnSpc>
              <a:buFont typeface="Wingdings" panose="05000000000000000000" pitchFamily="2" charset="2"/>
              <a:buChar char="§"/>
            </a:pPr>
            <a:r>
              <a:rPr lang="en-GB" sz="1800" b="1" dirty="0">
                <a:latin typeface="+mj-lt"/>
                <a:ea typeface="+mn-lt"/>
                <a:cs typeface="Arial"/>
              </a:rPr>
              <a:t> </a:t>
            </a:r>
            <a:r>
              <a:rPr lang="en-GB" sz="1800" b="1" dirty="0" err="1">
                <a:solidFill>
                  <a:srgbClr val="FF0000"/>
                </a:solidFill>
                <a:latin typeface="+mj-lt"/>
                <a:ea typeface="+mn-lt"/>
                <a:cs typeface="Arial"/>
              </a:rPr>
              <a:t>MobileNet</a:t>
            </a:r>
            <a:r>
              <a:rPr lang="en-GB" sz="1800" b="1" dirty="0">
                <a:solidFill>
                  <a:srgbClr val="FF0000"/>
                </a:solidFill>
                <a:latin typeface="+mj-lt"/>
                <a:ea typeface="+mn-lt"/>
                <a:cs typeface="Arial"/>
              </a:rPr>
              <a:t> + </a:t>
            </a:r>
            <a:r>
              <a:rPr lang="en-GB" sz="1800" b="1" dirty="0" err="1">
                <a:solidFill>
                  <a:srgbClr val="FF0000"/>
                </a:solidFill>
                <a:latin typeface="+mj-lt"/>
                <a:ea typeface="+mn-lt"/>
                <a:cs typeface="Arial"/>
              </a:rPr>
              <a:t>CapsuleNet</a:t>
            </a:r>
            <a:r>
              <a:rPr lang="en-GB" sz="1800" dirty="0">
                <a:solidFill>
                  <a:srgbClr val="FF0000"/>
                </a:solidFill>
                <a:latin typeface="+mj-lt"/>
                <a:ea typeface="+mn-lt"/>
                <a:cs typeface="Arial"/>
              </a:rPr>
              <a:t> </a:t>
            </a:r>
            <a:r>
              <a:rPr lang="en-GB" sz="1800" dirty="0">
                <a:latin typeface="+mj-lt"/>
                <a:ea typeface="+mn-lt"/>
                <a:cs typeface="Arial"/>
              </a:rPr>
              <a:t>for better feature extraction and classification.</a:t>
            </a:r>
          </a:p>
          <a:p>
            <a:pPr marL="547688" lvl="1" indent="-101600">
              <a:lnSpc>
                <a:spcPct val="150000"/>
              </a:lnSpc>
              <a:buFont typeface="Wingdings" panose="05000000000000000000" pitchFamily="2" charset="2"/>
              <a:buChar char="§"/>
            </a:pPr>
            <a:r>
              <a:rPr lang="en-GB" sz="1800" b="1" dirty="0">
                <a:solidFill>
                  <a:srgbClr val="FF0000"/>
                </a:solidFill>
                <a:latin typeface="+mj-lt"/>
                <a:ea typeface="+mn-lt"/>
                <a:cs typeface="Arial"/>
              </a:rPr>
              <a:t> FL-KD approach</a:t>
            </a:r>
            <a:r>
              <a:rPr lang="en-GB" sz="1800" dirty="0">
                <a:latin typeface="+mj-lt"/>
                <a:ea typeface="+mn-lt"/>
                <a:cs typeface="Arial"/>
              </a:rPr>
              <a:t>: Instead of traditional FL, the proposed approach leverages Knowledge Distillation to transfer knowledge from a large teacher model to a lightweight student model, optimizing accuracy while reducing computational complexity for real-time edge deployment.</a:t>
            </a:r>
          </a:p>
          <a:p>
            <a:pPr marL="547688" lvl="1" indent="-101600">
              <a:lnSpc>
                <a:spcPct val="150000"/>
              </a:lnSpc>
              <a:buFont typeface="Wingdings" panose="05000000000000000000" pitchFamily="2" charset="2"/>
              <a:buChar char="§"/>
            </a:pPr>
            <a:r>
              <a:rPr lang="en-GB" sz="1800" dirty="0"/>
              <a:t>To ensure the security of sensitive facial data in federated learning, a lightweight homomorphic encryption technique is implemented, enabling secure model aggregation while preserving user privacy.</a:t>
            </a:r>
            <a:endParaRPr lang="en-GB" sz="1800" dirty="0">
              <a:latin typeface="+mj-lt"/>
              <a:ea typeface="+mn-lt"/>
              <a:cs typeface="Arial"/>
            </a:endParaRPr>
          </a:p>
        </p:txBody>
      </p:sp>
    </p:spTree>
    <p:extLst>
      <p:ext uri="{BB962C8B-B14F-4D97-AF65-F5344CB8AC3E}">
        <p14:creationId xmlns:p14="http://schemas.microsoft.com/office/powerpoint/2010/main" val="2037747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4D9068B5-656C-4072-8807-08A5077F6C14}"/>
              </a:ext>
            </a:extLst>
          </p:cNvPr>
          <p:cNvSpPr>
            <a:spLocks noGrp="1"/>
          </p:cNvSpPr>
          <p:nvPr>
            <p:ph type="dt" sz="half" idx="10"/>
          </p:nvPr>
        </p:nvSpPr>
        <p:spPr/>
        <p:txBody>
          <a:bodyPr/>
          <a:lstStyle/>
          <a:p>
            <a:fld id="{228D8E61-5529-402A-BD7F-180BB9FD5468}" type="datetime1">
              <a:rPr lang="en-US" smtClean="0"/>
              <a:t>4/29/2025</a:t>
            </a:fld>
            <a:endParaRPr lang="en-US"/>
          </a:p>
        </p:txBody>
      </p:sp>
      <p:sp>
        <p:nvSpPr>
          <p:cNvPr id="4" name="Footer Placeholder 3">
            <a:extLst>
              <a:ext uri="{FF2B5EF4-FFF2-40B4-BE49-F238E27FC236}">
                <a16:creationId xmlns:a16="http://schemas.microsoft.com/office/drawing/2014/main" xmlns="" id="{4F24C77A-776A-4332-95EC-24624D262102}"/>
              </a:ext>
            </a:extLst>
          </p:cNvPr>
          <p:cNvSpPr>
            <a:spLocks noGrp="1"/>
          </p:cNvSpPr>
          <p:nvPr>
            <p:ph type="ftr" sz="quarter" idx="11"/>
          </p:nvPr>
        </p:nvSpPr>
        <p:spPr/>
        <p:txBody>
          <a:bodyPr/>
          <a:lstStyle/>
          <a:p>
            <a:r>
              <a:rPr lang="en-US" dirty="0"/>
              <a:t>Project Review - 0</a:t>
            </a:r>
          </a:p>
        </p:txBody>
      </p:sp>
      <p:sp>
        <p:nvSpPr>
          <p:cNvPr id="5" name="Slide Number Placeholder 4">
            <a:extLst>
              <a:ext uri="{FF2B5EF4-FFF2-40B4-BE49-F238E27FC236}">
                <a16:creationId xmlns:a16="http://schemas.microsoft.com/office/drawing/2014/main" xmlns="" id="{8FAFA13F-4B02-4A35-920B-73E1493EF9B3}"/>
              </a:ext>
            </a:extLst>
          </p:cNvPr>
          <p:cNvSpPr>
            <a:spLocks noGrp="1"/>
          </p:cNvSpPr>
          <p:nvPr>
            <p:ph type="sldNum" sz="quarter" idx="12"/>
          </p:nvPr>
        </p:nvSpPr>
        <p:spPr/>
        <p:txBody>
          <a:bodyPr/>
          <a:lstStyle/>
          <a:p>
            <a:fld id="{AEB2F0F4-58EC-4E39-AA52-7B0252CA9FE9}" type="slidenum">
              <a:rPr lang="en-US" smtClean="0"/>
              <a:pPr/>
              <a:t>16</a:t>
            </a:fld>
            <a:endParaRPr lang="en-US"/>
          </a:p>
        </p:txBody>
      </p:sp>
      <p:pic>
        <p:nvPicPr>
          <p:cNvPr id="7" name="Content Placeholder 6">
            <a:extLst>
              <a:ext uri="{FF2B5EF4-FFF2-40B4-BE49-F238E27FC236}">
                <a16:creationId xmlns:a16="http://schemas.microsoft.com/office/drawing/2014/main" xmlns="" id="{B1EE37E6-A08B-4D0A-9E9A-880181138068}"/>
              </a:ext>
            </a:extLst>
          </p:cNvPr>
          <p:cNvPicPr>
            <a:picLocks noGrp="1" noChangeAspect="1"/>
          </p:cNvPicPr>
          <p:nvPr>
            <p:ph sz="quarter" idx="1"/>
          </p:nvPr>
        </p:nvPicPr>
        <p:blipFill>
          <a:blip r:embed="rId2"/>
          <a:stretch>
            <a:fillRect/>
          </a:stretch>
        </p:blipFill>
        <p:spPr>
          <a:xfrm>
            <a:off x="359051" y="1212180"/>
            <a:ext cx="11473897" cy="1541496"/>
          </a:xfrm>
          <a:prstGeom prst="rect">
            <a:avLst/>
          </a:prstGeom>
        </p:spPr>
      </p:pic>
      <p:sp>
        <p:nvSpPr>
          <p:cNvPr id="8" name="Title 1">
            <a:extLst>
              <a:ext uri="{FF2B5EF4-FFF2-40B4-BE49-F238E27FC236}">
                <a16:creationId xmlns:a16="http://schemas.microsoft.com/office/drawing/2014/main" xmlns="" id="{CD6B6A84-0C12-417D-B966-DEB124BBB416}"/>
              </a:ext>
            </a:extLst>
          </p:cNvPr>
          <p:cNvSpPr>
            <a:spLocks noGrp="1"/>
          </p:cNvSpPr>
          <p:nvPr>
            <p:ph type="title"/>
          </p:nvPr>
        </p:nvSpPr>
        <p:spPr>
          <a:xfrm>
            <a:off x="359051" y="198367"/>
            <a:ext cx="10363200" cy="830681"/>
          </a:xfrm>
        </p:spPr>
        <p:txBody>
          <a:bodyPr>
            <a:normAutofit/>
          </a:bodyPr>
          <a:lstStyle/>
          <a:p>
            <a:r>
              <a:rPr lang="en-US" b="1" dirty="0" err="1">
                <a:solidFill>
                  <a:srgbClr val="0070C0"/>
                </a:solidFill>
              </a:rPr>
              <a:t>MobileNet</a:t>
            </a:r>
            <a:r>
              <a:rPr lang="en-US" b="1" dirty="0">
                <a:solidFill>
                  <a:srgbClr val="0070C0"/>
                </a:solidFill>
              </a:rPr>
              <a:t> </a:t>
            </a:r>
            <a:r>
              <a:rPr lang="en-US" b="1" dirty="0" err="1">
                <a:solidFill>
                  <a:srgbClr val="0070C0"/>
                </a:solidFill>
              </a:rPr>
              <a:t>CapsuleNet</a:t>
            </a:r>
            <a:r>
              <a:rPr lang="en-US" b="1" dirty="0">
                <a:solidFill>
                  <a:srgbClr val="0070C0"/>
                </a:solidFill>
              </a:rPr>
              <a:t> Model</a:t>
            </a:r>
            <a:endParaRPr lang="en-IN" b="1" dirty="0">
              <a:solidFill>
                <a:srgbClr val="0070C0"/>
              </a:solidFill>
            </a:endParaRPr>
          </a:p>
        </p:txBody>
      </p:sp>
      <p:sp>
        <p:nvSpPr>
          <p:cNvPr id="9" name="TextBox 8">
            <a:extLst>
              <a:ext uri="{FF2B5EF4-FFF2-40B4-BE49-F238E27FC236}">
                <a16:creationId xmlns:a16="http://schemas.microsoft.com/office/drawing/2014/main" xmlns="" id="{4AC1F8E1-102C-4B19-95D1-2DCAC2DC35AE}"/>
              </a:ext>
            </a:extLst>
          </p:cNvPr>
          <p:cNvSpPr txBox="1"/>
          <p:nvPr/>
        </p:nvSpPr>
        <p:spPr>
          <a:xfrm>
            <a:off x="2311633" y="2172249"/>
            <a:ext cx="7568732" cy="276999"/>
          </a:xfrm>
          <a:prstGeom prst="rect">
            <a:avLst/>
          </a:prstGeom>
          <a:noFill/>
        </p:spPr>
        <p:txBody>
          <a:bodyPr wrap="square" rtlCol="0">
            <a:spAutoFit/>
          </a:bodyPr>
          <a:lstStyle/>
          <a:p>
            <a:pPr algn="ctr"/>
            <a:r>
              <a:rPr lang="en-US" sz="1200" b="1" dirty="0">
                <a:solidFill>
                  <a:srgbClr val="571501"/>
                </a:solidFill>
              </a:rPr>
              <a:t>Figure </a:t>
            </a:r>
            <a:r>
              <a:rPr lang="en-US" sz="1200" b="1" dirty="0" smtClean="0">
                <a:solidFill>
                  <a:srgbClr val="571501"/>
                </a:solidFill>
              </a:rPr>
              <a:t>1.2 </a:t>
            </a:r>
            <a:r>
              <a:rPr lang="en-US" sz="1200" b="1" dirty="0">
                <a:solidFill>
                  <a:srgbClr val="571501"/>
                </a:solidFill>
              </a:rPr>
              <a:t>Model structure of </a:t>
            </a:r>
            <a:r>
              <a:rPr lang="en-US" sz="1200" b="1" dirty="0" err="1">
                <a:solidFill>
                  <a:srgbClr val="571501"/>
                </a:solidFill>
              </a:rPr>
              <a:t>MobileNet</a:t>
            </a:r>
            <a:r>
              <a:rPr lang="en-US" sz="1200" b="1" dirty="0">
                <a:solidFill>
                  <a:srgbClr val="571501"/>
                </a:solidFill>
              </a:rPr>
              <a:t> </a:t>
            </a:r>
            <a:r>
              <a:rPr lang="en-US" sz="1200" b="1" dirty="0" err="1">
                <a:solidFill>
                  <a:srgbClr val="571501"/>
                </a:solidFill>
              </a:rPr>
              <a:t>CapsuleNet</a:t>
            </a:r>
            <a:endParaRPr lang="en-IN" sz="1200" b="1" dirty="0">
              <a:solidFill>
                <a:srgbClr val="571501"/>
              </a:solidFill>
            </a:endParaRPr>
          </a:p>
        </p:txBody>
      </p:sp>
      <p:sp>
        <p:nvSpPr>
          <p:cNvPr id="11" name="TextBox 10">
            <a:extLst>
              <a:ext uri="{FF2B5EF4-FFF2-40B4-BE49-F238E27FC236}">
                <a16:creationId xmlns:a16="http://schemas.microsoft.com/office/drawing/2014/main" xmlns="" id="{C74780D6-F748-1809-4224-92281439D028}"/>
              </a:ext>
            </a:extLst>
          </p:cNvPr>
          <p:cNvSpPr txBox="1"/>
          <p:nvPr/>
        </p:nvSpPr>
        <p:spPr>
          <a:xfrm>
            <a:off x="581861" y="2836542"/>
            <a:ext cx="11028276" cy="2535566"/>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GB" dirty="0"/>
              <a:t>Input &amp; Feature Extraction: </a:t>
            </a:r>
            <a:r>
              <a:rPr lang="en-GB" dirty="0" err="1"/>
              <a:t>MobileNet</a:t>
            </a:r>
            <a:r>
              <a:rPr lang="en-GB" dirty="0"/>
              <a:t> processes 128×128 RGB images, extracting key features into a (4,4,1024) feature map.</a:t>
            </a:r>
          </a:p>
          <a:p>
            <a:pPr marL="285750" indent="-285750">
              <a:lnSpc>
                <a:spcPct val="150000"/>
              </a:lnSpc>
              <a:buFont typeface="Wingdings" panose="05000000000000000000" pitchFamily="2" charset="2"/>
              <a:buChar char="Ø"/>
            </a:pPr>
            <a:r>
              <a:rPr lang="en-GB" dirty="0"/>
              <a:t>Feature Compression: A global average pooling layer reduces dimensions to a 1024-size vector.</a:t>
            </a:r>
          </a:p>
          <a:p>
            <a:pPr marL="285750" indent="-285750">
              <a:lnSpc>
                <a:spcPct val="150000"/>
              </a:lnSpc>
              <a:buFont typeface="Wingdings" panose="05000000000000000000" pitchFamily="2" charset="2"/>
              <a:buChar char="Ø"/>
            </a:pPr>
            <a:r>
              <a:rPr lang="en-GB" dirty="0"/>
              <a:t>Capsule Layer: Transforms features into a compact 16-dimensional representation for better pattern understanding.</a:t>
            </a:r>
          </a:p>
          <a:p>
            <a:pPr marL="285750" indent="-285750">
              <a:lnSpc>
                <a:spcPct val="150000"/>
              </a:lnSpc>
              <a:buFont typeface="Wingdings" panose="05000000000000000000" pitchFamily="2" charset="2"/>
              <a:buChar char="Ø"/>
            </a:pPr>
            <a:r>
              <a:rPr lang="en-GB" dirty="0"/>
              <a:t>Dense Processing: Two dense layers (128 → 64 units) with </a:t>
            </a:r>
            <a:r>
              <a:rPr lang="en-GB" dirty="0" err="1"/>
              <a:t>ReLU</a:t>
            </a:r>
            <a:r>
              <a:rPr lang="en-GB" dirty="0"/>
              <a:t> and dropout refine features.</a:t>
            </a:r>
          </a:p>
          <a:p>
            <a:pPr marL="285750" indent="-285750">
              <a:lnSpc>
                <a:spcPct val="150000"/>
              </a:lnSpc>
              <a:buFont typeface="Wingdings" panose="05000000000000000000" pitchFamily="2" charset="2"/>
              <a:buChar char="Ø"/>
            </a:pPr>
            <a:r>
              <a:rPr lang="en-GB" dirty="0"/>
              <a:t>Classification: A final dense layer (7 units, </a:t>
            </a:r>
            <a:r>
              <a:rPr lang="en-GB" dirty="0" err="1"/>
              <a:t>softmax</a:t>
            </a:r>
            <a:r>
              <a:rPr lang="en-GB" dirty="0"/>
              <a:t>) outputs class probabilities for seven categories.</a:t>
            </a:r>
            <a:endParaRPr lang="en-IN" dirty="0"/>
          </a:p>
        </p:txBody>
      </p:sp>
    </p:spTree>
    <p:extLst>
      <p:ext uri="{BB962C8B-B14F-4D97-AF65-F5344CB8AC3E}">
        <p14:creationId xmlns:p14="http://schemas.microsoft.com/office/powerpoint/2010/main" val="3799775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F1819C8-1F69-4DAE-90A2-0F2CF67511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5936AFA-0B9F-D21B-6EB8-67F1A85BEA00}"/>
              </a:ext>
            </a:extLst>
          </p:cNvPr>
          <p:cNvSpPr>
            <a:spLocks noGrp="1"/>
          </p:cNvSpPr>
          <p:nvPr>
            <p:ph type="title"/>
          </p:nvPr>
        </p:nvSpPr>
        <p:spPr>
          <a:xfrm>
            <a:off x="499872" y="225552"/>
            <a:ext cx="10363200" cy="1143000"/>
          </a:xfrm>
        </p:spPr>
        <p:txBody>
          <a:bodyPr>
            <a:normAutofit/>
          </a:bodyPr>
          <a:lstStyle/>
          <a:p>
            <a:r>
              <a:rPr lang="en-IN" b="1" dirty="0">
                <a:solidFill>
                  <a:srgbClr val="0070C0"/>
                </a:solidFill>
                <a:cs typeface="Hadassah Friedlaender" panose="02020603050405020304" pitchFamily="18" charset="-79"/>
              </a:rPr>
              <a:t>Novelty</a:t>
            </a:r>
          </a:p>
        </p:txBody>
      </p:sp>
      <p:sp>
        <p:nvSpPr>
          <p:cNvPr id="3" name="Date Placeholder 2">
            <a:extLst>
              <a:ext uri="{FF2B5EF4-FFF2-40B4-BE49-F238E27FC236}">
                <a16:creationId xmlns:a16="http://schemas.microsoft.com/office/drawing/2014/main" xmlns="" id="{4238B19C-51EC-BE5D-ECBD-7A5707E76670}"/>
              </a:ext>
            </a:extLst>
          </p:cNvPr>
          <p:cNvSpPr>
            <a:spLocks noGrp="1"/>
          </p:cNvSpPr>
          <p:nvPr>
            <p:ph type="dt" sz="half" idx="10"/>
          </p:nvPr>
        </p:nvSpPr>
        <p:spPr/>
        <p:txBody>
          <a:bodyPr/>
          <a:lstStyle/>
          <a:p>
            <a:fld id="{E3D23A54-D93D-410D-B5B1-B7D0C9214AF7}" type="datetime1">
              <a:rPr lang="en-US" smtClean="0"/>
              <a:t>4/29/2025</a:t>
            </a:fld>
            <a:endParaRPr lang="en-US" dirty="0"/>
          </a:p>
        </p:txBody>
      </p:sp>
      <p:sp>
        <p:nvSpPr>
          <p:cNvPr id="4" name="Footer Placeholder 3">
            <a:extLst>
              <a:ext uri="{FF2B5EF4-FFF2-40B4-BE49-F238E27FC236}">
                <a16:creationId xmlns:a16="http://schemas.microsoft.com/office/drawing/2014/main" xmlns="" id="{26B7B6D8-4939-3379-9902-41161A29C01A}"/>
              </a:ext>
            </a:extLst>
          </p:cNvPr>
          <p:cNvSpPr>
            <a:spLocks noGrp="1"/>
          </p:cNvSpPr>
          <p:nvPr>
            <p:ph type="ftr" sz="quarter" idx="11"/>
          </p:nvPr>
        </p:nvSpPr>
        <p:spPr/>
        <p:txBody>
          <a:bodyPr/>
          <a:lstStyle/>
          <a:p>
            <a:r>
              <a:rPr lang="en-US" dirty="0"/>
              <a:t>Project Review - 0</a:t>
            </a:r>
          </a:p>
        </p:txBody>
      </p:sp>
      <p:sp>
        <p:nvSpPr>
          <p:cNvPr id="5" name="Slide Number Placeholder 4">
            <a:extLst>
              <a:ext uri="{FF2B5EF4-FFF2-40B4-BE49-F238E27FC236}">
                <a16:creationId xmlns:a16="http://schemas.microsoft.com/office/drawing/2014/main" xmlns="" id="{5163CF30-0029-1E6B-251B-DEB4D80A62F6}"/>
              </a:ext>
            </a:extLst>
          </p:cNvPr>
          <p:cNvSpPr>
            <a:spLocks noGrp="1"/>
          </p:cNvSpPr>
          <p:nvPr>
            <p:ph type="sldNum" sz="quarter" idx="12"/>
          </p:nvPr>
        </p:nvSpPr>
        <p:spPr>
          <a:solidFill>
            <a:srgbClr val="FF6600"/>
          </a:solidFill>
        </p:spPr>
        <p:txBody>
          <a:bodyPr/>
          <a:lstStyle/>
          <a:p>
            <a:fld id="{AEB2F0F4-58EC-4E39-AA52-7B0252CA9FE9}" type="slidenum">
              <a:rPr lang="en-US" smtClean="0"/>
              <a:pPr/>
              <a:t>17</a:t>
            </a:fld>
            <a:endParaRPr lang="en-US"/>
          </a:p>
        </p:txBody>
      </p:sp>
      <p:sp>
        <p:nvSpPr>
          <p:cNvPr id="8" name="Content Placeholder 5">
            <a:extLst>
              <a:ext uri="{FF2B5EF4-FFF2-40B4-BE49-F238E27FC236}">
                <a16:creationId xmlns:a16="http://schemas.microsoft.com/office/drawing/2014/main" xmlns="" id="{D661CF02-EBBA-CFDC-E862-3E88C6B1412B}"/>
              </a:ext>
            </a:extLst>
          </p:cNvPr>
          <p:cNvSpPr>
            <a:spLocks noGrp="1"/>
          </p:cNvSpPr>
          <p:nvPr>
            <p:ph sz="quarter" idx="1"/>
          </p:nvPr>
        </p:nvSpPr>
        <p:spPr>
          <a:xfrm>
            <a:off x="1054608" y="1368553"/>
            <a:ext cx="9808464" cy="3532631"/>
          </a:xfrm>
        </p:spPr>
        <p:txBody>
          <a:bodyPr vert="horz" lIns="91440" tIns="45720" rIns="91440" bIns="45720" anchor="t">
            <a:normAutofit lnSpcReduction="10000"/>
          </a:bodyPr>
          <a:lstStyle/>
          <a:p>
            <a:pPr>
              <a:lnSpc>
                <a:spcPct val="150000"/>
              </a:lnSpc>
              <a:buFont typeface="Wingdings" panose="05000000000000000000" pitchFamily="2" charset="2"/>
              <a:buChar char="Ø"/>
            </a:pPr>
            <a:r>
              <a:rPr lang="en-GB" sz="1800" dirty="0">
                <a:latin typeface="+mj-lt"/>
                <a:ea typeface="+mn-lt"/>
                <a:cs typeface="Arial"/>
              </a:rPr>
              <a:t>The following functionalities are adopted to ensure energy efficient edge-based deployment of the drowsiness detection application</a:t>
            </a:r>
          </a:p>
          <a:p>
            <a:pPr lvl="1">
              <a:lnSpc>
                <a:spcPct val="150000"/>
              </a:lnSpc>
              <a:buFont typeface="Wingdings" panose="05000000000000000000" pitchFamily="2" charset="2"/>
              <a:buChar char="§"/>
            </a:pPr>
            <a:r>
              <a:rPr lang="en-GB" sz="1800" dirty="0">
                <a:latin typeface="+mj-lt"/>
                <a:ea typeface="+mn-lt"/>
                <a:cs typeface="Arial"/>
              </a:rPr>
              <a:t>A </a:t>
            </a:r>
            <a:r>
              <a:rPr lang="en-GB" sz="1800" b="1" dirty="0">
                <a:latin typeface="+mj-lt"/>
                <a:ea typeface="+mn-lt"/>
                <a:cs typeface="Arial"/>
              </a:rPr>
              <a:t>capsule</a:t>
            </a:r>
            <a:r>
              <a:rPr lang="en-GB" sz="1800" dirty="0">
                <a:latin typeface="+mj-lt"/>
                <a:ea typeface="+mn-lt"/>
                <a:cs typeface="Arial"/>
              </a:rPr>
              <a:t> </a:t>
            </a:r>
            <a:r>
              <a:rPr lang="en-GB" sz="1800" b="1" dirty="0">
                <a:latin typeface="+mj-lt"/>
                <a:ea typeface="+mn-lt"/>
                <a:cs typeface="Arial"/>
              </a:rPr>
              <a:t>layer</a:t>
            </a:r>
            <a:r>
              <a:rPr lang="en-GB" sz="1800" dirty="0">
                <a:latin typeface="+mj-lt"/>
                <a:ea typeface="+mn-lt"/>
                <a:cs typeface="Arial"/>
              </a:rPr>
              <a:t> is integrated with </a:t>
            </a:r>
            <a:r>
              <a:rPr lang="en-GB" sz="1800" b="1" dirty="0" err="1">
                <a:latin typeface="+mj-lt"/>
                <a:ea typeface="+mn-lt"/>
                <a:cs typeface="Arial"/>
              </a:rPr>
              <a:t>MobileNet</a:t>
            </a:r>
            <a:r>
              <a:rPr lang="en-GB" sz="1800" dirty="0">
                <a:latin typeface="+mj-lt"/>
                <a:ea typeface="+mn-lt"/>
                <a:cs typeface="Arial"/>
              </a:rPr>
              <a:t> to enhance feature extraction for improved drowsiness detection.</a:t>
            </a:r>
          </a:p>
          <a:p>
            <a:pPr lvl="1">
              <a:lnSpc>
                <a:spcPct val="150000"/>
              </a:lnSpc>
              <a:buFont typeface="Wingdings" panose="05000000000000000000" pitchFamily="2" charset="2"/>
              <a:buChar char="§"/>
            </a:pPr>
            <a:r>
              <a:rPr lang="en-GB" sz="1800" b="1" dirty="0">
                <a:latin typeface="+mj-lt"/>
                <a:ea typeface="+mn-lt"/>
                <a:cs typeface="Arial"/>
              </a:rPr>
              <a:t>Knowledge Distillation </a:t>
            </a:r>
            <a:r>
              <a:rPr lang="en-GB" sz="1800" dirty="0">
                <a:latin typeface="+mj-lt"/>
                <a:ea typeface="+mn-lt"/>
                <a:cs typeface="Arial"/>
              </a:rPr>
              <a:t>is employed to create a lightweight student model that achieves performance close to the teacher model while being significantly less complex.</a:t>
            </a:r>
          </a:p>
          <a:p>
            <a:pPr lvl="1">
              <a:lnSpc>
                <a:spcPct val="150000"/>
              </a:lnSpc>
              <a:buFont typeface="Wingdings" panose="05000000000000000000" pitchFamily="2" charset="2"/>
              <a:buChar char="§"/>
            </a:pPr>
            <a:r>
              <a:rPr lang="en-GB" sz="1800" dirty="0">
                <a:latin typeface="+mj-lt"/>
                <a:ea typeface="+mn-lt"/>
                <a:cs typeface="Arial"/>
              </a:rPr>
              <a:t>Since facial data is highly sensitive, a lightweight </a:t>
            </a:r>
            <a:r>
              <a:rPr lang="en-GB" sz="1800" b="1" dirty="0">
                <a:latin typeface="+mj-lt"/>
                <a:ea typeface="+mn-lt"/>
                <a:cs typeface="Arial"/>
              </a:rPr>
              <a:t>homomorphic encryption </a:t>
            </a:r>
            <a:r>
              <a:rPr lang="en-GB" sz="1800" dirty="0">
                <a:latin typeface="+mj-lt"/>
                <a:ea typeface="+mn-lt"/>
                <a:cs typeface="Arial"/>
              </a:rPr>
              <a:t>algorithm ensures secure federated learning. </a:t>
            </a:r>
          </a:p>
        </p:txBody>
      </p:sp>
    </p:spTree>
    <p:extLst>
      <p:ext uri="{BB962C8B-B14F-4D97-AF65-F5344CB8AC3E}">
        <p14:creationId xmlns:p14="http://schemas.microsoft.com/office/powerpoint/2010/main" val="2686199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EF3DC76-CBAC-7F8F-EEB5-221D3D2238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B7DDE29-AC32-6050-0013-083A7866FAB5}"/>
              </a:ext>
            </a:extLst>
          </p:cNvPr>
          <p:cNvSpPr>
            <a:spLocks noGrp="1"/>
          </p:cNvSpPr>
          <p:nvPr>
            <p:ph type="title"/>
          </p:nvPr>
        </p:nvSpPr>
        <p:spPr>
          <a:xfrm>
            <a:off x="499872" y="225552"/>
            <a:ext cx="10363200" cy="1143000"/>
          </a:xfrm>
        </p:spPr>
        <p:txBody>
          <a:bodyPr>
            <a:normAutofit/>
          </a:bodyPr>
          <a:lstStyle/>
          <a:p>
            <a:r>
              <a:rPr lang="en-IN" b="1" dirty="0">
                <a:solidFill>
                  <a:srgbClr val="0070C0"/>
                </a:solidFill>
                <a:cs typeface="Hadassah Friedlaender" panose="02020603050405020304" pitchFamily="18" charset="-79"/>
              </a:rPr>
              <a:t>Dataset</a:t>
            </a:r>
          </a:p>
        </p:txBody>
      </p:sp>
      <p:sp>
        <p:nvSpPr>
          <p:cNvPr id="3" name="Date Placeholder 2">
            <a:extLst>
              <a:ext uri="{FF2B5EF4-FFF2-40B4-BE49-F238E27FC236}">
                <a16:creationId xmlns:a16="http://schemas.microsoft.com/office/drawing/2014/main" xmlns="" id="{C2E3B83E-8301-6EBF-3543-5D68DB8F27DA}"/>
              </a:ext>
            </a:extLst>
          </p:cNvPr>
          <p:cNvSpPr>
            <a:spLocks noGrp="1"/>
          </p:cNvSpPr>
          <p:nvPr>
            <p:ph type="dt" sz="half" idx="10"/>
          </p:nvPr>
        </p:nvSpPr>
        <p:spPr/>
        <p:txBody>
          <a:bodyPr/>
          <a:lstStyle/>
          <a:p>
            <a:fld id="{E3D23A54-D93D-410D-B5B1-B7D0C9214AF7}" type="datetime1">
              <a:rPr lang="en-US" smtClean="0"/>
              <a:t>4/29/2025</a:t>
            </a:fld>
            <a:endParaRPr lang="en-US" dirty="0"/>
          </a:p>
        </p:txBody>
      </p:sp>
      <p:sp>
        <p:nvSpPr>
          <p:cNvPr id="4" name="Footer Placeholder 3">
            <a:extLst>
              <a:ext uri="{FF2B5EF4-FFF2-40B4-BE49-F238E27FC236}">
                <a16:creationId xmlns:a16="http://schemas.microsoft.com/office/drawing/2014/main" xmlns="" id="{38CFEFD6-E015-E5A5-B7EE-8447681EABD5}"/>
              </a:ext>
            </a:extLst>
          </p:cNvPr>
          <p:cNvSpPr>
            <a:spLocks noGrp="1"/>
          </p:cNvSpPr>
          <p:nvPr>
            <p:ph type="ftr" sz="quarter" idx="11"/>
          </p:nvPr>
        </p:nvSpPr>
        <p:spPr/>
        <p:txBody>
          <a:bodyPr/>
          <a:lstStyle/>
          <a:p>
            <a:r>
              <a:rPr lang="en-US" dirty="0"/>
              <a:t>Project Review - 0</a:t>
            </a:r>
          </a:p>
        </p:txBody>
      </p:sp>
      <p:sp>
        <p:nvSpPr>
          <p:cNvPr id="5" name="Slide Number Placeholder 4">
            <a:extLst>
              <a:ext uri="{FF2B5EF4-FFF2-40B4-BE49-F238E27FC236}">
                <a16:creationId xmlns:a16="http://schemas.microsoft.com/office/drawing/2014/main" xmlns="" id="{A2EC9321-ACE0-BD3F-A9C6-83B0B92DF9CB}"/>
              </a:ext>
            </a:extLst>
          </p:cNvPr>
          <p:cNvSpPr>
            <a:spLocks noGrp="1"/>
          </p:cNvSpPr>
          <p:nvPr>
            <p:ph type="sldNum" sz="quarter" idx="12"/>
          </p:nvPr>
        </p:nvSpPr>
        <p:spPr>
          <a:solidFill>
            <a:srgbClr val="FF6600"/>
          </a:solidFill>
        </p:spPr>
        <p:txBody>
          <a:bodyPr/>
          <a:lstStyle/>
          <a:p>
            <a:fld id="{AEB2F0F4-58EC-4E39-AA52-7B0252CA9FE9}" type="slidenum">
              <a:rPr lang="en-US" smtClean="0"/>
              <a:pPr/>
              <a:t>18</a:t>
            </a:fld>
            <a:endParaRPr lang="en-US"/>
          </a:p>
        </p:txBody>
      </p:sp>
      <p:sp>
        <p:nvSpPr>
          <p:cNvPr id="8" name="Content Placeholder 5">
            <a:extLst>
              <a:ext uri="{FF2B5EF4-FFF2-40B4-BE49-F238E27FC236}">
                <a16:creationId xmlns:a16="http://schemas.microsoft.com/office/drawing/2014/main" xmlns="" id="{6B336715-7C64-380B-BB18-6FD57BCFADFB}"/>
              </a:ext>
            </a:extLst>
          </p:cNvPr>
          <p:cNvSpPr>
            <a:spLocks noGrp="1"/>
          </p:cNvSpPr>
          <p:nvPr>
            <p:ph sz="quarter" idx="1"/>
          </p:nvPr>
        </p:nvSpPr>
        <p:spPr>
          <a:xfrm>
            <a:off x="1054607" y="1368553"/>
            <a:ext cx="10363199" cy="4676648"/>
          </a:xfrm>
        </p:spPr>
        <p:txBody>
          <a:bodyPr vert="horz" lIns="91440" tIns="45720" rIns="91440" bIns="45720" anchor="t">
            <a:normAutofit/>
          </a:bodyPr>
          <a:lstStyle/>
          <a:p>
            <a:pPr>
              <a:lnSpc>
                <a:spcPct val="150000"/>
              </a:lnSpc>
              <a:buFont typeface="Wingdings" panose="05000000000000000000" pitchFamily="2" charset="2"/>
              <a:buChar char="Ø"/>
            </a:pPr>
            <a:r>
              <a:rPr lang="en-GB" sz="1800" dirty="0">
                <a:latin typeface="+mj-lt"/>
                <a:ea typeface="+mn-lt"/>
                <a:cs typeface="Arial"/>
              </a:rPr>
              <a:t>The dataset consists of a total of 13,621 images, categorized into training and testing sets for model training and evaluation.</a:t>
            </a:r>
          </a:p>
          <a:p>
            <a:pPr>
              <a:lnSpc>
                <a:spcPct val="150000"/>
              </a:lnSpc>
              <a:buFont typeface="Wingdings" panose="05000000000000000000" pitchFamily="2" charset="2"/>
              <a:buChar char="Ø"/>
            </a:pPr>
            <a:r>
              <a:rPr lang="en-GB" sz="1800" dirty="0">
                <a:latin typeface="+mj-lt"/>
                <a:ea typeface="+mn-lt"/>
                <a:cs typeface="Arial"/>
              </a:rPr>
              <a:t>The training set contains 11,252 images and the test set includes 2,369 images.</a:t>
            </a:r>
          </a:p>
          <a:p>
            <a:pPr>
              <a:lnSpc>
                <a:spcPct val="150000"/>
              </a:lnSpc>
              <a:buFont typeface="Wingdings" panose="05000000000000000000" pitchFamily="2" charset="2"/>
              <a:buChar char="Ø"/>
            </a:pPr>
            <a:r>
              <a:rPr lang="en-GB" sz="1800" dirty="0">
                <a:latin typeface="+mj-lt"/>
                <a:ea typeface="+mn-lt"/>
                <a:cs typeface="Arial"/>
              </a:rPr>
              <a:t>The dataset is designed to ensure a balanced distribution of drowsy and non-drowsy samples, enabling effective learning for the classification task.</a:t>
            </a:r>
          </a:p>
        </p:txBody>
      </p:sp>
    </p:spTree>
    <p:extLst>
      <p:ext uri="{BB962C8B-B14F-4D97-AF65-F5344CB8AC3E}">
        <p14:creationId xmlns:p14="http://schemas.microsoft.com/office/powerpoint/2010/main" val="2021639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28D8E61-5529-402A-BD7F-180BB9FD5468}" type="datetime1">
              <a:rPr lang="en-US" smtClean="0"/>
              <a:t>4/29/2025</a:t>
            </a:fld>
            <a:endParaRPr lang="en-US"/>
          </a:p>
        </p:txBody>
      </p:sp>
      <p:sp>
        <p:nvSpPr>
          <p:cNvPr id="4" name="Footer Placeholder 3"/>
          <p:cNvSpPr>
            <a:spLocks noGrp="1"/>
          </p:cNvSpPr>
          <p:nvPr>
            <p:ph type="ftr" sz="quarter" idx="11"/>
          </p:nvPr>
        </p:nvSpPr>
        <p:spPr/>
        <p:txBody>
          <a:bodyPr/>
          <a:lstStyle/>
          <a:p>
            <a:r>
              <a:rPr lang="en-US" smtClean="0"/>
              <a:t>Project Review - I</a:t>
            </a:r>
            <a:endParaRPr lang="en-US"/>
          </a:p>
        </p:txBody>
      </p:sp>
      <p:sp>
        <p:nvSpPr>
          <p:cNvPr id="5" name="Slide Number Placeholder 4"/>
          <p:cNvSpPr>
            <a:spLocks noGrp="1"/>
          </p:cNvSpPr>
          <p:nvPr>
            <p:ph type="sldNum" sz="quarter" idx="12"/>
          </p:nvPr>
        </p:nvSpPr>
        <p:spPr/>
        <p:txBody>
          <a:bodyPr/>
          <a:lstStyle/>
          <a:p>
            <a:fld id="{AEB2F0F4-58EC-4E39-AA52-7B0252CA9FE9}" type="slidenum">
              <a:rPr lang="en-US" smtClean="0"/>
              <a:pPr/>
              <a:t>19</a:t>
            </a:fld>
            <a:endParaRPr lang="en-US"/>
          </a:p>
        </p:txBody>
      </p:sp>
      <p:sp>
        <p:nvSpPr>
          <p:cNvPr id="7" name="Title 1">
            <a:extLst>
              <a:ext uri="{FF2B5EF4-FFF2-40B4-BE49-F238E27FC236}">
                <a16:creationId xmlns:a16="http://schemas.microsoft.com/office/drawing/2014/main" xmlns="" id="{BB7DDE29-AC32-6050-0013-083A7866FAB5}"/>
              </a:ext>
            </a:extLst>
          </p:cNvPr>
          <p:cNvSpPr>
            <a:spLocks noGrp="1"/>
          </p:cNvSpPr>
          <p:nvPr>
            <p:ph type="title"/>
          </p:nvPr>
        </p:nvSpPr>
        <p:spPr>
          <a:xfrm>
            <a:off x="421495" y="175693"/>
            <a:ext cx="9436608" cy="732391"/>
          </a:xfrm>
        </p:spPr>
        <p:txBody>
          <a:bodyPr>
            <a:normAutofit fontScale="90000"/>
          </a:bodyPr>
          <a:lstStyle/>
          <a:p>
            <a:r>
              <a:rPr lang="en-IN" b="1" dirty="0" err="1">
                <a:solidFill>
                  <a:srgbClr val="0070C0"/>
                </a:solidFill>
                <a:cs typeface="Hadassah Friedlaender" panose="02020603050405020304" pitchFamily="18" charset="-79"/>
              </a:rPr>
              <a:t>Dirichlets</a:t>
            </a:r>
            <a:r>
              <a:rPr lang="en-IN" b="1" dirty="0">
                <a:solidFill>
                  <a:srgbClr val="0070C0"/>
                </a:solidFill>
                <a:cs typeface="Hadassah Friedlaender" panose="02020603050405020304" pitchFamily="18" charset="-79"/>
              </a:rPr>
              <a:t> </a:t>
            </a:r>
            <a:r>
              <a:rPr lang="en-IN" b="1" dirty="0" smtClean="0">
                <a:solidFill>
                  <a:srgbClr val="0070C0"/>
                </a:solidFill>
                <a:cs typeface="Hadassah Friedlaender" panose="02020603050405020304" pitchFamily="18" charset="-79"/>
              </a:rPr>
              <a:t>Distribution</a:t>
            </a:r>
            <a:endParaRPr lang="en-IN" b="1" dirty="0">
              <a:solidFill>
                <a:srgbClr val="0070C0"/>
              </a:solidFill>
              <a:cs typeface="Hadassah Friedlaender" panose="02020603050405020304" pitchFamily="18" charset="-79"/>
            </a:endParaRPr>
          </a:p>
        </p:txBody>
      </p:sp>
      <p:sp>
        <p:nvSpPr>
          <p:cNvPr id="9" name="Content Placeholder 5">
            <a:extLst>
              <a:ext uri="{FF2B5EF4-FFF2-40B4-BE49-F238E27FC236}">
                <a16:creationId xmlns:a16="http://schemas.microsoft.com/office/drawing/2014/main" xmlns="" id="{6B336715-7C64-380B-BB18-6FD57BCFADFB}"/>
              </a:ext>
            </a:extLst>
          </p:cNvPr>
          <p:cNvSpPr>
            <a:spLocks noGrp="1"/>
          </p:cNvSpPr>
          <p:nvPr>
            <p:ph sz="quarter" idx="1"/>
          </p:nvPr>
        </p:nvSpPr>
        <p:spPr>
          <a:xfrm>
            <a:off x="421495" y="845603"/>
            <a:ext cx="11326368" cy="5206856"/>
          </a:xfrm>
        </p:spPr>
        <p:txBody>
          <a:bodyPr vert="horz" lIns="91440" tIns="45720" rIns="91440" bIns="45720" anchor="t">
            <a:normAutofit/>
          </a:bodyPr>
          <a:lstStyle/>
          <a:p>
            <a:pPr>
              <a:lnSpc>
                <a:spcPct val="150000"/>
              </a:lnSpc>
              <a:buFont typeface="Wingdings" panose="05000000000000000000" pitchFamily="2" charset="2"/>
              <a:buChar char="Ø"/>
            </a:pPr>
            <a:r>
              <a:rPr lang="en-US" sz="1800" dirty="0">
                <a:latin typeface="+mj-lt"/>
                <a:ea typeface="+mn-lt"/>
                <a:cs typeface="Arial"/>
              </a:rPr>
              <a:t>What it is: </a:t>
            </a:r>
            <a:r>
              <a:rPr lang="en-US" sz="1800" b="1" dirty="0" err="1">
                <a:latin typeface="+mj-lt"/>
                <a:ea typeface="+mn-lt"/>
                <a:cs typeface="Arial"/>
              </a:rPr>
              <a:t>Dirichlet</a:t>
            </a:r>
            <a:r>
              <a:rPr lang="en-US" sz="1800" b="1" dirty="0">
                <a:latin typeface="+mj-lt"/>
                <a:ea typeface="+mn-lt"/>
                <a:cs typeface="Arial"/>
              </a:rPr>
              <a:t> distribution</a:t>
            </a:r>
            <a:r>
              <a:rPr lang="en-US" sz="1800" dirty="0">
                <a:latin typeface="+mj-lt"/>
                <a:ea typeface="+mn-lt"/>
                <a:cs typeface="Arial"/>
              </a:rPr>
              <a:t> is used to create random sets of weights that always add up to 1</a:t>
            </a:r>
            <a:r>
              <a:rPr lang="en-US" sz="1800" dirty="0" smtClean="0">
                <a:latin typeface="+mj-lt"/>
                <a:ea typeface="+mn-lt"/>
                <a:cs typeface="Arial"/>
              </a:rPr>
              <a:t>.</a:t>
            </a:r>
          </a:p>
          <a:p>
            <a:pPr>
              <a:lnSpc>
                <a:spcPct val="150000"/>
              </a:lnSpc>
              <a:buFont typeface="Wingdings" panose="05000000000000000000" pitchFamily="2" charset="2"/>
              <a:buChar char="Ø"/>
            </a:pPr>
            <a:r>
              <a:rPr lang="en-US" sz="1800" dirty="0" smtClean="0">
                <a:latin typeface="+mj-lt"/>
                <a:ea typeface="+mn-lt"/>
                <a:cs typeface="Arial"/>
              </a:rPr>
              <a:t>Why </a:t>
            </a:r>
            <a:r>
              <a:rPr lang="en-US" sz="1800" dirty="0">
                <a:latin typeface="+mj-lt"/>
                <a:ea typeface="+mn-lt"/>
                <a:cs typeface="Arial"/>
              </a:rPr>
              <a:t>used in FL: In federated learning, it's used to simulate clients having different kinds and amounts of data, like in real life</a:t>
            </a:r>
            <a:r>
              <a:rPr lang="en-US" sz="1800" dirty="0" smtClean="0">
                <a:latin typeface="+mj-lt"/>
                <a:ea typeface="+mn-lt"/>
                <a:cs typeface="Arial"/>
              </a:rPr>
              <a:t>.</a:t>
            </a:r>
          </a:p>
          <a:p>
            <a:pPr>
              <a:lnSpc>
                <a:spcPct val="150000"/>
              </a:lnSpc>
              <a:buFont typeface="Wingdings" panose="05000000000000000000" pitchFamily="2" charset="2"/>
              <a:buChar char="Ø"/>
            </a:pPr>
            <a:r>
              <a:rPr lang="en-US" sz="1800" dirty="0" smtClean="0">
                <a:latin typeface="+mj-lt"/>
                <a:ea typeface="+mn-lt"/>
                <a:cs typeface="Arial"/>
              </a:rPr>
              <a:t>Why </a:t>
            </a:r>
            <a:r>
              <a:rPr lang="en-US" sz="1800" dirty="0">
                <a:latin typeface="+mj-lt"/>
                <a:ea typeface="+mn-lt"/>
                <a:cs typeface="Arial"/>
              </a:rPr>
              <a:t>not fixed </a:t>
            </a:r>
            <a:r>
              <a:rPr lang="en-US" sz="1800" b="1" dirty="0" err="1" smtClean="0">
                <a:latin typeface="+mj-lt"/>
                <a:ea typeface="+mn-lt"/>
                <a:cs typeface="Arial"/>
              </a:rPr>
              <a:t>Percentages</a:t>
            </a:r>
            <a:r>
              <a:rPr lang="en-US" sz="1800" dirty="0" err="1" smtClean="0">
                <a:latin typeface="+mj-lt"/>
                <a:ea typeface="+mn-lt"/>
                <a:cs typeface="Arial"/>
              </a:rPr>
              <a:t>:Fixed</a:t>
            </a:r>
            <a:r>
              <a:rPr lang="en-US" sz="1800" dirty="0" smtClean="0">
                <a:latin typeface="+mj-lt"/>
                <a:ea typeface="+mn-lt"/>
                <a:cs typeface="Arial"/>
              </a:rPr>
              <a:t> </a:t>
            </a:r>
            <a:r>
              <a:rPr lang="en-US" sz="1800" dirty="0">
                <a:latin typeface="+mj-lt"/>
                <a:ea typeface="+mn-lt"/>
                <a:cs typeface="Arial"/>
              </a:rPr>
              <a:t>percentages are too uniform and </a:t>
            </a:r>
            <a:r>
              <a:rPr lang="en-US" sz="1800" b="1" dirty="0">
                <a:latin typeface="+mj-lt"/>
                <a:ea typeface="+mn-lt"/>
                <a:cs typeface="Arial"/>
              </a:rPr>
              <a:t>unrealistic</a:t>
            </a:r>
            <a:r>
              <a:rPr lang="en-US" sz="1800" dirty="0" smtClean="0">
                <a:latin typeface="+mj-lt"/>
                <a:ea typeface="+mn-lt"/>
                <a:cs typeface="Arial"/>
              </a:rPr>
              <a:t>.</a:t>
            </a:r>
          </a:p>
          <a:p>
            <a:pPr>
              <a:lnSpc>
                <a:spcPct val="150000"/>
              </a:lnSpc>
              <a:buFont typeface="Wingdings" panose="05000000000000000000" pitchFamily="2" charset="2"/>
              <a:buChar char="Ø"/>
            </a:pPr>
            <a:r>
              <a:rPr lang="en-US" sz="1800" dirty="0" err="1" smtClean="0">
                <a:latin typeface="+mj-lt"/>
                <a:ea typeface="+mn-lt"/>
                <a:cs typeface="Arial"/>
              </a:rPr>
              <a:t>Dirichlet</a:t>
            </a:r>
            <a:r>
              <a:rPr lang="en-US" sz="1800" dirty="0" smtClean="0">
                <a:latin typeface="+mj-lt"/>
                <a:ea typeface="+mn-lt"/>
                <a:cs typeface="Arial"/>
              </a:rPr>
              <a:t> </a:t>
            </a:r>
            <a:r>
              <a:rPr lang="en-US" sz="1800" dirty="0">
                <a:latin typeface="+mj-lt"/>
                <a:ea typeface="+mn-lt"/>
                <a:cs typeface="Arial"/>
              </a:rPr>
              <a:t>creates more natural, random variation between </a:t>
            </a:r>
            <a:r>
              <a:rPr lang="en-US" sz="1800" dirty="0" err="1">
                <a:latin typeface="+mj-lt"/>
                <a:ea typeface="+mn-lt"/>
                <a:cs typeface="Arial"/>
              </a:rPr>
              <a:t>clients.It</a:t>
            </a:r>
            <a:r>
              <a:rPr lang="en-US" sz="1800" dirty="0">
                <a:latin typeface="+mj-lt"/>
                <a:ea typeface="+mn-lt"/>
                <a:cs typeface="Arial"/>
              </a:rPr>
              <a:t> helps test models under diverse and challenging conditions</a:t>
            </a:r>
            <a:r>
              <a:rPr lang="en-US" sz="1800" dirty="0" smtClean="0">
                <a:latin typeface="+mj-lt"/>
                <a:ea typeface="+mn-lt"/>
                <a:cs typeface="Arial"/>
              </a:rPr>
              <a:t>.</a:t>
            </a:r>
          </a:p>
          <a:p>
            <a:pPr>
              <a:lnSpc>
                <a:spcPct val="150000"/>
              </a:lnSpc>
              <a:buFont typeface="Wingdings" panose="05000000000000000000" pitchFamily="2" charset="2"/>
              <a:buChar char="Ø"/>
            </a:pPr>
            <a:r>
              <a:rPr lang="en-US" sz="1800" dirty="0">
                <a:latin typeface="+mj-lt"/>
                <a:ea typeface="+mn-lt"/>
                <a:cs typeface="Arial"/>
              </a:rPr>
              <a:t>The </a:t>
            </a:r>
            <a:r>
              <a:rPr lang="en-US" sz="1800" dirty="0" err="1">
                <a:latin typeface="+mj-lt"/>
                <a:ea typeface="+mn-lt"/>
                <a:cs typeface="Arial"/>
              </a:rPr>
              <a:t>Dirichlet</a:t>
            </a:r>
            <a:r>
              <a:rPr lang="en-US" sz="1800" dirty="0">
                <a:latin typeface="+mj-lt"/>
                <a:ea typeface="+mn-lt"/>
                <a:cs typeface="Arial"/>
              </a:rPr>
              <a:t> distribution takes a parameter </a:t>
            </a:r>
            <a:r>
              <a:rPr lang="en-US" sz="1800" b="1" dirty="0">
                <a:latin typeface="+mj-lt"/>
                <a:ea typeface="+mn-lt"/>
                <a:cs typeface="Arial"/>
              </a:rPr>
              <a:t>alpha</a:t>
            </a:r>
            <a:r>
              <a:rPr lang="en-US" sz="1800" dirty="0">
                <a:latin typeface="+mj-lt"/>
                <a:ea typeface="+mn-lt"/>
                <a:cs typeface="Arial"/>
              </a:rPr>
              <a:t> (α), which controls how similar or different the client data distributions are. A smaller α (like 0.1) makes clients very different (non-IID), while a larger α (like 10) makes them more similar (closer to IID</a:t>
            </a:r>
            <a:r>
              <a:rPr lang="en-US" sz="1800" dirty="0" smtClean="0">
                <a:latin typeface="+mj-lt"/>
                <a:ea typeface="+mn-lt"/>
                <a:cs typeface="Arial"/>
              </a:rPr>
              <a:t>).</a:t>
            </a:r>
          </a:p>
          <a:p>
            <a:pPr>
              <a:lnSpc>
                <a:spcPct val="150000"/>
              </a:lnSpc>
              <a:buFont typeface="Wingdings" panose="05000000000000000000" pitchFamily="2" charset="2"/>
              <a:buChar char="Ø"/>
            </a:pPr>
            <a:r>
              <a:rPr lang="en-US" sz="1800" dirty="0" smtClean="0">
                <a:latin typeface="+mj-lt"/>
                <a:ea typeface="+mn-lt"/>
                <a:cs typeface="Arial"/>
              </a:rPr>
              <a:t>It </a:t>
            </a:r>
            <a:r>
              <a:rPr lang="en-US" sz="1800" dirty="0">
                <a:latin typeface="+mj-lt"/>
                <a:ea typeface="+mn-lt"/>
                <a:cs typeface="Arial"/>
              </a:rPr>
              <a:t>uses this formula to generate </a:t>
            </a:r>
            <a:r>
              <a:rPr lang="en-US" sz="1800" dirty="0" smtClean="0">
                <a:latin typeface="+mj-lt"/>
                <a:ea typeface="+mn-lt"/>
                <a:cs typeface="Arial"/>
              </a:rPr>
              <a:t>probabilities:</a:t>
            </a:r>
          </a:p>
          <a:p>
            <a:pPr lvl="1">
              <a:lnSpc>
                <a:spcPct val="150000"/>
              </a:lnSpc>
              <a:buFont typeface="Wingdings" panose="05000000000000000000" pitchFamily="2" charset="2"/>
              <a:buChar char="Ø"/>
            </a:pPr>
            <a:r>
              <a:rPr lang="en-US" sz="1600" dirty="0" err="1" smtClean="0">
                <a:latin typeface="+mj-lt"/>
                <a:ea typeface="+mn-lt"/>
                <a:cs typeface="Arial"/>
              </a:rPr>
              <a:t>Dir</a:t>
            </a:r>
            <a:r>
              <a:rPr lang="en-US" sz="1600" dirty="0" smtClean="0">
                <a:latin typeface="+mj-lt"/>
                <a:ea typeface="+mn-lt"/>
                <a:cs typeface="Arial"/>
              </a:rPr>
              <a:t>(α</a:t>
            </a:r>
            <a:r>
              <a:rPr lang="en-US" sz="1600" dirty="0">
                <a:latin typeface="+mj-lt"/>
                <a:ea typeface="+mn-lt"/>
                <a:cs typeface="Arial"/>
              </a:rPr>
              <a:t>) = (1 / B(α)) × Π (xᵢ)^(αᵢ - 1)</a:t>
            </a:r>
            <a:endParaRPr lang="en-GB" sz="1600" dirty="0">
              <a:latin typeface="+mj-lt"/>
              <a:ea typeface="+mn-lt"/>
              <a:cs typeface="Arial"/>
            </a:endParaRPr>
          </a:p>
        </p:txBody>
      </p:sp>
    </p:spTree>
    <p:extLst>
      <p:ext uri="{BB962C8B-B14F-4D97-AF65-F5344CB8AC3E}">
        <p14:creationId xmlns:p14="http://schemas.microsoft.com/office/powerpoint/2010/main" val="131320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406737-096E-3C7A-77B3-77FD6A7E94D5}"/>
              </a:ext>
            </a:extLst>
          </p:cNvPr>
          <p:cNvSpPr>
            <a:spLocks noGrp="1"/>
          </p:cNvSpPr>
          <p:nvPr>
            <p:ph type="title"/>
          </p:nvPr>
        </p:nvSpPr>
        <p:spPr/>
        <p:txBody>
          <a:bodyPr/>
          <a:lstStyle/>
          <a:p>
            <a:r>
              <a:rPr lang="en-IN" b="1" dirty="0">
                <a:solidFill>
                  <a:srgbClr val="0070C0"/>
                </a:solidFill>
                <a:effectLst>
                  <a:outerShdw blurRad="38100" dist="38100" dir="2700000" algn="tl">
                    <a:srgbClr val="000000">
                      <a:alpha val="43137"/>
                    </a:srgbClr>
                  </a:outerShdw>
                </a:effectLst>
              </a:rPr>
              <a:t>Contents</a:t>
            </a:r>
          </a:p>
        </p:txBody>
      </p:sp>
      <p:sp>
        <p:nvSpPr>
          <p:cNvPr id="3" name="Date Placeholder 2">
            <a:extLst>
              <a:ext uri="{FF2B5EF4-FFF2-40B4-BE49-F238E27FC236}">
                <a16:creationId xmlns:a16="http://schemas.microsoft.com/office/drawing/2014/main" xmlns="" id="{E5DF88AB-C3F6-8B5F-4036-BB2768A620D2}"/>
              </a:ext>
            </a:extLst>
          </p:cNvPr>
          <p:cNvSpPr>
            <a:spLocks noGrp="1"/>
          </p:cNvSpPr>
          <p:nvPr>
            <p:ph type="dt" sz="half" idx="10"/>
          </p:nvPr>
        </p:nvSpPr>
        <p:spPr/>
        <p:txBody>
          <a:bodyPr/>
          <a:lstStyle/>
          <a:p>
            <a:fld id="{228D8E61-5529-402A-BD7F-180BB9FD5468}" type="datetime1">
              <a:rPr lang="en-US" smtClean="0"/>
              <a:t>4/29/2025</a:t>
            </a:fld>
            <a:endParaRPr lang="en-US"/>
          </a:p>
        </p:txBody>
      </p:sp>
      <p:sp>
        <p:nvSpPr>
          <p:cNvPr id="4" name="Footer Placeholder 3">
            <a:extLst>
              <a:ext uri="{FF2B5EF4-FFF2-40B4-BE49-F238E27FC236}">
                <a16:creationId xmlns:a16="http://schemas.microsoft.com/office/drawing/2014/main" xmlns="" id="{4FFE6625-D8F4-7B47-EFF3-69FD839BDE0F}"/>
              </a:ext>
            </a:extLst>
          </p:cNvPr>
          <p:cNvSpPr>
            <a:spLocks noGrp="1"/>
          </p:cNvSpPr>
          <p:nvPr>
            <p:ph type="ftr" sz="quarter" idx="11"/>
          </p:nvPr>
        </p:nvSpPr>
        <p:spPr/>
        <p:txBody>
          <a:bodyPr/>
          <a:lstStyle/>
          <a:p>
            <a:r>
              <a:rPr lang="en-US" dirty="0"/>
              <a:t>Project Review - 0</a:t>
            </a:r>
          </a:p>
        </p:txBody>
      </p:sp>
      <p:sp>
        <p:nvSpPr>
          <p:cNvPr id="5" name="Slide Number Placeholder 4">
            <a:extLst>
              <a:ext uri="{FF2B5EF4-FFF2-40B4-BE49-F238E27FC236}">
                <a16:creationId xmlns:a16="http://schemas.microsoft.com/office/drawing/2014/main" xmlns="" id="{5CC15862-5C03-7167-CF36-E7EA65AC20DA}"/>
              </a:ext>
            </a:extLst>
          </p:cNvPr>
          <p:cNvSpPr>
            <a:spLocks noGrp="1"/>
          </p:cNvSpPr>
          <p:nvPr>
            <p:ph type="sldNum" sz="quarter" idx="12"/>
          </p:nvPr>
        </p:nvSpPr>
        <p:spPr/>
        <p:txBody>
          <a:bodyPr/>
          <a:lstStyle/>
          <a:p>
            <a:fld id="{AEB2F0F4-58EC-4E39-AA52-7B0252CA9FE9}" type="slidenum">
              <a:rPr lang="en-US" smtClean="0"/>
              <a:pPr/>
              <a:t>2</a:t>
            </a:fld>
            <a:endParaRPr lang="en-US"/>
          </a:p>
        </p:txBody>
      </p:sp>
      <p:sp>
        <p:nvSpPr>
          <p:cNvPr id="6" name="Content Placeholder 5">
            <a:extLst>
              <a:ext uri="{FF2B5EF4-FFF2-40B4-BE49-F238E27FC236}">
                <a16:creationId xmlns:a16="http://schemas.microsoft.com/office/drawing/2014/main" xmlns="" id="{ED835A26-87B0-5D5E-A307-6471AB25098B}"/>
              </a:ext>
            </a:extLst>
          </p:cNvPr>
          <p:cNvSpPr>
            <a:spLocks noGrp="1"/>
          </p:cNvSpPr>
          <p:nvPr>
            <p:ph sz="quarter" idx="1"/>
          </p:nvPr>
        </p:nvSpPr>
        <p:spPr/>
        <p:txBody>
          <a:bodyPr>
            <a:normAutofit lnSpcReduction="10000"/>
          </a:bodyPr>
          <a:lstStyle/>
          <a:p>
            <a:pPr marL="514350" indent="-514350">
              <a:buFont typeface="+mj-lt"/>
              <a:buAutoNum type="arabicPeriod"/>
            </a:pPr>
            <a:r>
              <a:rPr lang="en-IN" dirty="0"/>
              <a:t>Abstract</a:t>
            </a:r>
          </a:p>
          <a:p>
            <a:pPr marL="514350" indent="-514350">
              <a:buFont typeface="+mj-lt"/>
              <a:buAutoNum type="arabicPeriod"/>
            </a:pPr>
            <a:r>
              <a:rPr lang="en-IN" dirty="0"/>
              <a:t>Base paper details</a:t>
            </a:r>
          </a:p>
          <a:p>
            <a:pPr marL="514350" indent="-514350">
              <a:buFont typeface="+mj-lt"/>
              <a:buAutoNum type="arabicPeriod"/>
            </a:pPr>
            <a:r>
              <a:rPr lang="en-IN" dirty="0"/>
              <a:t>Literature Survey</a:t>
            </a:r>
          </a:p>
          <a:p>
            <a:pPr marL="514350" indent="-514350">
              <a:buFont typeface="+mj-lt"/>
              <a:buAutoNum type="arabicPeriod"/>
            </a:pPr>
            <a:r>
              <a:rPr lang="en-IN" dirty="0"/>
              <a:t>Existing System</a:t>
            </a:r>
          </a:p>
          <a:p>
            <a:pPr marL="514350" indent="-514350">
              <a:buFont typeface="+mj-lt"/>
              <a:buAutoNum type="arabicPeriod"/>
            </a:pPr>
            <a:r>
              <a:rPr lang="en-IN" dirty="0"/>
              <a:t>Existing  model architecture</a:t>
            </a:r>
          </a:p>
          <a:p>
            <a:pPr marL="514350" indent="-514350">
              <a:buFont typeface="+mj-lt"/>
              <a:buAutoNum type="arabicPeriod"/>
            </a:pPr>
            <a:r>
              <a:rPr lang="en-IN" dirty="0"/>
              <a:t>Drawbacks of existing system</a:t>
            </a:r>
          </a:p>
          <a:p>
            <a:pPr marL="514350" indent="-514350">
              <a:buFont typeface="+mj-lt"/>
              <a:buAutoNum type="arabicPeriod"/>
            </a:pPr>
            <a:r>
              <a:rPr lang="en-IN" dirty="0"/>
              <a:t>Proposed System</a:t>
            </a:r>
          </a:p>
          <a:p>
            <a:pPr marL="514350" indent="-514350">
              <a:buFont typeface="+mj-lt"/>
              <a:buAutoNum type="arabicPeriod"/>
            </a:pPr>
            <a:r>
              <a:rPr lang="en-IN" dirty="0"/>
              <a:t>Proposed model architecture</a:t>
            </a:r>
          </a:p>
          <a:p>
            <a:pPr marL="514350" indent="-514350">
              <a:buFont typeface="+mj-lt"/>
              <a:buAutoNum type="arabicPeriod"/>
            </a:pPr>
            <a:r>
              <a:rPr lang="en-IN" dirty="0"/>
              <a:t>Dataset</a:t>
            </a:r>
          </a:p>
          <a:p>
            <a:pPr marL="514350" indent="-514350">
              <a:buFont typeface="+mj-lt"/>
              <a:buAutoNum type="arabicPeriod"/>
            </a:pPr>
            <a:r>
              <a:rPr lang="en-IN" dirty="0"/>
              <a:t>References</a:t>
            </a:r>
          </a:p>
          <a:p>
            <a:pPr marL="514350" indent="-514350">
              <a:buFont typeface="+mj-lt"/>
              <a:buAutoNum type="arabicPeriod"/>
            </a:pPr>
            <a:endParaRPr lang="en-IN" dirty="0"/>
          </a:p>
          <a:p>
            <a:pPr marL="514350" indent="-514350">
              <a:buFont typeface="+mj-lt"/>
              <a:buAutoNum type="arabicPeriod"/>
            </a:pPr>
            <a:endParaRPr lang="en-IN" dirty="0"/>
          </a:p>
        </p:txBody>
      </p:sp>
    </p:spTree>
    <p:extLst>
      <p:ext uri="{BB962C8B-B14F-4D97-AF65-F5344CB8AC3E}">
        <p14:creationId xmlns:p14="http://schemas.microsoft.com/office/powerpoint/2010/main" val="383497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28D8E61-5529-402A-BD7F-180BB9FD5468}" type="datetime1">
              <a:rPr lang="en-US" smtClean="0"/>
              <a:t>4/29/2025</a:t>
            </a:fld>
            <a:endParaRPr lang="en-US"/>
          </a:p>
        </p:txBody>
      </p:sp>
      <p:sp>
        <p:nvSpPr>
          <p:cNvPr id="4" name="Footer Placeholder 3"/>
          <p:cNvSpPr>
            <a:spLocks noGrp="1"/>
          </p:cNvSpPr>
          <p:nvPr>
            <p:ph type="ftr" sz="quarter" idx="11"/>
          </p:nvPr>
        </p:nvSpPr>
        <p:spPr/>
        <p:txBody>
          <a:bodyPr/>
          <a:lstStyle/>
          <a:p>
            <a:r>
              <a:rPr lang="en-US" smtClean="0"/>
              <a:t>Project Review - I</a:t>
            </a:r>
            <a:endParaRPr lang="en-US"/>
          </a:p>
        </p:txBody>
      </p:sp>
      <p:sp>
        <p:nvSpPr>
          <p:cNvPr id="5" name="Slide Number Placeholder 4"/>
          <p:cNvSpPr>
            <a:spLocks noGrp="1"/>
          </p:cNvSpPr>
          <p:nvPr>
            <p:ph type="sldNum" sz="quarter" idx="12"/>
          </p:nvPr>
        </p:nvSpPr>
        <p:spPr/>
        <p:txBody>
          <a:bodyPr/>
          <a:lstStyle/>
          <a:p>
            <a:fld id="{AEB2F0F4-58EC-4E39-AA52-7B0252CA9FE9}" type="slidenum">
              <a:rPr lang="en-US" smtClean="0"/>
              <a:pPr/>
              <a:t>20</a:t>
            </a:fld>
            <a:endParaRPr lang="en-US"/>
          </a:p>
        </p:txBody>
      </p:sp>
      <p:sp>
        <p:nvSpPr>
          <p:cNvPr id="7" name="Google Shape;249;p32"/>
          <p:cNvSpPr txBox="1">
            <a:spLocks noGrp="1"/>
          </p:cNvSpPr>
          <p:nvPr>
            <p:ph type="title"/>
          </p:nvPr>
        </p:nvSpPr>
        <p:spPr>
          <a:xfrm>
            <a:off x="804672" y="2868463"/>
            <a:ext cx="11382900" cy="890700"/>
          </a:xfrm>
          <a:prstGeom prst="rect">
            <a:avLst/>
          </a:prstGeom>
        </p:spPr>
        <p:txBody>
          <a:bodyPr spcFirstLastPara="1" wrap="square" lIns="91425" tIns="45700" rIns="91425" bIns="91425" anchor="b" anchorCtr="0">
            <a:normAutofit fontScale="90000"/>
          </a:bodyPr>
          <a:lstStyle/>
          <a:p>
            <a:pPr marL="0" lvl="0" indent="0" algn="l" rtl="0">
              <a:spcBef>
                <a:spcPts val="0"/>
              </a:spcBef>
              <a:spcAft>
                <a:spcPts val="0"/>
              </a:spcAft>
              <a:buNone/>
            </a:pPr>
            <a:r>
              <a:rPr lang="en-US" dirty="0">
                <a:solidFill>
                  <a:schemeClr val="dk1"/>
                </a:solidFill>
                <a:cs typeface="Times New Roman" panose="02020603050405020304" pitchFamily="18" charset="0"/>
              </a:rPr>
              <a:t>2. Implementing Centralized and Federated learning </a:t>
            </a:r>
            <a:endParaRPr dirty="0">
              <a:solidFill>
                <a:schemeClr val="dk1"/>
              </a:solidFill>
              <a:cs typeface="Times New Roman" panose="02020603050405020304" pitchFamily="18" charset="0"/>
            </a:endParaRPr>
          </a:p>
        </p:txBody>
      </p:sp>
    </p:spTree>
    <p:extLst>
      <p:ext uri="{BB962C8B-B14F-4D97-AF65-F5344CB8AC3E}">
        <p14:creationId xmlns:p14="http://schemas.microsoft.com/office/powerpoint/2010/main" val="4146416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28D8E61-5529-402A-BD7F-180BB9FD5468}" type="datetime1">
              <a:rPr lang="en-US" smtClean="0"/>
              <a:t>4/29/2025</a:t>
            </a:fld>
            <a:endParaRPr lang="en-US"/>
          </a:p>
        </p:txBody>
      </p:sp>
      <p:sp>
        <p:nvSpPr>
          <p:cNvPr id="4" name="Footer Placeholder 3"/>
          <p:cNvSpPr>
            <a:spLocks noGrp="1"/>
          </p:cNvSpPr>
          <p:nvPr>
            <p:ph type="ftr" sz="quarter" idx="11"/>
          </p:nvPr>
        </p:nvSpPr>
        <p:spPr/>
        <p:txBody>
          <a:bodyPr/>
          <a:lstStyle/>
          <a:p>
            <a:r>
              <a:rPr lang="en-US" smtClean="0"/>
              <a:t>Project Review - I</a:t>
            </a:r>
            <a:endParaRPr lang="en-US"/>
          </a:p>
        </p:txBody>
      </p:sp>
      <p:sp>
        <p:nvSpPr>
          <p:cNvPr id="5" name="Slide Number Placeholder 4"/>
          <p:cNvSpPr>
            <a:spLocks noGrp="1"/>
          </p:cNvSpPr>
          <p:nvPr>
            <p:ph type="sldNum" sz="quarter" idx="12"/>
          </p:nvPr>
        </p:nvSpPr>
        <p:spPr/>
        <p:txBody>
          <a:bodyPr/>
          <a:lstStyle/>
          <a:p>
            <a:fld id="{AEB2F0F4-58EC-4E39-AA52-7B0252CA9FE9}" type="slidenum">
              <a:rPr lang="en-US" smtClean="0"/>
              <a:pPr/>
              <a:t>21</a:t>
            </a:fld>
            <a:endParaRPr lang="en-US"/>
          </a:p>
        </p:txBody>
      </p:sp>
      <p:sp>
        <p:nvSpPr>
          <p:cNvPr id="8" name="Title 1">
            <a:extLst>
              <a:ext uri="{FF2B5EF4-FFF2-40B4-BE49-F238E27FC236}">
                <a16:creationId xmlns:a16="http://schemas.microsoft.com/office/drawing/2014/main" xmlns="" id="{BB7DDE29-AC32-6050-0013-083A7866FAB5}"/>
              </a:ext>
            </a:extLst>
          </p:cNvPr>
          <p:cNvSpPr txBox="1">
            <a:spLocks/>
          </p:cNvSpPr>
          <p:nvPr/>
        </p:nvSpPr>
        <p:spPr>
          <a:xfrm>
            <a:off x="390144" y="0"/>
            <a:ext cx="9677400" cy="869202"/>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sz="3600" b="1" dirty="0">
                <a:solidFill>
                  <a:srgbClr val="0070C0"/>
                </a:solidFill>
                <a:cs typeface="Hadassah Friedlaender" panose="02020603050405020304" pitchFamily="18" charset="-79"/>
              </a:rPr>
              <a:t>Centralised Learning approach</a:t>
            </a:r>
          </a:p>
        </p:txBody>
      </p:sp>
      <p:sp>
        <p:nvSpPr>
          <p:cNvPr id="10" name="Google Shape;256;p33"/>
          <p:cNvSpPr txBox="1">
            <a:spLocks/>
          </p:cNvSpPr>
          <p:nvPr/>
        </p:nvSpPr>
        <p:spPr>
          <a:xfrm>
            <a:off x="390144" y="1008051"/>
            <a:ext cx="7397400" cy="4872900"/>
          </a:xfrm>
          <a:prstGeom prst="rect">
            <a:avLst/>
          </a:prstGeom>
          <a:noFill/>
          <a:ln>
            <a:noFill/>
          </a:ln>
        </p:spPr>
        <p:txBody>
          <a:bodyPr spcFirstLastPara="1" vert="horz" wrap="square" lIns="91425" tIns="45700" rIns="91425" bIns="45700" anchor="t" anchorCtr="0">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493395" indent="-342900">
              <a:buSzPts val="1230"/>
              <a:buFont typeface="Wingdings" panose="05000000000000000000" pitchFamily="2" charset="2"/>
              <a:buChar char="q"/>
            </a:pPr>
            <a:r>
              <a:rPr lang="en-US" sz="2400" dirty="0" smtClean="0">
                <a:latin typeface="+mj-lt"/>
              </a:rPr>
              <a:t>The </a:t>
            </a:r>
            <a:r>
              <a:rPr lang="en-US" sz="2400" dirty="0" err="1" smtClean="0">
                <a:latin typeface="+mj-lt"/>
              </a:rPr>
              <a:t>MobileNetCapsNet</a:t>
            </a:r>
            <a:r>
              <a:rPr lang="en-US" sz="2400" dirty="0" smtClean="0">
                <a:latin typeface="+mj-lt"/>
              </a:rPr>
              <a:t> model, initially trained with an accuracy of 82.37%, is loaded and iteratively trained on a centralized dataset.</a:t>
            </a:r>
          </a:p>
          <a:p>
            <a:pPr marL="493395" indent="-342900">
              <a:spcBef>
                <a:spcPts val="0"/>
              </a:spcBef>
              <a:buSzPts val="1230"/>
              <a:buFont typeface="Wingdings" panose="05000000000000000000" pitchFamily="2" charset="2"/>
              <a:buChar char="q"/>
            </a:pPr>
            <a:r>
              <a:rPr lang="en-US" sz="2400" dirty="0" smtClean="0">
                <a:latin typeface="+mj-lt"/>
              </a:rPr>
              <a:t>The dataset is divided into 5 sets, and after each set is trained, the model is updated.</a:t>
            </a:r>
          </a:p>
          <a:p>
            <a:pPr marL="493395" indent="-342900">
              <a:spcBef>
                <a:spcPts val="0"/>
              </a:spcBef>
              <a:buSzPts val="1230"/>
              <a:buFont typeface="Wingdings" panose="05000000000000000000" pitchFamily="2" charset="2"/>
              <a:buChar char="q"/>
            </a:pPr>
            <a:r>
              <a:rPr lang="en-US" sz="2400" dirty="0" smtClean="0">
                <a:latin typeface="+mj-lt"/>
              </a:rPr>
              <a:t>This process continues until the model is trained on the entire dataset, improving its performance with each update.</a:t>
            </a:r>
          </a:p>
          <a:p>
            <a:pPr marL="0" indent="0">
              <a:buSzPts val="1530"/>
              <a:buFont typeface="Wingdings 2"/>
              <a:buNone/>
            </a:pPr>
            <a:endParaRPr lang="en-US" sz="2300" dirty="0"/>
          </a:p>
        </p:txBody>
      </p:sp>
      <p:pic>
        <p:nvPicPr>
          <p:cNvPr id="1026" name="Picture 2" descr="https://cdn.discordapp.com/attachments/962018855885086771/1352333505098682379/image.png?ex=67dda238&amp;is=67dc50b8&amp;hm=a703435136d70d220c5099f93a8ffed723ccc41dc3314bc8402a09a227f13b30&a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9971" y="-33592"/>
            <a:ext cx="1778253" cy="665346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xmlns="" id="{4AC1F8E1-102C-4B19-95D1-2DCAC2DC35AE}"/>
              </a:ext>
            </a:extLst>
          </p:cNvPr>
          <p:cNvSpPr txBox="1"/>
          <p:nvPr/>
        </p:nvSpPr>
        <p:spPr>
          <a:xfrm>
            <a:off x="4824731" y="6550800"/>
            <a:ext cx="7568732" cy="276999"/>
          </a:xfrm>
          <a:prstGeom prst="rect">
            <a:avLst/>
          </a:prstGeom>
          <a:noFill/>
        </p:spPr>
        <p:txBody>
          <a:bodyPr wrap="square" rtlCol="0">
            <a:spAutoFit/>
          </a:bodyPr>
          <a:lstStyle/>
          <a:p>
            <a:pPr algn="ctr"/>
            <a:r>
              <a:rPr lang="en-US" sz="1200" b="1" dirty="0">
                <a:solidFill>
                  <a:srgbClr val="571501"/>
                </a:solidFill>
              </a:rPr>
              <a:t>Figure 2.1 Workflow of Centralized Learning approach.</a:t>
            </a:r>
            <a:endParaRPr lang="en-US" sz="1200" b="1" dirty="0" smtClean="0">
              <a:solidFill>
                <a:srgbClr val="571501"/>
              </a:solidFill>
            </a:endParaRPr>
          </a:p>
        </p:txBody>
      </p:sp>
    </p:spTree>
    <p:extLst>
      <p:ext uri="{BB962C8B-B14F-4D97-AF65-F5344CB8AC3E}">
        <p14:creationId xmlns:p14="http://schemas.microsoft.com/office/powerpoint/2010/main" val="458993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EF3DC76-CBAC-7F8F-EEB5-221D3D2238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B7DDE29-AC32-6050-0013-083A7866FAB5}"/>
              </a:ext>
            </a:extLst>
          </p:cNvPr>
          <p:cNvSpPr>
            <a:spLocks noGrp="1"/>
          </p:cNvSpPr>
          <p:nvPr>
            <p:ph type="title"/>
          </p:nvPr>
        </p:nvSpPr>
        <p:spPr>
          <a:xfrm>
            <a:off x="499872" y="143256"/>
            <a:ext cx="10308336" cy="688848"/>
          </a:xfrm>
        </p:spPr>
        <p:txBody>
          <a:bodyPr>
            <a:normAutofit fontScale="90000"/>
          </a:bodyPr>
          <a:lstStyle/>
          <a:p>
            <a:r>
              <a:rPr lang="en-IN" b="1" dirty="0" smtClean="0">
                <a:solidFill>
                  <a:srgbClr val="0070C0"/>
                </a:solidFill>
                <a:cs typeface="Hadassah Friedlaender" panose="02020603050405020304" pitchFamily="18" charset="-79"/>
              </a:rPr>
              <a:t>Federated Learning</a:t>
            </a:r>
            <a:endParaRPr lang="en-IN" b="1" dirty="0">
              <a:solidFill>
                <a:srgbClr val="0070C0"/>
              </a:solidFill>
              <a:cs typeface="Hadassah Friedlaender" panose="02020603050405020304" pitchFamily="18" charset="-79"/>
            </a:endParaRPr>
          </a:p>
        </p:txBody>
      </p:sp>
      <p:sp>
        <p:nvSpPr>
          <p:cNvPr id="3" name="Date Placeholder 2">
            <a:extLst>
              <a:ext uri="{FF2B5EF4-FFF2-40B4-BE49-F238E27FC236}">
                <a16:creationId xmlns:a16="http://schemas.microsoft.com/office/drawing/2014/main" xmlns="" id="{C2E3B83E-8301-6EBF-3543-5D68DB8F27DA}"/>
              </a:ext>
            </a:extLst>
          </p:cNvPr>
          <p:cNvSpPr>
            <a:spLocks noGrp="1"/>
          </p:cNvSpPr>
          <p:nvPr>
            <p:ph type="dt" sz="half" idx="10"/>
          </p:nvPr>
        </p:nvSpPr>
        <p:spPr>
          <a:xfrm>
            <a:off x="8375904" y="6366509"/>
            <a:ext cx="3302000" cy="476251"/>
          </a:xfrm>
        </p:spPr>
        <p:txBody>
          <a:bodyPr/>
          <a:lstStyle/>
          <a:p>
            <a:fld id="{E3D23A54-D93D-410D-B5B1-B7D0C9214AF7}" type="datetime1">
              <a:rPr lang="en-US" smtClean="0"/>
              <a:t>4/29/2025</a:t>
            </a:fld>
            <a:endParaRPr lang="en-US" dirty="0"/>
          </a:p>
        </p:txBody>
      </p:sp>
      <p:sp>
        <p:nvSpPr>
          <p:cNvPr id="4" name="Footer Placeholder 3">
            <a:extLst>
              <a:ext uri="{FF2B5EF4-FFF2-40B4-BE49-F238E27FC236}">
                <a16:creationId xmlns:a16="http://schemas.microsoft.com/office/drawing/2014/main" xmlns="" id="{38CFEFD6-E015-E5A5-B7EE-8447681EABD5}"/>
              </a:ext>
            </a:extLst>
          </p:cNvPr>
          <p:cNvSpPr>
            <a:spLocks noGrp="1"/>
          </p:cNvSpPr>
          <p:nvPr>
            <p:ph type="ftr" sz="quarter" idx="11"/>
          </p:nvPr>
        </p:nvSpPr>
        <p:spPr/>
        <p:txBody>
          <a:bodyPr/>
          <a:lstStyle/>
          <a:p>
            <a:r>
              <a:rPr lang="en-US" dirty="0"/>
              <a:t>Project Review - 0</a:t>
            </a:r>
          </a:p>
        </p:txBody>
      </p:sp>
      <p:sp>
        <p:nvSpPr>
          <p:cNvPr id="5" name="Slide Number Placeholder 4">
            <a:extLst>
              <a:ext uri="{FF2B5EF4-FFF2-40B4-BE49-F238E27FC236}">
                <a16:creationId xmlns:a16="http://schemas.microsoft.com/office/drawing/2014/main" xmlns="" id="{A2EC9321-ACE0-BD3F-A9C6-83B0B92DF9CB}"/>
              </a:ext>
            </a:extLst>
          </p:cNvPr>
          <p:cNvSpPr>
            <a:spLocks noGrp="1"/>
          </p:cNvSpPr>
          <p:nvPr>
            <p:ph type="sldNum" sz="quarter" idx="12"/>
          </p:nvPr>
        </p:nvSpPr>
        <p:spPr>
          <a:solidFill>
            <a:srgbClr val="FF6600"/>
          </a:solidFill>
        </p:spPr>
        <p:txBody>
          <a:bodyPr/>
          <a:lstStyle/>
          <a:p>
            <a:fld id="{AEB2F0F4-58EC-4E39-AA52-7B0252CA9FE9}" type="slidenum">
              <a:rPr lang="en-US" smtClean="0"/>
              <a:pPr/>
              <a:t>22</a:t>
            </a:fld>
            <a:endParaRPr lang="en-US"/>
          </a:p>
        </p:txBody>
      </p:sp>
      <p:sp>
        <p:nvSpPr>
          <p:cNvPr id="8" name="Content Placeholder 5">
            <a:extLst>
              <a:ext uri="{FF2B5EF4-FFF2-40B4-BE49-F238E27FC236}">
                <a16:creationId xmlns:a16="http://schemas.microsoft.com/office/drawing/2014/main" xmlns="" id="{6B336715-7C64-380B-BB18-6FD57BCFADFB}"/>
              </a:ext>
            </a:extLst>
          </p:cNvPr>
          <p:cNvSpPr>
            <a:spLocks noGrp="1"/>
          </p:cNvSpPr>
          <p:nvPr>
            <p:ph sz="quarter" idx="1"/>
          </p:nvPr>
        </p:nvSpPr>
        <p:spPr>
          <a:xfrm>
            <a:off x="499872" y="996696"/>
            <a:ext cx="8068056" cy="5378196"/>
          </a:xfrm>
        </p:spPr>
        <p:txBody>
          <a:bodyPr vert="horz" lIns="91440" tIns="45720" rIns="91440" bIns="45720" anchor="t">
            <a:normAutofit/>
          </a:bodyPr>
          <a:lstStyle/>
          <a:p>
            <a:r>
              <a:rPr lang="en-US" sz="1800" b="1" dirty="0"/>
              <a:t>Step 1: Server Sends </a:t>
            </a:r>
            <a:r>
              <a:rPr lang="en-US" sz="1800" b="1" dirty="0" smtClean="0"/>
              <a:t>Model:</a:t>
            </a:r>
          </a:p>
          <a:p>
            <a:pPr lvl="1"/>
            <a:r>
              <a:rPr lang="en-US" sz="1600" dirty="0" smtClean="0"/>
              <a:t>The </a:t>
            </a:r>
            <a:r>
              <a:rPr lang="en-US" sz="1600" dirty="0"/>
              <a:t>central server initializes and sends a </a:t>
            </a:r>
            <a:r>
              <a:rPr lang="en-US" sz="1600" b="1" dirty="0" smtClean="0"/>
              <a:t>Pre-Trained Model</a:t>
            </a:r>
            <a:r>
              <a:rPr lang="en-US" sz="1600" dirty="0"/>
              <a:t>, known as the </a:t>
            </a:r>
            <a:r>
              <a:rPr lang="en-US" sz="1600" b="1" dirty="0"/>
              <a:t>T</a:t>
            </a:r>
            <a:r>
              <a:rPr lang="en-US" sz="1600" b="1" dirty="0" smtClean="0"/>
              <a:t>eacher Model</a:t>
            </a:r>
            <a:r>
              <a:rPr lang="en-US" sz="1600" dirty="0"/>
              <a:t>, to </a:t>
            </a:r>
            <a:r>
              <a:rPr lang="en-US" sz="1600" dirty="0" smtClean="0"/>
              <a:t>multiple </a:t>
            </a:r>
            <a:r>
              <a:rPr lang="en-US" sz="1600" dirty="0"/>
              <a:t>client devices such as smartphones or edge devices.</a:t>
            </a:r>
          </a:p>
          <a:p>
            <a:r>
              <a:rPr lang="en-US" sz="1800" b="1" dirty="0"/>
              <a:t>Step 2: Local Training on Client </a:t>
            </a:r>
            <a:r>
              <a:rPr lang="en-US" sz="1800" b="1" dirty="0" smtClean="0"/>
              <a:t>Devices:</a:t>
            </a:r>
            <a:endParaRPr lang="en-US" sz="1800" b="1" dirty="0"/>
          </a:p>
          <a:p>
            <a:pPr lvl="1"/>
            <a:r>
              <a:rPr lang="en-US" sz="1600" dirty="0" smtClean="0"/>
              <a:t>Each </a:t>
            </a:r>
            <a:r>
              <a:rPr lang="en-US" sz="1600" dirty="0"/>
              <a:t>client device trains the received model using its own local dataset. The raw data remains on </a:t>
            </a:r>
            <a:r>
              <a:rPr lang="en-US" sz="1600" dirty="0" smtClean="0"/>
              <a:t>the </a:t>
            </a:r>
            <a:r>
              <a:rPr lang="en-US" sz="1600" dirty="0"/>
              <a:t>device and is never shared with the server.</a:t>
            </a:r>
          </a:p>
          <a:p>
            <a:r>
              <a:rPr lang="en-US" sz="1800" b="1" dirty="0"/>
              <a:t>Step 3: Encryption and Model </a:t>
            </a:r>
            <a:r>
              <a:rPr lang="en-US" sz="1800" b="1" dirty="0" smtClean="0"/>
              <a:t>Updates:</a:t>
            </a:r>
          </a:p>
          <a:p>
            <a:pPr lvl="1"/>
            <a:r>
              <a:rPr lang="en-US" sz="1600" dirty="0" smtClean="0"/>
              <a:t>Once </a:t>
            </a:r>
            <a:r>
              <a:rPr lang="en-US" sz="1600" dirty="0"/>
              <a:t>training is completed, each client encrypts the updated model weights using </a:t>
            </a:r>
            <a:r>
              <a:rPr lang="en-US" sz="1600" dirty="0" err="1"/>
              <a:t>homomorphic</a:t>
            </a:r>
            <a:r>
              <a:rPr lang="en-US" sz="1600" dirty="0"/>
              <a:t> </a:t>
            </a:r>
            <a:r>
              <a:rPr lang="en-US" sz="1600" dirty="0" smtClean="0"/>
              <a:t>encryption </a:t>
            </a:r>
            <a:r>
              <a:rPr lang="en-US" sz="1600" dirty="0"/>
              <a:t>to ensure privacy. The encrypted weights are then sent back to the server.</a:t>
            </a:r>
          </a:p>
          <a:p>
            <a:r>
              <a:rPr lang="en-US" sz="1800" b="1" dirty="0"/>
              <a:t>Step 4: Aggregation at </a:t>
            </a:r>
            <a:r>
              <a:rPr lang="en-US" sz="1800" b="1" dirty="0" smtClean="0"/>
              <a:t>Server:</a:t>
            </a:r>
          </a:p>
          <a:p>
            <a:pPr lvl="1"/>
            <a:r>
              <a:rPr lang="en-US" sz="1600" dirty="0" smtClean="0"/>
              <a:t>The </a:t>
            </a:r>
            <a:r>
              <a:rPr lang="en-US" sz="1600" dirty="0"/>
              <a:t>server collects encrypted model updates from multiple clients, aggregates them, and refines </a:t>
            </a:r>
            <a:r>
              <a:rPr lang="en-US" sz="1600" dirty="0" smtClean="0"/>
              <a:t>the </a:t>
            </a:r>
            <a:r>
              <a:rPr lang="en-US" sz="1600" dirty="0"/>
              <a:t>global model. This step ensures that the global model benefits from diverse datasets without </a:t>
            </a:r>
            <a:r>
              <a:rPr lang="en-US" sz="1600" dirty="0" smtClean="0"/>
              <a:t>compromising </a:t>
            </a:r>
            <a:r>
              <a:rPr lang="en-US" sz="1600" dirty="0"/>
              <a:t>user privacy.</a:t>
            </a:r>
          </a:p>
          <a:p>
            <a:r>
              <a:rPr lang="en-US" sz="1800" b="1" dirty="0"/>
              <a:t>Step 5: Global Model </a:t>
            </a:r>
            <a:r>
              <a:rPr lang="en-US" sz="1800" b="1" dirty="0" smtClean="0"/>
              <a:t>Distribution:</a:t>
            </a:r>
          </a:p>
          <a:p>
            <a:pPr lvl="1"/>
            <a:r>
              <a:rPr lang="en-US" sz="1600" dirty="0" smtClean="0"/>
              <a:t>The </a:t>
            </a:r>
            <a:r>
              <a:rPr lang="en-US" sz="1600" dirty="0"/>
              <a:t>updated global model is sent back to all client devices, allowing them to use the improved </a:t>
            </a:r>
            <a:r>
              <a:rPr lang="en-US" sz="1600" dirty="0" smtClean="0"/>
              <a:t>model </a:t>
            </a:r>
            <a:r>
              <a:rPr lang="en-US" sz="1600" dirty="0"/>
              <a:t>for further learning and inference. This cycle continues, leading to continuous model </a:t>
            </a:r>
            <a:r>
              <a:rPr lang="en-US" sz="1600" dirty="0" smtClean="0"/>
              <a:t>improvement</a:t>
            </a:r>
            <a:r>
              <a:rPr lang="en-US" sz="1600" dirty="0"/>
              <a:t>.</a:t>
            </a:r>
          </a:p>
          <a:p>
            <a:pPr>
              <a:lnSpc>
                <a:spcPct val="150000"/>
              </a:lnSpc>
              <a:buFont typeface="Wingdings" panose="05000000000000000000" pitchFamily="2" charset="2"/>
              <a:buChar char="Ø"/>
            </a:pPr>
            <a:endParaRPr lang="en-GB" sz="1800" dirty="0">
              <a:latin typeface="+mj-lt"/>
              <a:ea typeface="+mn-lt"/>
              <a:cs typeface="Arial"/>
            </a:endParaRPr>
          </a:p>
        </p:txBody>
      </p:sp>
      <p:pic>
        <p:nvPicPr>
          <p:cNvPr id="7" name="Google Shape;265;p34"/>
          <p:cNvPicPr preferRelativeResize="0"/>
          <p:nvPr/>
        </p:nvPicPr>
        <p:blipFill rotWithShape="1">
          <a:blip r:embed="rId3">
            <a:alphaModFix/>
          </a:blip>
          <a:srcRect/>
          <a:stretch/>
        </p:blipFill>
        <p:spPr>
          <a:xfrm>
            <a:off x="8658378" y="143256"/>
            <a:ext cx="3314166" cy="6553200"/>
          </a:xfrm>
          <a:prstGeom prst="rect">
            <a:avLst/>
          </a:prstGeom>
          <a:noFill/>
          <a:ln>
            <a:noFill/>
          </a:ln>
        </p:spPr>
      </p:pic>
      <p:sp>
        <p:nvSpPr>
          <p:cNvPr id="9" name="TextBox 8">
            <a:extLst>
              <a:ext uri="{FF2B5EF4-FFF2-40B4-BE49-F238E27FC236}">
                <a16:creationId xmlns:a16="http://schemas.microsoft.com/office/drawing/2014/main" xmlns="" id="{4AC1F8E1-102C-4B19-95D1-2DCAC2DC35AE}"/>
              </a:ext>
            </a:extLst>
          </p:cNvPr>
          <p:cNvSpPr txBox="1"/>
          <p:nvPr/>
        </p:nvSpPr>
        <p:spPr>
          <a:xfrm>
            <a:off x="6242538" y="6412267"/>
            <a:ext cx="7568732" cy="276999"/>
          </a:xfrm>
          <a:prstGeom prst="rect">
            <a:avLst/>
          </a:prstGeom>
          <a:noFill/>
        </p:spPr>
        <p:txBody>
          <a:bodyPr wrap="square" rtlCol="0">
            <a:spAutoFit/>
          </a:bodyPr>
          <a:lstStyle/>
          <a:p>
            <a:pPr algn="ctr"/>
            <a:r>
              <a:rPr lang="en-US" sz="1200" b="1" dirty="0">
                <a:solidFill>
                  <a:srgbClr val="571501"/>
                </a:solidFill>
              </a:rPr>
              <a:t>Figure </a:t>
            </a:r>
            <a:r>
              <a:rPr lang="en-US" sz="1200" b="1" dirty="0" smtClean="0">
                <a:solidFill>
                  <a:srgbClr val="571501"/>
                </a:solidFill>
              </a:rPr>
              <a:t>2.2 </a:t>
            </a:r>
            <a:r>
              <a:rPr lang="en-US" sz="1200" b="1" dirty="0">
                <a:solidFill>
                  <a:srgbClr val="571501"/>
                </a:solidFill>
              </a:rPr>
              <a:t>Framework of Federated Learning </a:t>
            </a:r>
            <a:r>
              <a:rPr lang="en-US" sz="1200" b="1" dirty="0" smtClean="0">
                <a:solidFill>
                  <a:srgbClr val="571501"/>
                </a:solidFill>
              </a:rPr>
              <a:t>approach.</a:t>
            </a:r>
          </a:p>
        </p:txBody>
      </p:sp>
    </p:spTree>
    <p:extLst>
      <p:ext uri="{BB962C8B-B14F-4D97-AF65-F5344CB8AC3E}">
        <p14:creationId xmlns:p14="http://schemas.microsoft.com/office/powerpoint/2010/main" val="2084153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EF3DC76-CBAC-7F8F-EEB5-221D3D2238F5}"/>
            </a:ext>
          </a:extLst>
        </p:cNvPr>
        <p:cNvGrpSpPr/>
        <p:nvPr/>
      </p:nvGrpSpPr>
      <p:grpSpPr>
        <a:xfrm>
          <a:off x="0" y="0"/>
          <a:ext cx="0" cy="0"/>
          <a:chOff x="0" y="0"/>
          <a:chExt cx="0" cy="0"/>
        </a:xfrm>
      </p:grpSpPr>
      <p:pic>
        <p:nvPicPr>
          <p:cNvPr id="9" name="Picture 2" descr="Output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5255"/>
          <a:stretch/>
        </p:blipFill>
        <p:spPr bwMode="auto">
          <a:xfrm>
            <a:off x="7420502" y="4214686"/>
            <a:ext cx="2655315" cy="245281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p:cNvPicPr>
            <a:picLocks noChangeAspect="1"/>
          </p:cNvPicPr>
          <p:nvPr/>
        </p:nvPicPr>
        <p:blipFill rotWithShape="1">
          <a:blip r:embed="rId4">
            <a:extLst>
              <a:ext uri="{28A0092B-C50C-407E-A947-70E740481C1C}">
                <a14:useLocalDpi xmlns:a14="http://schemas.microsoft.com/office/drawing/2010/main" val="0"/>
              </a:ext>
            </a:extLst>
          </a:blip>
          <a:srcRect l="4176"/>
          <a:stretch/>
        </p:blipFill>
        <p:spPr>
          <a:xfrm>
            <a:off x="7283689" y="863727"/>
            <a:ext cx="4723557" cy="3701777"/>
          </a:xfrm>
          <a:prstGeom prst="rect">
            <a:avLst/>
          </a:prstGeom>
        </p:spPr>
      </p:pic>
      <p:sp>
        <p:nvSpPr>
          <p:cNvPr id="2" name="Title 1">
            <a:extLst>
              <a:ext uri="{FF2B5EF4-FFF2-40B4-BE49-F238E27FC236}">
                <a16:creationId xmlns:a16="http://schemas.microsoft.com/office/drawing/2014/main" xmlns="" id="{BB7DDE29-AC32-6050-0013-083A7866FAB5}"/>
              </a:ext>
            </a:extLst>
          </p:cNvPr>
          <p:cNvSpPr>
            <a:spLocks noGrp="1"/>
          </p:cNvSpPr>
          <p:nvPr>
            <p:ph type="title"/>
          </p:nvPr>
        </p:nvSpPr>
        <p:spPr>
          <a:xfrm>
            <a:off x="347472" y="382826"/>
            <a:ext cx="10363200" cy="652272"/>
          </a:xfrm>
        </p:spPr>
        <p:txBody>
          <a:bodyPr>
            <a:noAutofit/>
          </a:bodyPr>
          <a:lstStyle/>
          <a:p>
            <a:r>
              <a:rPr lang="en-US" sz="2400" b="1" dirty="0" smtClean="0">
                <a:solidFill>
                  <a:srgbClr val="0070C0"/>
                </a:solidFill>
                <a:cs typeface="Hadassah Friedlaender" panose="02020603050405020304" pitchFamily="18" charset="-79"/>
              </a:rPr>
              <a:t>Implementing </a:t>
            </a:r>
            <a:r>
              <a:rPr lang="en-US" sz="2400" b="1" dirty="0">
                <a:solidFill>
                  <a:srgbClr val="0070C0"/>
                </a:solidFill>
                <a:cs typeface="Hadassah Friedlaender" panose="02020603050405020304" pitchFamily="18" charset="-79"/>
              </a:rPr>
              <a:t>Non-IID Data Splitting for Federated Learning</a:t>
            </a:r>
            <a:endParaRPr lang="en-IN" sz="2400" b="1" dirty="0">
              <a:solidFill>
                <a:srgbClr val="0070C0"/>
              </a:solidFill>
              <a:cs typeface="Hadassah Friedlaender" panose="02020603050405020304" pitchFamily="18" charset="-79"/>
            </a:endParaRPr>
          </a:p>
        </p:txBody>
      </p:sp>
      <p:sp>
        <p:nvSpPr>
          <p:cNvPr id="3" name="Date Placeholder 2">
            <a:extLst>
              <a:ext uri="{FF2B5EF4-FFF2-40B4-BE49-F238E27FC236}">
                <a16:creationId xmlns:a16="http://schemas.microsoft.com/office/drawing/2014/main" xmlns="" id="{C2E3B83E-8301-6EBF-3543-5D68DB8F27DA}"/>
              </a:ext>
            </a:extLst>
          </p:cNvPr>
          <p:cNvSpPr>
            <a:spLocks noGrp="1"/>
          </p:cNvSpPr>
          <p:nvPr>
            <p:ph type="dt" sz="half" idx="10"/>
          </p:nvPr>
        </p:nvSpPr>
        <p:spPr/>
        <p:txBody>
          <a:bodyPr/>
          <a:lstStyle/>
          <a:p>
            <a:fld id="{E3D23A54-D93D-410D-B5B1-B7D0C9214AF7}" type="datetime1">
              <a:rPr lang="en-US" smtClean="0"/>
              <a:t>4/29/2025</a:t>
            </a:fld>
            <a:endParaRPr lang="en-US" dirty="0"/>
          </a:p>
        </p:txBody>
      </p:sp>
      <p:sp>
        <p:nvSpPr>
          <p:cNvPr id="4" name="Footer Placeholder 3">
            <a:extLst>
              <a:ext uri="{FF2B5EF4-FFF2-40B4-BE49-F238E27FC236}">
                <a16:creationId xmlns:a16="http://schemas.microsoft.com/office/drawing/2014/main" xmlns="" id="{38CFEFD6-E015-E5A5-B7EE-8447681EABD5}"/>
              </a:ext>
            </a:extLst>
          </p:cNvPr>
          <p:cNvSpPr>
            <a:spLocks noGrp="1"/>
          </p:cNvSpPr>
          <p:nvPr>
            <p:ph type="ftr" sz="quarter" idx="11"/>
          </p:nvPr>
        </p:nvSpPr>
        <p:spPr/>
        <p:txBody>
          <a:bodyPr/>
          <a:lstStyle/>
          <a:p>
            <a:r>
              <a:rPr lang="en-US" dirty="0"/>
              <a:t>Project Review - 0</a:t>
            </a:r>
          </a:p>
        </p:txBody>
      </p:sp>
      <p:sp>
        <p:nvSpPr>
          <p:cNvPr id="5" name="Slide Number Placeholder 4">
            <a:extLst>
              <a:ext uri="{FF2B5EF4-FFF2-40B4-BE49-F238E27FC236}">
                <a16:creationId xmlns:a16="http://schemas.microsoft.com/office/drawing/2014/main" xmlns="" id="{A2EC9321-ACE0-BD3F-A9C6-83B0B92DF9CB}"/>
              </a:ext>
            </a:extLst>
          </p:cNvPr>
          <p:cNvSpPr>
            <a:spLocks noGrp="1"/>
          </p:cNvSpPr>
          <p:nvPr>
            <p:ph type="sldNum" sz="quarter" idx="12"/>
          </p:nvPr>
        </p:nvSpPr>
        <p:spPr>
          <a:solidFill>
            <a:srgbClr val="FF6600"/>
          </a:solidFill>
        </p:spPr>
        <p:txBody>
          <a:bodyPr/>
          <a:lstStyle/>
          <a:p>
            <a:fld id="{AEB2F0F4-58EC-4E39-AA52-7B0252CA9FE9}" type="slidenum">
              <a:rPr lang="en-US" smtClean="0"/>
              <a:pPr/>
              <a:t>23</a:t>
            </a:fld>
            <a:endParaRPr lang="en-US"/>
          </a:p>
        </p:txBody>
      </p:sp>
      <p:sp>
        <p:nvSpPr>
          <p:cNvPr id="8" name="Content Placeholder 5">
            <a:extLst>
              <a:ext uri="{FF2B5EF4-FFF2-40B4-BE49-F238E27FC236}">
                <a16:creationId xmlns:a16="http://schemas.microsoft.com/office/drawing/2014/main" xmlns="" id="{6B336715-7C64-380B-BB18-6FD57BCFADFB}"/>
              </a:ext>
            </a:extLst>
          </p:cNvPr>
          <p:cNvSpPr>
            <a:spLocks noGrp="1"/>
          </p:cNvSpPr>
          <p:nvPr>
            <p:ph sz="quarter" idx="1"/>
          </p:nvPr>
        </p:nvSpPr>
        <p:spPr>
          <a:xfrm>
            <a:off x="347472" y="1153520"/>
            <a:ext cx="10917934" cy="1102487"/>
          </a:xfrm>
        </p:spPr>
        <p:txBody>
          <a:bodyPr vert="horz" lIns="91440" tIns="45720" rIns="91440" bIns="45720" anchor="t">
            <a:normAutofit/>
          </a:bodyPr>
          <a:lstStyle/>
          <a:p>
            <a:pPr>
              <a:buFont typeface="Wingdings" panose="05000000000000000000" pitchFamily="2" charset="2"/>
              <a:buChar char="Ø"/>
            </a:pPr>
            <a:r>
              <a:rPr lang="en-US" sz="2000" b="1" dirty="0"/>
              <a:t>Objective:</a:t>
            </a:r>
          </a:p>
          <a:p>
            <a:pPr lvl="1"/>
            <a:r>
              <a:rPr lang="en-US" sz="1800" dirty="0"/>
              <a:t>To create </a:t>
            </a:r>
            <a:r>
              <a:rPr lang="en-US" sz="1800" b="1" dirty="0"/>
              <a:t>Non-IID client datasets</a:t>
            </a:r>
            <a:r>
              <a:rPr lang="en-US" sz="1800" dirty="0"/>
              <a:t> by introducing class imbalance.</a:t>
            </a:r>
          </a:p>
          <a:p>
            <a:pPr lvl="1"/>
            <a:r>
              <a:rPr lang="en-US" sz="1800" dirty="0"/>
              <a:t>Simulating </a:t>
            </a:r>
            <a:r>
              <a:rPr lang="en-US" sz="1800" b="1" dirty="0"/>
              <a:t>real-world edge device data distribution</a:t>
            </a:r>
            <a:r>
              <a:rPr lang="en-US" sz="1800" dirty="0"/>
              <a:t> for Federated </a:t>
            </a:r>
            <a:r>
              <a:rPr lang="en-US" sz="1800" dirty="0" smtClean="0"/>
              <a:t>Learning.</a:t>
            </a:r>
          </a:p>
        </p:txBody>
      </p:sp>
      <p:sp>
        <p:nvSpPr>
          <p:cNvPr id="11" name="Content Placeholder 5">
            <a:extLst>
              <a:ext uri="{FF2B5EF4-FFF2-40B4-BE49-F238E27FC236}">
                <a16:creationId xmlns:a16="http://schemas.microsoft.com/office/drawing/2014/main" xmlns="" id="{6B336715-7C64-380B-BB18-6FD57BCFADFB}"/>
              </a:ext>
            </a:extLst>
          </p:cNvPr>
          <p:cNvSpPr txBox="1">
            <a:spLocks/>
          </p:cNvSpPr>
          <p:nvPr/>
        </p:nvSpPr>
        <p:spPr>
          <a:xfrm>
            <a:off x="347472" y="2374429"/>
            <a:ext cx="10917934" cy="1439925"/>
          </a:xfrm>
          <a:prstGeom prst="rect">
            <a:avLst/>
          </a:prstGeom>
        </p:spPr>
        <p:txBody>
          <a:bodyPr vert="horz" lIns="91440" tIns="45720" rIns="91440" bIns="45720" anchor="t">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buFont typeface="Wingdings" panose="05000000000000000000" pitchFamily="2" charset="2"/>
              <a:buChar char="Ø"/>
            </a:pPr>
            <a:r>
              <a:rPr lang="en-IN" sz="2000" b="1" dirty="0"/>
              <a:t>Data Splitting </a:t>
            </a:r>
            <a:r>
              <a:rPr lang="en-IN" sz="2000" b="1" dirty="0" smtClean="0"/>
              <a:t>Process </a:t>
            </a:r>
            <a:r>
              <a:rPr lang="en-US" sz="2000" b="1" dirty="0" smtClean="0"/>
              <a:t>:</a:t>
            </a:r>
          </a:p>
          <a:p>
            <a:pPr lvl="1"/>
            <a:r>
              <a:rPr lang="fr-FR" sz="1800" b="1" dirty="0"/>
              <a:t>Initial </a:t>
            </a:r>
            <a:r>
              <a:rPr lang="fr-FR" sz="1800" b="1" dirty="0" err="1"/>
              <a:t>Dataset</a:t>
            </a:r>
            <a:r>
              <a:rPr lang="fr-FR" sz="1800" b="1" dirty="0"/>
              <a:t> Division (Train &amp; Clients</a:t>
            </a:r>
            <a:r>
              <a:rPr lang="fr-FR" sz="1800" b="1" dirty="0" smtClean="0"/>
              <a:t>):</a:t>
            </a:r>
          </a:p>
          <a:p>
            <a:pPr lvl="2"/>
            <a:r>
              <a:rPr lang="en-US" sz="1800" dirty="0"/>
              <a:t>40% of the data is allocated to </a:t>
            </a:r>
            <a:r>
              <a:rPr lang="en-US" sz="1800" dirty="0" err="1"/>
              <a:t>initial_train</a:t>
            </a:r>
            <a:r>
              <a:rPr lang="en-US" sz="1800" dirty="0"/>
              <a:t> (balanced).</a:t>
            </a:r>
          </a:p>
          <a:p>
            <a:pPr lvl="2"/>
            <a:r>
              <a:rPr lang="en-US" sz="1800" dirty="0"/>
              <a:t>60% of the data is split into client1 and client2</a:t>
            </a:r>
            <a:r>
              <a:rPr lang="en-US" sz="1800" dirty="0" smtClean="0"/>
              <a:t>.</a:t>
            </a:r>
            <a:endParaRPr lang="fr-FR" sz="1800" dirty="0" smtClean="0"/>
          </a:p>
        </p:txBody>
      </p:sp>
      <p:sp>
        <p:nvSpPr>
          <p:cNvPr id="12" name="Content Placeholder 5">
            <a:extLst>
              <a:ext uri="{FF2B5EF4-FFF2-40B4-BE49-F238E27FC236}">
                <a16:creationId xmlns:a16="http://schemas.microsoft.com/office/drawing/2014/main" xmlns="" id="{6B336715-7C64-380B-BB18-6FD57BCFADFB}"/>
              </a:ext>
            </a:extLst>
          </p:cNvPr>
          <p:cNvSpPr txBox="1">
            <a:spLocks/>
          </p:cNvSpPr>
          <p:nvPr/>
        </p:nvSpPr>
        <p:spPr>
          <a:xfrm>
            <a:off x="0" y="4394132"/>
            <a:ext cx="7942217" cy="1388791"/>
          </a:xfrm>
          <a:prstGeom prst="rect">
            <a:avLst/>
          </a:prstGeom>
        </p:spPr>
        <p:txBody>
          <a:bodyPr vert="horz" lIns="91440" tIns="45720" rIns="91440" bIns="45720" anchor="t">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lvl="1"/>
            <a:r>
              <a:rPr lang="en-IN" sz="1800" dirty="0"/>
              <a:t>Introducing </a:t>
            </a:r>
            <a:r>
              <a:rPr lang="en-IN" sz="1800" b="1" dirty="0"/>
              <a:t>Non-IID Distribution 1</a:t>
            </a:r>
            <a:r>
              <a:rPr lang="en-IN" sz="1800" dirty="0" smtClean="0"/>
              <a:t>:</a:t>
            </a:r>
            <a:endParaRPr lang="en-IN" sz="1800" dirty="0"/>
          </a:p>
          <a:p>
            <a:pPr lvl="2"/>
            <a:r>
              <a:rPr lang="en-US" sz="1800" dirty="0"/>
              <a:t>Client 1: Majority = Drowsy </a:t>
            </a:r>
            <a:r>
              <a:rPr lang="en-US" sz="1800" dirty="0" smtClean="0"/>
              <a:t>(80</a:t>
            </a:r>
            <a:r>
              <a:rPr lang="en-US" sz="1800" dirty="0"/>
              <a:t>%), Minority = Not Drowsy </a:t>
            </a:r>
            <a:r>
              <a:rPr lang="en-US" sz="1800" dirty="0" smtClean="0"/>
              <a:t>(20</a:t>
            </a:r>
            <a:r>
              <a:rPr lang="en-US" sz="1800" dirty="0"/>
              <a:t>%)</a:t>
            </a:r>
          </a:p>
          <a:p>
            <a:pPr lvl="2"/>
            <a:r>
              <a:rPr lang="en-US" sz="1800" dirty="0"/>
              <a:t>Client 2: Majority = Not Drowsy </a:t>
            </a:r>
            <a:r>
              <a:rPr lang="en-US" sz="1800" dirty="0" smtClean="0"/>
              <a:t>(80</a:t>
            </a:r>
            <a:r>
              <a:rPr lang="en-US" sz="1800" dirty="0"/>
              <a:t>%), Minority = Drowsy </a:t>
            </a:r>
            <a:r>
              <a:rPr lang="en-US" sz="1800" dirty="0" smtClean="0"/>
              <a:t>(20</a:t>
            </a:r>
            <a:r>
              <a:rPr lang="en-US" sz="1800" dirty="0"/>
              <a:t>%)</a:t>
            </a:r>
          </a:p>
          <a:p>
            <a:pPr lvl="2"/>
            <a:r>
              <a:rPr lang="en-US" sz="1400" dirty="0"/>
              <a:t>Sampling ensures </a:t>
            </a:r>
            <a:r>
              <a:rPr lang="en-US" sz="1400" b="1" i="1" dirty="0"/>
              <a:t>imbalance is maintained per round</a:t>
            </a:r>
            <a:r>
              <a:rPr lang="en-US" sz="1400" dirty="0" smtClean="0"/>
              <a:t>.</a:t>
            </a:r>
            <a:r>
              <a:rPr lang="en-IN" sz="1400" dirty="0"/>
              <a:t> </a:t>
            </a:r>
          </a:p>
        </p:txBody>
      </p:sp>
    </p:spTree>
    <p:extLst>
      <p:ext uri="{BB962C8B-B14F-4D97-AF65-F5344CB8AC3E}">
        <p14:creationId xmlns:p14="http://schemas.microsoft.com/office/powerpoint/2010/main" val="2590998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Output im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4478" r="32687"/>
          <a:stretch/>
        </p:blipFill>
        <p:spPr bwMode="auto">
          <a:xfrm>
            <a:off x="7430951" y="940095"/>
            <a:ext cx="2743201" cy="2681377"/>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228D8E61-5529-402A-BD7F-180BB9FD5468}" type="datetime1">
              <a:rPr lang="en-US" smtClean="0"/>
              <a:t>4/29/2025</a:t>
            </a:fld>
            <a:endParaRPr lang="en-US"/>
          </a:p>
        </p:txBody>
      </p:sp>
      <p:sp>
        <p:nvSpPr>
          <p:cNvPr id="4" name="Footer Placeholder 3"/>
          <p:cNvSpPr>
            <a:spLocks noGrp="1"/>
          </p:cNvSpPr>
          <p:nvPr>
            <p:ph type="ftr" sz="quarter" idx="11"/>
          </p:nvPr>
        </p:nvSpPr>
        <p:spPr/>
        <p:txBody>
          <a:bodyPr/>
          <a:lstStyle/>
          <a:p>
            <a:r>
              <a:rPr lang="en-US" smtClean="0"/>
              <a:t>Project Review - I</a:t>
            </a:r>
            <a:endParaRPr lang="en-US"/>
          </a:p>
        </p:txBody>
      </p:sp>
      <p:sp>
        <p:nvSpPr>
          <p:cNvPr id="5" name="Slide Number Placeholder 4"/>
          <p:cNvSpPr>
            <a:spLocks noGrp="1"/>
          </p:cNvSpPr>
          <p:nvPr>
            <p:ph type="sldNum" sz="quarter" idx="12"/>
          </p:nvPr>
        </p:nvSpPr>
        <p:spPr/>
        <p:txBody>
          <a:bodyPr/>
          <a:lstStyle/>
          <a:p>
            <a:fld id="{AEB2F0F4-58EC-4E39-AA52-7B0252CA9FE9}" type="slidenum">
              <a:rPr lang="en-US" smtClean="0"/>
              <a:pPr/>
              <a:t>24</a:t>
            </a:fld>
            <a:endParaRPr lang="en-US"/>
          </a:p>
        </p:txBody>
      </p:sp>
      <p:sp>
        <p:nvSpPr>
          <p:cNvPr id="7" name="Content Placeholder 5">
            <a:extLst>
              <a:ext uri="{FF2B5EF4-FFF2-40B4-BE49-F238E27FC236}">
                <a16:creationId xmlns:a16="http://schemas.microsoft.com/office/drawing/2014/main" xmlns="" id="{6B336715-7C64-380B-BB18-6FD57BCFADFB}"/>
              </a:ext>
            </a:extLst>
          </p:cNvPr>
          <p:cNvSpPr txBox="1">
            <a:spLocks/>
          </p:cNvSpPr>
          <p:nvPr/>
        </p:nvSpPr>
        <p:spPr>
          <a:xfrm>
            <a:off x="-170688" y="1467246"/>
            <a:ext cx="8226116" cy="1388791"/>
          </a:xfrm>
          <a:prstGeom prst="rect">
            <a:avLst/>
          </a:prstGeom>
        </p:spPr>
        <p:txBody>
          <a:bodyPr vert="horz" lIns="91440" tIns="45720" rIns="91440" bIns="45720" anchor="t">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lvl="1"/>
            <a:r>
              <a:rPr lang="en-IN" sz="1800" dirty="0"/>
              <a:t>Introducing </a:t>
            </a:r>
            <a:r>
              <a:rPr lang="en-IN" sz="1800" b="1" dirty="0"/>
              <a:t>Non-IID Distribution </a:t>
            </a:r>
            <a:r>
              <a:rPr lang="en-IN" sz="1800" b="1" dirty="0" smtClean="0"/>
              <a:t>2</a:t>
            </a:r>
            <a:r>
              <a:rPr lang="en-IN" sz="1800" dirty="0" smtClean="0"/>
              <a:t>:</a:t>
            </a:r>
            <a:endParaRPr lang="en-IN" sz="1800" dirty="0"/>
          </a:p>
          <a:p>
            <a:pPr lvl="2"/>
            <a:r>
              <a:rPr lang="en-US" sz="1800" dirty="0"/>
              <a:t>Client 1: Majority = Drowsy </a:t>
            </a:r>
            <a:r>
              <a:rPr lang="en-US" sz="1800" dirty="0" smtClean="0"/>
              <a:t>(70</a:t>
            </a:r>
            <a:r>
              <a:rPr lang="en-US" sz="1800" dirty="0"/>
              <a:t>%), Minority = Not Drowsy </a:t>
            </a:r>
            <a:r>
              <a:rPr lang="en-US" sz="1800" dirty="0" smtClean="0"/>
              <a:t>(30</a:t>
            </a:r>
            <a:r>
              <a:rPr lang="en-US" sz="1800" dirty="0"/>
              <a:t>%)</a:t>
            </a:r>
          </a:p>
          <a:p>
            <a:pPr lvl="2"/>
            <a:r>
              <a:rPr lang="en-US" sz="1800" dirty="0"/>
              <a:t>Client 2: Majority = Not Drowsy </a:t>
            </a:r>
            <a:r>
              <a:rPr lang="en-US" sz="1800" dirty="0" smtClean="0"/>
              <a:t>(70</a:t>
            </a:r>
            <a:r>
              <a:rPr lang="en-US" sz="1800" dirty="0"/>
              <a:t>%), Minority = Drowsy </a:t>
            </a:r>
            <a:r>
              <a:rPr lang="en-US" sz="1800" dirty="0" smtClean="0"/>
              <a:t>(30</a:t>
            </a:r>
            <a:r>
              <a:rPr lang="en-US" sz="1800" dirty="0"/>
              <a:t>%)</a:t>
            </a:r>
          </a:p>
          <a:p>
            <a:pPr lvl="2"/>
            <a:r>
              <a:rPr lang="en-US" sz="1400" dirty="0"/>
              <a:t>Sampling ensures </a:t>
            </a:r>
            <a:r>
              <a:rPr lang="en-US" sz="1400" b="1" i="1" dirty="0"/>
              <a:t>imbalance is maintained per round</a:t>
            </a:r>
            <a:r>
              <a:rPr lang="en-US" sz="1400" dirty="0" smtClean="0"/>
              <a:t>.</a:t>
            </a:r>
            <a:r>
              <a:rPr lang="en-IN" sz="1400" dirty="0"/>
              <a:t> </a:t>
            </a:r>
          </a:p>
        </p:txBody>
      </p:sp>
      <p:sp>
        <p:nvSpPr>
          <p:cNvPr id="9" name="Content Placeholder 5">
            <a:extLst>
              <a:ext uri="{FF2B5EF4-FFF2-40B4-BE49-F238E27FC236}">
                <a16:creationId xmlns:a16="http://schemas.microsoft.com/office/drawing/2014/main" xmlns="" id="{6B336715-7C64-380B-BB18-6FD57BCFADFB}"/>
              </a:ext>
            </a:extLst>
          </p:cNvPr>
          <p:cNvSpPr txBox="1">
            <a:spLocks/>
          </p:cNvSpPr>
          <p:nvPr/>
        </p:nvSpPr>
        <p:spPr>
          <a:xfrm>
            <a:off x="-170688" y="4148623"/>
            <a:ext cx="8226116" cy="1388791"/>
          </a:xfrm>
          <a:prstGeom prst="rect">
            <a:avLst/>
          </a:prstGeom>
        </p:spPr>
        <p:txBody>
          <a:bodyPr vert="horz" lIns="91440" tIns="45720" rIns="91440" bIns="45720" anchor="t">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lvl="1"/>
            <a:r>
              <a:rPr lang="en-IN" sz="1800" dirty="0"/>
              <a:t>Introducing </a:t>
            </a:r>
            <a:r>
              <a:rPr lang="en-IN" sz="1800" b="1" dirty="0"/>
              <a:t>Non-IID Distribution 3</a:t>
            </a:r>
            <a:r>
              <a:rPr lang="en-IN" sz="1800" dirty="0" smtClean="0"/>
              <a:t>:</a:t>
            </a:r>
            <a:endParaRPr lang="en-IN" sz="1800" dirty="0"/>
          </a:p>
          <a:p>
            <a:pPr lvl="2"/>
            <a:r>
              <a:rPr lang="en-US" sz="1800" dirty="0"/>
              <a:t>Client 1: Majority = Drowsy </a:t>
            </a:r>
            <a:r>
              <a:rPr lang="en-US" sz="1800" dirty="0" smtClean="0"/>
              <a:t>(60</a:t>
            </a:r>
            <a:r>
              <a:rPr lang="en-US" sz="1800" dirty="0"/>
              <a:t>%), Minority = Not Drowsy </a:t>
            </a:r>
            <a:r>
              <a:rPr lang="en-US" sz="1800" dirty="0" smtClean="0"/>
              <a:t>(40</a:t>
            </a:r>
            <a:r>
              <a:rPr lang="en-US" sz="1800" dirty="0"/>
              <a:t>%)</a:t>
            </a:r>
          </a:p>
          <a:p>
            <a:pPr lvl="2"/>
            <a:r>
              <a:rPr lang="en-US" sz="1800" dirty="0"/>
              <a:t>Client 2: Majority = Not Drowsy </a:t>
            </a:r>
            <a:r>
              <a:rPr lang="en-US" sz="1800" dirty="0" smtClean="0"/>
              <a:t>(60</a:t>
            </a:r>
            <a:r>
              <a:rPr lang="en-US" sz="1800" dirty="0"/>
              <a:t>%), Minority = Drowsy </a:t>
            </a:r>
            <a:r>
              <a:rPr lang="en-US" sz="1800" dirty="0" smtClean="0"/>
              <a:t>(40</a:t>
            </a:r>
            <a:r>
              <a:rPr lang="en-US" sz="1800" dirty="0"/>
              <a:t>%)</a:t>
            </a:r>
          </a:p>
          <a:p>
            <a:pPr lvl="2"/>
            <a:r>
              <a:rPr lang="en-US" sz="1400" dirty="0"/>
              <a:t>Sampling ensures </a:t>
            </a:r>
            <a:r>
              <a:rPr lang="en-US" sz="1400" b="1" i="1" dirty="0"/>
              <a:t>imbalance is maintained per round</a:t>
            </a:r>
            <a:r>
              <a:rPr lang="en-US" sz="1400" dirty="0" smtClean="0"/>
              <a:t>.</a:t>
            </a:r>
            <a:r>
              <a:rPr lang="en-IN" sz="1400" dirty="0"/>
              <a:t> </a:t>
            </a:r>
          </a:p>
        </p:txBody>
      </p:sp>
      <p:pic>
        <p:nvPicPr>
          <p:cNvPr id="1030" name="Picture 6" descr="Output im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6953"/>
          <a:stretch/>
        </p:blipFill>
        <p:spPr bwMode="auto">
          <a:xfrm>
            <a:off x="7341327" y="3742350"/>
            <a:ext cx="2922451" cy="283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661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28D8E61-5529-402A-BD7F-180BB9FD5468}" type="datetime1">
              <a:rPr lang="en-US" smtClean="0"/>
              <a:t>4/29/2025</a:t>
            </a:fld>
            <a:endParaRPr lang="en-US"/>
          </a:p>
        </p:txBody>
      </p:sp>
      <p:sp>
        <p:nvSpPr>
          <p:cNvPr id="4" name="Footer Placeholder 3"/>
          <p:cNvSpPr>
            <a:spLocks noGrp="1"/>
          </p:cNvSpPr>
          <p:nvPr>
            <p:ph type="ftr" sz="quarter" idx="11"/>
          </p:nvPr>
        </p:nvSpPr>
        <p:spPr/>
        <p:txBody>
          <a:bodyPr/>
          <a:lstStyle/>
          <a:p>
            <a:r>
              <a:rPr lang="en-US" smtClean="0"/>
              <a:t>Project Review - I</a:t>
            </a:r>
            <a:endParaRPr lang="en-US"/>
          </a:p>
        </p:txBody>
      </p:sp>
      <p:sp>
        <p:nvSpPr>
          <p:cNvPr id="5" name="Slide Number Placeholder 4"/>
          <p:cNvSpPr>
            <a:spLocks noGrp="1"/>
          </p:cNvSpPr>
          <p:nvPr>
            <p:ph type="sldNum" sz="quarter" idx="12"/>
          </p:nvPr>
        </p:nvSpPr>
        <p:spPr/>
        <p:txBody>
          <a:bodyPr/>
          <a:lstStyle/>
          <a:p>
            <a:fld id="{AEB2F0F4-58EC-4E39-AA52-7B0252CA9FE9}" type="slidenum">
              <a:rPr lang="en-US" smtClean="0"/>
              <a:pPr/>
              <a:t>25</a:t>
            </a:fld>
            <a:endParaRPr lang="en-US"/>
          </a:p>
        </p:txBody>
      </p:sp>
      <p:sp>
        <p:nvSpPr>
          <p:cNvPr id="8" name="Google Shape;282;p36"/>
          <p:cNvSpPr txBox="1">
            <a:spLocks noGrp="1"/>
          </p:cNvSpPr>
          <p:nvPr>
            <p:ph type="title"/>
          </p:nvPr>
        </p:nvSpPr>
        <p:spPr>
          <a:xfrm>
            <a:off x="1364175" y="1203474"/>
            <a:ext cx="2025000" cy="622200"/>
          </a:xfrm>
          <a:prstGeom prst="rect">
            <a:avLst/>
          </a:prstGeom>
          <a:noFill/>
          <a:ln>
            <a:noFill/>
          </a:ln>
        </p:spPr>
        <p:txBody>
          <a:bodyPr spcFirstLastPara="1" wrap="square" lIns="91425" tIns="45700" rIns="91425" bIns="91425" anchor="b" anchorCtr="0">
            <a:normAutofit fontScale="90000"/>
          </a:bodyPr>
          <a:lstStyle/>
          <a:p>
            <a:pPr marL="0" lvl="0" indent="0" algn="ctr" rtl="0">
              <a:lnSpc>
                <a:spcPct val="100000"/>
              </a:lnSpc>
              <a:spcBef>
                <a:spcPts val="0"/>
              </a:spcBef>
              <a:spcAft>
                <a:spcPts val="0"/>
              </a:spcAft>
              <a:buSzPct val="39600"/>
              <a:buNone/>
            </a:pPr>
            <a:r>
              <a:rPr lang="en-US" sz="2500" b="1" dirty="0">
                <a:solidFill>
                  <a:schemeClr val="dk1"/>
                </a:solidFill>
              </a:rPr>
              <a:t>After training in Set 1</a:t>
            </a:r>
            <a:endParaRPr sz="2500" b="1" dirty="0">
              <a:solidFill>
                <a:schemeClr val="dk1"/>
              </a:solidFill>
            </a:endParaRPr>
          </a:p>
        </p:txBody>
      </p:sp>
      <p:sp>
        <p:nvSpPr>
          <p:cNvPr id="9" name="Google Shape;279;p36"/>
          <p:cNvSpPr txBox="1">
            <a:spLocks/>
          </p:cNvSpPr>
          <p:nvPr/>
        </p:nvSpPr>
        <p:spPr>
          <a:xfrm>
            <a:off x="473800" y="122800"/>
            <a:ext cx="7287000" cy="862800"/>
          </a:xfrm>
          <a:prstGeom prst="rect">
            <a:avLst/>
          </a:prstGeom>
          <a:noFill/>
          <a:ln>
            <a:noFill/>
          </a:ln>
        </p:spPr>
        <p:txBody>
          <a:bodyPr spcFirstLastPara="1" wrap="square" lIns="91425" tIns="45700" rIns="91425" bIns="91425"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spcBef>
                <a:spcPts val="0"/>
              </a:spcBef>
              <a:buSzPts val="1800"/>
            </a:pPr>
            <a:r>
              <a:rPr lang="en-US" smtClean="0">
                <a:solidFill>
                  <a:schemeClr val="dk1"/>
                </a:solidFill>
              </a:rPr>
              <a:t>Results: Centralized learning</a:t>
            </a:r>
            <a:endParaRPr lang="en-US" dirty="0">
              <a:solidFill>
                <a:schemeClr val="dk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00" y="2014446"/>
            <a:ext cx="5645525" cy="2976508"/>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66967"/>
            <a:ext cx="5662151" cy="4671465"/>
          </a:xfrm>
          <a:prstGeom prst="rect">
            <a:avLst/>
          </a:prstGeom>
        </p:spPr>
      </p:pic>
    </p:spTree>
    <p:extLst>
      <p:ext uri="{BB962C8B-B14F-4D97-AF65-F5344CB8AC3E}">
        <p14:creationId xmlns:p14="http://schemas.microsoft.com/office/powerpoint/2010/main" val="2202917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28D8E61-5529-402A-BD7F-180BB9FD5468}" type="datetime1">
              <a:rPr lang="en-US" smtClean="0"/>
              <a:t>4/29/2025</a:t>
            </a:fld>
            <a:endParaRPr lang="en-US"/>
          </a:p>
        </p:txBody>
      </p:sp>
      <p:sp>
        <p:nvSpPr>
          <p:cNvPr id="4" name="Footer Placeholder 3"/>
          <p:cNvSpPr>
            <a:spLocks noGrp="1"/>
          </p:cNvSpPr>
          <p:nvPr>
            <p:ph type="ftr" sz="quarter" idx="11"/>
          </p:nvPr>
        </p:nvSpPr>
        <p:spPr/>
        <p:txBody>
          <a:bodyPr/>
          <a:lstStyle/>
          <a:p>
            <a:r>
              <a:rPr lang="en-US" smtClean="0"/>
              <a:t>Project Review - I</a:t>
            </a:r>
            <a:endParaRPr lang="en-US"/>
          </a:p>
        </p:txBody>
      </p:sp>
      <p:sp>
        <p:nvSpPr>
          <p:cNvPr id="5" name="Slide Number Placeholder 4"/>
          <p:cNvSpPr>
            <a:spLocks noGrp="1"/>
          </p:cNvSpPr>
          <p:nvPr>
            <p:ph type="sldNum" sz="quarter" idx="12"/>
          </p:nvPr>
        </p:nvSpPr>
        <p:spPr/>
        <p:txBody>
          <a:bodyPr/>
          <a:lstStyle/>
          <a:p>
            <a:fld id="{AEB2F0F4-58EC-4E39-AA52-7B0252CA9FE9}" type="slidenum">
              <a:rPr lang="en-US" smtClean="0"/>
              <a:pPr/>
              <a:t>26</a:t>
            </a:fld>
            <a:endParaRPr lang="en-US"/>
          </a:p>
        </p:txBody>
      </p:sp>
      <p:sp>
        <p:nvSpPr>
          <p:cNvPr id="7" name="Google Shape;290;p37"/>
          <p:cNvSpPr txBox="1">
            <a:spLocks noGrp="1"/>
          </p:cNvSpPr>
          <p:nvPr>
            <p:ph type="title"/>
          </p:nvPr>
        </p:nvSpPr>
        <p:spPr>
          <a:xfrm>
            <a:off x="1364175" y="1203474"/>
            <a:ext cx="2025000" cy="622200"/>
          </a:xfrm>
          <a:prstGeom prst="rect">
            <a:avLst/>
          </a:prstGeom>
          <a:noFill/>
          <a:ln>
            <a:noFill/>
          </a:ln>
        </p:spPr>
        <p:txBody>
          <a:bodyPr spcFirstLastPara="1" wrap="square" lIns="91425" tIns="45700" rIns="91425" bIns="91425" anchor="b" anchorCtr="0">
            <a:normAutofit fontScale="90000"/>
          </a:bodyPr>
          <a:lstStyle/>
          <a:p>
            <a:pPr marL="0" lvl="0" indent="0" algn="ctr" rtl="0">
              <a:lnSpc>
                <a:spcPct val="100000"/>
              </a:lnSpc>
              <a:spcBef>
                <a:spcPts val="0"/>
              </a:spcBef>
              <a:spcAft>
                <a:spcPts val="0"/>
              </a:spcAft>
              <a:buSzPct val="39600"/>
              <a:buNone/>
            </a:pPr>
            <a:r>
              <a:rPr lang="en-US" sz="2500" b="1" dirty="0">
                <a:solidFill>
                  <a:schemeClr val="dk1"/>
                </a:solidFill>
              </a:rPr>
              <a:t>After training in Set 2</a:t>
            </a:r>
            <a:endParaRPr sz="2500" b="1" dirty="0">
              <a:solidFill>
                <a:schemeClr val="dk1"/>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607" y="2090724"/>
            <a:ext cx="5272798" cy="2929332"/>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6405" y="1238709"/>
            <a:ext cx="5715495" cy="4633362"/>
          </a:xfrm>
          <a:prstGeom prst="rect">
            <a:avLst/>
          </a:prstGeom>
        </p:spPr>
      </p:pic>
    </p:spTree>
    <p:extLst>
      <p:ext uri="{BB962C8B-B14F-4D97-AF65-F5344CB8AC3E}">
        <p14:creationId xmlns:p14="http://schemas.microsoft.com/office/powerpoint/2010/main" val="2010072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28D8E61-5529-402A-BD7F-180BB9FD5468}" type="datetime1">
              <a:rPr lang="en-US" smtClean="0"/>
              <a:t>4/29/2025</a:t>
            </a:fld>
            <a:endParaRPr lang="en-US"/>
          </a:p>
        </p:txBody>
      </p:sp>
      <p:sp>
        <p:nvSpPr>
          <p:cNvPr id="4" name="Footer Placeholder 3"/>
          <p:cNvSpPr>
            <a:spLocks noGrp="1"/>
          </p:cNvSpPr>
          <p:nvPr>
            <p:ph type="ftr" sz="quarter" idx="11"/>
          </p:nvPr>
        </p:nvSpPr>
        <p:spPr/>
        <p:txBody>
          <a:bodyPr/>
          <a:lstStyle/>
          <a:p>
            <a:r>
              <a:rPr lang="en-US" smtClean="0"/>
              <a:t>Project Review - I</a:t>
            </a:r>
            <a:endParaRPr lang="en-US"/>
          </a:p>
        </p:txBody>
      </p:sp>
      <p:sp>
        <p:nvSpPr>
          <p:cNvPr id="5" name="Slide Number Placeholder 4"/>
          <p:cNvSpPr>
            <a:spLocks noGrp="1"/>
          </p:cNvSpPr>
          <p:nvPr>
            <p:ph type="sldNum" sz="quarter" idx="12"/>
          </p:nvPr>
        </p:nvSpPr>
        <p:spPr/>
        <p:txBody>
          <a:bodyPr/>
          <a:lstStyle/>
          <a:p>
            <a:fld id="{AEB2F0F4-58EC-4E39-AA52-7B0252CA9FE9}" type="slidenum">
              <a:rPr lang="en-US" smtClean="0"/>
              <a:pPr/>
              <a:t>27</a:t>
            </a:fld>
            <a:endParaRPr lang="en-US"/>
          </a:p>
        </p:txBody>
      </p:sp>
      <p:sp>
        <p:nvSpPr>
          <p:cNvPr id="7" name="Google Shape;298;p38"/>
          <p:cNvSpPr txBox="1">
            <a:spLocks noGrp="1"/>
          </p:cNvSpPr>
          <p:nvPr>
            <p:ph type="title"/>
          </p:nvPr>
        </p:nvSpPr>
        <p:spPr>
          <a:xfrm>
            <a:off x="1364175" y="1203474"/>
            <a:ext cx="2025000" cy="622200"/>
          </a:xfrm>
          <a:prstGeom prst="rect">
            <a:avLst/>
          </a:prstGeom>
          <a:noFill/>
          <a:ln>
            <a:noFill/>
          </a:ln>
        </p:spPr>
        <p:txBody>
          <a:bodyPr spcFirstLastPara="1" wrap="square" lIns="91425" tIns="45700" rIns="91425" bIns="91425" anchor="b" anchorCtr="0">
            <a:normAutofit fontScale="90000"/>
          </a:bodyPr>
          <a:lstStyle/>
          <a:p>
            <a:pPr marL="0" lvl="0" indent="0" algn="ctr" rtl="0">
              <a:lnSpc>
                <a:spcPct val="100000"/>
              </a:lnSpc>
              <a:spcBef>
                <a:spcPts val="0"/>
              </a:spcBef>
              <a:spcAft>
                <a:spcPts val="0"/>
              </a:spcAft>
              <a:buSzPct val="39600"/>
              <a:buNone/>
            </a:pPr>
            <a:r>
              <a:rPr lang="en-US" sz="2500" b="1" dirty="0">
                <a:solidFill>
                  <a:schemeClr val="dk1"/>
                </a:solidFill>
              </a:rPr>
              <a:t>After training in Set 3</a:t>
            </a:r>
            <a:endParaRPr sz="2500" b="1" dirty="0">
              <a:solidFill>
                <a:schemeClr val="dk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57" y="2160951"/>
            <a:ext cx="5187532" cy="283167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0989" y="1187710"/>
            <a:ext cx="5685013" cy="4778154"/>
          </a:xfrm>
          <a:prstGeom prst="rect">
            <a:avLst/>
          </a:prstGeom>
        </p:spPr>
      </p:pic>
    </p:spTree>
    <p:extLst>
      <p:ext uri="{BB962C8B-B14F-4D97-AF65-F5344CB8AC3E}">
        <p14:creationId xmlns:p14="http://schemas.microsoft.com/office/powerpoint/2010/main" val="1441905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28D8E61-5529-402A-BD7F-180BB9FD5468}" type="datetime1">
              <a:rPr lang="en-US" smtClean="0"/>
              <a:t>4/29/2025</a:t>
            </a:fld>
            <a:endParaRPr lang="en-US"/>
          </a:p>
        </p:txBody>
      </p:sp>
      <p:sp>
        <p:nvSpPr>
          <p:cNvPr id="4" name="Footer Placeholder 3"/>
          <p:cNvSpPr>
            <a:spLocks noGrp="1"/>
          </p:cNvSpPr>
          <p:nvPr>
            <p:ph type="ftr" sz="quarter" idx="11"/>
          </p:nvPr>
        </p:nvSpPr>
        <p:spPr/>
        <p:txBody>
          <a:bodyPr/>
          <a:lstStyle/>
          <a:p>
            <a:r>
              <a:rPr lang="en-US" smtClean="0"/>
              <a:t>Project Review - I</a:t>
            </a:r>
            <a:endParaRPr lang="en-US"/>
          </a:p>
        </p:txBody>
      </p:sp>
      <p:sp>
        <p:nvSpPr>
          <p:cNvPr id="5" name="Slide Number Placeholder 4"/>
          <p:cNvSpPr>
            <a:spLocks noGrp="1"/>
          </p:cNvSpPr>
          <p:nvPr>
            <p:ph type="sldNum" sz="quarter" idx="12"/>
          </p:nvPr>
        </p:nvSpPr>
        <p:spPr/>
        <p:txBody>
          <a:bodyPr/>
          <a:lstStyle/>
          <a:p>
            <a:fld id="{AEB2F0F4-58EC-4E39-AA52-7B0252CA9FE9}" type="slidenum">
              <a:rPr lang="en-US" smtClean="0"/>
              <a:pPr/>
              <a:t>28</a:t>
            </a:fld>
            <a:endParaRPr lang="en-US"/>
          </a:p>
        </p:txBody>
      </p:sp>
      <p:sp>
        <p:nvSpPr>
          <p:cNvPr id="7" name="Google Shape;306;p39"/>
          <p:cNvSpPr txBox="1">
            <a:spLocks noGrp="1"/>
          </p:cNvSpPr>
          <p:nvPr>
            <p:ph type="title"/>
          </p:nvPr>
        </p:nvSpPr>
        <p:spPr>
          <a:xfrm>
            <a:off x="1364175" y="1203474"/>
            <a:ext cx="2025000" cy="622200"/>
          </a:xfrm>
          <a:prstGeom prst="rect">
            <a:avLst/>
          </a:prstGeom>
          <a:noFill/>
          <a:ln>
            <a:noFill/>
          </a:ln>
        </p:spPr>
        <p:txBody>
          <a:bodyPr spcFirstLastPara="1" wrap="square" lIns="91425" tIns="45700" rIns="91425" bIns="91425" anchor="b" anchorCtr="0">
            <a:normAutofit fontScale="90000"/>
          </a:bodyPr>
          <a:lstStyle/>
          <a:p>
            <a:pPr marL="0" lvl="0" indent="0" algn="ctr" rtl="0">
              <a:lnSpc>
                <a:spcPct val="100000"/>
              </a:lnSpc>
              <a:spcBef>
                <a:spcPts val="0"/>
              </a:spcBef>
              <a:spcAft>
                <a:spcPts val="0"/>
              </a:spcAft>
              <a:buSzPct val="39600"/>
              <a:buNone/>
            </a:pPr>
            <a:r>
              <a:rPr lang="en-US" sz="2500" b="1">
                <a:solidFill>
                  <a:schemeClr val="dk1"/>
                </a:solidFill>
              </a:rPr>
              <a:t>After training in Set 4</a:t>
            </a:r>
            <a:endParaRPr sz="2500" b="1">
              <a:solidFill>
                <a:schemeClr val="dk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564" y="2025196"/>
            <a:ext cx="5597436" cy="304972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88162"/>
            <a:ext cx="5715495" cy="4648603"/>
          </a:xfrm>
          <a:prstGeom prst="rect">
            <a:avLst/>
          </a:prstGeom>
        </p:spPr>
      </p:pic>
    </p:spTree>
    <p:extLst>
      <p:ext uri="{BB962C8B-B14F-4D97-AF65-F5344CB8AC3E}">
        <p14:creationId xmlns:p14="http://schemas.microsoft.com/office/powerpoint/2010/main" val="1834938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28D8E61-5529-402A-BD7F-180BB9FD5468}" type="datetime1">
              <a:rPr lang="en-US" smtClean="0"/>
              <a:t>4/29/2025</a:t>
            </a:fld>
            <a:endParaRPr lang="en-US"/>
          </a:p>
        </p:txBody>
      </p:sp>
      <p:sp>
        <p:nvSpPr>
          <p:cNvPr id="4" name="Footer Placeholder 3"/>
          <p:cNvSpPr>
            <a:spLocks noGrp="1"/>
          </p:cNvSpPr>
          <p:nvPr>
            <p:ph type="ftr" sz="quarter" idx="11"/>
          </p:nvPr>
        </p:nvSpPr>
        <p:spPr/>
        <p:txBody>
          <a:bodyPr/>
          <a:lstStyle/>
          <a:p>
            <a:r>
              <a:rPr lang="en-US" smtClean="0"/>
              <a:t>Project Review - I</a:t>
            </a:r>
            <a:endParaRPr lang="en-US"/>
          </a:p>
        </p:txBody>
      </p:sp>
      <p:sp>
        <p:nvSpPr>
          <p:cNvPr id="5" name="Slide Number Placeholder 4"/>
          <p:cNvSpPr>
            <a:spLocks noGrp="1"/>
          </p:cNvSpPr>
          <p:nvPr>
            <p:ph type="sldNum" sz="quarter" idx="12"/>
          </p:nvPr>
        </p:nvSpPr>
        <p:spPr/>
        <p:txBody>
          <a:bodyPr/>
          <a:lstStyle/>
          <a:p>
            <a:fld id="{AEB2F0F4-58EC-4E39-AA52-7B0252CA9FE9}" type="slidenum">
              <a:rPr lang="en-US" smtClean="0"/>
              <a:pPr/>
              <a:t>29</a:t>
            </a:fld>
            <a:endParaRPr lang="en-US"/>
          </a:p>
        </p:txBody>
      </p:sp>
      <p:sp>
        <p:nvSpPr>
          <p:cNvPr id="7" name="Google Shape;314;p40"/>
          <p:cNvSpPr txBox="1">
            <a:spLocks noGrp="1"/>
          </p:cNvSpPr>
          <p:nvPr>
            <p:ph type="title"/>
          </p:nvPr>
        </p:nvSpPr>
        <p:spPr>
          <a:xfrm>
            <a:off x="1239925" y="1603799"/>
            <a:ext cx="2025000" cy="622200"/>
          </a:xfrm>
          <a:prstGeom prst="rect">
            <a:avLst/>
          </a:prstGeom>
          <a:noFill/>
          <a:ln>
            <a:noFill/>
          </a:ln>
        </p:spPr>
        <p:txBody>
          <a:bodyPr spcFirstLastPara="1" wrap="square" lIns="91425" tIns="45700" rIns="91425" bIns="91425" anchor="b" anchorCtr="0">
            <a:normAutofit fontScale="90000"/>
          </a:bodyPr>
          <a:lstStyle/>
          <a:p>
            <a:pPr marL="0" lvl="0" indent="0" algn="ctr" rtl="0">
              <a:lnSpc>
                <a:spcPct val="100000"/>
              </a:lnSpc>
              <a:spcBef>
                <a:spcPts val="0"/>
              </a:spcBef>
              <a:spcAft>
                <a:spcPts val="0"/>
              </a:spcAft>
              <a:buSzPct val="39600"/>
              <a:buNone/>
            </a:pPr>
            <a:r>
              <a:rPr lang="en-US" sz="2500" b="1">
                <a:solidFill>
                  <a:schemeClr val="dk1"/>
                </a:solidFill>
              </a:rPr>
              <a:t>After training in Set 5</a:t>
            </a:r>
            <a:endParaRPr sz="2500" b="1">
              <a:solidFill>
                <a:schemeClr val="dk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 y="2408602"/>
            <a:ext cx="5594752" cy="303207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624" y="1184711"/>
            <a:ext cx="5761219" cy="4580017"/>
          </a:xfrm>
          <a:prstGeom prst="rect">
            <a:avLst/>
          </a:prstGeom>
        </p:spPr>
      </p:pic>
    </p:spTree>
    <p:extLst>
      <p:ext uri="{BB962C8B-B14F-4D97-AF65-F5344CB8AC3E}">
        <p14:creationId xmlns:p14="http://schemas.microsoft.com/office/powerpoint/2010/main" val="1853679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F6B81D-197E-4AAA-8BFA-F501AC1309D0}"/>
              </a:ext>
            </a:extLst>
          </p:cNvPr>
          <p:cNvSpPr>
            <a:spLocks noGrp="1"/>
          </p:cNvSpPr>
          <p:nvPr>
            <p:ph type="title"/>
          </p:nvPr>
        </p:nvSpPr>
        <p:spPr>
          <a:xfrm>
            <a:off x="499872" y="0"/>
            <a:ext cx="10363200" cy="1143000"/>
          </a:xfrm>
        </p:spPr>
        <p:txBody>
          <a:bodyPr/>
          <a:lstStyle/>
          <a:p>
            <a:r>
              <a:rPr lang="en-US" altLang="en-US" b="1" dirty="0">
                <a:solidFill>
                  <a:srgbClr val="0070C0"/>
                </a:solidFill>
                <a:effectLst>
                  <a:outerShdw blurRad="38100" dist="38100" dir="2700000" algn="tl">
                    <a:srgbClr val="C0C0C0"/>
                  </a:outerShdw>
                </a:effectLst>
                <a:ea typeface="Cambria" panose="02040503050406030204" pitchFamily="18" charset="0"/>
                <a:cs typeface="Hadassah Friedlaender" panose="02020603050405020304" pitchFamily="18" charset="-79"/>
              </a:rPr>
              <a:t>Abstract</a:t>
            </a:r>
            <a:endParaRPr lang="en-IN" dirty="0">
              <a:solidFill>
                <a:srgbClr val="0070C0"/>
              </a:solidFill>
              <a:ea typeface="Cambria" panose="02040503050406030204" pitchFamily="18" charset="0"/>
              <a:cs typeface="Hadassah Friedlaender" panose="02020603050405020304" pitchFamily="18" charset="-79"/>
            </a:endParaRPr>
          </a:p>
        </p:txBody>
      </p:sp>
      <p:sp>
        <p:nvSpPr>
          <p:cNvPr id="3" name="Date Placeholder 2">
            <a:extLst>
              <a:ext uri="{FF2B5EF4-FFF2-40B4-BE49-F238E27FC236}">
                <a16:creationId xmlns:a16="http://schemas.microsoft.com/office/drawing/2014/main" xmlns="" id="{6B93BDA9-39FE-4E44-A4AE-313F89ED92C0}"/>
              </a:ext>
            </a:extLst>
          </p:cNvPr>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C0A3E0-9141-41E3-8649-AB8C278C6AC2}" type="datetime1">
              <a:rPr kumimoji="0" lang="en-US" sz="1600" b="0" i="1" u="none" strike="noStrike" kern="1200" cap="none" spc="0" normalizeH="0" baseline="0" noProof="0" smtClean="0">
                <a:ln>
                  <a:noFill/>
                </a:ln>
                <a:solidFill>
                  <a:srgbClr val="047009"/>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4/29/2025</a:t>
            </a:fld>
            <a:endParaRPr kumimoji="0" lang="en-US" sz="1600" b="0" i="1" u="none" strike="noStrike" kern="1200" cap="none" spc="0" normalizeH="0" baseline="0" noProof="0">
              <a:ln>
                <a:noFill/>
              </a:ln>
              <a:solidFill>
                <a:srgbClr val="047009"/>
              </a:solidFill>
              <a:effectLst/>
              <a:uLnTx/>
              <a:uFillTx/>
              <a:latin typeface="Times New Roman"/>
              <a:ea typeface="+mn-ea"/>
              <a:cs typeface="+mn-cs"/>
            </a:endParaRPr>
          </a:p>
        </p:txBody>
      </p:sp>
      <p:sp>
        <p:nvSpPr>
          <p:cNvPr id="4" name="Footer Placeholder 3">
            <a:extLst>
              <a:ext uri="{FF2B5EF4-FFF2-40B4-BE49-F238E27FC236}">
                <a16:creationId xmlns:a16="http://schemas.microsoft.com/office/drawing/2014/main" xmlns="" id="{6EB1E268-33AB-499F-9AA4-930EC0124A2D}"/>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047009"/>
                </a:solidFill>
                <a:effectLst/>
                <a:uLnTx/>
                <a:uFillTx/>
                <a:latin typeface="Times New Roman"/>
                <a:ea typeface="+mn-ea"/>
                <a:cs typeface="+mn-cs"/>
              </a:rPr>
              <a:t>Project Review - 0</a:t>
            </a:r>
          </a:p>
        </p:txBody>
      </p:sp>
      <p:sp>
        <p:nvSpPr>
          <p:cNvPr id="5" name="Slide Number Placeholder 4">
            <a:extLst>
              <a:ext uri="{FF2B5EF4-FFF2-40B4-BE49-F238E27FC236}">
                <a16:creationId xmlns:a16="http://schemas.microsoft.com/office/drawing/2014/main" xmlns="" id="{FC767019-97B6-473F-9636-1A18565AA77C}"/>
              </a:ext>
            </a:extLst>
          </p:cNvPr>
          <p:cNvSpPr>
            <a:spLocks noGrp="1"/>
          </p:cNvSpPr>
          <p:nvPr>
            <p:ph type="sldNum" sz="quarter" idx="12"/>
          </p:nvPr>
        </p:nvSpPr>
        <p:spPr>
          <a:solidFill>
            <a:srgbClr val="FF6600"/>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EB2F0F4-58EC-4E39-AA52-7B0252CA9FE9}" type="slidenum">
              <a:rPr kumimoji="0" lang="en-US" sz="1400" b="0" i="0" u="none" strike="noStrike" kern="1200" cap="none" spc="0" normalizeH="0" baseline="0" noProof="0" smtClean="0">
                <a:ln>
                  <a:noFill/>
                </a:ln>
                <a:solidFill>
                  <a:srgbClr val="002060"/>
                </a:solidFill>
                <a:effectLst/>
                <a:uLnTx/>
                <a:uFillTx/>
                <a:latin typeface="Arial"/>
                <a:ea typeface="+mj-ea"/>
                <a:cs typeface="+mj-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1200" cap="none" spc="0" normalizeH="0" baseline="0" noProof="0">
              <a:ln>
                <a:noFill/>
              </a:ln>
              <a:solidFill>
                <a:srgbClr val="002060"/>
              </a:solidFill>
              <a:effectLst/>
              <a:uLnTx/>
              <a:uFillTx/>
              <a:latin typeface="Arial"/>
              <a:ea typeface="+mj-ea"/>
              <a:cs typeface="+mj-cs"/>
            </a:endParaRPr>
          </a:p>
        </p:txBody>
      </p:sp>
      <p:sp>
        <p:nvSpPr>
          <p:cNvPr id="6" name="Content Placeholder 5">
            <a:extLst>
              <a:ext uri="{FF2B5EF4-FFF2-40B4-BE49-F238E27FC236}">
                <a16:creationId xmlns:a16="http://schemas.microsoft.com/office/drawing/2014/main" xmlns="" id="{68CF2681-2BC3-443A-9A5A-EB4BCC3F3B35}"/>
              </a:ext>
            </a:extLst>
          </p:cNvPr>
          <p:cNvSpPr>
            <a:spLocks noGrp="1"/>
          </p:cNvSpPr>
          <p:nvPr>
            <p:ph sz="quarter" idx="1"/>
          </p:nvPr>
        </p:nvSpPr>
        <p:spPr>
          <a:xfrm>
            <a:off x="422384" y="1152906"/>
            <a:ext cx="11301530" cy="5228844"/>
          </a:xfrm>
        </p:spPr>
        <p:txBody>
          <a:bodyPr>
            <a:normAutofit lnSpcReduction="10000"/>
          </a:bodyPr>
          <a:lstStyle/>
          <a:p>
            <a:pPr algn="just">
              <a:lnSpc>
                <a:spcPct val="150000"/>
              </a:lnSpc>
              <a:buFont typeface="Wingdings" panose="05000000000000000000" pitchFamily="2" charset="2"/>
              <a:buChar char="§"/>
            </a:pPr>
            <a:r>
              <a:rPr lang="en-GB" sz="1800" dirty="0">
                <a:latin typeface="Arial "/>
              </a:rPr>
              <a:t>Driver drowsiness impairs sensory, cognitive, and motor abilities, posing a major risk to road safety.</a:t>
            </a:r>
          </a:p>
          <a:p>
            <a:pPr algn="just">
              <a:lnSpc>
                <a:spcPct val="150000"/>
              </a:lnSpc>
              <a:buFont typeface="Wingdings" panose="05000000000000000000" pitchFamily="2" charset="2"/>
              <a:buChar char="§"/>
            </a:pPr>
            <a:r>
              <a:rPr lang="en-GB" sz="1800" dirty="0">
                <a:latin typeface="Arial "/>
              </a:rPr>
              <a:t>Detecting drowsiness is crucial for reducing accidents, but limited facial data affects model performance.</a:t>
            </a:r>
          </a:p>
          <a:p>
            <a:pPr algn="just">
              <a:lnSpc>
                <a:spcPct val="150000"/>
              </a:lnSpc>
              <a:buFont typeface="Wingdings" panose="05000000000000000000" pitchFamily="2" charset="2"/>
              <a:buChar char="§"/>
            </a:pPr>
            <a:r>
              <a:rPr lang="en-GB" sz="1800" dirty="0">
                <a:latin typeface="Arial "/>
              </a:rPr>
              <a:t>Traditional centralized learning requires extensive data transmission, leading to high network resource consumption. Federated learning enables decentralized training without transferring raw data but introduces communication overhead.</a:t>
            </a:r>
          </a:p>
          <a:p>
            <a:pPr algn="just">
              <a:lnSpc>
                <a:spcPct val="150000"/>
              </a:lnSpc>
              <a:buFont typeface="Wingdings" panose="05000000000000000000" pitchFamily="2" charset="2"/>
              <a:buChar char="§"/>
            </a:pPr>
            <a:r>
              <a:rPr lang="en-GB" sz="1800" dirty="0">
                <a:latin typeface="Arial "/>
              </a:rPr>
              <a:t>To address this, Knowledge Distillation (KD) is employed to create lightweight student models that retain knowledge from larger models, reducing communication costs.</a:t>
            </a:r>
          </a:p>
          <a:p>
            <a:pPr algn="just">
              <a:lnSpc>
                <a:spcPct val="150000"/>
              </a:lnSpc>
              <a:buFont typeface="Wingdings" panose="05000000000000000000" pitchFamily="2" charset="2"/>
              <a:buChar char="§"/>
            </a:pPr>
            <a:r>
              <a:rPr lang="en-GB" sz="1800" dirty="0">
                <a:latin typeface="Arial "/>
              </a:rPr>
              <a:t>This project proposes a lightweight federated learning framework using </a:t>
            </a:r>
            <a:r>
              <a:rPr lang="en-GB" sz="1800" dirty="0" err="1">
                <a:latin typeface="Arial "/>
              </a:rPr>
              <a:t>MobileNet</a:t>
            </a:r>
            <a:r>
              <a:rPr lang="en-GB" sz="1800" dirty="0">
                <a:latin typeface="Arial "/>
              </a:rPr>
              <a:t> with a capsule module to enhance feature extraction. Additionally, a privacy-preserving algorithm ensures the secure exchange of model weights.</a:t>
            </a:r>
          </a:p>
          <a:p>
            <a:pPr algn="just">
              <a:lnSpc>
                <a:spcPct val="150000"/>
              </a:lnSpc>
              <a:buFont typeface="Wingdings" panose="05000000000000000000" pitchFamily="2" charset="2"/>
              <a:buChar char="§"/>
            </a:pPr>
            <a:r>
              <a:rPr lang="en-GB" sz="1800" dirty="0">
                <a:latin typeface="Arial "/>
              </a:rPr>
              <a:t>The framework is evaluated based on accuracy, precision, recall, F1-score, communication efficiency, and resource utilization, offering a scalable and efficient solution for real-world drowsiness detection.</a:t>
            </a:r>
          </a:p>
        </p:txBody>
      </p:sp>
    </p:spTree>
    <p:extLst>
      <p:ext uri="{BB962C8B-B14F-4D97-AF65-F5344CB8AC3E}">
        <p14:creationId xmlns:p14="http://schemas.microsoft.com/office/powerpoint/2010/main" val="57304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oogle Shape;320;p41"/>
          <p:cNvGraphicFramePr/>
          <p:nvPr>
            <p:extLst>
              <p:ext uri="{D42A27DB-BD31-4B8C-83A1-F6EECF244321}">
                <p14:modId xmlns:p14="http://schemas.microsoft.com/office/powerpoint/2010/main" val="179066542"/>
              </p:ext>
            </p:extLst>
          </p:nvPr>
        </p:nvGraphicFramePr>
        <p:xfrm>
          <a:off x="470664" y="652421"/>
          <a:ext cx="9664800" cy="5839818"/>
        </p:xfrm>
        <a:graphic>
          <a:graphicData uri="http://schemas.openxmlformats.org/drawingml/2006/table">
            <a:tbl>
              <a:tblPr>
                <a:noFill/>
              </a:tblPr>
              <a:tblGrid>
                <a:gridCol w="4832400">
                  <a:extLst>
                    <a:ext uri="{9D8B030D-6E8A-4147-A177-3AD203B41FA5}">
                      <a16:colId xmlns:a16="http://schemas.microsoft.com/office/drawing/2014/main" xmlns="" val="20000"/>
                    </a:ext>
                  </a:extLst>
                </a:gridCol>
                <a:gridCol w="4832400">
                  <a:extLst>
                    <a:ext uri="{9D8B030D-6E8A-4147-A177-3AD203B41FA5}">
                      <a16:colId xmlns:a16="http://schemas.microsoft.com/office/drawing/2014/main" xmlns="" val="20001"/>
                    </a:ext>
                  </a:extLst>
                </a:gridCol>
              </a:tblGrid>
              <a:tr h="905889">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Initial model’ test accuracy</a:t>
                      </a:r>
                      <a:endParaRPr sz="1800" u="none" strike="noStrike" cap="none" dirty="0"/>
                    </a:p>
                  </a:txBody>
                  <a:tcPr marL="91425" marR="91425" marT="91425" marB="91425">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tileRect/>
                    </a:gra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smtClean="0"/>
                        <a:t>82.37 </a:t>
                      </a:r>
                      <a:r>
                        <a:rPr lang="en-US" sz="1800" u="none" strike="noStrike" cap="none" dirty="0"/>
                        <a:t>%</a:t>
                      </a:r>
                      <a:endParaRPr sz="1800" u="none" strike="noStrike" cap="none" dirty="0"/>
                    </a:p>
                  </a:txBody>
                  <a:tcPr marL="91425" marR="91425" marT="91425" marB="91425">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tileRect/>
                    </a:gradFill>
                  </a:tcPr>
                </a:tc>
                <a:extLst>
                  <a:ext uri="{0D108BD9-81ED-4DB2-BD59-A6C34878D82A}">
                    <a16:rowId xmlns:a16="http://schemas.microsoft.com/office/drawing/2014/main" xmlns="" val="10000"/>
                  </a:ext>
                </a:extLst>
              </a:tr>
              <a:tr h="905889">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After aggregating the weights of set 1 data  from both the clients  and updating the model.</a:t>
                      </a:r>
                      <a:endParaRPr sz="1800" u="none" strike="noStrike" cap="none" dirty="0"/>
                    </a:p>
                  </a:txBody>
                  <a:tcPr marL="91425" marR="91425" marT="91425" marB="91425">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tileRect/>
                    </a:gra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smtClean="0"/>
                        <a:t>88.76%</a:t>
                      </a:r>
                      <a:endParaRPr sz="1800" u="none" strike="noStrike" cap="none" dirty="0"/>
                    </a:p>
                  </a:txBody>
                  <a:tcPr marL="91425" marR="91425" marT="91425" marB="91425">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tileRect/>
                    </a:gradFill>
                  </a:tcPr>
                </a:tc>
                <a:extLst>
                  <a:ext uri="{0D108BD9-81ED-4DB2-BD59-A6C34878D82A}">
                    <a16:rowId xmlns:a16="http://schemas.microsoft.com/office/drawing/2014/main" xmlns="" val="10001"/>
                  </a:ext>
                </a:extLst>
              </a:tr>
              <a:tr h="1007010">
                <a:tc>
                  <a:txBody>
                    <a:bodyPr/>
                    <a:lstStyle/>
                    <a:p>
                      <a:pPr marL="0" marR="0" lvl="0" indent="0" algn="l" rtl="0">
                        <a:lnSpc>
                          <a:spcPct val="100000"/>
                        </a:lnSpc>
                        <a:spcBef>
                          <a:spcPts val="0"/>
                        </a:spcBef>
                        <a:spcAft>
                          <a:spcPts val="0"/>
                        </a:spcAft>
                        <a:buClr>
                          <a:schemeClr val="dk1"/>
                        </a:buClr>
                        <a:buSzPts val="1100"/>
                        <a:buFont typeface="Arial"/>
                        <a:buNone/>
                      </a:pPr>
                      <a:r>
                        <a:rPr lang="en-US" sz="1800" u="none" strike="noStrike" cap="none" dirty="0">
                          <a:solidFill>
                            <a:schemeClr val="dk1"/>
                          </a:solidFill>
                        </a:rPr>
                        <a:t>After aggregating the weights of set 2 data  from both the clients  and updating the model.</a:t>
                      </a:r>
                      <a:endParaRPr sz="1800" u="none" strike="noStrike" cap="none"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tileRect/>
                    </a:gra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smtClean="0"/>
                        <a:t>89.39%</a:t>
                      </a:r>
                      <a:endParaRPr sz="1800" u="none" strike="noStrike" cap="none" dirty="0"/>
                    </a:p>
                  </a:txBody>
                  <a:tcPr marL="91425" marR="91425" marT="91425" marB="91425">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tileRect/>
                    </a:gradFill>
                  </a:tcPr>
                </a:tc>
                <a:extLst>
                  <a:ext uri="{0D108BD9-81ED-4DB2-BD59-A6C34878D82A}">
                    <a16:rowId xmlns:a16="http://schemas.microsoft.com/office/drawing/2014/main" xmlns="" val="10002"/>
                  </a:ext>
                </a:extLst>
              </a:tr>
              <a:tr h="1007010">
                <a:tc>
                  <a:txBody>
                    <a:bodyPr/>
                    <a:lstStyle/>
                    <a:p>
                      <a:pPr marL="0" marR="0" lvl="0" indent="0" algn="l" rtl="0">
                        <a:lnSpc>
                          <a:spcPct val="100000"/>
                        </a:lnSpc>
                        <a:spcBef>
                          <a:spcPts val="0"/>
                        </a:spcBef>
                        <a:spcAft>
                          <a:spcPts val="0"/>
                        </a:spcAft>
                        <a:buClr>
                          <a:schemeClr val="dk1"/>
                        </a:buClr>
                        <a:buSzPts val="1100"/>
                        <a:buFont typeface="Arial"/>
                        <a:buNone/>
                      </a:pPr>
                      <a:r>
                        <a:rPr lang="en-US" sz="1800" u="none" strike="noStrike" cap="none">
                          <a:solidFill>
                            <a:schemeClr val="dk1"/>
                          </a:solidFill>
                        </a:rPr>
                        <a:t>After aggregating the weights of set 3 data  from both the clients  and updating the model.</a:t>
                      </a:r>
                      <a:endParaRPr sz="1800" u="none" strike="noStrike" cap="none">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25" marR="91425" marT="91425" marB="91425">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tileRect/>
                    </a:gra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smtClean="0"/>
                        <a:t>89.54%</a:t>
                      </a:r>
                      <a:endParaRPr sz="1800" u="none" strike="noStrike" cap="none" dirty="0"/>
                    </a:p>
                  </a:txBody>
                  <a:tcPr marL="91425" marR="91425" marT="91425" marB="91425">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tileRect/>
                    </a:gradFill>
                  </a:tcPr>
                </a:tc>
                <a:extLst>
                  <a:ext uri="{0D108BD9-81ED-4DB2-BD59-A6C34878D82A}">
                    <a16:rowId xmlns:a16="http://schemas.microsoft.com/office/drawing/2014/main" xmlns="" val="10003"/>
                  </a:ext>
                </a:extLst>
              </a:tr>
              <a:tr h="1007010">
                <a:tc>
                  <a:txBody>
                    <a:bodyPr/>
                    <a:lstStyle/>
                    <a:p>
                      <a:pPr marL="0" marR="0" lvl="0" indent="0" algn="l" rtl="0">
                        <a:lnSpc>
                          <a:spcPct val="100000"/>
                        </a:lnSpc>
                        <a:spcBef>
                          <a:spcPts val="0"/>
                        </a:spcBef>
                        <a:spcAft>
                          <a:spcPts val="0"/>
                        </a:spcAft>
                        <a:buClr>
                          <a:schemeClr val="dk1"/>
                        </a:buClr>
                        <a:buSzPts val="1100"/>
                        <a:buFont typeface="Arial"/>
                        <a:buNone/>
                      </a:pPr>
                      <a:r>
                        <a:rPr lang="en-US" sz="1800" u="none" strike="noStrike" cap="none">
                          <a:solidFill>
                            <a:schemeClr val="dk1"/>
                          </a:solidFill>
                        </a:rPr>
                        <a:t>After aggregating the weights of set 4 data  from both the clients  and updating the model.</a:t>
                      </a:r>
                      <a:endParaRPr sz="1800" u="none" strike="noStrike" cap="none">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25" marR="91425" marT="91425" marB="91425">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tileRect/>
                    </a:gra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smtClean="0"/>
                        <a:t>89.50%</a:t>
                      </a:r>
                      <a:endParaRPr sz="1800" u="none" strike="noStrike" cap="none" dirty="0"/>
                    </a:p>
                  </a:txBody>
                  <a:tcPr marL="91425" marR="91425" marT="91425" marB="91425">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tileRect/>
                    </a:gradFill>
                  </a:tcPr>
                </a:tc>
                <a:extLst>
                  <a:ext uri="{0D108BD9-81ED-4DB2-BD59-A6C34878D82A}">
                    <a16:rowId xmlns:a16="http://schemas.microsoft.com/office/drawing/2014/main" xmlns="" val="10004"/>
                  </a:ext>
                </a:extLst>
              </a:tr>
              <a:tr h="1007010">
                <a:tc>
                  <a:txBody>
                    <a:bodyPr/>
                    <a:lstStyle/>
                    <a:p>
                      <a:pPr marL="0" marR="0" lvl="0" indent="0" algn="l" rtl="0">
                        <a:lnSpc>
                          <a:spcPct val="100000"/>
                        </a:lnSpc>
                        <a:spcBef>
                          <a:spcPts val="0"/>
                        </a:spcBef>
                        <a:spcAft>
                          <a:spcPts val="0"/>
                        </a:spcAft>
                        <a:buClr>
                          <a:schemeClr val="dk1"/>
                        </a:buClr>
                        <a:buSzPts val="1100"/>
                        <a:buFont typeface="Arial"/>
                        <a:buNone/>
                      </a:pPr>
                      <a:r>
                        <a:rPr lang="en-US" sz="1800" u="none" strike="noStrike" cap="none" dirty="0">
                          <a:solidFill>
                            <a:schemeClr val="dk1"/>
                          </a:solidFill>
                        </a:rPr>
                        <a:t>After aggregating the weights of set 5 data  from both the clients  and updating the model.</a:t>
                      </a:r>
                      <a:endParaRPr sz="1800" u="none" strike="noStrike" cap="none"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tileRect/>
                    </a:gra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smtClean="0"/>
                        <a:t>89.39%</a:t>
                      </a:r>
                      <a:endParaRPr sz="1800" u="none" strike="noStrike" cap="none" dirty="0"/>
                    </a:p>
                  </a:txBody>
                  <a:tcPr marL="91425" marR="91425" marT="91425" marB="91425">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tileRect/>
                    </a:gradFill>
                  </a:tcPr>
                </a:tc>
                <a:extLst>
                  <a:ext uri="{0D108BD9-81ED-4DB2-BD59-A6C34878D82A}">
                    <a16:rowId xmlns:a16="http://schemas.microsoft.com/office/drawing/2014/main" xmlns="" val="10005"/>
                  </a:ext>
                </a:extLst>
              </a:tr>
            </a:tbl>
          </a:graphicData>
        </a:graphic>
      </p:graphicFrame>
      <p:sp>
        <p:nvSpPr>
          <p:cNvPr id="3" name="Date Placeholder 2"/>
          <p:cNvSpPr>
            <a:spLocks noGrp="1"/>
          </p:cNvSpPr>
          <p:nvPr>
            <p:ph type="dt" sz="half" idx="10"/>
          </p:nvPr>
        </p:nvSpPr>
        <p:spPr/>
        <p:txBody>
          <a:bodyPr/>
          <a:lstStyle/>
          <a:p>
            <a:fld id="{228D8E61-5529-402A-BD7F-180BB9FD5468}" type="datetime1">
              <a:rPr lang="en-US" smtClean="0"/>
              <a:t>4/29/2025</a:t>
            </a:fld>
            <a:endParaRPr lang="en-US"/>
          </a:p>
        </p:txBody>
      </p:sp>
      <p:sp>
        <p:nvSpPr>
          <p:cNvPr id="4" name="Footer Placeholder 3"/>
          <p:cNvSpPr>
            <a:spLocks noGrp="1"/>
          </p:cNvSpPr>
          <p:nvPr>
            <p:ph type="ftr" sz="quarter" idx="11"/>
          </p:nvPr>
        </p:nvSpPr>
        <p:spPr/>
        <p:txBody>
          <a:bodyPr/>
          <a:lstStyle/>
          <a:p>
            <a:r>
              <a:rPr lang="en-US" smtClean="0"/>
              <a:t>Project Review - I</a:t>
            </a:r>
            <a:endParaRPr lang="en-US"/>
          </a:p>
        </p:txBody>
      </p:sp>
      <p:sp>
        <p:nvSpPr>
          <p:cNvPr id="5" name="Slide Number Placeholder 4"/>
          <p:cNvSpPr>
            <a:spLocks noGrp="1"/>
          </p:cNvSpPr>
          <p:nvPr>
            <p:ph type="sldNum" sz="quarter" idx="12"/>
          </p:nvPr>
        </p:nvSpPr>
        <p:spPr/>
        <p:txBody>
          <a:bodyPr/>
          <a:lstStyle/>
          <a:p>
            <a:fld id="{AEB2F0F4-58EC-4E39-AA52-7B0252CA9FE9}" type="slidenum">
              <a:rPr lang="en-US" smtClean="0"/>
              <a:pPr/>
              <a:t>30</a:t>
            </a:fld>
            <a:endParaRPr lang="en-US"/>
          </a:p>
        </p:txBody>
      </p:sp>
      <p:sp>
        <p:nvSpPr>
          <p:cNvPr id="10" name="Title 1">
            <a:extLst>
              <a:ext uri="{FF2B5EF4-FFF2-40B4-BE49-F238E27FC236}">
                <a16:creationId xmlns:a16="http://schemas.microsoft.com/office/drawing/2014/main" xmlns="" id="{2D329AA5-6BF4-4A70-BB88-D275A4B688CE}"/>
              </a:ext>
            </a:extLst>
          </p:cNvPr>
          <p:cNvSpPr txBox="1">
            <a:spLocks/>
          </p:cNvSpPr>
          <p:nvPr/>
        </p:nvSpPr>
        <p:spPr>
          <a:xfrm>
            <a:off x="399288" y="-405384"/>
            <a:ext cx="10363200" cy="11430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b="1" dirty="0" smtClean="0">
                <a:solidFill>
                  <a:srgbClr val="0070C0"/>
                </a:solidFill>
                <a:cs typeface="Hadassah Friedlaender" panose="02020603050405020304" pitchFamily="18" charset="-79"/>
              </a:rPr>
              <a:t>Conclusion</a:t>
            </a:r>
            <a:endParaRPr lang="en-IN" sz="3600" b="1" dirty="0">
              <a:solidFill>
                <a:srgbClr val="0070C0"/>
              </a:solidFill>
              <a:cs typeface="Hadassah Friedlaender" panose="02020603050405020304" pitchFamily="18" charset="-79"/>
            </a:endParaRPr>
          </a:p>
        </p:txBody>
      </p:sp>
    </p:spTree>
    <p:extLst>
      <p:ext uri="{BB962C8B-B14F-4D97-AF65-F5344CB8AC3E}">
        <p14:creationId xmlns:p14="http://schemas.microsoft.com/office/powerpoint/2010/main" val="3841703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EF3DC76-CBAC-7F8F-EEB5-221D3D2238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B7DDE29-AC32-6050-0013-083A7866FAB5}"/>
              </a:ext>
            </a:extLst>
          </p:cNvPr>
          <p:cNvSpPr>
            <a:spLocks noGrp="1"/>
          </p:cNvSpPr>
          <p:nvPr>
            <p:ph type="title"/>
          </p:nvPr>
        </p:nvSpPr>
        <p:spPr>
          <a:xfrm>
            <a:off x="499872" y="731192"/>
            <a:ext cx="3063240" cy="312563"/>
          </a:xfrm>
        </p:spPr>
        <p:txBody>
          <a:bodyPr>
            <a:noAutofit/>
          </a:bodyPr>
          <a:lstStyle/>
          <a:p>
            <a:r>
              <a:rPr lang="en-IN" sz="1600" i="1" dirty="0" smtClean="0">
                <a:solidFill>
                  <a:srgbClr val="0070C0"/>
                </a:solidFill>
                <a:cs typeface="Hadassah Friedlaender" panose="02020603050405020304" pitchFamily="18" charset="-79"/>
              </a:rPr>
              <a:t>Round 1</a:t>
            </a:r>
            <a:endParaRPr lang="en-IN" sz="1600" i="1" dirty="0">
              <a:solidFill>
                <a:srgbClr val="0070C0"/>
              </a:solidFill>
              <a:cs typeface="Hadassah Friedlaender" panose="02020603050405020304" pitchFamily="18" charset="-79"/>
            </a:endParaRPr>
          </a:p>
        </p:txBody>
      </p:sp>
      <p:sp>
        <p:nvSpPr>
          <p:cNvPr id="3" name="Date Placeholder 2">
            <a:extLst>
              <a:ext uri="{FF2B5EF4-FFF2-40B4-BE49-F238E27FC236}">
                <a16:creationId xmlns:a16="http://schemas.microsoft.com/office/drawing/2014/main" xmlns="" id="{C2E3B83E-8301-6EBF-3543-5D68DB8F27DA}"/>
              </a:ext>
            </a:extLst>
          </p:cNvPr>
          <p:cNvSpPr>
            <a:spLocks noGrp="1"/>
          </p:cNvSpPr>
          <p:nvPr>
            <p:ph type="dt" sz="half" idx="10"/>
          </p:nvPr>
        </p:nvSpPr>
        <p:spPr/>
        <p:txBody>
          <a:bodyPr/>
          <a:lstStyle/>
          <a:p>
            <a:fld id="{E3D23A54-D93D-410D-B5B1-B7D0C9214AF7}" type="datetime1">
              <a:rPr lang="en-US" smtClean="0"/>
              <a:t>4/29/2025</a:t>
            </a:fld>
            <a:endParaRPr lang="en-US" dirty="0"/>
          </a:p>
        </p:txBody>
      </p:sp>
      <p:sp>
        <p:nvSpPr>
          <p:cNvPr id="4" name="Footer Placeholder 3">
            <a:extLst>
              <a:ext uri="{FF2B5EF4-FFF2-40B4-BE49-F238E27FC236}">
                <a16:creationId xmlns:a16="http://schemas.microsoft.com/office/drawing/2014/main" xmlns="" id="{38CFEFD6-E015-E5A5-B7EE-8447681EABD5}"/>
              </a:ext>
            </a:extLst>
          </p:cNvPr>
          <p:cNvSpPr>
            <a:spLocks noGrp="1"/>
          </p:cNvSpPr>
          <p:nvPr>
            <p:ph type="ftr" sz="quarter" idx="11"/>
          </p:nvPr>
        </p:nvSpPr>
        <p:spPr/>
        <p:txBody>
          <a:bodyPr/>
          <a:lstStyle/>
          <a:p>
            <a:r>
              <a:rPr lang="en-US" dirty="0"/>
              <a:t>Project Review - 0</a:t>
            </a:r>
          </a:p>
        </p:txBody>
      </p:sp>
      <p:sp>
        <p:nvSpPr>
          <p:cNvPr id="5" name="Slide Number Placeholder 4">
            <a:extLst>
              <a:ext uri="{FF2B5EF4-FFF2-40B4-BE49-F238E27FC236}">
                <a16:creationId xmlns:a16="http://schemas.microsoft.com/office/drawing/2014/main" xmlns="" id="{A2EC9321-ACE0-BD3F-A9C6-83B0B92DF9CB}"/>
              </a:ext>
            </a:extLst>
          </p:cNvPr>
          <p:cNvSpPr>
            <a:spLocks noGrp="1"/>
          </p:cNvSpPr>
          <p:nvPr>
            <p:ph type="sldNum" sz="quarter" idx="12"/>
          </p:nvPr>
        </p:nvSpPr>
        <p:spPr>
          <a:solidFill>
            <a:srgbClr val="FF6600"/>
          </a:solidFill>
        </p:spPr>
        <p:txBody>
          <a:bodyPr/>
          <a:lstStyle/>
          <a:p>
            <a:fld id="{AEB2F0F4-58EC-4E39-AA52-7B0252CA9FE9}" type="slidenum">
              <a:rPr lang="en-US" smtClean="0"/>
              <a:pPr/>
              <a:t>31</a:t>
            </a:fld>
            <a:endParaRPr lang="en-US"/>
          </a:p>
        </p:txBody>
      </p:sp>
      <p:sp>
        <p:nvSpPr>
          <p:cNvPr id="13" name="Title 1">
            <a:extLst>
              <a:ext uri="{FF2B5EF4-FFF2-40B4-BE49-F238E27FC236}">
                <a16:creationId xmlns:a16="http://schemas.microsoft.com/office/drawing/2014/main" xmlns="" id="{BB7DDE29-AC32-6050-0013-083A7866FAB5}"/>
              </a:ext>
            </a:extLst>
          </p:cNvPr>
          <p:cNvSpPr txBox="1">
            <a:spLocks/>
          </p:cNvSpPr>
          <p:nvPr/>
        </p:nvSpPr>
        <p:spPr>
          <a:xfrm>
            <a:off x="426720" y="131488"/>
            <a:ext cx="10308336" cy="688848"/>
          </a:xfrm>
          <a:prstGeom prst="rect">
            <a:avLst/>
          </a:prstGeom>
        </p:spPr>
        <p:txBody>
          <a:bodyPr bIns="91440" anchor="b" anchorCtr="0">
            <a:normAutofit fontScale="975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sz="3600" b="1" dirty="0">
                <a:solidFill>
                  <a:srgbClr val="0070C0"/>
                </a:solidFill>
                <a:cs typeface="Hadassah Friedlaender" panose="02020603050405020304" pitchFamily="18" charset="-79"/>
              </a:rPr>
              <a:t>Simulated </a:t>
            </a:r>
            <a:r>
              <a:rPr lang="en-IN" sz="3600" b="1" dirty="0" smtClean="0">
                <a:solidFill>
                  <a:srgbClr val="0070C0"/>
                </a:solidFill>
                <a:cs typeface="Hadassah Friedlaender" panose="02020603050405020304" pitchFamily="18" charset="-79"/>
              </a:rPr>
              <a:t>Result For FL </a:t>
            </a:r>
            <a:r>
              <a:rPr lang="en-IN" sz="3600" b="1" dirty="0">
                <a:solidFill>
                  <a:srgbClr val="0070C0"/>
                </a:solidFill>
                <a:cs typeface="Hadassah Friedlaender" panose="02020603050405020304" pitchFamily="18" charset="-79"/>
              </a:rPr>
              <a:t>- </a:t>
            </a:r>
            <a:r>
              <a:rPr lang="en-IN" sz="3600" dirty="0" err="1" smtClean="0">
                <a:solidFill>
                  <a:srgbClr val="4EC9B0"/>
                </a:solidFill>
                <a:latin typeface="Consolas" panose="020B0609020204030204" pitchFamily="49" charset="0"/>
              </a:rPr>
              <a:t>MobileNet</a:t>
            </a:r>
            <a:endParaRPr lang="en-IN" sz="3600" dirty="0">
              <a:solidFill>
                <a:srgbClr val="CCCCCC"/>
              </a:solidFill>
              <a:latin typeface="Consolas" panose="020B0609020204030204" pitchFamily="49" charset="0"/>
            </a:endParaRPr>
          </a:p>
        </p:txBody>
      </p:sp>
      <p:sp>
        <p:nvSpPr>
          <p:cNvPr id="14" name="Title 1">
            <a:extLst>
              <a:ext uri="{FF2B5EF4-FFF2-40B4-BE49-F238E27FC236}">
                <a16:creationId xmlns:a16="http://schemas.microsoft.com/office/drawing/2014/main" xmlns="" id="{BB7DDE29-AC32-6050-0013-083A7866FAB5}"/>
              </a:ext>
            </a:extLst>
          </p:cNvPr>
          <p:cNvSpPr txBox="1">
            <a:spLocks/>
          </p:cNvSpPr>
          <p:nvPr/>
        </p:nvSpPr>
        <p:spPr>
          <a:xfrm>
            <a:off x="499872" y="3476695"/>
            <a:ext cx="3063240" cy="312563"/>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sz="1600" i="1" dirty="0" smtClean="0">
                <a:solidFill>
                  <a:srgbClr val="0070C0"/>
                </a:solidFill>
                <a:cs typeface="Hadassah Friedlaender" panose="02020603050405020304" pitchFamily="18" charset="-79"/>
              </a:rPr>
              <a:t>Round 2</a:t>
            </a:r>
            <a:endParaRPr lang="en-IN" sz="1600" i="1" dirty="0">
              <a:solidFill>
                <a:srgbClr val="0070C0"/>
              </a:solidFill>
              <a:cs typeface="Hadassah Friedlaender" panose="02020603050405020304" pitchFamily="18" charset="-79"/>
            </a:endParaRPr>
          </a:p>
        </p:txBody>
      </p:sp>
      <p:sp>
        <p:nvSpPr>
          <p:cNvPr id="15" name="Title 1">
            <a:extLst>
              <a:ext uri="{FF2B5EF4-FFF2-40B4-BE49-F238E27FC236}">
                <a16:creationId xmlns:a16="http://schemas.microsoft.com/office/drawing/2014/main" xmlns="" id="{BB7DDE29-AC32-6050-0013-083A7866FAB5}"/>
              </a:ext>
            </a:extLst>
          </p:cNvPr>
          <p:cNvSpPr txBox="1">
            <a:spLocks/>
          </p:cNvSpPr>
          <p:nvPr/>
        </p:nvSpPr>
        <p:spPr>
          <a:xfrm>
            <a:off x="6649919" y="665947"/>
            <a:ext cx="3063240" cy="312563"/>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sz="1600" i="1" dirty="0" smtClean="0">
                <a:solidFill>
                  <a:srgbClr val="0070C0"/>
                </a:solidFill>
                <a:cs typeface="Hadassah Friedlaender" panose="02020603050405020304" pitchFamily="18" charset="-79"/>
              </a:rPr>
              <a:t>Round 3</a:t>
            </a:r>
            <a:endParaRPr lang="en-IN" sz="1600" i="1" dirty="0">
              <a:solidFill>
                <a:srgbClr val="0070C0"/>
              </a:solidFill>
              <a:cs typeface="Hadassah Friedlaender" panose="02020603050405020304" pitchFamily="18" charset="-79"/>
            </a:endParaRPr>
          </a:p>
        </p:txBody>
      </p:sp>
      <p:sp>
        <p:nvSpPr>
          <p:cNvPr id="16" name="Title 1">
            <a:extLst>
              <a:ext uri="{FF2B5EF4-FFF2-40B4-BE49-F238E27FC236}">
                <a16:creationId xmlns:a16="http://schemas.microsoft.com/office/drawing/2014/main" xmlns="" id="{BB7DDE29-AC32-6050-0013-083A7866FAB5}"/>
              </a:ext>
            </a:extLst>
          </p:cNvPr>
          <p:cNvSpPr txBox="1">
            <a:spLocks/>
          </p:cNvSpPr>
          <p:nvPr/>
        </p:nvSpPr>
        <p:spPr>
          <a:xfrm>
            <a:off x="6731861" y="3492241"/>
            <a:ext cx="3063240" cy="312563"/>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sz="1600" i="1" dirty="0" smtClean="0">
                <a:solidFill>
                  <a:srgbClr val="0070C0"/>
                </a:solidFill>
                <a:cs typeface="Hadassah Friedlaender" panose="02020603050405020304" pitchFamily="18" charset="-79"/>
              </a:rPr>
              <a:t>Round 4</a:t>
            </a:r>
            <a:endParaRPr lang="en-IN" sz="1600" i="1" dirty="0">
              <a:solidFill>
                <a:srgbClr val="0070C0"/>
              </a:solidFill>
              <a:cs typeface="Hadassah Friedlaender" panose="02020603050405020304" pitchFamily="18" charset="-79"/>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872" y="1053706"/>
            <a:ext cx="4968671" cy="2034716"/>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72" y="3857693"/>
            <a:ext cx="5006774" cy="2019475"/>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1861" y="978510"/>
            <a:ext cx="4991533" cy="1981372"/>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54723" y="3838641"/>
            <a:ext cx="4968671" cy="2057578"/>
          </a:xfrm>
          <a:prstGeom prst="rect">
            <a:avLst/>
          </a:prstGeom>
        </p:spPr>
      </p:pic>
    </p:spTree>
    <p:extLst>
      <p:ext uri="{BB962C8B-B14F-4D97-AF65-F5344CB8AC3E}">
        <p14:creationId xmlns:p14="http://schemas.microsoft.com/office/powerpoint/2010/main" val="3123785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28D8E61-5529-402A-BD7F-180BB9FD5468}" type="datetime1">
              <a:rPr lang="en-US" smtClean="0"/>
              <a:t>4/29/2025</a:t>
            </a:fld>
            <a:endParaRPr lang="en-US"/>
          </a:p>
        </p:txBody>
      </p:sp>
      <p:sp>
        <p:nvSpPr>
          <p:cNvPr id="4" name="Footer Placeholder 3"/>
          <p:cNvSpPr>
            <a:spLocks noGrp="1"/>
          </p:cNvSpPr>
          <p:nvPr>
            <p:ph type="ftr" sz="quarter" idx="11"/>
          </p:nvPr>
        </p:nvSpPr>
        <p:spPr/>
        <p:txBody>
          <a:bodyPr/>
          <a:lstStyle/>
          <a:p>
            <a:r>
              <a:rPr lang="en-US" smtClean="0"/>
              <a:t>Project Review - I</a:t>
            </a:r>
            <a:endParaRPr lang="en-US"/>
          </a:p>
        </p:txBody>
      </p:sp>
      <p:sp>
        <p:nvSpPr>
          <p:cNvPr id="5" name="Slide Number Placeholder 4"/>
          <p:cNvSpPr>
            <a:spLocks noGrp="1"/>
          </p:cNvSpPr>
          <p:nvPr>
            <p:ph type="sldNum" sz="quarter" idx="12"/>
          </p:nvPr>
        </p:nvSpPr>
        <p:spPr/>
        <p:txBody>
          <a:bodyPr/>
          <a:lstStyle/>
          <a:p>
            <a:fld id="{AEB2F0F4-58EC-4E39-AA52-7B0252CA9FE9}" type="slidenum">
              <a:rPr lang="en-US" smtClean="0"/>
              <a:pPr/>
              <a:t>32</a:t>
            </a:fld>
            <a:endParaRPr lang="en-US"/>
          </a:p>
        </p:txBody>
      </p:sp>
      <p:sp>
        <p:nvSpPr>
          <p:cNvPr id="8" name="Title 1">
            <a:extLst>
              <a:ext uri="{FF2B5EF4-FFF2-40B4-BE49-F238E27FC236}">
                <a16:creationId xmlns:a16="http://schemas.microsoft.com/office/drawing/2014/main" xmlns="" id="{BB7DDE29-AC32-6050-0013-083A7866FAB5}"/>
              </a:ext>
            </a:extLst>
          </p:cNvPr>
          <p:cNvSpPr>
            <a:spLocks noGrp="1"/>
          </p:cNvSpPr>
          <p:nvPr>
            <p:ph type="title"/>
          </p:nvPr>
        </p:nvSpPr>
        <p:spPr>
          <a:xfrm>
            <a:off x="613214" y="445204"/>
            <a:ext cx="3063240" cy="312563"/>
          </a:xfrm>
        </p:spPr>
        <p:txBody>
          <a:bodyPr>
            <a:noAutofit/>
          </a:bodyPr>
          <a:lstStyle/>
          <a:p>
            <a:r>
              <a:rPr lang="en-IN" sz="1600" i="1" dirty="0" smtClean="0">
                <a:solidFill>
                  <a:srgbClr val="0070C0"/>
                </a:solidFill>
                <a:cs typeface="Hadassah Friedlaender" panose="02020603050405020304" pitchFamily="18" charset="-79"/>
              </a:rPr>
              <a:t>Final Global Model </a:t>
            </a:r>
            <a:endParaRPr lang="en-IN" sz="1600" i="1" dirty="0">
              <a:solidFill>
                <a:srgbClr val="0070C0"/>
              </a:solidFill>
              <a:cs typeface="Hadassah Friedlaender" panose="02020603050405020304" pitchFamily="18" charset="-79"/>
            </a:endParaRPr>
          </a:p>
        </p:txBody>
      </p:sp>
      <p:sp>
        <p:nvSpPr>
          <p:cNvPr id="10" name="Title 1">
            <a:extLst>
              <a:ext uri="{FF2B5EF4-FFF2-40B4-BE49-F238E27FC236}">
                <a16:creationId xmlns:a16="http://schemas.microsoft.com/office/drawing/2014/main" xmlns="" id="{BB7DDE29-AC32-6050-0013-083A7866FAB5}"/>
              </a:ext>
            </a:extLst>
          </p:cNvPr>
          <p:cNvSpPr txBox="1">
            <a:spLocks/>
          </p:cNvSpPr>
          <p:nvPr/>
        </p:nvSpPr>
        <p:spPr>
          <a:xfrm>
            <a:off x="613214" y="3187909"/>
            <a:ext cx="5229955" cy="373594"/>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sz="1600" i="1" dirty="0" smtClean="0">
                <a:solidFill>
                  <a:srgbClr val="0070C0"/>
                </a:solidFill>
                <a:cs typeface="Hadassah Friedlaender" panose="02020603050405020304" pitchFamily="18" charset="-79"/>
              </a:rPr>
              <a:t>Accuracy Convergence </a:t>
            </a:r>
            <a:endParaRPr lang="en-IN" sz="1600" i="1" dirty="0">
              <a:solidFill>
                <a:srgbClr val="0070C0"/>
              </a:solidFill>
              <a:cs typeface="Hadassah Friedlaender" panose="02020603050405020304" pitchFamily="18" charset="-79"/>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214" y="757767"/>
            <a:ext cx="5006774" cy="1996613"/>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868" t="2822"/>
          <a:stretch/>
        </p:blipFill>
        <p:spPr>
          <a:xfrm>
            <a:off x="613214" y="3708126"/>
            <a:ext cx="5403538" cy="2355551"/>
          </a:xfrm>
          <a:prstGeom prst="rect">
            <a:avLst/>
          </a:prstGeom>
        </p:spPr>
      </p:pic>
    </p:spTree>
    <p:extLst>
      <p:ext uri="{BB962C8B-B14F-4D97-AF65-F5344CB8AC3E}">
        <p14:creationId xmlns:p14="http://schemas.microsoft.com/office/powerpoint/2010/main" val="56468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EF3DC76-CBAC-7F8F-EEB5-221D3D2238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B7DDE29-AC32-6050-0013-083A7866FAB5}"/>
              </a:ext>
            </a:extLst>
          </p:cNvPr>
          <p:cNvSpPr>
            <a:spLocks noGrp="1"/>
          </p:cNvSpPr>
          <p:nvPr>
            <p:ph type="title"/>
          </p:nvPr>
        </p:nvSpPr>
        <p:spPr>
          <a:xfrm>
            <a:off x="499872" y="731192"/>
            <a:ext cx="3063240" cy="312563"/>
          </a:xfrm>
        </p:spPr>
        <p:txBody>
          <a:bodyPr>
            <a:noAutofit/>
          </a:bodyPr>
          <a:lstStyle/>
          <a:p>
            <a:r>
              <a:rPr lang="en-IN" sz="1600" i="1" dirty="0" smtClean="0">
                <a:solidFill>
                  <a:srgbClr val="0070C0"/>
                </a:solidFill>
                <a:cs typeface="Hadassah Friedlaender" panose="02020603050405020304" pitchFamily="18" charset="-79"/>
              </a:rPr>
              <a:t>Round 1</a:t>
            </a:r>
            <a:endParaRPr lang="en-IN" sz="1600" i="1" dirty="0">
              <a:solidFill>
                <a:srgbClr val="0070C0"/>
              </a:solidFill>
              <a:cs typeface="Hadassah Friedlaender" panose="02020603050405020304" pitchFamily="18" charset="-79"/>
            </a:endParaRPr>
          </a:p>
        </p:txBody>
      </p:sp>
      <p:sp>
        <p:nvSpPr>
          <p:cNvPr id="3" name="Date Placeholder 2">
            <a:extLst>
              <a:ext uri="{FF2B5EF4-FFF2-40B4-BE49-F238E27FC236}">
                <a16:creationId xmlns:a16="http://schemas.microsoft.com/office/drawing/2014/main" xmlns="" id="{C2E3B83E-8301-6EBF-3543-5D68DB8F27DA}"/>
              </a:ext>
            </a:extLst>
          </p:cNvPr>
          <p:cNvSpPr>
            <a:spLocks noGrp="1"/>
          </p:cNvSpPr>
          <p:nvPr>
            <p:ph type="dt" sz="half" idx="10"/>
          </p:nvPr>
        </p:nvSpPr>
        <p:spPr/>
        <p:txBody>
          <a:bodyPr/>
          <a:lstStyle/>
          <a:p>
            <a:fld id="{E3D23A54-D93D-410D-B5B1-B7D0C9214AF7}" type="datetime1">
              <a:rPr lang="en-US" smtClean="0"/>
              <a:t>4/29/2025</a:t>
            </a:fld>
            <a:endParaRPr lang="en-US" dirty="0"/>
          </a:p>
        </p:txBody>
      </p:sp>
      <p:sp>
        <p:nvSpPr>
          <p:cNvPr id="4" name="Footer Placeholder 3">
            <a:extLst>
              <a:ext uri="{FF2B5EF4-FFF2-40B4-BE49-F238E27FC236}">
                <a16:creationId xmlns:a16="http://schemas.microsoft.com/office/drawing/2014/main" xmlns="" id="{38CFEFD6-E015-E5A5-B7EE-8447681EABD5}"/>
              </a:ext>
            </a:extLst>
          </p:cNvPr>
          <p:cNvSpPr>
            <a:spLocks noGrp="1"/>
          </p:cNvSpPr>
          <p:nvPr>
            <p:ph type="ftr" sz="quarter" idx="11"/>
          </p:nvPr>
        </p:nvSpPr>
        <p:spPr/>
        <p:txBody>
          <a:bodyPr/>
          <a:lstStyle/>
          <a:p>
            <a:r>
              <a:rPr lang="en-US" dirty="0"/>
              <a:t>Project Review - 0</a:t>
            </a:r>
          </a:p>
        </p:txBody>
      </p:sp>
      <p:sp>
        <p:nvSpPr>
          <p:cNvPr id="5" name="Slide Number Placeholder 4">
            <a:extLst>
              <a:ext uri="{FF2B5EF4-FFF2-40B4-BE49-F238E27FC236}">
                <a16:creationId xmlns:a16="http://schemas.microsoft.com/office/drawing/2014/main" xmlns="" id="{A2EC9321-ACE0-BD3F-A9C6-83B0B92DF9CB}"/>
              </a:ext>
            </a:extLst>
          </p:cNvPr>
          <p:cNvSpPr>
            <a:spLocks noGrp="1"/>
          </p:cNvSpPr>
          <p:nvPr>
            <p:ph type="sldNum" sz="quarter" idx="12"/>
          </p:nvPr>
        </p:nvSpPr>
        <p:spPr>
          <a:solidFill>
            <a:srgbClr val="FF6600"/>
          </a:solidFill>
        </p:spPr>
        <p:txBody>
          <a:bodyPr/>
          <a:lstStyle/>
          <a:p>
            <a:fld id="{AEB2F0F4-58EC-4E39-AA52-7B0252CA9FE9}" type="slidenum">
              <a:rPr lang="en-US" smtClean="0"/>
              <a:pPr/>
              <a:t>33</a:t>
            </a:fld>
            <a:endParaRPr lang="en-US"/>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99872" y="1015601"/>
            <a:ext cx="5420481" cy="2353003"/>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875" y="3909690"/>
            <a:ext cx="5125165" cy="227679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5650" y="1053706"/>
            <a:ext cx="5096586" cy="2314898"/>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31861" y="3957322"/>
            <a:ext cx="4944165" cy="2229161"/>
          </a:xfrm>
          <a:prstGeom prst="rect">
            <a:avLst/>
          </a:prstGeom>
        </p:spPr>
      </p:pic>
      <p:sp>
        <p:nvSpPr>
          <p:cNvPr id="13" name="Title 1">
            <a:extLst>
              <a:ext uri="{FF2B5EF4-FFF2-40B4-BE49-F238E27FC236}">
                <a16:creationId xmlns:a16="http://schemas.microsoft.com/office/drawing/2014/main" xmlns="" id="{BB7DDE29-AC32-6050-0013-083A7866FAB5}"/>
              </a:ext>
            </a:extLst>
          </p:cNvPr>
          <p:cNvSpPr txBox="1">
            <a:spLocks/>
          </p:cNvSpPr>
          <p:nvPr/>
        </p:nvSpPr>
        <p:spPr>
          <a:xfrm>
            <a:off x="499872" y="51446"/>
            <a:ext cx="10308336" cy="688848"/>
          </a:xfrm>
          <a:prstGeom prst="rect">
            <a:avLst/>
          </a:prstGeom>
        </p:spPr>
        <p:txBody>
          <a:bodyPr bIns="91440" anchor="b" anchorCtr="0">
            <a:normAutofit fontScale="97500"/>
          </a:bodyPr>
          <a:lstStyle>
            <a:lvl1pPr algn="l" rtl="0" eaLnBrk="1" latinLnBrk="0" hangingPunct="1">
              <a:spcBef>
                <a:spcPct val="0"/>
              </a:spcBef>
              <a:buNone/>
              <a:defRPr kumimoji="0" sz="4000" kern="1200">
                <a:solidFill>
                  <a:schemeClr val="tx2"/>
                </a:solidFill>
                <a:latin typeface="+mj-lt"/>
                <a:ea typeface="+mj-ea"/>
                <a:cs typeface="+mj-cs"/>
              </a:defRPr>
            </a:lvl1pPr>
          </a:lstStyle>
          <a:p>
            <a:endParaRPr lang="en-IN" sz="3600" b="1" dirty="0">
              <a:solidFill>
                <a:srgbClr val="0070C0"/>
              </a:solidFill>
              <a:cs typeface="Hadassah Friedlaender" panose="02020603050405020304" pitchFamily="18" charset="-79"/>
            </a:endParaRPr>
          </a:p>
        </p:txBody>
      </p:sp>
      <p:sp>
        <p:nvSpPr>
          <p:cNvPr id="14" name="Title 1">
            <a:extLst>
              <a:ext uri="{FF2B5EF4-FFF2-40B4-BE49-F238E27FC236}">
                <a16:creationId xmlns:a16="http://schemas.microsoft.com/office/drawing/2014/main" xmlns="" id="{BB7DDE29-AC32-6050-0013-083A7866FAB5}"/>
              </a:ext>
            </a:extLst>
          </p:cNvPr>
          <p:cNvSpPr txBox="1">
            <a:spLocks/>
          </p:cNvSpPr>
          <p:nvPr/>
        </p:nvSpPr>
        <p:spPr>
          <a:xfrm>
            <a:off x="528875" y="3563870"/>
            <a:ext cx="3063240" cy="312563"/>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sz="1600" i="1" dirty="0" smtClean="0">
                <a:solidFill>
                  <a:srgbClr val="0070C0"/>
                </a:solidFill>
                <a:cs typeface="Hadassah Friedlaender" panose="02020603050405020304" pitchFamily="18" charset="-79"/>
              </a:rPr>
              <a:t>Round 2</a:t>
            </a:r>
            <a:endParaRPr lang="en-IN" sz="1600" i="1" dirty="0">
              <a:solidFill>
                <a:srgbClr val="0070C0"/>
              </a:solidFill>
              <a:cs typeface="Hadassah Friedlaender" panose="02020603050405020304" pitchFamily="18" charset="-79"/>
            </a:endParaRPr>
          </a:p>
        </p:txBody>
      </p:sp>
      <p:sp>
        <p:nvSpPr>
          <p:cNvPr id="15" name="Title 1">
            <a:extLst>
              <a:ext uri="{FF2B5EF4-FFF2-40B4-BE49-F238E27FC236}">
                <a16:creationId xmlns:a16="http://schemas.microsoft.com/office/drawing/2014/main" xmlns="" id="{BB7DDE29-AC32-6050-0013-083A7866FAB5}"/>
              </a:ext>
            </a:extLst>
          </p:cNvPr>
          <p:cNvSpPr txBox="1">
            <a:spLocks/>
          </p:cNvSpPr>
          <p:nvPr/>
        </p:nvSpPr>
        <p:spPr>
          <a:xfrm>
            <a:off x="6649919" y="665947"/>
            <a:ext cx="3063240" cy="312563"/>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sz="1600" i="1" dirty="0" smtClean="0">
                <a:solidFill>
                  <a:srgbClr val="0070C0"/>
                </a:solidFill>
                <a:cs typeface="Hadassah Friedlaender" panose="02020603050405020304" pitchFamily="18" charset="-79"/>
              </a:rPr>
              <a:t>Round 3</a:t>
            </a:r>
            <a:endParaRPr lang="en-IN" sz="1600" i="1" dirty="0">
              <a:solidFill>
                <a:srgbClr val="0070C0"/>
              </a:solidFill>
              <a:cs typeface="Hadassah Friedlaender" panose="02020603050405020304" pitchFamily="18" charset="-79"/>
            </a:endParaRPr>
          </a:p>
        </p:txBody>
      </p:sp>
      <p:sp>
        <p:nvSpPr>
          <p:cNvPr id="16" name="Title 1">
            <a:extLst>
              <a:ext uri="{FF2B5EF4-FFF2-40B4-BE49-F238E27FC236}">
                <a16:creationId xmlns:a16="http://schemas.microsoft.com/office/drawing/2014/main" xmlns="" id="{BB7DDE29-AC32-6050-0013-083A7866FAB5}"/>
              </a:ext>
            </a:extLst>
          </p:cNvPr>
          <p:cNvSpPr txBox="1">
            <a:spLocks/>
          </p:cNvSpPr>
          <p:nvPr/>
        </p:nvSpPr>
        <p:spPr>
          <a:xfrm>
            <a:off x="6731861" y="3563871"/>
            <a:ext cx="3063240" cy="312563"/>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sz="1600" i="1" dirty="0" smtClean="0">
                <a:solidFill>
                  <a:srgbClr val="0070C0"/>
                </a:solidFill>
                <a:cs typeface="Hadassah Friedlaender" panose="02020603050405020304" pitchFamily="18" charset="-79"/>
              </a:rPr>
              <a:t>Round 4</a:t>
            </a:r>
            <a:endParaRPr lang="en-IN" sz="1600" i="1" dirty="0">
              <a:solidFill>
                <a:srgbClr val="0070C0"/>
              </a:solidFill>
              <a:cs typeface="Hadassah Friedlaender" panose="02020603050405020304" pitchFamily="18" charset="-79"/>
            </a:endParaRPr>
          </a:p>
        </p:txBody>
      </p:sp>
      <p:sp>
        <p:nvSpPr>
          <p:cNvPr id="17" name="Title 1">
            <a:extLst>
              <a:ext uri="{FF2B5EF4-FFF2-40B4-BE49-F238E27FC236}">
                <a16:creationId xmlns:a16="http://schemas.microsoft.com/office/drawing/2014/main" xmlns="" id="{BB7DDE29-AC32-6050-0013-083A7866FAB5}"/>
              </a:ext>
            </a:extLst>
          </p:cNvPr>
          <p:cNvSpPr txBox="1">
            <a:spLocks/>
          </p:cNvSpPr>
          <p:nvPr/>
        </p:nvSpPr>
        <p:spPr>
          <a:xfrm>
            <a:off x="195072" y="183870"/>
            <a:ext cx="10308336" cy="688848"/>
          </a:xfrm>
          <a:prstGeom prst="rect">
            <a:avLst/>
          </a:prstGeom>
        </p:spPr>
        <p:txBody>
          <a:bodyPr bIns="91440" anchor="b" anchorCtr="0">
            <a:normAutofit fontScale="975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sz="3200" b="1" dirty="0">
                <a:solidFill>
                  <a:srgbClr val="0070C0"/>
                </a:solidFill>
                <a:cs typeface="Hadassah Friedlaender" panose="02020603050405020304" pitchFamily="18" charset="-79"/>
              </a:rPr>
              <a:t>Simulated </a:t>
            </a:r>
            <a:r>
              <a:rPr lang="en-IN" sz="3200" b="1" dirty="0" smtClean="0">
                <a:solidFill>
                  <a:srgbClr val="0070C0"/>
                </a:solidFill>
                <a:cs typeface="Hadassah Friedlaender" panose="02020603050405020304" pitchFamily="18" charset="-79"/>
              </a:rPr>
              <a:t>Result For FL - </a:t>
            </a:r>
            <a:r>
              <a:rPr lang="en-IN" sz="3200" dirty="0" err="1" smtClean="0">
                <a:solidFill>
                  <a:srgbClr val="4EC9B0"/>
                </a:solidFill>
                <a:latin typeface="Consolas" panose="020B0609020204030204" pitchFamily="49" charset="0"/>
              </a:rPr>
              <a:t>MobileNetCapsleNet</a:t>
            </a:r>
            <a:endParaRPr lang="en-IN" sz="3200" dirty="0">
              <a:solidFill>
                <a:srgbClr val="CCCCCC"/>
              </a:solidFill>
              <a:latin typeface="Consolas" panose="020B0609020204030204" pitchFamily="49" charset="0"/>
            </a:endParaRPr>
          </a:p>
        </p:txBody>
      </p:sp>
    </p:spTree>
    <p:extLst>
      <p:ext uri="{BB962C8B-B14F-4D97-AF65-F5344CB8AC3E}">
        <p14:creationId xmlns:p14="http://schemas.microsoft.com/office/powerpoint/2010/main" val="29774145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28D8E61-5529-402A-BD7F-180BB9FD5468}" type="datetime1">
              <a:rPr lang="en-US" smtClean="0"/>
              <a:t>4/29/2025</a:t>
            </a:fld>
            <a:endParaRPr lang="en-US"/>
          </a:p>
        </p:txBody>
      </p:sp>
      <p:sp>
        <p:nvSpPr>
          <p:cNvPr id="4" name="Footer Placeholder 3"/>
          <p:cNvSpPr>
            <a:spLocks noGrp="1"/>
          </p:cNvSpPr>
          <p:nvPr>
            <p:ph type="ftr" sz="quarter" idx="11"/>
          </p:nvPr>
        </p:nvSpPr>
        <p:spPr/>
        <p:txBody>
          <a:bodyPr/>
          <a:lstStyle/>
          <a:p>
            <a:r>
              <a:rPr lang="en-US" smtClean="0"/>
              <a:t>Project Review - I</a:t>
            </a:r>
            <a:endParaRPr lang="en-US"/>
          </a:p>
        </p:txBody>
      </p:sp>
      <p:sp>
        <p:nvSpPr>
          <p:cNvPr id="5" name="Slide Number Placeholder 4"/>
          <p:cNvSpPr>
            <a:spLocks noGrp="1"/>
          </p:cNvSpPr>
          <p:nvPr>
            <p:ph type="sldNum" sz="quarter" idx="12"/>
          </p:nvPr>
        </p:nvSpPr>
        <p:spPr/>
        <p:txBody>
          <a:bodyPr/>
          <a:lstStyle/>
          <a:p>
            <a:fld id="{AEB2F0F4-58EC-4E39-AA52-7B0252CA9FE9}" type="slidenum">
              <a:rPr lang="en-US" smtClean="0"/>
              <a:pPr/>
              <a:t>34</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216" y="769435"/>
            <a:ext cx="5229955" cy="2200582"/>
          </a:xfrm>
          <a:prstGeom prst="rect">
            <a:avLst/>
          </a:prstGeom>
        </p:spPr>
      </p:pic>
      <p:sp>
        <p:nvSpPr>
          <p:cNvPr id="8" name="Title 1">
            <a:extLst>
              <a:ext uri="{FF2B5EF4-FFF2-40B4-BE49-F238E27FC236}">
                <a16:creationId xmlns:a16="http://schemas.microsoft.com/office/drawing/2014/main" xmlns="" id="{BB7DDE29-AC32-6050-0013-083A7866FAB5}"/>
              </a:ext>
            </a:extLst>
          </p:cNvPr>
          <p:cNvSpPr>
            <a:spLocks noGrp="1"/>
          </p:cNvSpPr>
          <p:nvPr>
            <p:ph type="title"/>
          </p:nvPr>
        </p:nvSpPr>
        <p:spPr>
          <a:xfrm>
            <a:off x="613216" y="456872"/>
            <a:ext cx="3063240" cy="312563"/>
          </a:xfrm>
        </p:spPr>
        <p:txBody>
          <a:bodyPr>
            <a:noAutofit/>
          </a:bodyPr>
          <a:lstStyle/>
          <a:p>
            <a:r>
              <a:rPr lang="en-IN" sz="1600" i="1" dirty="0" smtClean="0">
                <a:solidFill>
                  <a:srgbClr val="0070C0"/>
                </a:solidFill>
                <a:cs typeface="Hadassah Friedlaender" panose="02020603050405020304" pitchFamily="18" charset="-79"/>
              </a:rPr>
              <a:t>Final Global Model </a:t>
            </a:r>
            <a:endParaRPr lang="en-IN" sz="1600" i="1" dirty="0">
              <a:solidFill>
                <a:srgbClr val="0070C0"/>
              </a:solidFill>
              <a:cs typeface="Hadassah Friedlaender" panose="02020603050405020304" pitchFamily="18" charset="-79"/>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215" y="3897735"/>
            <a:ext cx="5229955" cy="2312565"/>
          </a:xfrm>
          <a:prstGeom prst="rect">
            <a:avLst/>
          </a:prstGeom>
        </p:spPr>
      </p:pic>
      <p:sp>
        <p:nvSpPr>
          <p:cNvPr id="10" name="Title 1">
            <a:extLst>
              <a:ext uri="{FF2B5EF4-FFF2-40B4-BE49-F238E27FC236}">
                <a16:creationId xmlns:a16="http://schemas.microsoft.com/office/drawing/2014/main" xmlns="" id="{BB7DDE29-AC32-6050-0013-083A7866FAB5}"/>
              </a:ext>
            </a:extLst>
          </p:cNvPr>
          <p:cNvSpPr txBox="1">
            <a:spLocks/>
          </p:cNvSpPr>
          <p:nvPr/>
        </p:nvSpPr>
        <p:spPr>
          <a:xfrm>
            <a:off x="613214" y="3333641"/>
            <a:ext cx="5229955" cy="373594"/>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sz="1600" i="1" dirty="0" smtClean="0">
                <a:solidFill>
                  <a:srgbClr val="0070C0"/>
                </a:solidFill>
                <a:cs typeface="Hadassah Friedlaender" panose="02020603050405020304" pitchFamily="18" charset="-79"/>
              </a:rPr>
              <a:t>Accuracy Convergence </a:t>
            </a:r>
            <a:endParaRPr lang="en-IN" sz="1600" i="1" dirty="0">
              <a:solidFill>
                <a:srgbClr val="0070C0"/>
              </a:solidFill>
              <a:cs typeface="Hadassah Friedlaender" panose="02020603050405020304" pitchFamily="18" charset="-79"/>
            </a:endParaRPr>
          </a:p>
        </p:txBody>
      </p:sp>
    </p:spTree>
    <p:extLst>
      <p:ext uri="{BB962C8B-B14F-4D97-AF65-F5344CB8AC3E}">
        <p14:creationId xmlns:p14="http://schemas.microsoft.com/office/powerpoint/2010/main" val="3227286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6D0E4A8D-58BE-C02D-36BE-699BDA3A19BE}"/>
              </a:ext>
            </a:extLst>
          </p:cNvPr>
          <p:cNvSpPr>
            <a:spLocks noGrp="1"/>
          </p:cNvSpPr>
          <p:nvPr>
            <p:ph type="dt" sz="half" idx="10"/>
          </p:nvPr>
        </p:nvSpPr>
        <p:spPr/>
        <p:txBody>
          <a:bodyPr/>
          <a:lstStyle/>
          <a:p>
            <a:fld id="{228D8E61-5529-402A-BD7F-180BB9FD5468}" type="datetime1">
              <a:rPr lang="en-US" smtClean="0"/>
              <a:t>4/29/2025</a:t>
            </a:fld>
            <a:endParaRPr lang="en-US"/>
          </a:p>
        </p:txBody>
      </p:sp>
      <p:sp>
        <p:nvSpPr>
          <p:cNvPr id="4" name="Footer Placeholder 3">
            <a:extLst>
              <a:ext uri="{FF2B5EF4-FFF2-40B4-BE49-F238E27FC236}">
                <a16:creationId xmlns:a16="http://schemas.microsoft.com/office/drawing/2014/main" xmlns="" id="{CE15747A-298F-0B49-DD93-BFB3685A83CC}"/>
              </a:ext>
            </a:extLst>
          </p:cNvPr>
          <p:cNvSpPr>
            <a:spLocks noGrp="1"/>
          </p:cNvSpPr>
          <p:nvPr>
            <p:ph type="ftr" sz="quarter" idx="11"/>
          </p:nvPr>
        </p:nvSpPr>
        <p:spPr/>
        <p:txBody>
          <a:bodyPr/>
          <a:lstStyle/>
          <a:p>
            <a:r>
              <a:rPr lang="en-US"/>
              <a:t>Project Review - I</a:t>
            </a:r>
          </a:p>
        </p:txBody>
      </p:sp>
      <p:sp>
        <p:nvSpPr>
          <p:cNvPr id="5" name="Slide Number Placeholder 4">
            <a:extLst>
              <a:ext uri="{FF2B5EF4-FFF2-40B4-BE49-F238E27FC236}">
                <a16:creationId xmlns:a16="http://schemas.microsoft.com/office/drawing/2014/main" xmlns="" id="{C2F2AB63-B3A1-0112-4D5F-23F9EEF275D1}"/>
              </a:ext>
            </a:extLst>
          </p:cNvPr>
          <p:cNvSpPr>
            <a:spLocks noGrp="1"/>
          </p:cNvSpPr>
          <p:nvPr>
            <p:ph type="sldNum" sz="quarter" idx="12"/>
          </p:nvPr>
        </p:nvSpPr>
        <p:spPr/>
        <p:txBody>
          <a:bodyPr/>
          <a:lstStyle/>
          <a:p>
            <a:fld id="{AEB2F0F4-58EC-4E39-AA52-7B0252CA9FE9}" type="slidenum">
              <a:rPr lang="en-US" smtClean="0"/>
              <a:pPr/>
              <a:t>35</a:t>
            </a:fld>
            <a:endParaRPr lang="en-US"/>
          </a:p>
        </p:txBody>
      </p:sp>
      <p:graphicFrame>
        <p:nvGraphicFramePr>
          <p:cNvPr id="11" name="Table 10">
            <a:extLst>
              <a:ext uri="{FF2B5EF4-FFF2-40B4-BE49-F238E27FC236}">
                <a16:creationId xmlns:a16="http://schemas.microsoft.com/office/drawing/2014/main" xmlns="" id="{8139C9FF-1891-AF0B-12A6-808205BB4F40}"/>
              </a:ext>
            </a:extLst>
          </p:cNvPr>
          <p:cNvGraphicFramePr>
            <a:graphicFrameLocks noGrp="1"/>
          </p:cNvGraphicFramePr>
          <p:nvPr>
            <p:extLst/>
          </p:nvPr>
        </p:nvGraphicFramePr>
        <p:xfrm>
          <a:off x="592976" y="4420875"/>
          <a:ext cx="5881176" cy="1447800"/>
        </p:xfrm>
        <a:graphic>
          <a:graphicData uri="http://schemas.openxmlformats.org/drawingml/2006/table">
            <a:tbl>
              <a:tblPr firstRow="1" bandRow="1">
                <a:tableStyleId>{5940675A-B579-460E-94D1-54222C63F5DA}</a:tableStyleId>
              </a:tblPr>
              <a:tblGrid>
                <a:gridCol w="2040696">
                  <a:extLst>
                    <a:ext uri="{9D8B030D-6E8A-4147-A177-3AD203B41FA5}">
                      <a16:colId xmlns:a16="http://schemas.microsoft.com/office/drawing/2014/main" xmlns="" val="1090266789"/>
                    </a:ext>
                  </a:extLst>
                </a:gridCol>
                <a:gridCol w="1880088">
                  <a:extLst>
                    <a:ext uri="{9D8B030D-6E8A-4147-A177-3AD203B41FA5}">
                      <a16:colId xmlns:a16="http://schemas.microsoft.com/office/drawing/2014/main" xmlns="" val="93353769"/>
                    </a:ext>
                  </a:extLst>
                </a:gridCol>
                <a:gridCol w="1960392">
                  <a:extLst>
                    <a:ext uri="{9D8B030D-6E8A-4147-A177-3AD203B41FA5}">
                      <a16:colId xmlns:a16="http://schemas.microsoft.com/office/drawing/2014/main" xmlns="" val="3374802797"/>
                    </a:ext>
                  </a:extLst>
                </a:gridCol>
              </a:tblGrid>
              <a:tr h="370840">
                <a:tc>
                  <a:txBody>
                    <a:bodyPr/>
                    <a:lstStyle/>
                    <a:p>
                      <a:r>
                        <a:rPr lang="en-US" sz="1600" dirty="0"/>
                        <a:t>Metrics</a:t>
                      </a:r>
                      <a:endParaRPr lang="en-IN" sz="1600" dirty="0"/>
                    </a:p>
                  </a:txBody>
                  <a:tcPr>
                    <a:gradFill flip="none" rotWithShape="1">
                      <a:gsLst>
                        <a:gs pos="0">
                          <a:schemeClr val="bg1">
                            <a:shade val="30000"/>
                            <a:satMod val="115000"/>
                            <a:alpha val="0"/>
                            <a:lumMod val="69000"/>
                          </a:schemeClr>
                        </a:gs>
                        <a:gs pos="50000">
                          <a:schemeClr val="bg1">
                            <a:lumMod val="85000"/>
                            <a:shade val="67500"/>
                            <a:satMod val="115000"/>
                          </a:schemeClr>
                        </a:gs>
                        <a:gs pos="100000">
                          <a:schemeClr val="bg1">
                            <a:lumMod val="85000"/>
                            <a:shade val="100000"/>
                            <a:satMod val="115000"/>
                          </a:schemeClr>
                        </a:gs>
                      </a:gsLst>
                      <a:lin ang="18900000" scaled="1"/>
                      <a:tileRect/>
                    </a:gradFill>
                  </a:tcPr>
                </a:tc>
                <a:tc>
                  <a:txBody>
                    <a:bodyPr/>
                    <a:lstStyle/>
                    <a:p>
                      <a:r>
                        <a:rPr lang="en-IN" sz="1600" dirty="0">
                          <a:solidFill>
                            <a:schemeClr val="tx1"/>
                          </a:solidFill>
                          <a:cs typeface="Hadassah Friedlaender" panose="02020603050405020304" pitchFamily="18" charset="-79"/>
                        </a:rPr>
                        <a:t>MobileNet Model</a:t>
                      </a:r>
                      <a:endParaRPr lang="en-IN" sz="1600" dirty="0"/>
                    </a:p>
                  </a:txBody>
                  <a:tcPr>
                    <a:gradFill flip="none" rotWithShape="1">
                      <a:gsLst>
                        <a:gs pos="0">
                          <a:schemeClr val="bg1">
                            <a:shade val="30000"/>
                            <a:satMod val="115000"/>
                            <a:alpha val="0"/>
                            <a:lumMod val="69000"/>
                          </a:schemeClr>
                        </a:gs>
                        <a:gs pos="50000">
                          <a:schemeClr val="bg1">
                            <a:lumMod val="85000"/>
                            <a:shade val="67500"/>
                            <a:satMod val="115000"/>
                          </a:schemeClr>
                        </a:gs>
                        <a:gs pos="100000">
                          <a:schemeClr val="bg1">
                            <a:lumMod val="85000"/>
                            <a:shade val="100000"/>
                            <a:satMod val="115000"/>
                          </a:schemeClr>
                        </a:gs>
                      </a:gsLst>
                      <a:lin ang="18900000" scaled="1"/>
                      <a:tileRect/>
                    </a:gradFill>
                  </a:tcPr>
                </a:tc>
                <a:tc>
                  <a:txBody>
                    <a:bodyPr/>
                    <a:lstStyle/>
                    <a:p>
                      <a:r>
                        <a:rPr lang="en-IN" sz="1400" dirty="0">
                          <a:solidFill>
                            <a:schemeClr val="tx1"/>
                          </a:solidFill>
                          <a:cs typeface="Hadassah Friedlaender" panose="02020603050405020304" pitchFamily="18" charset="-79"/>
                        </a:rPr>
                        <a:t>MobileNetCapsNet </a:t>
                      </a:r>
                      <a:endParaRPr lang="en-IN" sz="1400" dirty="0"/>
                    </a:p>
                  </a:txBody>
                  <a:tcPr>
                    <a:gradFill flip="none" rotWithShape="1">
                      <a:gsLst>
                        <a:gs pos="0">
                          <a:schemeClr val="bg1">
                            <a:shade val="30000"/>
                            <a:satMod val="115000"/>
                            <a:alpha val="0"/>
                            <a:lumMod val="69000"/>
                          </a:schemeClr>
                        </a:gs>
                        <a:gs pos="50000">
                          <a:schemeClr val="bg1">
                            <a:lumMod val="85000"/>
                            <a:shade val="67500"/>
                            <a:satMod val="115000"/>
                          </a:schemeClr>
                        </a:gs>
                        <a:gs pos="100000">
                          <a:schemeClr val="bg1">
                            <a:lumMod val="85000"/>
                            <a:shade val="100000"/>
                            <a:satMod val="115000"/>
                          </a:schemeClr>
                        </a:gs>
                      </a:gsLst>
                      <a:lin ang="18900000" scaled="1"/>
                      <a:tileRect/>
                    </a:gradFill>
                  </a:tcPr>
                </a:tc>
                <a:extLst>
                  <a:ext uri="{0D108BD9-81ED-4DB2-BD59-A6C34878D82A}">
                    <a16:rowId xmlns:a16="http://schemas.microsoft.com/office/drawing/2014/main" xmlns="" val="3561090866"/>
                  </a:ext>
                </a:extLst>
              </a:tr>
              <a:tr h="0">
                <a:tc>
                  <a:txBody>
                    <a:bodyPr/>
                    <a:lstStyle/>
                    <a:p>
                      <a:r>
                        <a:rPr lang="en-IN" sz="1600" dirty="0"/>
                        <a:t>Model Size(</a:t>
                      </a:r>
                      <a:r>
                        <a:rPr lang="en-IN" sz="1400" dirty="0"/>
                        <a:t>in </a:t>
                      </a:r>
                      <a:r>
                        <a:rPr lang="en-US" sz="1400" dirty="0"/>
                        <a:t>MB</a:t>
                      </a:r>
                      <a:r>
                        <a:rPr lang="en-US" sz="1600" dirty="0"/>
                        <a:t>)</a:t>
                      </a:r>
                      <a:r>
                        <a:rPr lang="en-IN" sz="1600" dirty="0"/>
                        <a:t> </a:t>
                      </a:r>
                    </a:p>
                  </a:txBody>
                  <a:tcPr>
                    <a:gradFill flip="none" rotWithShape="1">
                      <a:gsLst>
                        <a:gs pos="0">
                          <a:schemeClr val="bg1">
                            <a:shade val="30000"/>
                            <a:satMod val="115000"/>
                            <a:alpha val="0"/>
                            <a:lumMod val="69000"/>
                          </a:schemeClr>
                        </a:gs>
                        <a:gs pos="50000">
                          <a:schemeClr val="bg1">
                            <a:lumMod val="85000"/>
                            <a:shade val="67500"/>
                            <a:satMod val="115000"/>
                          </a:schemeClr>
                        </a:gs>
                        <a:gs pos="100000">
                          <a:schemeClr val="bg1">
                            <a:lumMod val="85000"/>
                            <a:shade val="100000"/>
                            <a:satMod val="115000"/>
                          </a:schemeClr>
                        </a:gs>
                      </a:gsLst>
                      <a:lin ang="18900000" scaled="1"/>
                      <a:tileRect/>
                    </a:gradFill>
                  </a:tcPr>
                </a:tc>
                <a:tc>
                  <a:txBody>
                    <a:bodyPr/>
                    <a:lstStyle/>
                    <a:p>
                      <a:r>
                        <a:rPr lang="en-IN" sz="1600" dirty="0">
                          <a:solidFill>
                            <a:schemeClr val="tx1"/>
                          </a:solidFill>
                          <a:cs typeface="Hadassah Friedlaender" panose="02020603050405020304" pitchFamily="18" charset="-79"/>
                        </a:rPr>
                        <a:t>12.9</a:t>
                      </a:r>
                      <a:endParaRPr lang="en-IN" sz="1600" dirty="0"/>
                    </a:p>
                  </a:txBody>
                  <a:tcPr>
                    <a:gradFill flip="none" rotWithShape="1">
                      <a:gsLst>
                        <a:gs pos="0">
                          <a:schemeClr val="bg1">
                            <a:shade val="30000"/>
                            <a:satMod val="115000"/>
                            <a:alpha val="0"/>
                            <a:lumMod val="69000"/>
                          </a:schemeClr>
                        </a:gs>
                        <a:gs pos="50000">
                          <a:schemeClr val="bg1">
                            <a:lumMod val="85000"/>
                            <a:shade val="67500"/>
                            <a:satMod val="115000"/>
                          </a:schemeClr>
                        </a:gs>
                        <a:gs pos="100000">
                          <a:schemeClr val="bg1">
                            <a:lumMod val="85000"/>
                            <a:shade val="100000"/>
                            <a:satMod val="115000"/>
                          </a:schemeClr>
                        </a:gs>
                      </a:gsLst>
                      <a:lin ang="18900000" scaled="1"/>
                      <a:tileRect/>
                    </a:gradFill>
                  </a:tcPr>
                </a:tc>
                <a:tc>
                  <a:txBody>
                    <a:bodyPr/>
                    <a:lstStyle/>
                    <a:p>
                      <a:r>
                        <a:rPr lang="en-US" sz="1600" dirty="0"/>
                        <a:t>9.40</a:t>
                      </a:r>
                      <a:endParaRPr lang="en-IN" sz="1600" dirty="0"/>
                    </a:p>
                  </a:txBody>
                  <a:tcPr>
                    <a:gradFill flip="none" rotWithShape="1">
                      <a:gsLst>
                        <a:gs pos="0">
                          <a:schemeClr val="bg1">
                            <a:shade val="30000"/>
                            <a:satMod val="115000"/>
                            <a:alpha val="0"/>
                            <a:lumMod val="69000"/>
                          </a:schemeClr>
                        </a:gs>
                        <a:gs pos="50000">
                          <a:schemeClr val="bg1">
                            <a:lumMod val="85000"/>
                            <a:shade val="67500"/>
                            <a:satMod val="115000"/>
                          </a:schemeClr>
                        </a:gs>
                        <a:gs pos="100000">
                          <a:schemeClr val="bg1">
                            <a:lumMod val="85000"/>
                            <a:shade val="100000"/>
                            <a:satMod val="115000"/>
                          </a:schemeClr>
                        </a:gs>
                      </a:gsLst>
                      <a:lin ang="18900000" scaled="1"/>
                      <a:tileRect/>
                    </a:gradFill>
                  </a:tcPr>
                </a:tc>
                <a:extLst>
                  <a:ext uri="{0D108BD9-81ED-4DB2-BD59-A6C34878D82A}">
                    <a16:rowId xmlns:a16="http://schemas.microsoft.com/office/drawing/2014/main" xmlns="" val="2366588516"/>
                  </a:ext>
                </a:extLst>
              </a:tr>
              <a:tr h="370840">
                <a:tc>
                  <a:txBody>
                    <a:bodyPr/>
                    <a:lstStyle/>
                    <a:p>
                      <a:r>
                        <a:rPr lang="en-US" sz="1600" dirty="0"/>
                        <a:t>Initial Accuracy(</a:t>
                      </a:r>
                      <a:r>
                        <a:rPr lang="en-US" sz="1400" dirty="0"/>
                        <a:t>in %</a:t>
                      </a:r>
                      <a:r>
                        <a:rPr lang="en-US" sz="1600" dirty="0"/>
                        <a:t>)</a:t>
                      </a:r>
                      <a:endParaRPr lang="en-IN" sz="1600" dirty="0"/>
                    </a:p>
                  </a:txBody>
                  <a:tcPr>
                    <a:gradFill flip="none" rotWithShape="1">
                      <a:gsLst>
                        <a:gs pos="0">
                          <a:schemeClr val="bg1">
                            <a:shade val="30000"/>
                            <a:satMod val="115000"/>
                            <a:alpha val="0"/>
                            <a:lumMod val="69000"/>
                          </a:schemeClr>
                        </a:gs>
                        <a:gs pos="50000">
                          <a:schemeClr val="bg1">
                            <a:lumMod val="85000"/>
                            <a:shade val="67500"/>
                            <a:satMod val="115000"/>
                          </a:schemeClr>
                        </a:gs>
                        <a:gs pos="100000">
                          <a:schemeClr val="bg1">
                            <a:lumMod val="85000"/>
                            <a:shade val="100000"/>
                            <a:satMod val="115000"/>
                          </a:schemeClr>
                        </a:gs>
                      </a:gsLst>
                      <a:lin ang="18900000" scaled="1"/>
                      <a:tileRect/>
                    </a:gradFill>
                  </a:tcPr>
                </a:tc>
                <a:tc>
                  <a:txBody>
                    <a:bodyPr/>
                    <a:lstStyle/>
                    <a:p>
                      <a:r>
                        <a:rPr lang="en-US" sz="1600" dirty="0"/>
                        <a:t>76.16</a:t>
                      </a:r>
                      <a:endParaRPr lang="en-IN" sz="1600" dirty="0"/>
                    </a:p>
                  </a:txBody>
                  <a:tcPr>
                    <a:gradFill flip="none" rotWithShape="1">
                      <a:gsLst>
                        <a:gs pos="0">
                          <a:schemeClr val="bg1">
                            <a:shade val="30000"/>
                            <a:satMod val="115000"/>
                            <a:alpha val="0"/>
                            <a:lumMod val="69000"/>
                          </a:schemeClr>
                        </a:gs>
                        <a:gs pos="50000">
                          <a:schemeClr val="bg1">
                            <a:lumMod val="85000"/>
                            <a:shade val="67500"/>
                            <a:satMod val="115000"/>
                          </a:schemeClr>
                        </a:gs>
                        <a:gs pos="100000">
                          <a:schemeClr val="bg1">
                            <a:lumMod val="85000"/>
                            <a:shade val="100000"/>
                            <a:satMod val="115000"/>
                          </a:schemeClr>
                        </a:gs>
                      </a:gsLst>
                      <a:lin ang="18900000" scaled="1"/>
                      <a:tileRect/>
                    </a:gradFill>
                  </a:tcPr>
                </a:tc>
                <a:tc>
                  <a:txBody>
                    <a:bodyPr/>
                    <a:lstStyle/>
                    <a:p>
                      <a:r>
                        <a:rPr lang="en-US" sz="1600" dirty="0"/>
                        <a:t>82.37</a:t>
                      </a:r>
                      <a:endParaRPr lang="en-IN" sz="1600" dirty="0"/>
                    </a:p>
                  </a:txBody>
                  <a:tcPr>
                    <a:gradFill flip="none" rotWithShape="1">
                      <a:gsLst>
                        <a:gs pos="0">
                          <a:schemeClr val="bg1">
                            <a:shade val="30000"/>
                            <a:satMod val="115000"/>
                            <a:alpha val="0"/>
                            <a:lumMod val="69000"/>
                          </a:schemeClr>
                        </a:gs>
                        <a:gs pos="50000">
                          <a:schemeClr val="bg1">
                            <a:lumMod val="85000"/>
                            <a:shade val="67500"/>
                            <a:satMod val="115000"/>
                          </a:schemeClr>
                        </a:gs>
                        <a:gs pos="100000">
                          <a:schemeClr val="bg1">
                            <a:lumMod val="85000"/>
                            <a:shade val="100000"/>
                            <a:satMod val="115000"/>
                          </a:schemeClr>
                        </a:gs>
                      </a:gsLst>
                      <a:lin ang="18900000" scaled="1"/>
                      <a:tileRect/>
                    </a:gradFill>
                  </a:tcPr>
                </a:tc>
                <a:extLst>
                  <a:ext uri="{0D108BD9-81ED-4DB2-BD59-A6C34878D82A}">
                    <a16:rowId xmlns:a16="http://schemas.microsoft.com/office/drawing/2014/main" xmlns="" val="422816766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Final Accuracy(</a:t>
                      </a:r>
                      <a:r>
                        <a:rPr lang="en-US" sz="1400" dirty="0"/>
                        <a:t>in %</a:t>
                      </a:r>
                      <a:r>
                        <a:rPr lang="en-US" sz="1600" dirty="0"/>
                        <a:t>)</a:t>
                      </a:r>
                      <a:endParaRPr lang="en-IN" sz="1600" dirty="0"/>
                    </a:p>
                  </a:txBody>
                  <a:tcPr>
                    <a:gradFill flip="none" rotWithShape="1">
                      <a:gsLst>
                        <a:gs pos="0">
                          <a:schemeClr val="bg1">
                            <a:shade val="30000"/>
                            <a:satMod val="115000"/>
                            <a:alpha val="0"/>
                            <a:lumMod val="69000"/>
                          </a:schemeClr>
                        </a:gs>
                        <a:gs pos="50000">
                          <a:schemeClr val="bg1">
                            <a:lumMod val="85000"/>
                            <a:shade val="67500"/>
                            <a:satMod val="115000"/>
                          </a:schemeClr>
                        </a:gs>
                        <a:gs pos="100000">
                          <a:schemeClr val="bg1">
                            <a:lumMod val="85000"/>
                            <a:shade val="100000"/>
                            <a:satMod val="115000"/>
                          </a:schemeClr>
                        </a:gs>
                      </a:gsLst>
                      <a:lin ang="18900000" scaled="1"/>
                      <a:tileRect/>
                    </a:gradFill>
                  </a:tcPr>
                </a:tc>
                <a:tc>
                  <a:txBody>
                    <a:bodyPr/>
                    <a:lstStyle/>
                    <a:p>
                      <a:r>
                        <a:rPr lang="en-US" sz="1600" dirty="0"/>
                        <a:t>84.36</a:t>
                      </a:r>
                      <a:endParaRPr lang="en-IN" sz="1600" dirty="0"/>
                    </a:p>
                  </a:txBody>
                  <a:tcPr>
                    <a:gradFill flip="none" rotWithShape="1">
                      <a:gsLst>
                        <a:gs pos="0">
                          <a:schemeClr val="bg1">
                            <a:shade val="30000"/>
                            <a:satMod val="115000"/>
                            <a:alpha val="0"/>
                            <a:lumMod val="69000"/>
                          </a:schemeClr>
                        </a:gs>
                        <a:gs pos="50000">
                          <a:schemeClr val="bg1">
                            <a:lumMod val="85000"/>
                            <a:shade val="67500"/>
                            <a:satMod val="115000"/>
                          </a:schemeClr>
                        </a:gs>
                        <a:gs pos="100000">
                          <a:schemeClr val="bg1">
                            <a:lumMod val="85000"/>
                            <a:shade val="100000"/>
                            <a:satMod val="115000"/>
                          </a:schemeClr>
                        </a:gs>
                      </a:gsLst>
                      <a:lin ang="18900000" scaled="1"/>
                      <a:tileRect/>
                    </a:gradFill>
                  </a:tcPr>
                </a:tc>
                <a:tc>
                  <a:txBody>
                    <a:bodyPr/>
                    <a:lstStyle/>
                    <a:p>
                      <a:r>
                        <a:rPr lang="en-US" sz="1600" dirty="0"/>
                        <a:t>90.10</a:t>
                      </a:r>
                      <a:endParaRPr lang="en-IN" sz="1600" dirty="0"/>
                    </a:p>
                  </a:txBody>
                  <a:tcPr>
                    <a:gradFill flip="none" rotWithShape="1">
                      <a:gsLst>
                        <a:gs pos="0">
                          <a:schemeClr val="bg1">
                            <a:shade val="30000"/>
                            <a:satMod val="115000"/>
                            <a:alpha val="0"/>
                            <a:lumMod val="69000"/>
                          </a:schemeClr>
                        </a:gs>
                        <a:gs pos="50000">
                          <a:schemeClr val="bg1">
                            <a:lumMod val="85000"/>
                            <a:shade val="67500"/>
                            <a:satMod val="115000"/>
                          </a:schemeClr>
                        </a:gs>
                        <a:gs pos="100000">
                          <a:schemeClr val="bg1">
                            <a:lumMod val="85000"/>
                            <a:shade val="100000"/>
                            <a:satMod val="115000"/>
                          </a:schemeClr>
                        </a:gs>
                      </a:gsLst>
                      <a:lin ang="18900000" scaled="1"/>
                      <a:tileRect/>
                    </a:gradFill>
                  </a:tcPr>
                </a:tc>
                <a:extLst>
                  <a:ext uri="{0D108BD9-81ED-4DB2-BD59-A6C34878D82A}">
                    <a16:rowId xmlns:a16="http://schemas.microsoft.com/office/drawing/2014/main" xmlns="" val="333391742"/>
                  </a:ext>
                </a:extLst>
              </a:tr>
            </a:tbl>
          </a:graphicData>
        </a:graphic>
      </p:graphicFrame>
      <p:pic>
        <p:nvPicPr>
          <p:cNvPr id="15" name="Picture 14">
            <a:extLst>
              <a:ext uri="{FF2B5EF4-FFF2-40B4-BE49-F238E27FC236}">
                <a16:creationId xmlns:a16="http://schemas.microsoft.com/office/drawing/2014/main" xmlns="" id="{1FDB4231-9197-A0EF-2863-2BD8CFE8B952}"/>
              </a:ext>
            </a:extLst>
          </p:cNvPr>
          <p:cNvPicPr>
            <a:picLocks noChangeAspect="1"/>
          </p:cNvPicPr>
          <p:nvPr/>
        </p:nvPicPr>
        <p:blipFill>
          <a:blip r:embed="rId2"/>
          <a:stretch>
            <a:fillRect/>
          </a:stretch>
        </p:blipFill>
        <p:spPr>
          <a:xfrm>
            <a:off x="1012668" y="771806"/>
            <a:ext cx="4639634" cy="3497944"/>
          </a:xfrm>
          <a:prstGeom prst="rect">
            <a:avLst/>
          </a:prstGeom>
        </p:spPr>
      </p:pic>
      <p:pic>
        <p:nvPicPr>
          <p:cNvPr id="6" name="Picture 5">
            <a:extLst>
              <a:ext uri="{FF2B5EF4-FFF2-40B4-BE49-F238E27FC236}">
                <a16:creationId xmlns:a16="http://schemas.microsoft.com/office/drawing/2014/main" xmlns="" id="{068A59C5-C55F-1E50-A1EE-940528A2F102}"/>
              </a:ext>
            </a:extLst>
          </p:cNvPr>
          <p:cNvPicPr>
            <a:picLocks noChangeAspect="1"/>
          </p:cNvPicPr>
          <p:nvPr/>
        </p:nvPicPr>
        <p:blipFill>
          <a:blip r:embed="rId3"/>
          <a:stretch>
            <a:fillRect/>
          </a:stretch>
        </p:blipFill>
        <p:spPr>
          <a:xfrm>
            <a:off x="6882957" y="1176023"/>
            <a:ext cx="4296375" cy="4505954"/>
          </a:xfrm>
          <a:prstGeom prst="rect">
            <a:avLst/>
          </a:prstGeom>
        </p:spPr>
      </p:pic>
    </p:spTree>
    <p:extLst>
      <p:ext uri="{BB962C8B-B14F-4D97-AF65-F5344CB8AC3E}">
        <p14:creationId xmlns:p14="http://schemas.microsoft.com/office/powerpoint/2010/main" val="1295881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3DA069-D084-78B6-5A2D-39972659C217}"/>
              </a:ext>
            </a:extLst>
          </p:cNvPr>
          <p:cNvSpPr>
            <a:spLocks noGrp="1"/>
          </p:cNvSpPr>
          <p:nvPr>
            <p:ph type="title"/>
          </p:nvPr>
        </p:nvSpPr>
        <p:spPr>
          <a:xfrm>
            <a:off x="804672" y="266700"/>
            <a:ext cx="10363200" cy="1143000"/>
          </a:xfrm>
        </p:spPr>
        <p:txBody>
          <a:bodyPr/>
          <a:lstStyle/>
          <a:p>
            <a:r>
              <a:rPr lang="en-GB" b="1" dirty="0">
                <a:solidFill>
                  <a:srgbClr val="0070C0"/>
                </a:solidFill>
                <a:cs typeface="Hadassah Friedlaender" panose="02020603050405020304" pitchFamily="18" charset="-79"/>
              </a:rPr>
              <a:t>Milestones </a:t>
            </a:r>
            <a:r>
              <a:rPr lang="en-GB" b="1" dirty="0" smtClean="0">
                <a:solidFill>
                  <a:srgbClr val="0070C0"/>
                </a:solidFill>
                <a:cs typeface="Hadassah Friedlaender" panose="02020603050405020304" pitchFamily="18" charset="-79"/>
              </a:rPr>
              <a:t>Completed till 1</a:t>
            </a:r>
            <a:r>
              <a:rPr lang="en-GB" b="1" baseline="30000" dirty="0" smtClean="0">
                <a:solidFill>
                  <a:srgbClr val="0070C0"/>
                </a:solidFill>
                <a:cs typeface="Hadassah Friedlaender" panose="02020603050405020304" pitchFamily="18" charset="-79"/>
              </a:rPr>
              <a:t>st</a:t>
            </a:r>
            <a:r>
              <a:rPr lang="en-GB" b="1" dirty="0" smtClean="0">
                <a:solidFill>
                  <a:srgbClr val="0070C0"/>
                </a:solidFill>
                <a:cs typeface="Hadassah Friedlaender" panose="02020603050405020304" pitchFamily="18" charset="-79"/>
              </a:rPr>
              <a:t> Review</a:t>
            </a:r>
            <a:endParaRPr lang="en-IN" dirty="0"/>
          </a:p>
        </p:txBody>
      </p:sp>
      <p:sp>
        <p:nvSpPr>
          <p:cNvPr id="3" name="Date Placeholder 2">
            <a:extLst>
              <a:ext uri="{FF2B5EF4-FFF2-40B4-BE49-F238E27FC236}">
                <a16:creationId xmlns:a16="http://schemas.microsoft.com/office/drawing/2014/main" xmlns="" id="{B368C160-27EC-9280-3692-91918FEE1FB5}"/>
              </a:ext>
            </a:extLst>
          </p:cNvPr>
          <p:cNvSpPr>
            <a:spLocks noGrp="1"/>
          </p:cNvSpPr>
          <p:nvPr>
            <p:ph type="dt" sz="half" idx="10"/>
          </p:nvPr>
        </p:nvSpPr>
        <p:spPr/>
        <p:txBody>
          <a:bodyPr/>
          <a:lstStyle/>
          <a:p>
            <a:fld id="{228D8E61-5529-402A-BD7F-180BB9FD5468}" type="datetime1">
              <a:rPr lang="en-US" smtClean="0"/>
              <a:t>4/29/2025</a:t>
            </a:fld>
            <a:endParaRPr lang="en-US"/>
          </a:p>
        </p:txBody>
      </p:sp>
      <p:sp>
        <p:nvSpPr>
          <p:cNvPr id="4" name="Footer Placeholder 3">
            <a:extLst>
              <a:ext uri="{FF2B5EF4-FFF2-40B4-BE49-F238E27FC236}">
                <a16:creationId xmlns:a16="http://schemas.microsoft.com/office/drawing/2014/main" xmlns="" id="{FB14FDD4-51FE-9E77-D0D0-3DFE6B3FCD66}"/>
              </a:ext>
            </a:extLst>
          </p:cNvPr>
          <p:cNvSpPr>
            <a:spLocks noGrp="1"/>
          </p:cNvSpPr>
          <p:nvPr>
            <p:ph type="ftr" sz="quarter" idx="11"/>
          </p:nvPr>
        </p:nvSpPr>
        <p:spPr/>
        <p:txBody>
          <a:bodyPr/>
          <a:lstStyle/>
          <a:p>
            <a:r>
              <a:rPr lang="en-US"/>
              <a:t>Project Review - I</a:t>
            </a:r>
          </a:p>
        </p:txBody>
      </p:sp>
      <p:sp>
        <p:nvSpPr>
          <p:cNvPr id="5" name="Slide Number Placeholder 4">
            <a:extLst>
              <a:ext uri="{FF2B5EF4-FFF2-40B4-BE49-F238E27FC236}">
                <a16:creationId xmlns:a16="http://schemas.microsoft.com/office/drawing/2014/main" xmlns="" id="{B651C6A5-361B-F41E-1F91-EE0576C1081F}"/>
              </a:ext>
            </a:extLst>
          </p:cNvPr>
          <p:cNvSpPr>
            <a:spLocks noGrp="1"/>
          </p:cNvSpPr>
          <p:nvPr>
            <p:ph type="sldNum" sz="quarter" idx="12"/>
          </p:nvPr>
        </p:nvSpPr>
        <p:spPr/>
        <p:txBody>
          <a:bodyPr/>
          <a:lstStyle/>
          <a:p>
            <a:fld id="{AEB2F0F4-58EC-4E39-AA52-7B0252CA9FE9}" type="slidenum">
              <a:rPr lang="en-US" smtClean="0"/>
              <a:pPr/>
              <a:t>36</a:t>
            </a:fld>
            <a:endParaRPr lang="en-US"/>
          </a:p>
        </p:txBody>
      </p:sp>
      <p:sp>
        <p:nvSpPr>
          <p:cNvPr id="6" name="Content Placeholder 5">
            <a:extLst>
              <a:ext uri="{FF2B5EF4-FFF2-40B4-BE49-F238E27FC236}">
                <a16:creationId xmlns:a16="http://schemas.microsoft.com/office/drawing/2014/main" xmlns="" id="{9E41EE38-51A0-EA0C-F774-134335DE7304}"/>
              </a:ext>
            </a:extLst>
          </p:cNvPr>
          <p:cNvSpPr>
            <a:spLocks noGrp="1"/>
          </p:cNvSpPr>
          <p:nvPr>
            <p:ph sz="quarter" idx="1"/>
          </p:nvPr>
        </p:nvSpPr>
        <p:spPr>
          <a:xfrm>
            <a:off x="1004464" y="1691148"/>
            <a:ext cx="10363200" cy="3222597"/>
          </a:xfrm>
        </p:spPr>
        <p:txBody>
          <a:bodyPr/>
          <a:lstStyle/>
          <a:p>
            <a:pPr>
              <a:buFont typeface="Wingdings" panose="05000000000000000000" pitchFamily="2" charset="2"/>
              <a:buChar char="ü"/>
            </a:pPr>
            <a:r>
              <a:rPr lang="en-GB" dirty="0">
                <a:solidFill>
                  <a:srgbClr val="00B050"/>
                </a:solidFill>
              </a:rPr>
              <a:t>Implementation of Federated Learning</a:t>
            </a:r>
          </a:p>
          <a:p>
            <a:pPr marL="514350" indent="-514350">
              <a:buFont typeface="+mj-lt"/>
              <a:buAutoNum type="arabicPeriod"/>
            </a:pPr>
            <a:endParaRPr lang="en-GB" dirty="0">
              <a:solidFill>
                <a:srgbClr val="00B050"/>
              </a:solidFill>
            </a:endParaRPr>
          </a:p>
          <a:p>
            <a:pPr>
              <a:buFont typeface="Wingdings" panose="05000000000000000000" pitchFamily="2" charset="2"/>
              <a:buChar char="q"/>
            </a:pPr>
            <a:r>
              <a:rPr lang="en-GB" dirty="0"/>
              <a:t>Integration of Knowledge Distillation and </a:t>
            </a:r>
            <a:r>
              <a:rPr lang="en-GB" dirty="0" smtClean="0"/>
              <a:t>Privacy Preserving Federated </a:t>
            </a:r>
            <a:r>
              <a:rPr lang="en-GB" dirty="0"/>
              <a:t>Learning</a:t>
            </a:r>
          </a:p>
          <a:p>
            <a:pPr marL="0" indent="0">
              <a:buNone/>
            </a:pPr>
            <a:endParaRPr lang="en-GB" dirty="0"/>
          </a:p>
          <a:p>
            <a:pPr>
              <a:buFont typeface="Wingdings" panose="05000000000000000000" pitchFamily="2" charset="2"/>
              <a:buChar char="q"/>
            </a:pPr>
            <a:r>
              <a:rPr lang="en-GB" dirty="0"/>
              <a:t>Deployment on Edge Devices</a:t>
            </a:r>
            <a:endParaRPr lang="en-IN" dirty="0"/>
          </a:p>
        </p:txBody>
      </p:sp>
    </p:spTree>
    <p:extLst>
      <p:ext uri="{BB962C8B-B14F-4D97-AF65-F5344CB8AC3E}">
        <p14:creationId xmlns:p14="http://schemas.microsoft.com/office/powerpoint/2010/main" val="4042999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28D8E61-5529-402A-BD7F-180BB9FD5468}" type="datetime1">
              <a:rPr lang="en-US" smtClean="0"/>
              <a:t>4/29/2025</a:t>
            </a:fld>
            <a:endParaRPr lang="en-US"/>
          </a:p>
        </p:txBody>
      </p:sp>
      <p:sp>
        <p:nvSpPr>
          <p:cNvPr id="4" name="Footer Placeholder 3"/>
          <p:cNvSpPr>
            <a:spLocks noGrp="1"/>
          </p:cNvSpPr>
          <p:nvPr>
            <p:ph type="ftr" sz="quarter" idx="11"/>
          </p:nvPr>
        </p:nvSpPr>
        <p:spPr/>
        <p:txBody>
          <a:bodyPr/>
          <a:lstStyle/>
          <a:p>
            <a:r>
              <a:rPr lang="en-US" smtClean="0"/>
              <a:t>Project Review - I</a:t>
            </a:r>
            <a:endParaRPr lang="en-US"/>
          </a:p>
        </p:txBody>
      </p:sp>
      <p:sp>
        <p:nvSpPr>
          <p:cNvPr id="5" name="Slide Number Placeholder 4"/>
          <p:cNvSpPr>
            <a:spLocks noGrp="1"/>
          </p:cNvSpPr>
          <p:nvPr>
            <p:ph type="sldNum" sz="quarter" idx="12"/>
          </p:nvPr>
        </p:nvSpPr>
        <p:spPr/>
        <p:txBody>
          <a:bodyPr/>
          <a:lstStyle/>
          <a:p>
            <a:fld id="{AEB2F0F4-58EC-4E39-AA52-7B0252CA9FE9}" type="slidenum">
              <a:rPr lang="en-US" smtClean="0"/>
              <a:pPr/>
              <a:t>37</a:t>
            </a:fld>
            <a:endParaRPr lang="en-US"/>
          </a:p>
        </p:txBody>
      </p:sp>
      <p:sp>
        <p:nvSpPr>
          <p:cNvPr id="7" name="Title 1">
            <a:extLst>
              <a:ext uri="{FF2B5EF4-FFF2-40B4-BE49-F238E27FC236}">
                <a16:creationId xmlns:a16="http://schemas.microsoft.com/office/drawing/2014/main" xmlns="" id="{BB7DDE29-AC32-6050-0013-083A7866FAB5}"/>
              </a:ext>
            </a:extLst>
          </p:cNvPr>
          <p:cNvSpPr>
            <a:spLocks noGrp="1"/>
          </p:cNvSpPr>
          <p:nvPr>
            <p:ph type="title"/>
          </p:nvPr>
        </p:nvSpPr>
        <p:spPr>
          <a:xfrm>
            <a:off x="195072" y="0"/>
            <a:ext cx="9924288" cy="727601"/>
          </a:xfrm>
        </p:spPr>
        <p:txBody>
          <a:bodyPr>
            <a:normAutofit/>
          </a:bodyPr>
          <a:lstStyle/>
          <a:p>
            <a:r>
              <a:rPr lang="en-IN" sz="3200" b="1" dirty="0" smtClean="0">
                <a:solidFill>
                  <a:srgbClr val="0070C0"/>
                </a:solidFill>
                <a:cs typeface="Hadassah Friedlaender" panose="02020603050405020304" pitchFamily="18" charset="-79"/>
              </a:rPr>
              <a:t>Federated Learning – Knowledge Distillation</a:t>
            </a:r>
            <a:endParaRPr lang="en-IN" sz="3200" b="1" dirty="0">
              <a:solidFill>
                <a:srgbClr val="0070C0"/>
              </a:solidFill>
              <a:cs typeface="Hadassah Friedlaender" panose="02020603050405020304" pitchFamily="18" charset="-79"/>
            </a:endParaRPr>
          </a:p>
        </p:txBody>
      </p:sp>
      <p:sp>
        <p:nvSpPr>
          <p:cNvPr id="8" name="Content Placeholder 5">
            <a:extLst>
              <a:ext uri="{FF2B5EF4-FFF2-40B4-BE49-F238E27FC236}">
                <a16:creationId xmlns:a16="http://schemas.microsoft.com/office/drawing/2014/main" xmlns="" id="{6B336715-7C64-380B-BB18-6FD57BCFADFB}"/>
              </a:ext>
            </a:extLst>
          </p:cNvPr>
          <p:cNvSpPr>
            <a:spLocks noGrp="1"/>
          </p:cNvSpPr>
          <p:nvPr>
            <p:ph sz="quarter" idx="1"/>
          </p:nvPr>
        </p:nvSpPr>
        <p:spPr>
          <a:xfrm>
            <a:off x="195072" y="727601"/>
            <a:ext cx="8068056" cy="5378196"/>
          </a:xfrm>
        </p:spPr>
        <p:txBody>
          <a:bodyPr vert="horz" lIns="91440" tIns="45720" rIns="91440" bIns="45720" anchor="t">
            <a:normAutofit/>
          </a:bodyPr>
          <a:lstStyle/>
          <a:p>
            <a:r>
              <a:rPr lang="en-US" sz="1800" b="1" dirty="0"/>
              <a:t>Step 1: Server Sends </a:t>
            </a:r>
            <a:r>
              <a:rPr lang="en-US" sz="1800" b="1" dirty="0" smtClean="0"/>
              <a:t>Model:</a:t>
            </a:r>
          </a:p>
          <a:p>
            <a:pPr lvl="1"/>
            <a:r>
              <a:rPr lang="en-US" sz="1600" dirty="0" smtClean="0"/>
              <a:t>The </a:t>
            </a:r>
            <a:r>
              <a:rPr lang="en-US" sz="1600" dirty="0"/>
              <a:t>central server initializes and sends a </a:t>
            </a:r>
            <a:r>
              <a:rPr lang="en-US" sz="1600" b="1" dirty="0" smtClean="0"/>
              <a:t>Post-Distilled </a:t>
            </a:r>
            <a:r>
              <a:rPr lang="en-US" sz="1600" b="1" dirty="0" err="1"/>
              <a:t>Model</a:t>
            </a:r>
            <a:r>
              <a:rPr lang="en-US" sz="1600" dirty="0" err="1"/>
              <a:t>,known</a:t>
            </a:r>
            <a:r>
              <a:rPr lang="en-US" sz="1600" dirty="0"/>
              <a:t> as the </a:t>
            </a:r>
            <a:r>
              <a:rPr lang="en-US" sz="1600" b="1" dirty="0" smtClean="0"/>
              <a:t>Student </a:t>
            </a:r>
            <a:r>
              <a:rPr lang="en-US" sz="1600" b="1" dirty="0"/>
              <a:t>model</a:t>
            </a:r>
            <a:r>
              <a:rPr lang="en-US" sz="1600" dirty="0"/>
              <a:t>,  </a:t>
            </a:r>
            <a:r>
              <a:rPr lang="en-US" sz="1600" dirty="0" smtClean="0"/>
              <a:t>rather than Pre-Trained Model, </a:t>
            </a:r>
            <a:r>
              <a:rPr lang="en-US" sz="1600" dirty="0"/>
              <a:t>to </a:t>
            </a:r>
            <a:r>
              <a:rPr lang="en-US" sz="1600" dirty="0" smtClean="0"/>
              <a:t>multiple </a:t>
            </a:r>
            <a:r>
              <a:rPr lang="en-US" sz="1600" dirty="0"/>
              <a:t>client devices such as smartphones or edge devices.</a:t>
            </a:r>
          </a:p>
          <a:p>
            <a:r>
              <a:rPr lang="en-US" sz="1800" b="1" dirty="0"/>
              <a:t>Step 2: Local Training on Client </a:t>
            </a:r>
            <a:r>
              <a:rPr lang="en-US" sz="1800" b="1" dirty="0" smtClean="0"/>
              <a:t>Devices:</a:t>
            </a:r>
            <a:endParaRPr lang="en-US" sz="1800" b="1" dirty="0"/>
          </a:p>
          <a:p>
            <a:pPr lvl="1"/>
            <a:r>
              <a:rPr lang="en-US" sz="1600" dirty="0" smtClean="0"/>
              <a:t>Each </a:t>
            </a:r>
            <a:r>
              <a:rPr lang="en-US" sz="1600" dirty="0"/>
              <a:t>client device trains the received model using its own local dataset. The raw data remains on </a:t>
            </a:r>
            <a:r>
              <a:rPr lang="en-US" sz="1600" dirty="0" smtClean="0"/>
              <a:t>the </a:t>
            </a:r>
            <a:r>
              <a:rPr lang="en-US" sz="1600" dirty="0"/>
              <a:t>device and is never shared with the server.</a:t>
            </a:r>
          </a:p>
          <a:p>
            <a:r>
              <a:rPr lang="en-US" sz="1800" b="1" dirty="0"/>
              <a:t>Step 3: Encryption and Model </a:t>
            </a:r>
            <a:r>
              <a:rPr lang="en-US" sz="1800" b="1" dirty="0" smtClean="0"/>
              <a:t>Updates:</a:t>
            </a:r>
          </a:p>
          <a:p>
            <a:pPr lvl="1"/>
            <a:r>
              <a:rPr lang="en-US" sz="1600" dirty="0" smtClean="0"/>
              <a:t>Once </a:t>
            </a:r>
            <a:r>
              <a:rPr lang="en-US" sz="1600" dirty="0"/>
              <a:t>training is completed, each client encrypts the updated model </a:t>
            </a:r>
            <a:r>
              <a:rPr lang="en-US" sz="1600" dirty="0" smtClean="0"/>
              <a:t>weight. </a:t>
            </a:r>
            <a:r>
              <a:rPr lang="en-US" sz="1600" dirty="0"/>
              <a:t>The encrypted weights are then sent back to the server.</a:t>
            </a:r>
          </a:p>
          <a:p>
            <a:r>
              <a:rPr lang="en-US" sz="1800" b="1" dirty="0"/>
              <a:t>Step 4: Aggregation at </a:t>
            </a:r>
            <a:r>
              <a:rPr lang="en-US" sz="1800" b="1" dirty="0" smtClean="0"/>
              <a:t>Server:</a:t>
            </a:r>
          </a:p>
          <a:p>
            <a:pPr lvl="1"/>
            <a:r>
              <a:rPr lang="en-US" sz="1600" dirty="0" smtClean="0"/>
              <a:t>The </a:t>
            </a:r>
            <a:r>
              <a:rPr lang="en-US" sz="1600" dirty="0"/>
              <a:t>server collects encrypted model updates from multiple clients, aggregates them, and refines </a:t>
            </a:r>
            <a:r>
              <a:rPr lang="en-US" sz="1600" dirty="0" smtClean="0"/>
              <a:t>the </a:t>
            </a:r>
            <a:r>
              <a:rPr lang="en-US" sz="1600" dirty="0"/>
              <a:t>global model. This step ensures that the global model benefits from diverse datasets without </a:t>
            </a:r>
            <a:r>
              <a:rPr lang="en-US" sz="1600" dirty="0" smtClean="0"/>
              <a:t>compromising </a:t>
            </a:r>
            <a:r>
              <a:rPr lang="en-US" sz="1600" dirty="0"/>
              <a:t>user privacy.</a:t>
            </a:r>
          </a:p>
          <a:p>
            <a:r>
              <a:rPr lang="en-US" sz="1800" b="1" dirty="0"/>
              <a:t>Step 5: Global Model </a:t>
            </a:r>
            <a:r>
              <a:rPr lang="en-US" sz="1800" b="1" dirty="0" smtClean="0"/>
              <a:t>Distribution:</a:t>
            </a:r>
          </a:p>
          <a:p>
            <a:pPr lvl="1"/>
            <a:r>
              <a:rPr lang="en-US" sz="1600" dirty="0" smtClean="0"/>
              <a:t>The </a:t>
            </a:r>
            <a:r>
              <a:rPr lang="en-US" sz="1600" dirty="0"/>
              <a:t>updated global model is sent back to all client devices, allowing them to use the improved </a:t>
            </a:r>
            <a:r>
              <a:rPr lang="en-US" sz="1600" dirty="0" smtClean="0"/>
              <a:t>model </a:t>
            </a:r>
            <a:r>
              <a:rPr lang="en-US" sz="1600" dirty="0"/>
              <a:t>for further learning and inference. This cycle continues, leading to continuous model </a:t>
            </a:r>
            <a:r>
              <a:rPr lang="en-US" sz="1600" dirty="0" smtClean="0"/>
              <a:t>improvement</a:t>
            </a:r>
            <a:r>
              <a:rPr lang="en-US" sz="1600" dirty="0"/>
              <a:t>.</a:t>
            </a:r>
          </a:p>
          <a:p>
            <a:pPr>
              <a:lnSpc>
                <a:spcPct val="150000"/>
              </a:lnSpc>
              <a:buFont typeface="Wingdings" panose="05000000000000000000" pitchFamily="2" charset="2"/>
              <a:buChar char="Ø"/>
            </a:pPr>
            <a:endParaRPr lang="en-GB" sz="1800" dirty="0">
              <a:latin typeface="+mj-lt"/>
              <a:ea typeface="+mn-lt"/>
              <a:cs typeface="Arial"/>
            </a:endParaRPr>
          </a:p>
        </p:txBody>
      </p:sp>
      <p:pic>
        <p:nvPicPr>
          <p:cNvPr id="9" name="Google Shape;265;p34"/>
          <p:cNvPicPr preferRelativeResize="0"/>
          <p:nvPr/>
        </p:nvPicPr>
        <p:blipFill rotWithShape="1">
          <a:blip r:embed="rId2">
            <a:alphaModFix/>
          </a:blip>
          <a:srcRect/>
          <a:stretch/>
        </p:blipFill>
        <p:spPr>
          <a:xfrm>
            <a:off x="8229600" y="816430"/>
            <a:ext cx="2456107" cy="5622470"/>
          </a:xfrm>
          <a:prstGeom prst="rect">
            <a:avLst/>
          </a:prstGeom>
          <a:noFill/>
          <a:ln>
            <a:noFill/>
          </a:ln>
        </p:spPr>
      </p:pic>
    </p:spTree>
    <p:extLst>
      <p:ext uri="{BB962C8B-B14F-4D97-AF65-F5344CB8AC3E}">
        <p14:creationId xmlns:p14="http://schemas.microsoft.com/office/powerpoint/2010/main" val="181765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EF3DC76-CBAC-7F8F-EEB5-221D3D2238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B7DDE29-AC32-6050-0013-083A7866FAB5}"/>
              </a:ext>
            </a:extLst>
          </p:cNvPr>
          <p:cNvSpPr>
            <a:spLocks noGrp="1"/>
          </p:cNvSpPr>
          <p:nvPr>
            <p:ph type="title"/>
          </p:nvPr>
        </p:nvSpPr>
        <p:spPr>
          <a:xfrm>
            <a:off x="499872" y="731192"/>
            <a:ext cx="3063240" cy="312563"/>
          </a:xfrm>
        </p:spPr>
        <p:txBody>
          <a:bodyPr>
            <a:noAutofit/>
          </a:bodyPr>
          <a:lstStyle/>
          <a:p>
            <a:r>
              <a:rPr lang="en-IN" sz="1600" i="1" dirty="0" smtClean="0">
                <a:solidFill>
                  <a:srgbClr val="0070C0"/>
                </a:solidFill>
                <a:cs typeface="Hadassah Friedlaender" panose="02020603050405020304" pitchFamily="18" charset="-79"/>
              </a:rPr>
              <a:t>Round 1</a:t>
            </a:r>
            <a:endParaRPr lang="en-IN" sz="1600" i="1" dirty="0">
              <a:solidFill>
                <a:srgbClr val="0070C0"/>
              </a:solidFill>
              <a:cs typeface="Hadassah Friedlaender" panose="02020603050405020304" pitchFamily="18" charset="-79"/>
            </a:endParaRPr>
          </a:p>
        </p:txBody>
      </p:sp>
      <p:sp>
        <p:nvSpPr>
          <p:cNvPr id="3" name="Date Placeholder 2">
            <a:extLst>
              <a:ext uri="{FF2B5EF4-FFF2-40B4-BE49-F238E27FC236}">
                <a16:creationId xmlns:a16="http://schemas.microsoft.com/office/drawing/2014/main" xmlns="" id="{C2E3B83E-8301-6EBF-3543-5D68DB8F27DA}"/>
              </a:ext>
            </a:extLst>
          </p:cNvPr>
          <p:cNvSpPr>
            <a:spLocks noGrp="1"/>
          </p:cNvSpPr>
          <p:nvPr>
            <p:ph type="dt" sz="half" idx="10"/>
          </p:nvPr>
        </p:nvSpPr>
        <p:spPr/>
        <p:txBody>
          <a:bodyPr/>
          <a:lstStyle/>
          <a:p>
            <a:fld id="{E3D23A54-D93D-410D-B5B1-B7D0C9214AF7}" type="datetime1">
              <a:rPr lang="en-US" smtClean="0"/>
              <a:t>4/29/2025</a:t>
            </a:fld>
            <a:endParaRPr lang="en-US" dirty="0"/>
          </a:p>
        </p:txBody>
      </p:sp>
      <p:sp>
        <p:nvSpPr>
          <p:cNvPr id="4" name="Footer Placeholder 3">
            <a:extLst>
              <a:ext uri="{FF2B5EF4-FFF2-40B4-BE49-F238E27FC236}">
                <a16:creationId xmlns:a16="http://schemas.microsoft.com/office/drawing/2014/main" xmlns="" id="{38CFEFD6-E015-E5A5-B7EE-8447681EABD5}"/>
              </a:ext>
            </a:extLst>
          </p:cNvPr>
          <p:cNvSpPr>
            <a:spLocks noGrp="1"/>
          </p:cNvSpPr>
          <p:nvPr>
            <p:ph type="ftr" sz="quarter" idx="11"/>
          </p:nvPr>
        </p:nvSpPr>
        <p:spPr/>
        <p:txBody>
          <a:bodyPr/>
          <a:lstStyle/>
          <a:p>
            <a:r>
              <a:rPr lang="en-US" dirty="0"/>
              <a:t>Project Review - 0</a:t>
            </a:r>
          </a:p>
        </p:txBody>
      </p:sp>
      <p:sp>
        <p:nvSpPr>
          <p:cNvPr id="5" name="Slide Number Placeholder 4">
            <a:extLst>
              <a:ext uri="{FF2B5EF4-FFF2-40B4-BE49-F238E27FC236}">
                <a16:creationId xmlns:a16="http://schemas.microsoft.com/office/drawing/2014/main" xmlns="" id="{A2EC9321-ACE0-BD3F-A9C6-83B0B92DF9CB}"/>
              </a:ext>
            </a:extLst>
          </p:cNvPr>
          <p:cNvSpPr>
            <a:spLocks noGrp="1"/>
          </p:cNvSpPr>
          <p:nvPr>
            <p:ph type="sldNum" sz="quarter" idx="12"/>
          </p:nvPr>
        </p:nvSpPr>
        <p:spPr>
          <a:solidFill>
            <a:srgbClr val="FF6600"/>
          </a:solidFill>
        </p:spPr>
        <p:txBody>
          <a:bodyPr/>
          <a:lstStyle/>
          <a:p>
            <a:fld id="{AEB2F0F4-58EC-4E39-AA52-7B0252CA9FE9}" type="slidenum">
              <a:rPr lang="en-US" smtClean="0"/>
              <a:pPr/>
              <a:t>38</a:t>
            </a:fld>
            <a:endParaRPr lang="en-US"/>
          </a:p>
        </p:txBody>
      </p:sp>
      <p:sp>
        <p:nvSpPr>
          <p:cNvPr id="13" name="Title 1">
            <a:extLst>
              <a:ext uri="{FF2B5EF4-FFF2-40B4-BE49-F238E27FC236}">
                <a16:creationId xmlns:a16="http://schemas.microsoft.com/office/drawing/2014/main" xmlns="" id="{BB7DDE29-AC32-6050-0013-083A7866FAB5}"/>
              </a:ext>
            </a:extLst>
          </p:cNvPr>
          <p:cNvSpPr txBox="1">
            <a:spLocks/>
          </p:cNvSpPr>
          <p:nvPr/>
        </p:nvSpPr>
        <p:spPr>
          <a:xfrm>
            <a:off x="499872" y="51446"/>
            <a:ext cx="10308336" cy="688848"/>
          </a:xfrm>
          <a:prstGeom prst="rect">
            <a:avLst/>
          </a:prstGeom>
        </p:spPr>
        <p:txBody>
          <a:bodyPr bIns="91440" anchor="b" anchorCtr="0">
            <a:normAutofit fontScale="97500"/>
          </a:bodyPr>
          <a:lstStyle>
            <a:lvl1pPr algn="l" rtl="0" eaLnBrk="1" latinLnBrk="0" hangingPunct="1">
              <a:spcBef>
                <a:spcPct val="0"/>
              </a:spcBef>
              <a:buNone/>
              <a:defRPr kumimoji="0" sz="4000" kern="1200">
                <a:solidFill>
                  <a:schemeClr val="tx2"/>
                </a:solidFill>
                <a:latin typeface="+mj-lt"/>
                <a:ea typeface="+mj-ea"/>
                <a:cs typeface="+mj-cs"/>
              </a:defRPr>
            </a:lvl1pPr>
          </a:lstStyle>
          <a:p>
            <a:endParaRPr lang="en-IN" sz="3600" b="1" dirty="0">
              <a:solidFill>
                <a:srgbClr val="0070C0"/>
              </a:solidFill>
              <a:cs typeface="Hadassah Friedlaender" panose="02020603050405020304" pitchFamily="18" charset="-79"/>
            </a:endParaRPr>
          </a:p>
        </p:txBody>
      </p:sp>
      <p:sp>
        <p:nvSpPr>
          <p:cNvPr id="14" name="Title 1">
            <a:extLst>
              <a:ext uri="{FF2B5EF4-FFF2-40B4-BE49-F238E27FC236}">
                <a16:creationId xmlns:a16="http://schemas.microsoft.com/office/drawing/2014/main" xmlns="" id="{BB7DDE29-AC32-6050-0013-083A7866FAB5}"/>
              </a:ext>
            </a:extLst>
          </p:cNvPr>
          <p:cNvSpPr txBox="1">
            <a:spLocks/>
          </p:cNvSpPr>
          <p:nvPr/>
        </p:nvSpPr>
        <p:spPr>
          <a:xfrm>
            <a:off x="528875" y="3563870"/>
            <a:ext cx="3063240" cy="312563"/>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sz="1600" i="1" dirty="0" smtClean="0">
                <a:solidFill>
                  <a:srgbClr val="0070C0"/>
                </a:solidFill>
                <a:cs typeface="Hadassah Friedlaender" panose="02020603050405020304" pitchFamily="18" charset="-79"/>
              </a:rPr>
              <a:t>Round 2</a:t>
            </a:r>
            <a:endParaRPr lang="en-IN" sz="1600" i="1" dirty="0">
              <a:solidFill>
                <a:srgbClr val="0070C0"/>
              </a:solidFill>
              <a:cs typeface="Hadassah Friedlaender" panose="02020603050405020304" pitchFamily="18" charset="-79"/>
            </a:endParaRPr>
          </a:p>
        </p:txBody>
      </p:sp>
      <p:sp>
        <p:nvSpPr>
          <p:cNvPr id="15" name="Title 1">
            <a:extLst>
              <a:ext uri="{FF2B5EF4-FFF2-40B4-BE49-F238E27FC236}">
                <a16:creationId xmlns:a16="http://schemas.microsoft.com/office/drawing/2014/main" xmlns="" id="{BB7DDE29-AC32-6050-0013-083A7866FAB5}"/>
              </a:ext>
            </a:extLst>
          </p:cNvPr>
          <p:cNvSpPr txBox="1">
            <a:spLocks/>
          </p:cNvSpPr>
          <p:nvPr/>
        </p:nvSpPr>
        <p:spPr>
          <a:xfrm>
            <a:off x="6460490" y="639966"/>
            <a:ext cx="3063240" cy="312563"/>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sz="1600" i="1" dirty="0" smtClean="0">
                <a:solidFill>
                  <a:srgbClr val="0070C0"/>
                </a:solidFill>
                <a:cs typeface="Hadassah Friedlaender" panose="02020603050405020304" pitchFamily="18" charset="-79"/>
              </a:rPr>
              <a:t>Round 3</a:t>
            </a:r>
            <a:endParaRPr lang="en-IN" sz="1600" i="1" dirty="0">
              <a:solidFill>
                <a:srgbClr val="0070C0"/>
              </a:solidFill>
              <a:cs typeface="Hadassah Friedlaender" panose="02020603050405020304" pitchFamily="18" charset="-79"/>
            </a:endParaRPr>
          </a:p>
        </p:txBody>
      </p:sp>
      <p:sp>
        <p:nvSpPr>
          <p:cNvPr id="16" name="Title 1">
            <a:extLst>
              <a:ext uri="{FF2B5EF4-FFF2-40B4-BE49-F238E27FC236}">
                <a16:creationId xmlns:a16="http://schemas.microsoft.com/office/drawing/2014/main" xmlns="" id="{BB7DDE29-AC32-6050-0013-083A7866FAB5}"/>
              </a:ext>
            </a:extLst>
          </p:cNvPr>
          <p:cNvSpPr txBox="1">
            <a:spLocks/>
          </p:cNvSpPr>
          <p:nvPr/>
        </p:nvSpPr>
        <p:spPr>
          <a:xfrm>
            <a:off x="6460490" y="3563870"/>
            <a:ext cx="3063240" cy="312563"/>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sz="1600" i="1" dirty="0" smtClean="0">
                <a:solidFill>
                  <a:srgbClr val="0070C0"/>
                </a:solidFill>
                <a:cs typeface="Hadassah Friedlaender" panose="02020603050405020304" pitchFamily="18" charset="-79"/>
              </a:rPr>
              <a:t>Round 4</a:t>
            </a:r>
            <a:endParaRPr lang="en-IN" sz="1600" i="1" dirty="0">
              <a:solidFill>
                <a:srgbClr val="0070C0"/>
              </a:solidFill>
              <a:cs typeface="Hadassah Friedlaender" panose="02020603050405020304" pitchFamily="18" charset="-79"/>
            </a:endParaRPr>
          </a:p>
        </p:txBody>
      </p:sp>
      <p:sp>
        <p:nvSpPr>
          <p:cNvPr id="17" name="Title 1">
            <a:extLst>
              <a:ext uri="{FF2B5EF4-FFF2-40B4-BE49-F238E27FC236}">
                <a16:creationId xmlns:a16="http://schemas.microsoft.com/office/drawing/2014/main" xmlns="" id="{BB7DDE29-AC32-6050-0013-083A7866FAB5}"/>
              </a:ext>
            </a:extLst>
          </p:cNvPr>
          <p:cNvSpPr txBox="1">
            <a:spLocks/>
          </p:cNvSpPr>
          <p:nvPr/>
        </p:nvSpPr>
        <p:spPr>
          <a:xfrm>
            <a:off x="195072" y="141415"/>
            <a:ext cx="10308336" cy="688848"/>
          </a:xfrm>
          <a:prstGeom prst="rect">
            <a:avLst/>
          </a:prstGeom>
        </p:spPr>
        <p:txBody>
          <a:bodyPr bIns="91440" anchor="b" anchorCtr="0">
            <a:normAutofit fontScale="975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sz="3600" b="1" dirty="0">
                <a:solidFill>
                  <a:srgbClr val="0070C0"/>
                </a:solidFill>
                <a:cs typeface="Hadassah Friedlaender" panose="02020603050405020304" pitchFamily="18" charset="-79"/>
              </a:rPr>
              <a:t>Simulated </a:t>
            </a:r>
            <a:r>
              <a:rPr lang="en-IN" sz="3600" b="1" dirty="0" smtClean="0">
                <a:solidFill>
                  <a:srgbClr val="0070C0"/>
                </a:solidFill>
                <a:cs typeface="Hadassah Friedlaender" panose="02020603050405020304" pitchFamily="18" charset="-79"/>
              </a:rPr>
              <a:t>Result For FL-KD</a:t>
            </a:r>
            <a:endParaRPr lang="en-IN" sz="3600" dirty="0">
              <a:solidFill>
                <a:srgbClr val="CCCCCC"/>
              </a:solidFill>
              <a:latin typeface="Consolas" panose="020B0609020204030204" pitchFamily="49" charset="0"/>
            </a:endParaRPr>
          </a:p>
        </p:txBody>
      </p:sp>
      <p:pic>
        <p:nvPicPr>
          <p:cNvPr id="19" name="Picture 18"/>
          <p:cNvPicPr/>
          <p:nvPr/>
        </p:nvPicPr>
        <p:blipFill>
          <a:blip r:embed="rId3">
            <a:extLst>
              <a:ext uri="{28A0092B-C50C-407E-A947-70E740481C1C}">
                <a14:useLocalDpi xmlns:a14="http://schemas.microsoft.com/office/drawing/2010/main" val="0"/>
              </a:ext>
            </a:extLst>
          </a:blip>
          <a:srcRect/>
          <a:stretch>
            <a:fillRect/>
          </a:stretch>
        </p:blipFill>
        <p:spPr bwMode="auto">
          <a:xfrm>
            <a:off x="532394" y="978510"/>
            <a:ext cx="5327276" cy="2463095"/>
          </a:xfrm>
          <a:prstGeom prst="rect">
            <a:avLst/>
          </a:prstGeom>
          <a:noFill/>
          <a:ln>
            <a:noFill/>
          </a:ln>
        </p:spPr>
      </p:pic>
      <p:pic>
        <p:nvPicPr>
          <p:cNvPr id="20" name="Picture 19"/>
          <p:cNvPicPr/>
          <p:nvPr/>
        </p:nvPicPr>
        <p:blipFill>
          <a:blip r:embed="rId4">
            <a:extLst>
              <a:ext uri="{28A0092B-C50C-407E-A947-70E740481C1C}">
                <a14:useLocalDpi xmlns:a14="http://schemas.microsoft.com/office/drawing/2010/main" val="0"/>
              </a:ext>
            </a:extLst>
          </a:blip>
          <a:srcRect/>
          <a:stretch>
            <a:fillRect/>
          </a:stretch>
        </p:blipFill>
        <p:spPr bwMode="auto">
          <a:xfrm>
            <a:off x="528875" y="3766383"/>
            <a:ext cx="5330795" cy="2524882"/>
          </a:xfrm>
          <a:prstGeom prst="rect">
            <a:avLst/>
          </a:prstGeom>
          <a:noFill/>
          <a:ln>
            <a:noFill/>
          </a:ln>
        </p:spPr>
      </p:pic>
      <p:pic>
        <p:nvPicPr>
          <p:cNvPr id="21" name="Picture 20"/>
          <p:cNvPicPr/>
          <p:nvPr/>
        </p:nvPicPr>
        <p:blipFill>
          <a:blip r:embed="rId5">
            <a:extLst>
              <a:ext uri="{28A0092B-C50C-407E-A947-70E740481C1C}">
                <a14:useLocalDpi xmlns:a14="http://schemas.microsoft.com/office/drawing/2010/main" val="0"/>
              </a:ext>
            </a:extLst>
          </a:blip>
          <a:srcRect/>
          <a:stretch>
            <a:fillRect/>
          </a:stretch>
        </p:blipFill>
        <p:spPr bwMode="auto">
          <a:xfrm>
            <a:off x="6460490" y="920232"/>
            <a:ext cx="5215536" cy="2521373"/>
          </a:xfrm>
          <a:prstGeom prst="rect">
            <a:avLst/>
          </a:prstGeom>
          <a:noFill/>
          <a:ln>
            <a:noFill/>
          </a:ln>
        </p:spPr>
      </p:pic>
      <p:pic>
        <p:nvPicPr>
          <p:cNvPr id="22" name="Picture 21"/>
          <p:cNvPicPr/>
          <p:nvPr/>
        </p:nvPicPr>
        <p:blipFill>
          <a:blip r:embed="rId5">
            <a:extLst>
              <a:ext uri="{28A0092B-C50C-407E-A947-70E740481C1C}">
                <a14:useLocalDpi xmlns:a14="http://schemas.microsoft.com/office/drawing/2010/main" val="0"/>
              </a:ext>
            </a:extLst>
          </a:blip>
          <a:srcRect/>
          <a:stretch>
            <a:fillRect/>
          </a:stretch>
        </p:blipFill>
        <p:spPr bwMode="auto">
          <a:xfrm>
            <a:off x="6460490" y="3785947"/>
            <a:ext cx="5215536" cy="2505317"/>
          </a:xfrm>
          <a:prstGeom prst="rect">
            <a:avLst/>
          </a:prstGeom>
          <a:noFill/>
          <a:ln>
            <a:noFill/>
          </a:ln>
        </p:spPr>
      </p:pic>
    </p:spTree>
    <p:extLst>
      <p:ext uri="{BB962C8B-B14F-4D97-AF65-F5344CB8AC3E}">
        <p14:creationId xmlns:p14="http://schemas.microsoft.com/office/powerpoint/2010/main" val="822486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28D8E61-5529-402A-BD7F-180BB9FD5468}" type="datetime1">
              <a:rPr lang="en-US" smtClean="0"/>
              <a:t>4/29/2025</a:t>
            </a:fld>
            <a:endParaRPr lang="en-US"/>
          </a:p>
        </p:txBody>
      </p:sp>
      <p:sp>
        <p:nvSpPr>
          <p:cNvPr id="4" name="Footer Placeholder 3"/>
          <p:cNvSpPr>
            <a:spLocks noGrp="1"/>
          </p:cNvSpPr>
          <p:nvPr>
            <p:ph type="ftr" sz="quarter" idx="11"/>
          </p:nvPr>
        </p:nvSpPr>
        <p:spPr/>
        <p:txBody>
          <a:bodyPr/>
          <a:lstStyle/>
          <a:p>
            <a:r>
              <a:rPr lang="en-US" smtClean="0"/>
              <a:t>Project Review - I</a:t>
            </a:r>
            <a:endParaRPr lang="en-US"/>
          </a:p>
        </p:txBody>
      </p:sp>
      <p:sp>
        <p:nvSpPr>
          <p:cNvPr id="5" name="Slide Number Placeholder 4"/>
          <p:cNvSpPr>
            <a:spLocks noGrp="1"/>
          </p:cNvSpPr>
          <p:nvPr>
            <p:ph type="sldNum" sz="quarter" idx="12"/>
          </p:nvPr>
        </p:nvSpPr>
        <p:spPr/>
        <p:txBody>
          <a:bodyPr/>
          <a:lstStyle/>
          <a:p>
            <a:fld id="{AEB2F0F4-58EC-4E39-AA52-7B0252CA9FE9}" type="slidenum">
              <a:rPr lang="en-US" smtClean="0"/>
              <a:pPr/>
              <a:t>39</a:t>
            </a:fld>
            <a:endParaRPr lang="en-US"/>
          </a:p>
        </p:txBody>
      </p:sp>
      <p:sp>
        <p:nvSpPr>
          <p:cNvPr id="7" name="Title 1">
            <a:extLst>
              <a:ext uri="{FF2B5EF4-FFF2-40B4-BE49-F238E27FC236}">
                <a16:creationId xmlns:a16="http://schemas.microsoft.com/office/drawing/2014/main" xmlns="" id="{BB7DDE29-AC32-6050-0013-083A7866FAB5}"/>
              </a:ext>
            </a:extLst>
          </p:cNvPr>
          <p:cNvSpPr>
            <a:spLocks noGrp="1"/>
          </p:cNvSpPr>
          <p:nvPr>
            <p:ph type="title"/>
          </p:nvPr>
        </p:nvSpPr>
        <p:spPr>
          <a:xfrm>
            <a:off x="3836707" y="1496292"/>
            <a:ext cx="6886711" cy="492344"/>
          </a:xfrm>
        </p:spPr>
        <p:txBody>
          <a:bodyPr>
            <a:noAutofit/>
          </a:bodyPr>
          <a:lstStyle/>
          <a:p>
            <a:r>
              <a:rPr lang="en-IN" sz="2000" i="1" dirty="0" smtClean="0">
                <a:solidFill>
                  <a:srgbClr val="0070C0"/>
                </a:solidFill>
                <a:cs typeface="Hadassah Friedlaender" panose="02020603050405020304" pitchFamily="18" charset="-79"/>
              </a:rPr>
              <a:t>Final Round Student Model Result</a:t>
            </a:r>
            <a:endParaRPr lang="en-IN" sz="2000" i="1" dirty="0">
              <a:solidFill>
                <a:srgbClr val="0070C0"/>
              </a:solidFill>
              <a:cs typeface="Hadassah Friedlaender" panose="02020603050405020304" pitchFamily="18" charset="-79"/>
            </a:endParaRP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3230245" y="2185722"/>
            <a:ext cx="5731510" cy="2789555"/>
          </a:xfrm>
          <a:prstGeom prst="rect">
            <a:avLst/>
          </a:prstGeom>
          <a:noFill/>
          <a:ln>
            <a:noFill/>
          </a:ln>
        </p:spPr>
      </p:pic>
    </p:spTree>
    <p:extLst>
      <p:ext uri="{BB962C8B-B14F-4D97-AF65-F5344CB8AC3E}">
        <p14:creationId xmlns:p14="http://schemas.microsoft.com/office/powerpoint/2010/main" val="3616157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B73385D-8F5F-B6A8-B53A-F440E2A0C4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C66A7AB-313F-3567-89D3-4CEA5B44F133}"/>
              </a:ext>
            </a:extLst>
          </p:cNvPr>
          <p:cNvSpPr>
            <a:spLocks noGrp="1"/>
          </p:cNvSpPr>
          <p:nvPr>
            <p:ph type="title"/>
          </p:nvPr>
        </p:nvSpPr>
        <p:spPr>
          <a:xfrm>
            <a:off x="499872" y="0"/>
            <a:ext cx="10363200" cy="1143000"/>
          </a:xfrm>
        </p:spPr>
        <p:txBody>
          <a:bodyPr/>
          <a:lstStyle/>
          <a:p>
            <a:r>
              <a:rPr lang="en-US" altLang="en-US" b="1" dirty="0">
                <a:solidFill>
                  <a:srgbClr val="0070C0"/>
                </a:solidFill>
                <a:effectLst>
                  <a:outerShdw blurRad="38100" dist="38100" dir="2700000" algn="tl">
                    <a:srgbClr val="C0C0C0"/>
                  </a:outerShdw>
                </a:effectLst>
                <a:ea typeface="Cambria" panose="02040503050406030204" pitchFamily="18" charset="0"/>
                <a:cs typeface="Hadassah Friedlaender" panose="02020603050405020304" pitchFamily="18" charset="-79"/>
              </a:rPr>
              <a:t>Abstract</a:t>
            </a:r>
            <a:endParaRPr lang="en-IN" dirty="0">
              <a:solidFill>
                <a:srgbClr val="0070C0"/>
              </a:solidFill>
              <a:ea typeface="Cambria" panose="02040503050406030204" pitchFamily="18" charset="0"/>
              <a:cs typeface="Hadassah Friedlaender" panose="02020603050405020304" pitchFamily="18" charset="-79"/>
            </a:endParaRPr>
          </a:p>
        </p:txBody>
      </p:sp>
      <p:sp>
        <p:nvSpPr>
          <p:cNvPr id="3" name="Date Placeholder 2">
            <a:extLst>
              <a:ext uri="{FF2B5EF4-FFF2-40B4-BE49-F238E27FC236}">
                <a16:creationId xmlns:a16="http://schemas.microsoft.com/office/drawing/2014/main" xmlns="" id="{149D1E62-5CBF-1C8D-8BAA-C42C41AA7D55}"/>
              </a:ext>
            </a:extLst>
          </p:cNvPr>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C0A3E0-9141-41E3-8649-AB8C278C6AC2}" type="datetime1">
              <a:rPr kumimoji="0" lang="en-US" sz="1600" b="0" i="1" u="none" strike="noStrike" kern="1200" cap="none" spc="0" normalizeH="0" baseline="0" noProof="0" smtClean="0">
                <a:ln>
                  <a:noFill/>
                </a:ln>
                <a:solidFill>
                  <a:srgbClr val="047009"/>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4/29/2025</a:t>
            </a:fld>
            <a:endParaRPr kumimoji="0" lang="en-US" sz="1600" b="0" i="1" u="none" strike="noStrike" kern="1200" cap="none" spc="0" normalizeH="0" baseline="0" noProof="0">
              <a:ln>
                <a:noFill/>
              </a:ln>
              <a:solidFill>
                <a:srgbClr val="047009"/>
              </a:solidFill>
              <a:effectLst/>
              <a:uLnTx/>
              <a:uFillTx/>
              <a:latin typeface="Times New Roman"/>
              <a:ea typeface="+mn-ea"/>
              <a:cs typeface="+mn-cs"/>
            </a:endParaRPr>
          </a:p>
        </p:txBody>
      </p:sp>
      <p:sp>
        <p:nvSpPr>
          <p:cNvPr id="4" name="Footer Placeholder 3">
            <a:extLst>
              <a:ext uri="{FF2B5EF4-FFF2-40B4-BE49-F238E27FC236}">
                <a16:creationId xmlns:a16="http://schemas.microsoft.com/office/drawing/2014/main" xmlns="" id="{25B976B1-E541-C2CD-6FB5-7EC1569C4C19}"/>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047009"/>
                </a:solidFill>
                <a:effectLst/>
                <a:uLnTx/>
                <a:uFillTx/>
                <a:latin typeface="Times New Roman"/>
                <a:ea typeface="+mn-ea"/>
                <a:cs typeface="+mn-cs"/>
              </a:rPr>
              <a:t>Project Review - 0</a:t>
            </a:r>
          </a:p>
        </p:txBody>
      </p:sp>
      <p:sp>
        <p:nvSpPr>
          <p:cNvPr id="5" name="Slide Number Placeholder 4">
            <a:extLst>
              <a:ext uri="{FF2B5EF4-FFF2-40B4-BE49-F238E27FC236}">
                <a16:creationId xmlns:a16="http://schemas.microsoft.com/office/drawing/2014/main" xmlns="" id="{D20C4329-A8CC-84F7-7DFE-4F93A39BDD7F}"/>
              </a:ext>
            </a:extLst>
          </p:cNvPr>
          <p:cNvSpPr>
            <a:spLocks noGrp="1"/>
          </p:cNvSpPr>
          <p:nvPr>
            <p:ph type="sldNum" sz="quarter" idx="12"/>
          </p:nvPr>
        </p:nvSpPr>
        <p:spPr>
          <a:solidFill>
            <a:srgbClr val="FF6600"/>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EB2F0F4-58EC-4E39-AA52-7B0252CA9FE9}" type="slidenum">
              <a:rPr kumimoji="0" lang="en-US" sz="1400" b="0" i="0" u="none" strike="noStrike" kern="1200" cap="none" spc="0" normalizeH="0" baseline="0" noProof="0" smtClean="0">
                <a:ln>
                  <a:noFill/>
                </a:ln>
                <a:solidFill>
                  <a:srgbClr val="002060"/>
                </a:solidFill>
                <a:effectLst/>
                <a:uLnTx/>
                <a:uFillTx/>
                <a:latin typeface="Arial"/>
                <a:ea typeface="+mj-ea"/>
                <a:cs typeface="+mj-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a:ln>
                <a:noFill/>
              </a:ln>
              <a:solidFill>
                <a:srgbClr val="002060"/>
              </a:solidFill>
              <a:effectLst/>
              <a:uLnTx/>
              <a:uFillTx/>
              <a:latin typeface="Arial"/>
              <a:ea typeface="+mj-ea"/>
              <a:cs typeface="+mj-cs"/>
            </a:endParaRPr>
          </a:p>
        </p:txBody>
      </p:sp>
      <p:sp>
        <p:nvSpPr>
          <p:cNvPr id="6" name="Content Placeholder 5">
            <a:extLst>
              <a:ext uri="{FF2B5EF4-FFF2-40B4-BE49-F238E27FC236}">
                <a16:creationId xmlns:a16="http://schemas.microsoft.com/office/drawing/2014/main" xmlns="" id="{1E998985-321D-2688-D227-7C6998C27A1F}"/>
              </a:ext>
            </a:extLst>
          </p:cNvPr>
          <p:cNvSpPr>
            <a:spLocks noGrp="1"/>
          </p:cNvSpPr>
          <p:nvPr>
            <p:ph sz="quarter" idx="1"/>
          </p:nvPr>
        </p:nvSpPr>
        <p:spPr>
          <a:xfrm>
            <a:off x="422384" y="1152906"/>
            <a:ext cx="11301530" cy="5228844"/>
          </a:xfrm>
        </p:spPr>
        <p:txBody>
          <a:bodyPr>
            <a:normAutofit/>
          </a:bodyPr>
          <a:lstStyle/>
          <a:p>
            <a:pPr algn="just">
              <a:lnSpc>
                <a:spcPct val="150000"/>
              </a:lnSpc>
              <a:buFont typeface="Wingdings" panose="05000000000000000000" pitchFamily="2" charset="2"/>
              <a:buChar char="§"/>
            </a:pPr>
            <a:r>
              <a:rPr lang="en-GB" sz="1800" dirty="0">
                <a:latin typeface="Arial "/>
              </a:rPr>
              <a:t>Since drowsiness impairs cognitive and motor skills, early detection is essential for road safety.</a:t>
            </a:r>
          </a:p>
          <a:p>
            <a:pPr algn="just">
              <a:lnSpc>
                <a:spcPct val="150000"/>
              </a:lnSpc>
              <a:buFont typeface="Wingdings" panose="05000000000000000000" pitchFamily="2" charset="2"/>
              <a:buChar char="§"/>
            </a:pPr>
            <a:r>
              <a:rPr lang="en-GB" sz="1800" dirty="0">
                <a:latin typeface="Arial "/>
              </a:rPr>
              <a:t>However, limited facial data reduces model accuracy, making reliable detection challenging.</a:t>
            </a:r>
          </a:p>
          <a:p>
            <a:pPr algn="just">
              <a:lnSpc>
                <a:spcPct val="150000"/>
              </a:lnSpc>
              <a:buFont typeface="Wingdings" panose="05000000000000000000" pitchFamily="2" charset="2"/>
              <a:buChar char="§"/>
            </a:pPr>
            <a:r>
              <a:rPr lang="en-GB" sz="1800" dirty="0">
                <a:latin typeface="Arial "/>
              </a:rPr>
              <a:t>To overcome this, federated learning enables decentralized training without sharing raw data, though it introduces communication overhead.</a:t>
            </a:r>
          </a:p>
          <a:p>
            <a:pPr algn="just">
              <a:lnSpc>
                <a:spcPct val="150000"/>
              </a:lnSpc>
              <a:buFont typeface="Wingdings" panose="05000000000000000000" pitchFamily="2" charset="2"/>
              <a:buChar char="§"/>
            </a:pPr>
            <a:r>
              <a:rPr lang="en-GB" sz="1800" dirty="0">
                <a:latin typeface="Arial "/>
              </a:rPr>
              <a:t>To address this issue, Knowledge Distillation creates lightweight student models that retain accuracy while reducing resource consumption.</a:t>
            </a:r>
          </a:p>
          <a:p>
            <a:pPr algn="just">
              <a:lnSpc>
                <a:spcPct val="150000"/>
              </a:lnSpc>
              <a:buFont typeface="Wingdings" panose="05000000000000000000" pitchFamily="2" charset="2"/>
              <a:buChar char="§"/>
            </a:pPr>
            <a:r>
              <a:rPr lang="en-GB" sz="1800" dirty="0">
                <a:latin typeface="Arial "/>
              </a:rPr>
              <a:t>Building on this, our project integrates </a:t>
            </a:r>
            <a:r>
              <a:rPr lang="en-GB" sz="1800" dirty="0" err="1">
                <a:latin typeface="Arial "/>
              </a:rPr>
              <a:t>MobileNet</a:t>
            </a:r>
            <a:r>
              <a:rPr lang="en-GB" sz="1800" dirty="0">
                <a:latin typeface="Arial "/>
              </a:rPr>
              <a:t> with a capsule module for enhanced feature extraction.</a:t>
            </a:r>
          </a:p>
          <a:p>
            <a:pPr algn="just">
              <a:lnSpc>
                <a:spcPct val="150000"/>
              </a:lnSpc>
              <a:buFont typeface="Wingdings" panose="05000000000000000000" pitchFamily="2" charset="2"/>
              <a:buChar char="§"/>
            </a:pPr>
            <a:r>
              <a:rPr lang="en-GB" sz="1800" dirty="0">
                <a:latin typeface="Arial "/>
              </a:rPr>
              <a:t>Additionally, a privacy-preserving algorithm ensures the secure exchange of model weights.</a:t>
            </a:r>
          </a:p>
          <a:p>
            <a:pPr algn="just">
              <a:lnSpc>
                <a:spcPct val="150000"/>
              </a:lnSpc>
              <a:buFont typeface="Wingdings" panose="05000000000000000000" pitchFamily="2" charset="2"/>
              <a:buChar char="§"/>
            </a:pPr>
            <a:r>
              <a:rPr lang="en-GB" sz="1800" dirty="0">
                <a:latin typeface="Arial "/>
              </a:rPr>
              <a:t>Finally, performance is evaluated on accuracy, precision, recall, F1-score, communication efficiency, and resource utilization.</a:t>
            </a:r>
          </a:p>
        </p:txBody>
      </p:sp>
    </p:spTree>
    <p:extLst>
      <p:ext uri="{BB962C8B-B14F-4D97-AF65-F5344CB8AC3E}">
        <p14:creationId xmlns:p14="http://schemas.microsoft.com/office/powerpoint/2010/main" val="7065668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oogle Shape;320;p41"/>
          <p:cNvGraphicFramePr/>
          <p:nvPr>
            <p:extLst>
              <p:ext uri="{D42A27DB-BD31-4B8C-83A1-F6EECF244321}">
                <p14:modId xmlns:p14="http://schemas.microsoft.com/office/powerpoint/2010/main" val="1203134130"/>
              </p:ext>
            </p:extLst>
          </p:nvPr>
        </p:nvGraphicFramePr>
        <p:xfrm>
          <a:off x="582999" y="2101891"/>
          <a:ext cx="3342455" cy="3200190"/>
        </p:xfrm>
        <a:graphic>
          <a:graphicData uri="http://schemas.openxmlformats.org/drawingml/2006/table">
            <a:tbl>
              <a:tblPr>
                <a:noFill/>
              </a:tblPr>
              <a:tblGrid>
                <a:gridCol w="1351587">
                  <a:extLst>
                    <a:ext uri="{9D8B030D-6E8A-4147-A177-3AD203B41FA5}">
                      <a16:colId xmlns:a16="http://schemas.microsoft.com/office/drawing/2014/main" xmlns="" val="20000"/>
                    </a:ext>
                  </a:extLst>
                </a:gridCol>
                <a:gridCol w="1990868">
                  <a:extLst>
                    <a:ext uri="{9D8B030D-6E8A-4147-A177-3AD203B41FA5}">
                      <a16:colId xmlns:a16="http://schemas.microsoft.com/office/drawing/2014/main" xmlns="" val="20001"/>
                    </a:ext>
                  </a:extLst>
                </a:gridCol>
              </a:tblGrid>
              <a:tr h="0">
                <a:tc gridSpan="2">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smtClean="0"/>
                        <a:t>Accuracy </a:t>
                      </a:r>
                      <a:endParaRPr sz="1800" u="none" strike="noStrike" cap="none" dirty="0"/>
                    </a:p>
                  </a:txBody>
                  <a:tcPr marL="91425" marR="91425" marT="91425" marB="91425">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tileRect/>
                    </a:gradFill>
                  </a:tcPr>
                </a:tc>
                <a:tc hMerge="1">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tileRect/>
                    </a:gradFill>
                  </a:tcPr>
                </a:tc>
              </a:tr>
              <a:tr h="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smtClean="0"/>
                        <a:t>Initial</a:t>
                      </a:r>
                      <a:endParaRPr sz="1800" u="none" strike="noStrike" cap="none" dirty="0"/>
                    </a:p>
                  </a:txBody>
                  <a:tcPr marL="91425" marR="91425" marT="91425" marB="91425">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tileRect/>
                    </a:gra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smtClean="0"/>
                        <a:t>83.36 </a:t>
                      </a:r>
                      <a:r>
                        <a:rPr lang="en-US" sz="1800" u="none" strike="noStrike" cap="none" dirty="0"/>
                        <a:t>%</a:t>
                      </a:r>
                      <a:endParaRPr sz="1800" u="none" strike="noStrike" cap="none" dirty="0"/>
                    </a:p>
                  </a:txBody>
                  <a:tcPr marL="91425" marR="91425" marT="91425" marB="91425">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tileRect/>
                    </a:gradFill>
                  </a:tcPr>
                </a:tc>
                <a:extLst>
                  <a:ext uri="{0D108BD9-81ED-4DB2-BD59-A6C34878D82A}">
                    <a16:rowId xmlns:a16="http://schemas.microsoft.com/office/drawing/2014/main" xmlns="" val="10000"/>
                  </a:ext>
                </a:extLst>
              </a:tr>
              <a:tr h="415636">
                <a:tc>
                  <a:txBody>
                    <a:bodyPr/>
                    <a:lstStyle/>
                    <a:p>
                      <a:r>
                        <a:rPr lang="en-US" sz="1800" dirty="0" smtClean="0"/>
                        <a:t>Round</a:t>
                      </a:r>
                      <a:r>
                        <a:rPr lang="en-US" sz="1800" baseline="0" dirty="0" smtClean="0"/>
                        <a:t> 1</a:t>
                      </a:r>
                      <a:endParaRPr lang="en-IN" sz="1800" dirty="0"/>
                    </a:p>
                  </a:txBody>
                  <a:tcPr marL="91425" marR="91425" marT="91425" marB="91425">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tileRect/>
                    </a:gra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smtClean="0"/>
                        <a:t>85.64%</a:t>
                      </a:r>
                      <a:endParaRPr sz="1800" u="none" strike="noStrike" cap="none" dirty="0"/>
                    </a:p>
                  </a:txBody>
                  <a:tcPr marL="91425" marR="91425" marT="91425" marB="91425">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tileRect/>
                    </a:gradFill>
                  </a:tcPr>
                </a:tc>
                <a:extLst>
                  <a:ext uri="{0D108BD9-81ED-4DB2-BD59-A6C34878D82A}">
                    <a16:rowId xmlns:a16="http://schemas.microsoft.com/office/drawing/2014/main" xmlns="" val="10001"/>
                  </a:ext>
                </a:extLst>
              </a:tr>
              <a:tr h="3325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Round</a:t>
                      </a:r>
                      <a:r>
                        <a:rPr lang="en-US" sz="1800" baseline="0" dirty="0" smtClean="0"/>
                        <a:t> 2</a:t>
                      </a:r>
                      <a:endParaRPr lang="en-IN" sz="1800" dirty="0" smtClean="0"/>
                    </a:p>
                  </a:txBody>
                  <a:tcPr marL="91425" marR="91425" marT="91425" marB="91425">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tileRect/>
                    </a:gra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smtClean="0"/>
                        <a:t>88.11%</a:t>
                      </a:r>
                      <a:endParaRPr sz="1800" u="none" strike="noStrike" cap="none" dirty="0"/>
                    </a:p>
                  </a:txBody>
                  <a:tcPr marL="91425" marR="91425" marT="91425" marB="91425">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tileRect/>
                    </a:gradFill>
                  </a:tcPr>
                </a:tc>
                <a:extLst>
                  <a:ext uri="{0D108BD9-81ED-4DB2-BD59-A6C34878D82A}">
                    <a16:rowId xmlns:a16="http://schemas.microsoft.com/office/drawing/2014/main" xmlns="" val="10002"/>
                  </a:ext>
                </a:extLst>
              </a:tr>
              <a:tr h="3796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Round</a:t>
                      </a:r>
                      <a:r>
                        <a:rPr lang="en-US" sz="1800" baseline="0" dirty="0" smtClean="0"/>
                        <a:t> 3</a:t>
                      </a:r>
                      <a:endParaRPr lang="en-IN" sz="1800" dirty="0" smtClean="0"/>
                    </a:p>
                  </a:txBody>
                  <a:tcPr marL="91425" marR="91425" marT="91425" marB="91425">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tileRect/>
                    </a:gra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smtClean="0"/>
                        <a:t>89.58%</a:t>
                      </a:r>
                      <a:endParaRPr sz="1800" u="none" strike="noStrike" cap="none" dirty="0"/>
                    </a:p>
                  </a:txBody>
                  <a:tcPr marL="91425" marR="91425" marT="91425" marB="91425">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tileRect/>
                    </a:gradFill>
                  </a:tcPr>
                </a:tc>
                <a:extLst>
                  <a:ext uri="{0D108BD9-81ED-4DB2-BD59-A6C34878D82A}">
                    <a16:rowId xmlns:a16="http://schemas.microsoft.com/office/drawing/2014/main" xmlns="" val="10003"/>
                  </a:ext>
                </a:extLst>
              </a:tr>
              <a:tr h="408307">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dirty="0" smtClean="0"/>
                        <a:t>Round</a:t>
                      </a:r>
                      <a:r>
                        <a:rPr lang="en-US" sz="1800" baseline="0" dirty="0" smtClean="0"/>
                        <a:t> 4</a:t>
                      </a:r>
                      <a:endParaRPr lang="en-IN" sz="1800" dirty="0" smtClean="0"/>
                    </a:p>
                  </a:txBody>
                  <a:tcPr marL="91425" marR="91425" marT="91425" marB="91425">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tileRect/>
                    </a:gra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smtClean="0"/>
                        <a:t>89.95%</a:t>
                      </a:r>
                      <a:endParaRPr sz="1800" u="none" strike="noStrike" cap="none" dirty="0"/>
                    </a:p>
                  </a:txBody>
                  <a:tcPr marL="91425" marR="91425" marT="91425" marB="91425">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tileRect/>
                    </a:gradFill>
                  </a:tcPr>
                </a:tc>
                <a:extLst>
                  <a:ext uri="{0D108BD9-81ED-4DB2-BD59-A6C34878D82A}">
                    <a16:rowId xmlns:a16="http://schemas.microsoft.com/office/drawing/2014/main" xmlns="" val="10004"/>
                  </a:ext>
                </a:extLst>
              </a:tr>
              <a:tr h="360219">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dirty="0" smtClean="0"/>
                        <a:t>Round</a:t>
                      </a:r>
                      <a:r>
                        <a:rPr lang="en-US" sz="1800" baseline="0" dirty="0" smtClean="0"/>
                        <a:t> 5</a:t>
                      </a:r>
                      <a:endParaRPr lang="en-IN" sz="1800" dirty="0" smtClean="0"/>
                    </a:p>
                  </a:txBody>
                  <a:tcPr marL="91425" marR="91425" marT="91425" marB="91425">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tileRect/>
                    </a:gra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smtClean="0"/>
                        <a:t>91.53%</a:t>
                      </a:r>
                      <a:endParaRPr sz="1800" u="none" strike="noStrike" cap="none" dirty="0"/>
                    </a:p>
                  </a:txBody>
                  <a:tcPr marL="91425" marR="91425" marT="91425" marB="91425">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tileRect/>
                    </a:gradFill>
                  </a:tcPr>
                </a:tc>
                <a:extLst>
                  <a:ext uri="{0D108BD9-81ED-4DB2-BD59-A6C34878D82A}">
                    <a16:rowId xmlns:a16="http://schemas.microsoft.com/office/drawing/2014/main" xmlns="" val="10005"/>
                  </a:ext>
                </a:extLst>
              </a:tr>
            </a:tbl>
          </a:graphicData>
        </a:graphic>
      </p:graphicFrame>
      <p:sp>
        <p:nvSpPr>
          <p:cNvPr id="3" name="Date Placeholder 2"/>
          <p:cNvSpPr>
            <a:spLocks noGrp="1"/>
          </p:cNvSpPr>
          <p:nvPr>
            <p:ph type="dt" sz="half" idx="10"/>
          </p:nvPr>
        </p:nvSpPr>
        <p:spPr/>
        <p:txBody>
          <a:bodyPr/>
          <a:lstStyle/>
          <a:p>
            <a:fld id="{228D8E61-5529-402A-BD7F-180BB9FD5468}" type="datetime1">
              <a:rPr lang="en-US" smtClean="0"/>
              <a:t>4/29/2025</a:t>
            </a:fld>
            <a:endParaRPr lang="en-US"/>
          </a:p>
        </p:txBody>
      </p:sp>
      <p:sp>
        <p:nvSpPr>
          <p:cNvPr id="4" name="Footer Placeholder 3"/>
          <p:cNvSpPr>
            <a:spLocks noGrp="1"/>
          </p:cNvSpPr>
          <p:nvPr>
            <p:ph type="ftr" sz="quarter" idx="11"/>
          </p:nvPr>
        </p:nvSpPr>
        <p:spPr/>
        <p:txBody>
          <a:bodyPr/>
          <a:lstStyle/>
          <a:p>
            <a:r>
              <a:rPr lang="en-US" smtClean="0"/>
              <a:t>Project Review - I</a:t>
            </a:r>
            <a:endParaRPr lang="en-US"/>
          </a:p>
        </p:txBody>
      </p:sp>
      <p:sp>
        <p:nvSpPr>
          <p:cNvPr id="5" name="Slide Number Placeholder 4"/>
          <p:cNvSpPr>
            <a:spLocks noGrp="1"/>
          </p:cNvSpPr>
          <p:nvPr>
            <p:ph type="sldNum" sz="quarter" idx="12"/>
          </p:nvPr>
        </p:nvSpPr>
        <p:spPr/>
        <p:txBody>
          <a:bodyPr/>
          <a:lstStyle/>
          <a:p>
            <a:fld id="{AEB2F0F4-58EC-4E39-AA52-7B0252CA9FE9}" type="slidenum">
              <a:rPr lang="en-US" smtClean="0"/>
              <a:pPr/>
              <a:t>40</a:t>
            </a:fld>
            <a:endParaRPr lang="en-US"/>
          </a:p>
        </p:txBody>
      </p:sp>
      <p:sp>
        <p:nvSpPr>
          <p:cNvPr id="10" name="Title 1">
            <a:extLst>
              <a:ext uri="{FF2B5EF4-FFF2-40B4-BE49-F238E27FC236}">
                <a16:creationId xmlns:a16="http://schemas.microsoft.com/office/drawing/2014/main" xmlns="" id="{2D329AA5-6BF4-4A70-BB88-D275A4B688CE}"/>
              </a:ext>
            </a:extLst>
          </p:cNvPr>
          <p:cNvSpPr txBox="1">
            <a:spLocks/>
          </p:cNvSpPr>
          <p:nvPr/>
        </p:nvSpPr>
        <p:spPr>
          <a:xfrm>
            <a:off x="399288" y="147782"/>
            <a:ext cx="10363200" cy="589834"/>
          </a:xfrm>
          <a:prstGeom prst="rect">
            <a:avLst/>
          </a:prstGeom>
        </p:spPr>
        <p:txBody>
          <a:bodyPr bIns="91440" anchor="b" anchorCtr="0">
            <a:normAutofit fontScale="92500" lnSpcReduction="1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b="1" dirty="0" smtClean="0">
                <a:solidFill>
                  <a:srgbClr val="0070C0"/>
                </a:solidFill>
                <a:cs typeface="Hadassah Friedlaender" panose="02020603050405020304" pitchFamily="18" charset="-79"/>
              </a:rPr>
              <a:t>Convergence</a:t>
            </a:r>
            <a:endParaRPr lang="en-IN" sz="3600" b="1" dirty="0">
              <a:solidFill>
                <a:srgbClr val="0070C0"/>
              </a:solidFill>
              <a:cs typeface="Hadassah Friedlaender" panose="02020603050405020304" pitchFamily="18" charset="-79"/>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509" y="1352953"/>
            <a:ext cx="7286914" cy="4550237"/>
          </a:xfrm>
          <a:prstGeom prst="rect">
            <a:avLst/>
          </a:prstGeom>
        </p:spPr>
      </p:pic>
    </p:spTree>
    <p:extLst>
      <p:ext uri="{BB962C8B-B14F-4D97-AF65-F5344CB8AC3E}">
        <p14:creationId xmlns:p14="http://schemas.microsoft.com/office/powerpoint/2010/main" val="23480379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28D8E61-5529-402A-BD7F-180BB9FD5468}" type="datetime1">
              <a:rPr lang="en-US" smtClean="0"/>
              <a:t>4/29/2025</a:t>
            </a:fld>
            <a:endParaRPr lang="en-US"/>
          </a:p>
        </p:txBody>
      </p:sp>
      <p:sp>
        <p:nvSpPr>
          <p:cNvPr id="4" name="Footer Placeholder 3"/>
          <p:cNvSpPr>
            <a:spLocks noGrp="1"/>
          </p:cNvSpPr>
          <p:nvPr>
            <p:ph type="ftr" sz="quarter" idx="11"/>
          </p:nvPr>
        </p:nvSpPr>
        <p:spPr/>
        <p:txBody>
          <a:bodyPr/>
          <a:lstStyle/>
          <a:p>
            <a:r>
              <a:rPr lang="en-US" smtClean="0"/>
              <a:t>Project Review - I</a:t>
            </a:r>
            <a:endParaRPr lang="en-US"/>
          </a:p>
        </p:txBody>
      </p:sp>
      <p:sp>
        <p:nvSpPr>
          <p:cNvPr id="5" name="Slide Number Placeholder 4"/>
          <p:cNvSpPr>
            <a:spLocks noGrp="1"/>
          </p:cNvSpPr>
          <p:nvPr>
            <p:ph type="sldNum" sz="quarter" idx="12"/>
          </p:nvPr>
        </p:nvSpPr>
        <p:spPr/>
        <p:txBody>
          <a:bodyPr/>
          <a:lstStyle/>
          <a:p>
            <a:fld id="{AEB2F0F4-58EC-4E39-AA52-7B0252CA9FE9}" type="slidenum">
              <a:rPr lang="en-US" smtClean="0"/>
              <a:pPr/>
              <a:t>41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490889549"/>
              </p:ext>
            </p:extLst>
          </p:nvPr>
        </p:nvGraphicFramePr>
        <p:xfrm>
          <a:off x="1357746" y="1071418"/>
          <a:ext cx="8803363" cy="2616200"/>
        </p:xfrm>
        <a:graphic>
          <a:graphicData uri="http://schemas.openxmlformats.org/drawingml/2006/table">
            <a:tbl>
              <a:tblPr firstRow="1" bandRow="1">
                <a:tableStyleId>{073A0DAA-6AF3-43AB-8588-CEC1D06C72B9}</a:tableStyleId>
              </a:tblPr>
              <a:tblGrid>
                <a:gridCol w="3486296"/>
                <a:gridCol w="2709333"/>
                <a:gridCol w="2607734"/>
              </a:tblGrid>
              <a:tr h="185342">
                <a:tc>
                  <a:txBody>
                    <a:bodyPr/>
                    <a:lstStyle/>
                    <a:p>
                      <a:r>
                        <a:rPr lang="en-US" dirty="0" smtClean="0"/>
                        <a:t>Accuracy</a:t>
                      </a:r>
                      <a:endParaRPr lang="en-IN" dirty="0"/>
                    </a:p>
                  </a:txBody>
                  <a:tcPr/>
                </a:tc>
                <a:tc gridSpan="2">
                  <a:txBody>
                    <a:bodyPr/>
                    <a:lstStyle/>
                    <a:p>
                      <a:r>
                        <a:rPr kumimoji="0" lang="en-IN" sz="1800" b="0" i="0" u="none" strike="noStrike" kern="1200" dirty="0" smtClean="0">
                          <a:solidFill>
                            <a:schemeClr val="lt1"/>
                          </a:solidFill>
                          <a:effectLst/>
                          <a:latin typeface="+mn-lt"/>
                          <a:ea typeface="+mn-ea"/>
                          <a:cs typeface="+mn-cs"/>
                        </a:rPr>
                        <a:t>Non-IID </a:t>
                      </a:r>
                      <a:r>
                        <a:rPr kumimoji="0" lang="en-IN" sz="1800" b="0" i="0" u="none" strike="noStrike" kern="1200" dirty="0" err="1" smtClean="0">
                          <a:solidFill>
                            <a:schemeClr val="lt1"/>
                          </a:solidFill>
                          <a:effectLst/>
                          <a:latin typeface="+mn-lt"/>
                          <a:ea typeface="+mn-ea"/>
                          <a:cs typeface="+mn-cs"/>
                        </a:rPr>
                        <a:t>Dirichlet</a:t>
                      </a:r>
                      <a:r>
                        <a:rPr kumimoji="0" lang="en-IN" sz="1800" b="0" i="0" u="none" strike="noStrike" kern="1200" dirty="0" smtClean="0">
                          <a:solidFill>
                            <a:schemeClr val="lt1"/>
                          </a:solidFill>
                          <a:effectLst/>
                          <a:latin typeface="+mn-lt"/>
                          <a:ea typeface="+mn-ea"/>
                          <a:cs typeface="+mn-cs"/>
                        </a:rPr>
                        <a:t> Distribution </a:t>
                      </a:r>
                      <a:r>
                        <a:rPr kumimoji="0" lang="en-IN" sz="1800" b="0" i="0" u="none" strike="noStrike" kern="1200" dirty="0" err="1" smtClean="0">
                          <a:solidFill>
                            <a:schemeClr val="lt1"/>
                          </a:solidFill>
                          <a:effectLst/>
                          <a:latin typeface="+mn-lt"/>
                          <a:ea typeface="+mn-ea"/>
                          <a:cs typeface="+mn-cs"/>
                        </a:rPr>
                        <a:t>Dir</a:t>
                      </a:r>
                      <a:r>
                        <a:rPr kumimoji="0" lang="en-IN" sz="1800" b="0" i="0" u="none" strike="noStrike" kern="1200" dirty="0" smtClean="0">
                          <a:solidFill>
                            <a:schemeClr val="lt1"/>
                          </a:solidFill>
                          <a:effectLst/>
                          <a:latin typeface="+mn-lt"/>
                          <a:ea typeface="+mn-ea"/>
                          <a:cs typeface="+mn-cs"/>
                        </a:rPr>
                        <a:t>(0.9)</a:t>
                      </a:r>
                      <a:endParaRPr lang="en-IN" dirty="0"/>
                    </a:p>
                  </a:txBody>
                  <a:tcPr/>
                </a:tc>
                <a:tc hMerge="1">
                  <a:txBody>
                    <a:bodyPr/>
                    <a:lstStyle/>
                    <a:p>
                      <a:endParaRPr lang="en-IN" dirty="0"/>
                    </a:p>
                  </a:txBody>
                  <a:tcPr/>
                </a:tc>
              </a:tr>
              <a:tr h="370840">
                <a:tc>
                  <a:txBody>
                    <a:bodyPr/>
                    <a:lstStyle/>
                    <a:p>
                      <a:r>
                        <a:rPr lang="en-IN" sz="2000" b="0" i="0" u="none" strike="noStrike" dirty="0" smtClean="0">
                          <a:solidFill>
                            <a:srgbClr val="000000"/>
                          </a:solidFill>
                          <a:effectLst/>
                          <a:latin typeface="Arial" panose="020B0604020202020204" pitchFamily="34" charset="0"/>
                        </a:rPr>
                        <a:t>Aggregations functions</a:t>
                      </a:r>
                      <a:endParaRPr lang="en-IN" sz="2000" dirty="0"/>
                    </a:p>
                  </a:txBody>
                  <a:tcPr/>
                </a:tc>
                <a:tc>
                  <a:txBody>
                    <a:bodyPr/>
                    <a:lstStyle/>
                    <a:p>
                      <a:pPr rtl="0" fontAlgn="t">
                        <a:spcBef>
                          <a:spcPts val="0"/>
                        </a:spcBef>
                        <a:spcAft>
                          <a:spcPts val="0"/>
                        </a:spcAft>
                      </a:pPr>
                      <a:r>
                        <a:rPr lang="en-IN" sz="1400" b="1" i="0" u="none" strike="noStrike" dirty="0">
                          <a:solidFill>
                            <a:srgbClr val="000000"/>
                          </a:solidFill>
                          <a:effectLst/>
                          <a:latin typeface="Arial" panose="020B0604020202020204" pitchFamily="34" charset="0"/>
                        </a:rPr>
                        <a:t>FL</a:t>
                      </a:r>
                      <a:endParaRPr lang="en-IN" sz="2000" b="1" dirty="0">
                        <a:effectLst/>
                      </a:endParaRPr>
                    </a:p>
                  </a:txBody>
                  <a:tcPr marL="63500" marR="63500" marT="63500" marB="63500"/>
                </a:tc>
                <a:tc>
                  <a:txBody>
                    <a:bodyPr/>
                    <a:lstStyle/>
                    <a:p>
                      <a:pPr rtl="0" fontAlgn="t">
                        <a:spcBef>
                          <a:spcPts val="0"/>
                        </a:spcBef>
                        <a:spcAft>
                          <a:spcPts val="0"/>
                        </a:spcAft>
                      </a:pPr>
                      <a:r>
                        <a:rPr lang="en-IN" sz="1400" b="1" i="0" u="none" strike="noStrike" dirty="0">
                          <a:solidFill>
                            <a:srgbClr val="000000"/>
                          </a:solidFill>
                          <a:effectLst/>
                          <a:latin typeface="Arial" panose="020B0604020202020204" pitchFamily="34" charset="0"/>
                        </a:rPr>
                        <a:t>FL-KD</a:t>
                      </a:r>
                      <a:endParaRPr lang="en-IN" sz="2000" b="1" dirty="0">
                        <a:effectLst/>
                      </a:endParaRPr>
                    </a:p>
                  </a:txBody>
                  <a:tcPr marL="63500" marR="63500" marT="63500" marB="63500"/>
                </a:tc>
              </a:tr>
              <a:tr h="370840">
                <a:tc>
                  <a:txBody>
                    <a:bodyPr/>
                    <a:lstStyle/>
                    <a:p>
                      <a:pPr rtl="0" fontAlgn="t">
                        <a:spcBef>
                          <a:spcPts val="0"/>
                        </a:spcBef>
                        <a:spcAft>
                          <a:spcPts val="0"/>
                        </a:spcAft>
                      </a:pPr>
                      <a:r>
                        <a:rPr lang="en-IN" sz="1400" b="0" i="0" u="none" strike="noStrike" dirty="0" err="1">
                          <a:solidFill>
                            <a:srgbClr val="000000"/>
                          </a:solidFill>
                          <a:effectLst/>
                          <a:latin typeface="Arial" panose="020B0604020202020204" pitchFamily="34" charset="0"/>
                        </a:rPr>
                        <a:t>FedAvg</a:t>
                      </a:r>
                      <a:endParaRPr lang="en-IN" sz="2400" dirty="0">
                        <a:effectLst/>
                      </a:endParaRPr>
                    </a:p>
                  </a:txBody>
                  <a:tcPr marL="63500" marR="63500" marT="63500" marB="63500"/>
                </a:tc>
                <a:tc>
                  <a:txBody>
                    <a:bodyPr/>
                    <a:lstStyle/>
                    <a:p>
                      <a:pPr rtl="0" fontAlgn="t">
                        <a:spcBef>
                          <a:spcPts val="0"/>
                        </a:spcBef>
                        <a:spcAft>
                          <a:spcPts val="0"/>
                        </a:spcAft>
                      </a:pPr>
                      <a:r>
                        <a:rPr lang="en-IN" sz="1600" b="0" i="0" u="none" strike="noStrike">
                          <a:solidFill>
                            <a:srgbClr val="000000"/>
                          </a:solidFill>
                          <a:effectLst/>
                          <a:latin typeface="Arial" panose="020B0604020202020204" pitchFamily="34" charset="0"/>
                        </a:rPr>
                        <a:t>90.82</a:t>
                      </a:r>
                      <a:endParaRPr lang="en-IN" sz="2400">
                        <a:effectLst/>
                      </a:endParaRPr>
                    </a:p>
                  </a:txBody>
                  <a:tcPr marL="63500" marR="63500" marT="63500" marB="63500"/>
                </a:tc>
                <a:tc>
                  <a:txBody>
                    <a:bodyPr/>
                    <a:lstStyle/>
                    <a:p>
                      <a:pPr rtl="0" fontAlgn="t">
                        <a:spcBef>
                          <a:spcPts val="0"/>
                        </a:spcBef>
                        <a:spcAft>
                          <a:spcPts val="0"/>
                        </a:spcAft>
                      </a:pPr>
                      <a:r>
                        <a:rPr lang="en-IN" sz="1600" b="0" i="0" u="none" strike="noStrike" dirty="0">
                          <a:solidFill>
                            <a:srgbClr val="000000"/>
                          </a:solidFill>
                          <a:effectLst/>
                          <a:latin typeface="Arial" panose="020B0604020202020204" pitchFamily="34" charset="0"/>
                        </a:rPr>
                        <a:t>89.89</a:t>
                      </a:r>
                      <a:endParaRPr lang="en-IN" sz="2400" dirty="0">
                        <a:effectLst/>
                      </a:endParaRPr>
                    </a:p>
                  </a:txBody>
                  <a:tcPr marL="63500" marR="63500" marT="63500" marB="63500"/>
                </a:tc>
              </a:tr>
              <a:tr h="370840">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FedCDA</a:t>
                      </a:r>
                      <a:endParaRPr lang="en-IN" sz="2400">
                        <a:effectLst/>
                      </a:endParaRPr>
                    </a:p>
                  </a:txBody>
                  <a:tcPr marL="63500" marR="63500" marT="63500" marB="63500"/>
                </a:tc>
                <a:tc>
                  <a:txBody>
                    <a:bodyPr/>
                    <a:lstStyle/>
                    <a:p>
                      <a:pPr rtl="0" fontAlgn="t">
                        <a:spcBef>
                          <a:spcPts val="0"/>
                        </a:spcBef>
                        <a:spcAft>
                          <a:spcPts val="0"/>
                        </a:spcAft>
                      </a:pPr>
                      <a:r>
                        <a:rPr lang="en-IN" sz="1600" b="0" i="0" u="none" strike="noStrike">
                          <a:solidFill>
                            <a:srgbClr val="000000"/>
                          </a:solidFill>
                          <a:effectLst/>
                          <a:latin typeface="Arial" panose="020B0604020202020204" pitchFamily="34" charset="0"/>
                        </a:rPr>
                        <a:t>90.59</a:t>
                      </a:r>
                      <a:endParaRPr lang="en-IN" sz="2400">
                        <a:effectLst/>
                      </a:endParaRPr>
                    </a:p>
                  </a:txBody>
                  <a:tcPr marL="63500" marR="63500" marT="63500" marB="63500"/>
                </a:tc>
                <a:tc>
                  <a:txBody>
                    <a:bodyPr/>
                    <a:lstStyle/>
                    <a:p>
                      <a:pPr rtl="0" fontAlgn="t">
                        <a:spcBef>
                          <a:spcPts val="0"/>
                        </a:spcBef>
                        <a:spcAft>
                          <a:spcPts val="0"/>
                        </a:spcAft>
                      </a:pPr>
                      <a:r>
                        <a:rPr lang="en-IN" sz="1600" b="0" i="0" u="none" strike="noStrike">
                          <a:solidFill>
                            <a:srgbClr val="000000"/>
                          </a:solidFill>
                          <a:effectLst/>
                          <a:latin typeface="Arial" panose="020B0604020202020204" pitchFamily="34" charset="0"/>
                        </a:rPr>
                        <a:t>91.53</a:t>
                      </a:r>
                      <a:endParaRPr lang="en-IN" sz="2400">
                        <a:effectLst/>
                      </a:endParaRPr>
                    </a:p>
                  </a:txBody>
                  <a:tcPr marL="63500" marR="63500" marT="63500" marB="63500"/>
                </a:tc>
              </a:tr>
              <a:tr h="370840">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FedTrimmedAvg</a:t>
                      </a:r>
                      <a:endParaRPr lang="en-IN" sz="2400">
                        <a:effectLst/>
                      </a:endParaRPr>
                    </a:p>
                  </a:txBody>
                  <a:tcPr marL="63500" marR="63500" marT="63500" marB="63500"/>
                </a:tc>
                <a:tc>
                  <a:txBody>
                    <a:bodyPr/>
                    <a:lstStyle/>
                    <a:p>
                      <a:pPr rtl="0" fontAlgn="t">
                        <a:spcBef>
                          <a:spcPts val="0"/>
                        </a:spcBef>
                        <a:spcAft>
                          <a:spcPts val="0"/>
                        </a:spcAft>
                      </a:pPr>
                      <a:r>
                        <a:rPr lang="en-IN" sz="1600" b="0" i="0" u="none" strike="noStrike">
                          <a:solidFill>
                            <a:srgbClr val="000000"/>
                          </a:solidFill>
                          <a:effectLst/>
                          <a:latin typeface="Arial" panose="020B0604020202020204" pitchFamily="34" charset="0"/>
                        </a:rPr>
                        <a:t>90.55</a:t>
                      </a:r>
                      <a:endParaRPr lang="en-IN" sz="2400">
                        <a:effectLst/>
                      </a:endParaRPr>
                    </a:p>
                  </a:txBody>
                  <a:tcPr marL="63500" marR="63500" marT="63500" marB="63500"/>
                </a:tc>
                <a:tc>
                  <a:txBody>
                    <a:bodyPr/>
                    <a:lstStyle/>
                    <a:p>
                      <a:pPr rtl="0" fontAlgn="t">
                        <a:spcBef>
                          <a:spcPts val="0"/>
                        </a:spcBef>
                        <a:spcAft>
                          <a:spcPts val="0"/>
                        </a:spcAft>
                      </a:pPr>
                      <a:r>
                        <a:rPr lang="en-IN" sz="1600" b="0" i="0" u="none" strike="noStrike" dirty="0">
                          <a:solidFill>
                            <a:srgbClr val="000000"/>
                          </a:solidFill>
                          <a:effectLst/>
                          <a:latin typeface="Arial" panose="020B0604020202020204" pitchFamily="34" charset="0"/>
                        </a:rPr>
                        <a:t>90.43</a:t>
                      </a:r>
                      <a:endParaRPr lang="en-IN" sz="2400" dirty="0">
                        <a:effectLst/>
                      </a:endParaRPr>
                    </a:p>
                  </a:txBody>
                  <a:tcPr marL="63500" marR="63500" marT="63500" marB="63500"/>
                </a:tc>
              </a:tr>
              <a:tr h="370840">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FedMA</a:t>
                      </a:r>
                      <a:endParaRPr lang="en-IN" sz="2400">
                        <a:effectLst/>
                      </a:endParaRPr>
                    </a:p>
                  </a:txBody>
                  <a:tcPr marL="63500" marR="63500" marT="63500" marB="63500"/>
                </a:tc>
                <a:tc>
                  <a:txBody>
                    <a:bodyPr/>
                    <a:lstStyle/>
                    <a:p>
                      <a:pPr rtl="0" fontAlgn="t">
                        <a:spcBef>
                          <a:spcPts val="0"/>
                        </a:spcBef>
                        <a:spcAft>
                          <a:spcPts val="0"/>
                        </a:spcAft>
                      </a:pPr>
                      <a:r>
                        <a:rPr lang="en-IN" sz="1600" b="0" i="0" u="none" strike="noStrike">
                          <a:solidFill>
                            <a:srgbClr val="000000"/>
                          </a:solidFill>
                          <a:effectLst/>
                          <a:latin typeface="Arial" panose="020B0604020202020204" pitchFamily="34" charset="0"/>
                        </a:rPr>
                        <a:t>90.80</a:t>
                      </a:r>
                      <a:endParaRPr lang="en-IN" sz="2400">
                        <a:effectLst/>
                      </a:endParaRPr>
                    </a:p>
                  </a:txBody>
                  <a:tcPr marL="63500" marR="63500" marT="63500" marB="63500"/>
                </a:tc>
                <a:tc>
                  <a:txBody>
                    <a:bodyPr/>
                    <a:lstStyle/>
                    <a:p>
                      <a:pPr rtl="0" fontAlgn="t">
                        <a:spcBef>
                          <a:spcPts val="0"/>
                        </a:spcBef>
                        <a:spcAft>
                          <a:spcPts val="0"/>
                        </a:spcAft>
                      </a:pPr>
                      <a:r>
                        <a:rPr lang="en-IN" sz="1600" b="0" i="0" u="none" strike="noStrike">
                          <a:solidFill>
                            <a:srgbClr val="000000"/>
                          </a:solidFill>
                          <a:effectLst/>
                          <a:latin typeface="Arial" panose="020B0604020202020204" pitchFamily="34" charset="0"/>
                        </a:rPr>
                        <a:t>90.94</a:t>
                      </a:r>
                      <a:endParaRPr lang="en-IN" sz="2400">
                        <a:effectLst/>
                      </a:endParaRPr>
                    </a:p>
                  </a:txBody>
                  <a:tcPr marL="63500" marR="63500" marT="63500" marB="63500"/>
                </a:tc>
              </a:tr>
              <a:tr h="370840">
                <a:tc>
                  <a:txBody>
                    <a:bodyPr/>
                    <a:lstStyle/>
                    <a:p>
                      <a:pPr rtl="0" fontAlgn="t">
                        <a:spcBef>
                          <a:spcPts val="0"/>
                        </a:spcBef>
                        <a:spcAft>
                          <a:spcPts val="0"/>
                        </a:spcAft>
                      </a:pPr>
                      <a:r>
                        <a:rPr lang="en-IN" sz="1400" b="0" i="0" u="none" strike="noStrike" dirty="0" err="1">
                          <a:solidFill>
                            <a:srgbClr val="000000"/>
                          </a:solidFill>
                          <a:effectLst/>
                          <a:latin typeface="Arial" panose="020B0604020202020204" pitchFamily="34" charset="0"/>
                        </a:rPr>
                        <a:t>FedPA</a:t>
                      </a:r>
                      <a:endParaRPr lang="en-IN" sz="2400" dirty="0">
                        <a:effectLst/>
                      </a:endParaRPr>
                    </a:p>
                  </a:txBody>
                  <a:tcPr marL="63500" marR="63500" marT="63500" marB="63500"/>
                </a:tc>
                <a:tc>
                  <a:txBody>
                    <a:bodyPr/>
                    <a:lstStyle/>
                    <a:p>
                      <a:pPr rtl="0" fontAlgn="t">
                        <a:spcBef>
                          <a:spcPts val="0"/>
                        </a:spcBef>
                        <a:spcAft>
                          <a:spcPts val="0"/>
                        </a:spcAft>
                      </a:pPr>
                      <a:r>
                        <a:rPr lang="en-IN" sz="1600" b="0" i="0" u="none" strike="noStrike" dirty="0">
                          <a:solidFill>
                            <a:srgbClr val="000000"/>
                          </a:solidFill>
                          <a:effectLst/>
                          <a:latin typeface="Arial" panose="020B0604020202020204" pitchFamily="34" charset="0"/>
                        </a:rPr>
                        <a:t>90.32</a:t>
                      </a:r>
                      <a:endParaRPr lang="en-IN" sz="2400" dirty="0">
                        <a:effectLst/>
                      </a:endParaRPr>
                    </a:p>
                  </a:txBody>
                  <a:tcPr marL="63500" marR="63500" marT="63500" marB="63500"/>
                </a:tc>
                <a:tc>
                  <a:txBody>
                    <a:bodyPr/>
                    <a:lstStyle/>
                    <a:p>
                      <a:pPr rtl="0" fontAlgn="t">
                        <a:spcBef>
                          <a:spcPts val="0"/>
                        </a:spcBef>
                        <a:spcAft>
                          <a:spcPts val="0"/>
                        </a:spcAft>
                      </a:pPr>
                      <a:r>
                        <a:rPr lang="en-IN" sz="1600" b="0" i="0" u="none" strike="noStrike" dirty="0">
                          <a:solidFill>
                            <a:srgbClr val="000000"/>
                          </a:solidFill>
                          <a:effectLst/>
                          <a:latin typeface="Arial" panose="020B0604020202020204" pitchFamily="34" charset="0"/>
                        </a:rPr>
                        <a:t>88.22</a:t>
                      </a:r>
                      <a:endParaRPr lang="en-IN" sz="2400" dirty="0">
                        <a:effectLst/>
                      </a:endParaRPr>
                    </a:p>
                  </a:txBody>
                  <a:tcPr marL="63500" marR="63500" marT="63500" marB="63500"/>
                </a:tc>
              </a:tr>
            </a:tbl>
          </a:graphicData>
        </a:graphic>
      </p:graphicFrame>
      <p:sp>
        <p:nvSpPr>
          <p:cNvPr id="8" name="Content Placeholder 5">
            <a:extLst>
              <a:ext uri="{FF2B5EF4-FFF2-40B4-BE49-F238E27FC236}">
                <a16:creationId xmlns:a16="http://schemas.microsoft.com/office/drawing/2014/main" xmlns="" id="{6B336715-7C64-380B-BB18-6FD57BCFADFB}"/>
              </a:ext>
            </a:extLst>
          </p:cNvPr>
          <p:cNvSpPr>
            <a:spLocks noGrp="1"/>
          </p:cNvSpPr>
          <p:nvPr>
            <p:ph sz="quarter" idx="1"/>
          </p:nvPr>
        </p:nvSpPr>
        <p:spPr>
          <a:xfrm>
            <a:off x="273026" y="3984336"/>
            <a:ext cx="11645947" cy="2225964"/>
          </a:xfrm>
        </p:spPr>
        <p:txBody>
          <a:bodyPr vert="horz" lIns="91440" tIns="45720" rIns="91440" bIns="45720" anchor="t">
            <a:normAutofit/>
          </a:bodyPr>
          <a:lstStyle/>
          <a:p>
            <a:pPr>
              <a:lnSpc>
                <a:spcPct val="150000"/>
              </a:lnSpc>
              <a:buFont typeface="Wingdings" panose="05000000000000000000" pitchFamily="2" charset="2"/>
              <a:buChar char="Ø"/>
            </a:pPr>
            <a:r>
              <a:rPr lang="en-US" sz="1800" dirty="0">
                <a:latin typeface="+mj-lt"/>
                <a:ea typeface="+mn-lt"/>
                <a:cs typeface="Arial"/>
              </a:rPr>
              <a:t>Among the various aggregation functions evaluated, </a:t>
            </a:r>
            <a:r>
              <a:rPr lang="en-US" sz="1800" dirty="0" err="1">
                <a:latin typeface="+mj-lt"/>
                <a:ea typeface="+mn-lt"/>
                <a:cs typeface="Arial"/>
              </a:rPr>
              <a:t>FedCDA</a:t>
            </a:r>
            <a:r>
              <a:rPr lang="en-US" sz="1800" dirty="0">
                <a:latin typeface="+mj-lt"/>
                <a:ea typeface="+mn-lt"/>
                <a:cs typeface="Arial"/>
              </a:rPr>
              <a:t> demonstrated superior performance compared to the other methods</a:t>
            </a:r>
            <a:endParaRPr lang="en-GB" sz="1800" dirty="0">
              <a:latin typeface="+mj-lt"/>
              <a:ea typeface="+mn-lt"/>
              <a:cs typeface="Arial"/>
            </a:endParaRPr>
          </a:p>
        </p:txBody>
      </p:sp>
    </p:spTree>
    <p:extLst>
      <p:ext uri="{BB962C8B-B14F-4D97-AF65-F5344CB8AC3E}">
        <p14:creationId xmlns:p14="http://schemas.microsoft.com/office/powerpoint/2010/main" val="524686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28D8E61-5529-402A-BD7F-180BB9FD5468}" type="datetime1">
              <a:rPr lang="en-US" smtClean="0"/>
              <a:t>4/29/2025</a:t>
            </a:fld>
            <a:endParaRPr lang="en-US"/>
          </a:p>
        </p:txBody>
      </p:sp>
      <p:sp>
        <p:nvSpPr>
          <p:cNvPr id="4" name="Footer Placeholder 3"/>
          <p:cNvSpPr>
            <a:spLocks noGrp="1"/>
          </p:cNvSpPr>
          <p:nvPr>
            <p:ph type="ftr" sz="quarter" idx="11"/>
          </p:nvPr>
        </p:nvSpPr>
        <p:spPr/>
        <p:txBody>
          <a:bodyPr/>
          <a:lstStyle/>
          <a:p>
            <a:r>
              <a:rPr lang="en-US" smtClean="0"/>
              <a:t>Project Review - I</a:t>
            </a:r>
            <a:endParaRPr lang="en-US"/>
          </a:p>
        </p:txBody>
      </p:sp>
      <p:sp>
        <p:nvSpPr>
          <p:cNvPr id="5" name="Slide Number Placeholder 4"/>
          <p:cNvSpPr>
            <a:spLocks noGrp="1"/>
          </p:cNvSpPr>
          <p:nvPr>
            <p:ph type="sldNum" sz="quarter" idx="12"/>
          </p:nvPr>
        </p:nvSpPr>
        <p:spPr/>
        <p:txBody>
          <a:bodyPr/>
          <a:lstStyle/>
          <a:p>
            <a:fld id="{AEB2F0F4-58EC-4E39-AA52-7B0252CA9FE9}" type="slidenum">
              <a:rPr lang="en-US" smtClean="0"/>
              <a:pPr/>
              <a:t>42</a:t>
            </a:fld>
            <a:endParaRPr lang="en-US"/>
          </a:p>
        </p:txBody>
      </p:sp>
      <p:pic>
        <p:nvPicPr>
          <p:cNvPr id="7" name="Picture 2" descr="https://lh7-rt.googleusercontent.com/docsz/AD_4nXcsJDMz90v5Tss3Y2W0Zmu6JW5YyQ7OOMG0RTwHBIEXQxtghZREAHauiG9tdWTqmO3nQRxM9Fc1lXswBCcWvaF9_RgYMRHxie0vpe-LO7LKiLGElilD0KHhdrCoA1T4ehWXwnjUPA?key=KJeuPLb16robxw4MB4tVq6F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067" y="948320"/>
            <a:ext cx="6001385" cy="4675499"/>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5">
            <a:extLst>
              <a:ext uri="{FF2B5EF4-FFF2-40B4-BE49-F238E27FC236}">
                <a16:creationId xmlns:a16="http://schemas.microsoft.com/office/drawing/2014/main" xmlns="" id="{6B336715-7C64-380B-BB18-6FD57BCFADFB}"/>
              </a:ext>
            </a:extLst>
          </p:cNvPr>
          <p:cNvSpPr>
            <a:spLocks noGrp="1"/>
          </p:cNvSpPr>
          <p:nvPr>
            <p:ph sz="quarter" idx="1"/>
          </p:nvPr>
        </p:nvSpPr>
        <p:spPr>
          <a:xfrm>
            <a:off x="195072" y="749372"/>
            <a:ext cx="5961888" cy="5918128"/>
          </a:xfrm>
        </p:spPr>
        <p:txBody>
          <a:bodyPr vert="horz" lIns="91440" tIns="45720" rIns="91440" bIns="45720" anchor="t">
            <a:normAutofit/>
          </a:bodyPr>
          <a:lstStyle/>
          <a:p>
            <a:pPr>
              <a:lnSpc>
                <a:spcPct val="150000"/>
              </a:lnSpc>
              <a:buFont typeface="Wingdings" panose="05000000000000000000" pitchFamily="2" charset="2"/>
              <a:buChar char="Ø"/>
            </a:pPr>
            <a:r>
              <a:rPr lang="en-GB" sz="1800" b="1" dirty="0" smtClean="0">
                <a:latin typeface="+mj-lt"/>
                <a:ea typeface="+mn-lt"/>
                <a:cs typeface="Arial"/>
              </a:rPr>
              <a:t>Teacher </a:t>
            </a:r>
            <a:r>
              <a:rPr lang="en-GB" sz="1800" b="1" dirty="0">
                <a:latin typeface="+mj-lt"/>
                <a:ea typeface="+mn-lt"/>
                <a:cs typeface="Arial"/>
              </a:rPr>
              <a:t>Model (</a:t>
            </a:r>
            <a:r>
              <a:rPr lang="en-GB" sz="1800" b="1" dirty="0" err="1">
                <a:latin typeface="+mj-lt"/>
                <a:ea typeface="+mn-lt"/>
                <a:cs typeface="Arial"/>
              </a:rPr>
              <a:t>MobileNet</a:t>
            </a:r>
            <a:r>
              <a:rPr lang="en-GB" sz="1800" b="1" dirty="0">
                <a:latin typeface="+mj-lt"/>
                <a:ea typeface="+mn-lt"/>
                <a:cs typeface="Arial"/>
              </a:rPr>
              <a:t> + </a:t>
            </a:r>
            <a:r>
              <a:rPr lang="en-GB" sz="1800" b="1" dirty="0" err="1">
                <a:latin typeface="+mj-lt"/>
                <a:ea typeface="+mn-lt"/>
                <a:cs typeface="Arial"/>
              </a:rPr>
              <a:t>CapsNet</a:t>
            </a:r>
            <a:r>
              <a:rPr lang="en-GB" sz="1800" b="1" dirty="0">
                <a:latin typeface="+mj-lt"/>
                <a:ea typeface="+mn-lt"/>
                <a:cs typeface="Arial"/>
              </a:rPr>
              <a:t>) </a:t>
            </a:r>
            <a:r>
              <a:rPr lang="en-GB" sz="1800" dirty="0">
                <a:latin typeface="+mj-lt"/>
                <a:ea typeface="+mn-lt"/>
                <a:cs typeface="Arial"/>
              </a:rPr>
              <a:t>gave the most accurate and balanced results</a:t>
            </a:r>
            <a:r>
              <a:rPr lang="en-GB" sz="1800" dirty="0" smtClean="0">
                <a:latin typeface="+mj-lt"/>
                <a:ea typeface="+mn-lt"/>
                <a:cs typeface="Arial"/>
              </a:rPr>
              <a:t>.</a:t>
            </a:r>
          </a:p>
          <a:p>
            <a:pPr>
              <a:lnSpc>
                <a:spcPct val="150000"/>
              </a:lnSpc>
              <a:buFont typeface="Wingdings" panose="05000000000000000000" pitchFamily="2" charset="2"/>
              <a:buChar char="Ø"/>
            </a:pPr>
            <a:r>
              <a:rPr lang="en-GB" sz="1800" b="1" dirty="0" smtClean="0">
                <a:latin typeface="+mj-lt"/>
                <a:ea typeface="+mn-lt"/>
                <a:cs typeface="Arial"/>
              </a:rPr>
              <a:t>VGG16</a:t>
            </a:r>
            <a:r>
              <a:rPr lang="en-GB" sz="1800" dirty="0" smtClean="0">
                <a:latin typeface="+mj-lt"/>
                <a:ea typeface="+mn-lt"/>
                <a:cs typeface="Arial"/>
              </a:rPr>
              <a:t> </a:t>
            </a:r>
            <a:r>
              <a:rPr lang="en-GB" sz="1800" dirty="0">
                <a:latin typeface="+mj-lt"/>
                <a:ea typeface="+mn-lt"/>
                <a:cs typeface="Arial"/>
              </a:rPr>
              <a:t>struggled, especially with false positives for “Drowsy” cases</a:t>
            </a:r>
            <a:r>
              <a:rPr lang="en-GB" sz="1800" dirty="0" smtClean="0">
                <a:latin typeface="+mj-lt"/>
                <a:ea typeface="+mn-lt"/>
                <a:cs typeface="Arial"/>
              </a:rPr>
              <a:t>.</a:t>
            </a:r>
          </a:p>
          <a:p>
            <a:pPr>
              <a:lnSpc>
                <a:spcPct val="150000"/>
              </a:lnSpc>
              <a:buFont typeface="Wingdings" panose="05000000000000000000" pitchFamily="2" charset="2"/>
              <a:buChar char="Ø"/>
            </a:pPr>
            <a:r>
              <a:rPr lang="en-GB" sz="1800" b="1" dirty="0" smtClean="0">
                <a:latin typeface="+mj-lt"/>
                <a:ea typeface="+mn-lt"/>
                <a:cs typeface="Arial"/>
              </a:rPr>
              <a:t>Student </a:t>
            </a:r>
            <a:r>
              <a:rPr lang="en-GB" sz="1800" b="1" dirty="0">
                <a:latin typeface="+mj-lt"/>
                <a:ea typeface="+mn-lt"/>
                <a:cs typeface="Arial"/>
              </a:rPr>
              <a:t>Model (Pre-KD) </a:t>
            </a:r>
            <a:r>
              <a:rPr lang="en-GB" sz="1800" dirty="0">
                <a:latin typeface="+mj-lt"/>
                <a:ea typeface="+mn-lt"/>
                <a:cs typeface="Arial"/>
              </a:rPr>
              <a:t>outperformed VGG16 despite being smaller</a:t>
            </a:r>
            <a:r>
              <a:rPr lang="en-GB" sz="1800" dirty="0" smtClean="0">
                <a:latin typeface="+mj-lt"/>
                <a:ea typeface="+mn-lt"/>
                <a:cs typeface="Arial"/>
              </a:rPr>
              <a:t>.</a:t>
            </a:r>
          </a:p>
          <a:p>
            <a:pPr>
              <a:lnSpc>
                <a:spcPct val="150000"/>
              </a:lnSpc>
              <a:buFont typeface="Wingdings" panose="05000000000000000000" pitchFamily="2" charset="2"/>
              <a:buChar char="Ø"/>
            </a:pPr>
            <a:r>
              <a:rPr lang="en-GB" sz="1800" b="1" dirty="0" smtClean="0">
                <a:latin typeface="+mj-lt"/>
                <a:ea typeface="+mn-lt"/>
                <a:cs typeface="Arial"/>
              </a:rPr>
              <a:t>Post-KD </a:t>
            </a:r>
            <a:r>
              <a:rPr lang="en-GB" sz="1800" b="1" dirty="0">
                <a:latin typeface="+mj-lt"/>
                <a:ea typeface="+mn-lt"/>
                <a:cs typeface="Arial"/>
              </a:rPr>
              <a:t>Student Model </a:t>
            </a:r>
            <a:r>
              <a:rPr lang="en-GB" sz="1800" dirty="0">
                <a:latin typeface="+mj-lt"/>
                <a:ea typeface="+mn-lt"/>
                <a:cs typeface="Arial"/>
              </a:rPr>
              <a:t>improved significantly, nearing Teacher-level accuracy</a:t>
            </a:r>
            <a:r>
              <a:rPr lang="en-GB" sz="1800" dirty="0" smtClean="0">
                <a:latin typeface="+mj-lt"/>
                <a:ea typeface="+mn-lt"/>
                <a:cs typeface="Arial"/>
              </a:rPr>
              <a:t>.</a:t>
            </a:r>
          </a:p>
          <a:p>
            <a:pPr>
              <a:lnSpc>
                <a:spcPct val="150000"/>
              </a:lnSpc>
              <a:buFont typeface="Wingdings" panose="05000000000000000000" pitchFamily="2" charset="2"/>
              <a:buChar char="Ø"/>
            </a:pPr>
            <a:r>
              <a:rPr lang="en-GB" sz="1800" b="1" dirty="0" smtClean="0">
                <a:latin typeface="+mj-lt"/>
                <a:ea typeface="+mn-lt"/>
                <a:cs typeface="Arial"/>
              </a:rPr>
              <a:t>Knowledge </a:t>
            </a:r>
            <a:r>
              <a:rPr lang="en-GB" sz="1800" b="1" dirty="0">
                <a:latin typeface="+mj-lt"/>
                <a:ea typeface="+mn-lt"/>
                <a:cs typeface="Arial"/>
              </a:rPr>
              <a:t>Distillation </a:t>
            </a:r>
            <a:r>
              <a:rPr lang="en-GB" sz="1800" dirty="0">
                <a:latin typeface="+mj-lt"/>
                <a:ea typeface="+mn-lt"/>
                <a:cs typeface="Arial"/>
              </a:rPr>
              <a:t>boosted performance while keeping the model lightweight and efficient.</a:t>
            </a:r>
          </a:p>
        </p:txBody>
      </p:sp>
    </p:spTree>
    <p:extLst>
      <p:ext uri="{BB962C8B-B14F-4D97-AF65-F5344CB8AC3E}">
        <p14:creationId xmlns:p14="http://schemas.microsoft.com/office/powerpoint/2010/main" val="23390938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3DA069-D084-78B6-5A2D-39972659C217}"/>
              </a:ext>
            </a:extLst>
          </p:cNvPr>
          <p:cNvSpPr>
            <a:spLocks noGrp="1"/>
          </p:cNvSpPr>
          <p:nvPr>
            <p:ph type="title"/>
          </p:nvPr>
        </p:nvSpPr>
        <p:spPr>
          <a:xfrm>
            <a:off x="804672" y="266700"/>
            <a:ext cx="10363200" cy="1143000"/>
          </a:xfrm>
        </p:spPr>
        <p:txBody>
          <a:bodyPr/>
          <a:lstStyle/>
          <a:p>
            <a:r>
              <a:rPr lang="en-GB" b="1" dirty="0" smtClean="0">
                <a:solidFill>
                  <a:srgbClr val="0070C0"/>
                </a:solidFill>
                <a:cs typeface="Hadassah Friedlaender" panose="02020603050405020304" pitchFamily="18" charset="-79"/>
              </a:rPr>
              <a:t>Milestones</a:t>
            </a:r>
            <a:endParaRPr lang="en-IN" dirty="0"/>
          </a:p>
        </p:txBody>
      </p:sp>
      <p:sp>
        <p:nvSpPr>
          <p:cNvPr id="3" name="Date Placeholder 2">
            <a:extLst>
              <a:ext uri="{FF2B5EF4-FFF2-40B4-BE49-F238E27FC236}">
                <a16:creationId xmlns:a16="http://schemas.microsoft.com/office/drawing/2014/main" xmlns="" id="{B368C160-27EC-9280-3692-91918FEE1FB5}"/>
              </a:ext>
            </a:extLst>
          </p:cNvPr>
          <p:cNvSpPr>
            <a:spLocks noGrp="1"/>
          </p:cNvSpPr>
          <p:nvPr>
            <p:ph type="dt" sz="half" idx="10"/>
          </p:nvPr>
        </p:nvSpPr>
        <p:spPr/>
        <p:txBody>
          <a:bodyPr/>
          <a:lstStyle/>
          <a:p>
            <a:fld id="{228D8E61-5529-402A-BD7F-180BB9FD5468}" type="datetime1">
              <a:rPr lang="en-US" smtClean="0"/>
              <a:t>4/29/2025</a:t>
            </a:fld>
            <a:endParaRPr lang="en-US"/>
          </a:p>
        </p:txBody>
      </p:sp>
      <p:sp>
        <p:nvSpPr>
          <p:cNvPr id="4" name="Footer Placeholder 3">
            <a:extLst>
              <a:ext uri="{FF2B5EF4-FFF2-40B4-BE49-F238E27FC236}">
                <a16:creationId xmlns:a16="http://schemas.microsoft.com/office/drawing/2014/main" xmlns="" id="{FB14FDD4-51FE-9E77-D0D0-3DFE6B3FCD66}"/>
              </a:ext>
            </a:extLst>
          </p:cNvPr>
          <p:cNvSpPr>
            <a:spLocks noGrp="1"/>
          </p:cNvSpPr>
          <p:nvPr>
            <p:ph type="ftr" sz="quarter" idx="11"/>
          </p:nvPr>
        </p:nvSpPr>
        <p:spPr/>
        <p:txBody>
          <a:bodyPr/>
          <a:lstStyle/>
          <a:p>
            <a:r>
              <a:rPr lang="en-US"/>
              <a:t>Project Review - I</a:t>
            </a:r>
          </a:p>
        </p:txBody>
      </p:sp>
      <p:sp>
        <p:nvSpPr>
          <p:cNvPr id="5" name="Slide Number Placeholder 4">
            <a:extLst>
              <a:ext uri="{FF2B5EF4-FFF2-40B4-BE49-F238E27FC236}">
                <a16:creationId xmlns:a16="http://schemas.microsoft.com/office/drawing/2014/main" xmlns="" id="{B651C6A5-361B-F41E-1F91-EE0576C1081F}"/>
              </a:ext>
            </a:extLst>
          </p:cNvPr>
          <p:cNvSpPr>
            <a:spLocks noGrp="1"/>
          </p:cNvSpPr>
          <p:nvPr>
            <p:ph type="sldNum" sz="quarter" idx="12"/>
          </p:nvPr>
        </p:nvSpPr>
        <p:spPr/>
        <p:txBody>
          <a:bodyPr/>
          <a:lstStyle/>
          <a:p>
            <a:fld id="{AEB2F0F4-58EC-4E39-AA52-7B0252CA9FE9}" type="slidenum">
              <a:rPr lang="en-US" smtClean="0"/>
              <a:pPr/>
              <a:t>43</a:t>
            </a:fld>
            <a:endParaRPr lang="en-US"/>
          </a:p>
        </p:txBody>
      </p:sp>
      <p:sp>
        <p:nvSpPr>
          <p:cNvPr id="6" name="Content Placeholder 5">
            <a:extLst>
              <a:ext uri="{FF2B5EF4-FFF2-40B4-BE49-F238E27FC236}">
                <a16:creationId xmlns:a16="http://schemas.microsoft.com/office/drawing/2014/main" xmlns="" id="{9E41EE38-51A0-EA0C-F774-134335DE7304}"/>
              </a:ext>
            </a:extLst>
          </p:cNvPr>
          <p:cNvSpPr>
            <a:spLocks noGrp="1"/>
          </p:cNvSpPr>
          <p:nvPr>
            <p:ph sz="quarter" idx="1"/>
          </p:nvPr>
        </p:nvSpPr>
        <p:spPr>
          <a:xfrm>
            <a:off x="1004464" y="1691148"/>
            <a:ext cx="10363200" cy="3222597"/>
          </a:xfrm>
        </p:spPr>
        <p:txBody>
          <a:bodyPr/>
          <a:lstStyle/>
          <a:p>
            <a:pPr>
              <a:buFont typeface="Wingdings" panose="05000000000000000000" pitchFamily="2" charset="2"/>
              <a:buChar char="ü"/>
            </a:pPr>
            <a:r>
              <a:rPr lang="en-GB" dirty="0">
                <a:solidFill>
                  <a:srgbClr val="00B050"/>
                </a:solidFill>
              </a:rPr>
              <a:t>Implementation of Federated Learning</a:t>
            </a:r>
          </a:p>
          <a:p>
            <a:pPr marL="514350" indent="-514350">
              <a:buFont typeface="+mj-lt"/>
              <a:buAutoNum type="arabicPeriod"/>
            </a:pPr>
            <a:endParaRPr lang="en-GB" dirty="0">
              <a:solidFill>
                <a:srgbClr val="00B050"/>
              </a:solidFill>
            </a:endParaRPr>
          </a:p>
          <a:p>
            <a:pPr>
              <a:buFont typeface="Wingdings" panose="05000000000000000000" pitchFamily="2" charset="2"/>
              <a:buChar char="ü"/>
            </a:pPr>
            <a:r>
              <a:rPr lang="en-GB" dirty="0">
                <a:solidFill>
                  <a:srgbClr val="00B050"/>
                </a:solidFill>
              </a:rPr>
              <a:t>Integration of Knowledge Distillation and </a:t>
            </a:r>
            <a:r>
              <a:rPr lang="en-GB" dirty="0" smtClean="0">
                <a:solidFill>
                  <a:srgbClr val="00B050"/>
                </a:solidFill>
              </a:rPr>
              <a:t>Privacy Preserving Federated </a:t>
            </a:r>
            <a:r>
              <a:rPr lang="en-GB" dirty="0">
                <a:solidFill>
                  <a:srgbClr val="00B050"/>
                </a:solidFill>
              </a:rPr>
              <a:t>Learning</a:t>
            </a:r>
          </a:p>
          <a:p>
            <a:pPr marL="0" indent="0">
              <a:buNone/>
            </a:pPr>
            <a:endParaRPr lang="en-GB" dirty="0"/>
          </a:p>
          <a:p>
            <a:pPr>
              <a:buFont typeface="Wingdings" panose="05000000000000000000" pitchFamily="2" charset="2"/>
              <a:buChar char="q"/>
            </a:pPr>
            <a:r>
              <a:rPr lang="en-GB" dirty="0"/>
              <a:t>Deployment on Edge Devices</a:t>
            </a:r>
            <a:endParaRPr lang="en-IN" dirty="0"/>
          </a:p>
        </p:txBody>
      </p:sp>
    </p:spTree>
    <p:extLst>
      <p:ext uri="{BB962C8B-B14F-4D97-AF65-F5344CB8AC3E}">
        <p14:creationId xmlns:p14="http://schemas.microsoft.com/office/powerpoint/2010/main" val="28830675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C05741A1-8EDE-4057-885D-445B9B9016B4}"/>
              </a:ext>
            </a:extLst>
          </p:cNvPr>
          <p:cNvSpPr>
            <a:spLocks noGrp="1"/>
          </p:cNvSpPr>
          <p:nvPr>
            <p:ph type="dt" sz="half" idx="10"/>
          </p:nvPr>
        </p:nvSpPr>
        <p:spPr/>
        <p:txBody>
          <a:bodyPr/>
          <a:lstStyle/>
          <a:p>
            <a:fld id="{228D8E61-5529-402A-BD7F-180BB9FD5468}" type="datetime1">
              <a:rPr lang="en-US" smtClean="0"/>
              <a:t>4/29/2025</a:t>
            </a:fld>
            <a:endParaRPr lang="en-US"/>
          </a:p>
        </p:txBody>
      </p:sp>
      <p:sp>
        <p:nvSpPr>
          <p:cNvPr id="4" name="Footer Placeholder 3">
            <a:extLst>
              <a:ext uri="{FF2B5EF4-FFF2-40B4-BE49-F238E27FC236}">
                <a16:creationId xmlns:a16="http://schemas.microsoft.com/office/drawing/2014/main" xmlns="" id="{FC947D11-8489-483D-BB82-9C83C78435F5}"/>
              </a:ext>
            </a:extLst>
          </p:cNvPr>
          <p:cNvSpPr>
            <a:spLocks noGrp="1"/>
          </p:cNvSpPr>
          <p:nvPr>
            <p:ph type="ftr" sz="quarter" idx="11"/>
          </p:nvPr>
        </p:nvSpPr>
        <p:spPr/>
        <p:txBody>
          <a:bodyPr/>
          <a:lstStyle/>
          <a:p>
            <a:r>
              <a:rPr lang="en-US"/>
              <a:t>Project Review - I</a:t>
            </a:r>
          </a:p>
        </p:txBody>
      </p:sp>
      <p:sp>
        <p:nvSpPr>
          <p:cNvPr id="5" name="Slide Number Placeholder 4">
            <a:extLst>
              <a:ext uri="{FF2B5EF4-FFF2-40B4-BE49-F238E27FC236}">
                <a16:creationId xmlns:a16="http://schemas.microsoft.com/office/drawing/2014/main" xmlns="" id="{65A0EE2D-C60D-4481-BDB8-31A5CE0B564B}"/>
              </a:ext>
            </a:extLst>
          </p:cNvPr>
          <p:cNvSpPr>
            <a:spLocks noGrp="1"/>
          </p:cNvSpPr>
          <p:nvPr>
            <p:ph type="sldNum" sz="quarter" idx="12"/>
          </p:nvPr>
        </p:nvSpPr>
        <p:spPr/>
        <p:txBody>
          <a:bodyPr/>
          <a:lstStyle/>
          <a:p>
            <a:fld id="{AEB2F0F4-58EC-4E39-AA52-7B0252CA9FE9}" type="slidenum">
              <a:rPr lang="en-US" smtClean="0"/>
              <a:pPr/>
              <a:t>44</a:t>
            </a:fld>
            <a:endParaRPr lang="en-US"/>
          </a:p>
        </p:txBody>
      </p:sp>
      <p:sp>
        <p:nvSpPr>
          <p:cNvPr id="7" name="Title 1">
            <a:extLst>
              <a:ext uri="{FF2B5EF4-FFF2-40B4-BE49-F238E27FC236}">
                <a16:creationId xmlns:a16="http://schemas.microsoft.com/office/drawing/2014/main" xmlns="" id="{2D329AA5-6BF4-4A70-BB88-D275A4B688CE}"/>
              </a:ext>
            </a:extLst>
          </p:cNvPr>
          <p:cNvSpPr>
            <a:spLocks noGrp="1"/>
          </p:cNvSpPr>
          <p:nvPr>
            <p:ph type="title"/>
          </p:nvPr>
        </p:nvSpPr>
        <p:spPr>
          <a:xfrm>
            <a:off x="499872" y="225552"/>
            <a:ext cx="10363200" cy="1143000"/>
          </a:xfrm>
        </p:spPr>
        <p:txBody>
          <a:bodyPr>
            <a:normAutofit/>
          </a:bodyPr>
          <a:lstStyle/>
          <a:p>
            <a:r>
              <a:rPr lang="en-IN" b="1" dirty="0">
                <a:solidFill>
                  <a:srgbClr val="0070C0"/>
                </a:solidFill>
                <a:cs typeface="Hadassah Friedlaender" panose="02020603050405020304" pitchFamily="18" charset="-79"/>
              </a:rPr>
              <a:t>Reference</a:t>
            </a:r>
          </a:p>
        </p:txBody>
      </p:sp>
      <p:sp>
        <p:nvSpPr>
          <p:cNvPr id="8" name="Content Placeholder 5">
            <a:extLst>
              <a:ext uri="{FF2B5EF4-FFF2-40B4-BE49-F238E27FC236}">
                <a16:creationId xmlns:a16="http://schemas.microsoft.com/office/drawing/2014/main" xmlns="" id="{BD212522-64EC-465F-B0CB-3EAB598A8E4A}"/>
              </a:ext>
            </a:extLst>
          </p:cNvPr>
          <p:cNvSpPr>
            <a:spLocks noGrp="1"/>
          </p:cNvSpPr>
          <p:nvPr>
            <p:ph sz="quarter" idx="1"/>
          </p:nvPr>
        </p:nvSpPr>
        <p:spPr>
          <a:xfrm>
            <a:off x="591671" y="1264024"/>
            <a:ext cx="10990729" cy="4755776"/>
          </a:xfrm>
        </p:spPr>
        <p:txBody>
          <a:bodyPr vert="horz" lIns="91440" tIns="45720" rIns="91440" bIns="45720" anchor="t">
            <a:normAutofit/>
          </a:bodyPr>
          <a:lstStyle/>
          <a:p>
            <a:pPr>
              <a:lnSpc>
                <a:spcPct val="150000"/>
              </a:lnSpc>
              <a:buFont typeface="Wingdings" panose="05000000000000000000" pitchFamily="2" charset="2"/>
              <a:buChar char="Ø"/>
            </a:pPr>
            <a:r>
              <a:rPr lang="en-GB" sz="1400" dirty="0">
                <a:ea typeface="+mn-lt"/>
                <a:cs typeface="Arial"/>
              </a:rPr>
              <a:t>Zhang, </a:t>
            </a:r>
            <a:r>
              <a:rPr lang="en-GB" sz="1400" dirty="0" err="1">
                <a:ea typeface="+mn-lt"/>
                <a:cs typeface="Arial"/>
              </a:rPr>
              <a:t>Linlin</a:t>
            </a:r>
            <a:r>
              <a:rPr lang="en-GB" sz="1400" dirty="0">
                <a:ea typeface="+mn-lt"/>
                <a:cs typeface="Arial"/>
              </a:rPr>
              <a:t> &amp; Hideo, Saito &amp; Yang, Liang &amp; Wu, </a:t>
            </a:r>
            <a:r>
              <a:rPr lang="en-GB" sz="1400" dirty="0" err="1">
                <a:ea typeface="+mn-lt"/>
                <a:cs typeface="Arial"/>
              </a:rPr>
              <a:t>Jiajie</a:t>
            </a:r>
            <a:r>
              <a:rPr lang="en-GB" sz="1400" dirty="0">
                <a:ea typeface="+mn-lt"/>
                <a:cs typeface="Arial"/>
              </a:rPr>
              <a:t>. (2022). Privacy-Preserving Federated Transfer Learning for Driver Drowsiness Detection. IEEE Access. 10. 1-1. 10.1109/ACCESS.2022.3192454.</a:t>
            </a:r>
            <a:endParaRPr lang="en-GB" sz="1400" dirty="0">
              <a:latin typeface="+mj-lt"/>
              <a:ea typeface="+mn-lt"/>
              <a:cs typeface="Arial"/>
            </a:endParaRPr>
          </a:p>
          <a:p>
            <a:pPr>
              <a:lnSpc>
                <a:spcPct val="150000"/>
              </a:lnSpc>
              <a:buFont typeface="Wingdings" panose="05000000000000000000" pitchFamily="2" charset="2"/>
              <a:buChar char="Ø"/>
            </a:pPr>
            <a:r>
              <a:rPr lang="en-GB" sz="1400" dirty="0">
                <a:latin typeface="+mj-lt"/>
                <a:ea typeface="+mn-lt"/>
                <a:cs typeface="Arial"/>
              </a:rPr>
              <a:t>A. Zafar, C. </a:t>
            </a:r>
            <a:r>
              <a:rPr lang="en-GB" sz="1400" dirty="0" err="1">
                <a:latin typeface="+mj-lt"/>
                <a:ea typeface="+mn-lt"/>
                <a:cs typeface="Arial"/>
              </a:rPr>
              <a:t>Prehofer</a:t>
            </a:r>
            <a:r>
              <a:rPr lang="en-GB" sz="1400" dirty="0">
                <a:latin typeface="+mj-lt"/>
                <a:ea typeface="+mn-lt"/>
                <a:cs typeface="Arial"/>
              </a:rPr>
              <a:t> and C. -H. Cheng, "Federated Learning for Driver Status Monitoring," 2021 IEEE International Intelligent Transportation Systems Conference (ITSC), Indianapolis, IN, USA, 2021, pp. 1463-1469, </a:t>
            </a:r>
            <a:r>
              <a:rPr lang="en-GB" sz="1400" dirty="0" err="1">
                <a:latin typeface="+mj-lt"/>
                <a:ea typeface="+mn-lt"/>
                <a:cs typeface="Arial"/>
              </a:rPr>
              <a:t>doi</a:t>
            </a:r>
            <a:r>
              <a:rPr lang="en-GB" sz="1400" dirty="0">
                <a:latin typeface="+mj-lt"/>
                <a:ea typeface="+mn-lt"/>
                <a:cs typeface="Arial"/>
              </a:rPr>
              <a:t>: 10.1109/ITSC48978.2021.9564936.</a:t>
            </a:r>
          </a:p>
          <a:p>
            <a:pPr>
              <a:lnSpc>
                <a:spcPct val="150000"/>
              </a:lnSpc>
              <a:buFont typeface="Wingdings" panose="05000000000000000000" pitchFamily="2" charset="2"/>
              <a:buChar char="Ø"/>
            </a:pPr>
            <a:r>
              <a:rPr lang="en-GB" sz="1400" dirty="0">
                <a:latin typeface="+mj-lt"/>
                <a:ea typeface="+mn-lt"/>
                <a:cs typeface="Arial"/>
              </a:rPr>
              <a:t>Zhang, </a:t>
            </a:r>
            <a:r>
              <a:rPr lang="en-GB" sz="1400" dirty="0" err="1">
                <a:latin typeface="+mj-lt"/>
                <a:ea typeface="+mn-lt"/>
                <a:cs typeface="Arial"/>
              </a:rPr>
              <a:t>Zehui</a:t>
            </a:r>
            <a:r>
              <a:rPr lang="en-GB" sz="1400" dirty="0">
                <a:latin typeface="+mj-lt"/>
                <a:ea typeface="+mn-lt"/>
                <a:cs typeface="Arial"/>
              </a:rPr>
              <a:t> &amp; He, </a:t>
            </a:r>
            <a:r>
              <a:rPr lang="en-GB" sz="1400" dirty="0" err="1">
                <a:latin typeface="+mj-lt"/>
                <a:ea typeface="+mn-lt"/>
                <a:cs typeface="Arial"/>
              </a:rPr>
              <a:t>Ningxin</a:t>
            </a:r>
            <a:r>
              <a:rPr lang="en-GB" sz="1400" dirty="0">
                <a:latin typeface="+mj-lt"/>
                <a:ea typeface="+mn-lt"/>
                <a:cs typeface="Arial"/>
              </a:rPr>
              <a:t> &amp; Li, </a:t>
            </a:r>
            <a:r>
              <a:rPr lang="en-GB" sz="1400" dirty="0" err="1">
                <a:latin typeface="+mj-lt"/>
                <a:ea typeface="+mn-lt"/>
                <a:cs typeface="Arial"/>
              </a:rPr>
              <a:t>Qingdan</a:t>
            </a:r>
            <a:r>
              <a:rPr lang="en-GB" sz="1400" dirty="0">
                <a:latin typeface="+mj-lt"/>
                <a:ea typeface="+mn-lt"/>
                <a:cs typeface="Arial"/>
              </a:rPr>
              <a:t> &amp; Wang, </a:t>
            </a:r>
            <a:r>
              <a:rPr lang="en-GB" sz="1400" dirty="0" err="1">
                <a:latin typeface="+mj-lt"/>
                <a:ea typeface="+mn-lt"/>
                <a:cs typeface="Arial"/>
              </a:rPr>
              <a:t>Kunshu</a:t>
            </a:r>
            <a:r>
              <a:rPr lang="en-GB" sz="1400" dirty="0">
                <a:latin typeface="+mj-lt"/>
                <a:ea typeface="+mn-lt"/>
                <a:cs typeface="Arial"/>
              </a:rPr>
              <a:t> &amp; Gao, Hang &amp; Gao, </a:t>
            </a:r>
            <a:r>
              <a:rPr lang="en-GB" sz="1400" dirty="0" err="1">
                <a:latin typeface="+mj-lt"/>
                <a:ea typeface="+mn-lt"/>
                <a:cs typeface="Arial"/>
              </a:rPr>
              <a:t>Tiegang</a:t>
            </a:r>
            <a:r>
              <a:rPr lang="en-GB" sz="1400" dirty="0">
                <a:latin typeface="+mj-lt"/>
                <a:ea typeface="+mn-lt"/>
                <a:cs typeface="Arial"/>
              </a:rPr>
              <a:t>. (2022). </a:t>
            </a:r>
            <a:r>
              <a:rPr lang="en-GB" sz="1400" dirty="0" err="1">
                <a:latin typeface="+mj-lt"/>
                <a:ea typeface="+mn-lt"/>
                <a:cs typeface="Arial"/>
              </a:rPr>
              <a:t>DetectPMFL</a:t>
            </a:r>
            <a:r>
              <a:rPr lang="en-GB" sz="1400" dirty="0">
                <a:latin typeface="+mj-lt"/>
                <a:ea typeface="+mn-lt"/>
                <a:cs typeface="Arial"/>
              </a:rPr>
              <a:t>: Privacy-Preserving Momentum Federated Learning Considering Unreliable Industrial Agents. IEEE Transactions on Industrial Informatics. PP. 1-1. 10.1109/TII.2022.3140806. </a:t>
            </a:r>
          </a:p>
          <a:p>
            <a:pPr>
              <a:lnSpc>
                <a:spcPct val="150000"/>
              </a:lnSpc>
              <a:buFont typeface="Wingdings" panose="05000000000000000000" pitchFamily="2" charset="2"/>
              <a:buChar char="Ø"/>
            </a:pPr>
            <a:r>
              <a:rPr lang="en-US" sz="1400" dirty="0">
                <a:solidFill>
                  <a:srgbClr val="333333"/>
                </a:solidFill>
                <a:ea typeface="+mn-lt"/>
                <a:cs typeface="+mn-lt"/>
              </a:rPr>
              <a:t>Q. Huang, X. Wu, Q. Wang, X. Dong, Y. Qin, X. Wu, Y. Gao, and G. Hao, "Knowledge Distillation Facilitates the Lightweight and Efficient Plant Diseases Detection Model," Plant </a:t>
            </a:r>
            <a:r>
              <a:rPr lang="en-US" sz="1400" dirty="0" err="1">
                <a:solidFill>
                  <a:srgbClr val="333333"/>
                </a:solidFill>
                <a:ea typeface="+mn-lt"/>
                <a:cs typeface="+mn-lt"/>
              </a:rPr>
              <a:t>Phenomics</a:t>
            </a:r>
            <a:r>
              <a:rPr lang="en-US" sz="1400" dirty="0">
                <a:solidFill>
                  <a:srgbClr val="333333"/>
                </a:solidFill>
                <a:ea typeface="+mn-lt"/>
                <a:cs typeface="+mn-lt"/>
              </a:rPr>
              <a:t>, vol. 5, Article 0062, June 2023.</a:t>
            </a:r>
            <a:endParaRPr lang="en-GB" sz="1400" dirty="0">
              <a:latin typeface="+mj-lt"/>
              <a:ea typeface="+mn-lt"/>
              <a:cs typeface="Arial"/>
            </a:endParaRPr>
          </a:p>
          <a:p>
            <a:pPr>
              <a:lnSpc>
                <a:spcPct val="150000"/>
              </a:lnSpc>
              <a:buFont typeface="Wingdings" panose="05000000000000000000" pitchFamily="2" charset="2"/>
              <a:buChar char="Ø"/>
            </a:pPr>
            <a:r>
              <a:rPr lang="en-US" sz="1400" dirty="0">
                <a:solidFill>
                  <a:srgbClr val="333333"/>
                </a:solidFill>
                <a:ea typeface="+mn-lt"/>
                <a:cs typeface="+mn-lt"/>
              </a:rPr>
              <a:t>X. Li, B. Chen, and W. Lu, "</a:t>
            </a:r>
            <a:r>
              <a:rPr lang="en-US" sz="1400" dirty="0" err="1">
                <a:solidFill>
                  <a:srgbClr val="333333"/>
                </a:solidFill>
                <a:ea typeface="+mn-lt"/>
                <a:cs typeface="+mn-lt"/>
              </a:rPr>
              <a:t>FedDKD</a:t>
            </a:r>
            <a:r>
              <a:rPr lang="en-US" sz="1400" dirty="0">
                <a:solidFill>
                  <a:srgbClr val="333333"/>
                </a:solidFill>
                <a:ea typeface="+mn-lt"/>
                <a:cs typeface="+mn-lt"/>
              </a:rPr>
              <a:t>: Federated Learning with Decentralized Knowledge Distillation," Applied Intelligence, vol. 52, pp. 15500–15536, Feb. 2023.</a:t>
            </a:r>
          </a:p>
          <a:p>
            <a:pPr>
              <a:lnSpc>
                <a:spcPct val="150000"/>
              </a:lnSpc>
              <a:buFont typeface="Wingdings" panose="05000000000000000000" pitchFamily="2" charset="2"/>
              <a:buChar char="Ø"/>
            </a:pPr>
            <a:r>
              <a:rPr lang="en-US" sz="1400" dirty="0">
                <a:latin typeface="+mj-lt"/>
                <a:ea typeface="+mn-lt"/>
                <a:cs typeface="Arial"/>
              </a:rPr>
              <a:t>Z. Chen, P. Tian, W. Liao, X. Chen, G. Xu, and W. Yu, "Resource-Aware Knowledge Distillation for Federated Learning," IEEE Transactions on Emerging Topics in Computing, vol. 11, no. 3, pp. 16310–16333, July–Sept. 2023.</a:t>
            </a:r>
            <a:endParaRPr lang="en-GB" sz="1400" dirty="0">
              <a:latin typeface="+mj-lt"/>
              <a:ea typeface="+mn-lt"/>
              <a:cs typeface="Arial"/>
            </a:endParaRPr>
          </a:p>
        </p:txBody>
      </p:sp>
    </p:spTree>
    <p:extLst>
      <p:ext uri="{BB962C8B-B14F-4D97-AF65-F5344CB8AC3E}">
        <p14:creationId xmlns:p14="http://schemas.microsoft.com/office/powerpoint/2010/main" val="5271124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7FF012DD-8FFF-0787-B069-A3F229F09EDE}"/>
              </a:ext>
            </a:extLst>
          </p:cNvPr>
          <p:cNvSpPr>
            <a:spLocks noGrp="1"/>
          </p:cNvSpPr>
          <p:nvPr>
            <p:ph type="dt" sz="half" idx="10"/>
          </p:nvPr>
        </p:nvSpPr>
        <p:spPr/>
        <p:txBody>
          <a:bodyPr/>
          <a:lstStyle/>
          <a:p>
            <a:fld id="{228D8E61-5529-402A-BD7F-180BB9FD5468}" type="datetime1">
              <a:rPr lang="en-US" smtClean="0"/>
              <a:t>4/29/2025</a:t>
            </a:fld>
            <a:endParaRPr lang="en-US"/>
          </a:p>
        </p:txBody>
      </p:sp>
      <p:sp>
        <p:nvSpPr>
          <p:cNvPr id="4" name="Footer Placeholder 3">
            <a:extLst>
              <a:ext uri="{FF2B5EF4-FFF2-40B4-BE49-F238E27FC236}">
                <a16:creationId xmlns:a16="http://schemas.microsoft.com/office/drawing/2014/main" xmlns="" id="{EB1157B4-C8B5-B7AA-2876-23C4E28ED825}"/>
              </a:ext>
            </a:extLst>
          </p:cNvPr>
          <p:cNvSpPr>
            <a:spLocks noGrp="1"/>
          </p:cNvSpPr>
          <p:nvPr>
            <p:ph type="ftr" sz="quarter" idx="11"/>
          </p:nvPr>
        </p:nvSpPr>
        <p:spPr/>
        <p:txBody>
          <a:bodyPr/>
          <a:lstStyle/>
          <a:p>
            <a:r>
              <a:rPr lang="en-US" dirty="0"/>
              <a:t>Project Review - 0</a:t>
            </a:r>
          </a:p>
        </p:txBody>
      </p:sp>
      <p:sp>
        <p:nvSpPr>
          <p:cNvPr id="5" name="Slide Number Placeholder 4">
            <a:extLst>
              <a:ext uri="{FF2B5EF4-FFF2-40B4-BE49-F238E27FC236}">
                <a16:creationId xmlns:a16="http://schemas.microsoft.com/office/drawing/2014/main" xmlns="" id="{639707D7-2EAC-9E96-11D3-49C056B78050}"/>
              </a:ext>
            </a:extLst>
          </p:cNvPr>
          <p:cNvSpPr>
            <a:spLocks noGrp="1"/>
          </p:cNvSpPr>
          <p:nvPr>
            <p:ph type="sldNum" sz="quarter" idx="12"/>
          </p:nvPr>
        </p:nvSpPr>
        <p:spPr/>
        <p:txBody>
          <a:bodyPr/>
          <a:lstStyle/>
          <a:p>
            <a:fld id="{AEB2F0F4-58EC-4E39-AA52-7B0252CA9FE9}" type="slidenum">
              <a:rPr lang="en-US" smtClean="0"/>
              <a:pPr/>
              <a:t>45</a:t>
            </a:fld>
            <a:endParaRPr lang="en-US"/>
          </a:p>
        </p:txBody>
      </p:sp>
      <p:sp>
        <p:nvSpPr>
          <p:cNvPr id="6" name="Content Placeholder 5">
            <a:extLst>
              <a:ext uri="{FF2B5EF4-FFF2-40B4-BE49-F238E27FC236}">
                <a16:creationId xmlns:a16="http://schemas.microsoft.com/office/drawing/2014/main" xmlns="" id="{2AD9E3FE-9874-32FB-9F9B-668E5B31F738}"/>
              </a:ext>
            </a:extLst>
          </p:cNvPr>
          <p:cNvSpPr>
            <a:spLocks noGrp="1"/>
          </p:cNvSpPr>
          <p:nvPr>
            <p:ph sz="quarter" idx="1"/>
          </p:nvPr>
        </p:nvSpPr>
        <p:spPr>
          <a:xfrm>
            <a:off x="2895600" y="2746887"/>
            <a:ext cx="6400800" cy="1364226"/>
          </a:xfrm>
        </p:spPr>
        <p:txBody>
          <a:bodyPr>
            <a:normAutofit/>
          </a:bodyPr>
          <a:lstStyle/>
          <a:p>
            <a:pPr marL="0" indent="0">
              <a:buNone/>
            </a:pPr>
            <a:r>
              <a:rPr lang="en-IN" sz="8000" dirty="0"/>
              <a:t>THANK YOU</a:t>
            </a:r>
          </a:p>
        </p:txBody>
      </p:sp>
    </p:spTree>
    <p:extLst>
      <p:ext uri="{BB962C8B-B14F-4D97-AF65-F5344CB8AC3E}">
        <p14:creationId xmlns:p14="http://schemas.microsoft.com/office/powerpoint/2010/main" val="384485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300FAB-0322-46F7-7813-B3336D174A99}"/>
              </a:ext>
            </a:extLst>
          </p:cNvPr>
          <p:cNvSpPr>
            <a:spLocks noGrp="1"/>
          </p:cNvSpPr>
          <p:nvPr>
            <p:ph type="title"/>
          </p:nvPr>
        </p:nvSpPr>
        <p:spPr>
          <a:xfrm>
            <a:off x="400304" y="362620"/>
            <a:ext cx="10363200" cy="1143000"/>
          </a:xfrm>
        </p:spPr>
        <p:txBody>
          <a:bodyPr/>
          <a:lstStyle/>
          <a:p>
            <a:r>
              <a:rPr lang="en-IN" b="1" dirty="0">
                <a:solidFill>
                  <a:srgbClr val="0070C0"/>
                </a:solidFill>
              </a:rPr>
              <a:t>Base paper details</a:t>
            </a:r>
          </a:p>
        </p:txBody>
      </p:sp>
      <p:sp>
        <p:nvSpPr>
          <p:cNvPr id="3" name="Date Placeholder 2">
            <a:extLst>
              <a:ext uri="{FF2B5EF4-FFF2-40B4-BE49-F238E27FC236}">
                <a16:creationId xmlns:a16="http://schemas.microsoft.com/office/drawing/2014/main" xmlns="" id="{CDC61BE8-0C3F-DFA6-E210-EC0458806CDB}"/>
              </a:ext>
            </a:extLst>
          </p:cNvPr>
          <p:cNvSpPr>
            <a:spLocks noGrp="1"/>
          </p:cNvSpPr>
          <p:nvPr>
            <p:ph type="dt" sz="half" idx="10"/>
          </p:nvPr>
        </p:nvSpPr>
        <p:spPr/>
        <p:txBody>
          <a:bodyPr/>
          <a:lstStyle/>
          <a:p>
            <a:fld id="{228D8E61-5529-402A-BD7F-180BB9FD5468}" type="datetime1">
              <a:rPr lang="en-US" smtClean="0"/>
              <a:t>4/29/2025</a:t>
            </a:fld>
            <a:endParaRPr lang="en-US"/>
          </a:p>
        </p:txBody>
      </p:sp>
      <p:sp>
        <p:nvSpPr>
          <p:cNvPr id="4" name="Footer Placeholder 3">
            <a:extLst>
              <a:ext uri="{FF2B5EF4-FFF2-40B4-BE49-F238E27FC236}">
                <a16:creationId xmlns:a16="http://schemas.microsoft.com/office/drawing/2014/main" xmlns="" id="{FB01CB3F-A94C-27B4-EE7D-BC0E94B42326}"/>
              </a:ext>
            </a:extLst>
          </p:cNvPr>
          <p:cNvSpPr>
            <a:spLocks noGrp="1"/>
          </p:cNvSpPr>
          <p:nvPr>
            <p:ph type="ftr" sz="quarter" idx="11"/>
          </p:nvPr>
        </p:nvSpPr>
        <p:spPr/>
        <p:txBody>
          <a:bodyPr/>
          <a:lstStyle/>
          <a:p>
            <a:r>
              <a:rPr lang="en-US"/>
              <a:t>Project Review - I</a:t>
            </a:r>
          </a:p>
        </p:txBody>
      </p:sp>
      <p:sp>
        <p:nvSpPr>
          <p:cNvPr id="5" name="Slide Number Placeholder 4">
            <a:extLst>
              <a:ext uri="{FF2B5EF4-FFF2-40B4-BE49-F238E27FC236}">
                <a16:creationId xmlns:a16="http://schemas.microsoft.com/office/drawing/2014/main" xmlns="" id="{54C5C2EB-9596-0965-9097-04A0F3263FC2}"/>
              </a:ext>
            </a:extLst>
          </p:cNvPr>
          <p:cNvSpPr>
            <a:spLocks noGrp="1"/>
          </p:cNvSpPr>
          <p:nvPr>
            <p:ph type="sldNum" sz="quarter" idx="12"/>
          </p:nvPr>
        </p:nvSpPr>
        <p:spPr/>
        <p:txBody>
          <a:bodyPr/>
          <a:lstStyle/>
          <a:p>
            <a:fld id="{AEB2F0F4-58EC-4E39-AA52-7B0252CA9FE9}" type="slidenum">
              <a:rPr lang="en-US" smtClean="0"/>
              <a:pPr/>
              <a:t>5</a:t>
            </a:fld>
            <a:endParaRPr lang="en-US"/>
          </a:p>
        </p:txBody>
      </p:sp>
      <p:sp>
        <p:nvSpPr>
          <p:cNvPr id="7" name="Google Shape;80;p11">
            <a:extLst>
              <a:ext uri="{FF2B5EF4-FFF2-40B4-BE49-F238E27FC236}">
                <a16:creationId xmlns:a16="http://schemas.microsoft.com/office/drawing/2014/main" xmlns="" id="{A59EB8D7-035A-6128-49BF-463D511CFE12}"/>
              </a:ext>
            </a:extLst>
          </p:cNvPr>
          <p:cNvSpPr txBox="1">
            <a:spLocks noGrp="1"/>
          </p:cNvSpPr>
          <p:nvPr>
            <p:ph sz="quarter" idx="1"/>
          </p:nvPr>
        </p:nvSpPr>
        <p:spPr>
          <a:xfrm>
            <a:off x="804672" y="2042160"/>
            <a:ext cx="10363200" cy="1472198"/>
          </a:xfrm>
          <a:prstGeom prst="rect">
            <a:avLst/>
          </a:prstGeom>
          <a:noFill/>
          <a:ln>
            <a:noFill/>
          </a:ln>
        </p:spPr>
        <p:txBody>
          <a:bodyPr spcFirstLastPara="1" wrap="square" lIns="0" tIns="12700" rIns="0" bIns="0" anchor="t" anchorCtr="0">
            <a:spAutoFit/>
          </a:bodyPr>
          <a:lstStyle/>
          <a:p>
            <a:pPr marL="12700" marR="5080" lvl="0" indent="0" algn="just"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Times New Roman"/>
                <a:ea typeface="Times New Roman"/>
                <a:cs typeface="Times New Roman"/>
                <a:sym typeface="Times New Roman"/>
              </a:rPr>
              <a:t>L. Zhang, H. Saito, L. Yang and J. Wu, "Privacy-Preserving Federated Transfer Learning for Driver Drowsiness Detection," in IEEE Access, vol. 10, pp. 80565-80574, 2022, </a:t>
            </a:r>
            <a:r>
              <a:rPr lang="en-US" sz="1800" b="0" i="0" u="none" strike="noStrike" cap="none" dirty="0" err="1">
                <a:solidFill>
                  <a:srgbClr val="000000"/>
                </a:solidFill>
                <a:latin typeface="Times New Roman"/>
                <a:ea typeface="Times New Roman"/>
                <a:cs typeface="Times New Roman"/>
                <a:sym typeface="Times New Roman"/>
              </a:rPr>
              <a:t>doi</a:t>
            </a:r>
            <a:r>
              <a:rPr lang="en-US" sz="1800" b="0" i="0" u="none" strike="noStrike" cap="none" dirty="0">
                <a:solidFill>
                  <a:srgbClr val="000000"/>
                </a:solidFill>
                <a:latin typeface="Times New Roman"/>
                <a:ea typeface="Times New Roman"/>
                <a:cs typeface="Times New Roman"/>
                <a:sym typeface="Times New Roman"/>
              </a:rPr>
              <a:t>: 10.1109/ACCESS.2022.3192454.</a:t>
            </a:r>
          </a:p>
          <a:p>
            <a:pPr marL="0" marR="0" lvl="0" indent="0" algn="l" rtl="0">
              <a:lnSpc>
                <a:spcPct val="100000"/>
              </a:lnSpc>
              <a:spcBef>
                <a:spcPts val="80"/>
              </a:spcBef>
              <a:spcAft>
                <a:spcPts val="0"/>
              </a:spcAft>
              <a:buClr>
                <a:srgbClr val="000000"/>
              </a:buClr>
              <a:buSzPts val="1800"/>
              <a:buFont typeface="Arial"/>
              <a:buNone/>
            </a:pPr>
            <a:endParaRPr sz="1800" b="0" i="0" u="none" strike="noStrike" cap="none" dirty="0">
              <a:solidFill>
                <a:srgbClr val="000000"/>
              </a:solidFill>
              <a:latin typeface="Times New Roman"/>
              <a:ea typeface="Times New Roman"/>
              <a:cs typeface="Times New Roman"/>
              <a:sym typeface="Times New Roman"/>
            </a:endParaRPr>
          </a:p>
          <a:p>
            <a:pPr marL="12700" marR="2114550" lvl="0" indent="0" algn="l" rtl="0">
              <a:lnSpc>
                <a:spcPct val="100000"/>
              </a:lnSpc>
              <a:spcBef>
                <a:spcPts val="5"/>
              </a:spcBef>
              <a:spcAft>
                <a:spcPts val="0"/>
              </a:spcAft>
              <a:buClr>
                <a:srgbClr val="000000"/>
              </a:buClr>
              <a:buSzPts val="2000"/>
              <a:buFont typeface="Arial"/>
              <a:buNone/>
            </a:pPr>
            <a:r>
              <a:rPr lang="en-US" sz="2000" b="0" i="0" u="none" strike="noStrike" cap="none" dirty="0">
                <a:solidFill>
                  <a:srgbClr val="000000"/>
                </a:solidFill>
                <a:latin typeface="Times New Roman"/>
                <a:ea typeface="Times New Roman"/>
                <a:cs typeface="Times New Roman"/>
                <a:sym typeface="Times New Roman"/>
              </a:rPr>
              <a:t>Indexed in: IEEE</a:t>
            </a:r>
            <a:endParaRPr dirty="0"/>
          </a:p>
          <a:p>
            <a:pPr marL="12700" marR="2114550" lvl="0" indent="0" algn="l" rtl="0">
              <a:lnSpc>
                <a:spcPct val="100000"/>
              </a:lnSpc>
              <a:spcBef>
                <a:spcPts val="5"/>
              </a:spcBef>
              <a:spcAft>
                <a:spcPts val="0"/>
              </a:spcAft>
              <a:buClr>
                <a:srgbClr val="000000"/>
              </a:buClr>
              <a:buSzPts val="2000"/>
              <a:buFont typeface="Arial"/>
              <a:buNone/>
            </a:pPr>
            <a:r>
              <a:rPr lang="en-US" sz="2000" b="0" i="0" u="none" strike="noStrike" cap="none" dirty="0">
                <a:solidFill>
                  <a:srgbClr val="000000"/>
                </a:solidFill>
                <a:latin typeface="Times New Roman"/>
                <a:ea typeface="Times New Roman"/>
                <a:cs typeface="Times New Roman"/>
                <a:sym typeface="Times New Roman"/>
              </a:rPr>
              <a:t>Year of publication: 2024</a:t>
            </a:r>
            <a:endParaRPr sz="2000" b="0" i="0" u="none" strike="noStrike" cap="none"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76183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F6B81D-197E-4AAA-8BFA-F501AC1309D0}"/>
              </a:ext>
            </a:extLst>
          </p:cNvPr>
          <p:cNvSpPr>
            <a:spLocks noGrp="1"/>
          </p:cNvSpPr>
          <p:nvPr>
            <p:ph type="title"/>
          </p:nvPr>
        </p:nvSpPr>
        <p:spPr>
          <a:xfrm>
            <a:off x="369194" y="154630"/>
            <a:ext cx="10191482" cy="863958"/>
          </a:xfrm>
        </p:spPr>
        <p:txBody>
          <a:bodyPr/>
          <a:lstStyle/>
          <a:p>
            <a:r>
              <a:rPr lang="en-US" b="1" dirty="0">
                <a:solidFill>
                  <a:srgbClr val="0070C0"/>
                </a:solidFill>
                <a:effectLst>
                  <a:outerShdw blurRad="38100" dist="38100" dir="2700000" algn="tl">
                    <a:srgbClr val="C0C0C0"/>
                  </a:outerShdw>
                </a:effectLst>
                <a:cs typeface="Hadassah Friedlaender" panose="02020603050405020304" pitchFamily="18" charset="-79"/>
              </a:rPr>
              <a:t>Literature Survey</a:t>
            </a:r>
            <a:endParaRPr lang="en-IN" dirty="0">
              <a:solidFill>
                <a:srgbClr val="0070C0"/>
              </a:solidFill>
              <a:cs typeface="Hadassah Friedlaender" panose="02020603050405020304" pitchFamily="18" charset="-79"/>
            </a:endParaRPr>
          </a:p>
        </p:txBody>
      </p:sp>
      <p:sp>
        <p:nvSpPr>
          <p:cNvPr id="3" name="Date Placeholder 2">
            <a:extLst>
              <a:ext uri="{FF2B5EF4-FFF2-40B4-BE49-F238E27FC236}">
                <a16:creationId xmlns:a16="http://schemas.microsoft.com/office/drawing/2014/main" xmlns="" id="{6B93BDA9-39FE-4E44-A4AE-313F89ED92C0}"/>
              </a:ext>
            </a:extLst>
          </p:cNvPr>
          <p:cNvSpPr>
            <a:spLocks noGrp="1"/>
          </p:cNvSpPr>
          <p:nvPr>
            <p:ph type="dt" sz="half" idx="10"/>
          </p:nvPr>
        </p:nvSpPr>
        <p:spPr/>
        <p:txBody>
          <a:bodyPr/>
          <a:lstStyle/>
          <a:p>
            <a:fld id="{8F651781-7B90-48C8-B8F6-4BE95AF0AC05}" type="datetime1">
              <a:rPr lang="en-US" smtClean="0"/>
              <a:t>4/29/2025</a:t>
            </a:fld>
            <a:endParaRPr lang="en-US"/>
          </a:p>
        </p:txBody>
      </p:sp>
      <p:sp>
        <p:nvSpPr>
          <p:cNvPr id="4" name="Footer Placeholder 3">
            <a:extLst>
              <a:ext uri="{FF2B5EF4-FFF2-40B4-BE49-F238E27FC236}">
                <a16:creationId xmlns:a16="http://schemas.microsoft.com/office/drawing/2014/main" xmlns="" id="{6EB1E268-33AB-499F-9AA4-930EC0124A2D}"/>
              </a:ext>
            </a:extLst>
          </p:cNvPr>
          <p:cNvSpPr>
            <a:spLocks noGrp="1"/>
          </p:cNvSpPr>
          <p:nvPr>
            <p:ph type="ftr" sz="quarter" idx="11"/>
          </p:nvPr>
        </p:nvSpPr>
        <p:spPr/>
        <p:txBody>
          <a:bodyPr/>
          <a:lstStyle/>
          <a:p>
            <a:r>
              <a:rPr lang="en-US" dirty="0"/>
              <a:t>Project Review - 0</a:t>
            </a:r>
          </a:p>
        </p:txBody>
      </p:sp>
      <p:sp>
        <p:nvSpPr>
          <p:cNvPr id="5" name="Slide Number Placeholder 4">
            <a:extLst>
              <a:ext uri="{FF2B5EF4-FFF2-40B4-BE49-F238E27FC236}">
                <a16:creationId xmlns:a16="http://schemas.microsoft.com/office/drawing/2014/main" xmlns="" id="{FC767019-97B6-473F-9636-1A18565AA77C}"/>
              </a:ext>
            </a:extLst>
          </p:cNvPr>
          <p:cNvSpPr>
            <a:spLocks noGrp="1"/>
          </p:cNvSpPr>
          <p:nvPr>
            <p:ph type="sldNum" sz="quarter" idx="12"/>
          </p:nvPr>
        </p:nvSpPr>
        <p:spPr>
          <a:solidFill>
            <a:srgbClr val="FF6600"/>
          </a:solidFill>
        </p:spPr>
        <p:txBody>
          <a:bodyPr/>
          <a:lstStyle/>
          <a:p>
            <a:fld id="{AEB2F0F4-58EC-4E39-AA52-7B0252CA9FE9}" type="slidenum">
              <a:rPr lang="en-US" dirty="0" smtClean="0"/>
              <a:pPr/>
              <a:t>6</a:t>
            </a:fld>
            <a:endParaRPr lang="en-US" dirty="0"/>
          </a:p>
        </p:txBody>
      </p:sp>
      <p:sp>
        <p:nvSpPr>
          <p:cNvPr id="6" name="Content Placeholder 5">
            <a:extLst>
              <a:ext uri="{FF2B5EF4-FFF2-40B4-BE49-F238E27FC236}">
                <a16:creationId xmlns:a16="http://schemas.microsoft.com/office/drawing/2014/main" xmlns="" id="{68CF2681-2BC3-443A-9A5A-EB4BCC3F3B35}"/>
              </a:ext>
            </a:extLst>
          </p:cNvPr>
          <p:cNvSpPr>
            <a:spLocks noGrp="1"/>
          </p:cNvSpPr>
          <p:nvPr>
            <p:ph sz="quarter" idx="1"/>
          </p:nvPr>
        </p:nvSpPr>
        <p:spPr>
          <a:xfrm>
            <a:off x="141292" y="984813"/>
            <a:ext cx="11967590" cy="6133510"/>
          </a:xfrm>
        </p:spPr>
        <p:txBody>
          <a:bodyPr vert="horz" lIns="91440" tIns="45720" rIns="91440" bIns="45720" anchor="t">
            <a:normAutofit/>
          </a:bodyPr>
          <a:lstStyle/>
          <a:p>
            <a:endParaRPr lang="en-IN" sz="1700" dirty="0">
              <a:solidFill>
                <a:schemeClr val="tx1">
                  <a:lumMod val="95000"/>
                  <a:lumOff val="5000"/>
                </a:schemeClr>
              </a:solidFill>
              <a:latin typeface="+mj-lt"/>
              <a:ea typeface="+mn-lt"/>
              <a:cs typeface="+mn-lt"/>
            </a:endParaRPr>
          </a:p>
          <a:p>
            <a:pPr marL="0" indent="0">
              <a:buNone/>
            </a:pPr>
            <a:r>
              <a:rPr lang="en-IN" sz="1700" b="1" dirty="0">
                <a:solidFill>
                  <a:schemeClr val="tx1">
                    <a:lumMod val="95000"/>
                    <a:lumOff val="5000"/>
                  </a:schemeClr>
                </a:solidFill>
                <a:latin typeface="+mj-lt"/>
                <a:ea typeface="+mn-lt"/>
                <a:cs typeface="+mn-lt"/>
              </a:rPr>
              <a:t>Reference 1:</a:t>
            </a:r>
            <a:r>
              <a:rPr lang="en-IN" sz="1700" dirty="0">
                <a:solidFill>
                  <a:schemeClr val="tx1">
                    <a:lumMod val="95000"/>
                    <a:lumOff val="5000"/>
                  </a:schemeClr>
                </a:solidFill>
                <a:latin typeface="+mj-lt"/>
              </a:rPr>
              <a:t> "</a:t>
            </a:r>
            <a:r>
              <a:rPr lang="en-US" sz="1700" b="1" dirty="0">
                <a:solidFill>
                  <a:srgbClr val="333333"/>
                </a:solidFill>
                <a:latin typeface="+mj-lt"/>
              </a:rPr>
              <a:t>Federated Learning for Driver Status Monitoring </a:t>
            </a:r>
            <a:r>
              <a:rPr lang="en-IN" sz="1700" b="1" dirty="0">
                <a:solidFill>
                  <a:srgbClr val="333333"/>
                </a:solidFill>
                <a:latin typeface="+mj-lt"/>
              </a:rPr>
              <a:t>“</a:t>
            </a:r>
          </a:p>
          <a:p>
            <a:pPr marL="0" indent="0">
              <a:buNone/>
            </a:pPr>
            <a:endParaRPr lang="en-IN" sz="1700" dirty="0">
              <a:solidFill>
                <a:schemeClr val="tx1">
                  <a:lumMod val="95000"/>
                  <a:lumOff val="5000"/>
                </a:schemeClr>
              </a:solidFill>
              <a:latin typeface="+mj-lt"/>
              <a:cs typeface="Times New Roman"/>
            </a:endParaRPr>
          </a:p>
          <a:p>
            <a:r>
              <a:rPr lang="en-IN" sz="1700" b="1" dirty="0">
                <a:solidFill>
                  <a:schemeClr val="tx1">
                    <a:lumMod val="95000"/>
                    <a:lumOff val="5000"/>
                  </a:schemeClr>
                </a:solidFill>
                <a:latin typeface="+mj-lt"/>
                <a:ea typeface="+mn-lt"/>
                <a:cs typeface="+mn-lt"/>
              </a:rPr>
              <a:t>Inference:</a:t>
            </a:r>
            <a:r>
              <a:rPr lang="en-US" sz="1700" dirty="0">
                <a:latin typeface="+mj-lt"/>
              </a:rPr>
              <a:t/>
            </a:r>
            <a:br>
              <a:rPr lang="en-US" sz="1700" dirty="0">
                <a:latin typeface="+mj-lt"/>
              </a:rPr>
            </a:br>
            <a:r>
              <a:rPr lang="en-US" sz="1700" dirty="0">
                <a:latin typeface="+mj-lt"/>
                <a:ea typeface="+mn-lt"/>
                <a:cs typeface="+mn-lt"/>
              </a:rPr>
              <a:t>This paper explores the application of federated learning (FL) in driver status monitoring systems, which aim to enhance road safety by detecting driver fatigue, distraction, or other impairments. The proposed framework leverages FL to enable collaborative learning across distributed edge devices (e.g., in-vehicle sensors) while preserving data privacy. The study evaluates the FL approach on real-world datasets, demonstrating its effectiveness in maintaining model accuracy while addressing data heterogeneity and privacy concerns. The results highlight the potential of FL to improve the scalability and adaptability of driver monitoring systems.</a:t>
            </a:r>
          </a:p>
          <a:p>
            <a:r>
              <a:rPr lang="en-IN" sz="1700" b="1" dirty="0">
                <a:solidFill>
                  <a:srgbClr val="000000"/>
                </a:solidFill>
                <a:latin typeface="+mj-lt"/>
                <a:cs typeface="Times New Roman"/>
              </a:rPr>
              <a:t>Drawbacks:</a:t>
            </a:r>
            <a:r>
              <a:rPr lang="en-US" sz="1700" b="1" dirty="0">
                <a:latin typeface="+mj-lt"/>
              </a:rPr>
              <a:t/>
            </a:r>
            <a:br>
              <a:rPr lang="en-US" sz="1700" b="1" dirty="0">
                <a:latin typeface="+mj-lt"/>
              </a:rPr>
            </a:br>
            <a:r>
              <a:rPr lang="en-US" sz="1700" dirty="0">
                <a:solidFill>
                  <a:srgbClr val="000000"/>
                </a:solidFill>
                <a:latin typeface="+mj-lt"/>
                <a:ea typeface="+mn-lt"/>
                <a:cs typeface="+mn-lt"/>
              </a:rPr>
              <a:t>Challenges include high communication costs during model aggregation, handling intermittent connectivity of edge devices, and ensuring robustness against adversarial attacks in distributed environments.</a:t>
            </a:r>
            <a:endParaRPr lang="en-IN" sz="1700" b="1" dirty="0">
              <a:solidFill>
                <a:srgbClr val="2E3743"/>
              </a:solidFill>
              <a:latin typeface="+mj-lt"/>
              <a:cs typeface="Times New Roman"/>
            </a:endParaRPr>
          </a:p>
          <a:p>
            <a:r>
              <a:rPr lang="en-IN" sz="1700" b="1" dirty="0">
                <a:solidFill>
                  <a:srgbClr val="2E3743"/>
                </a:solidFill>
                <a:latin typeface="+mj-lt"/>
                <a:cs typeface="Times New Roman"/>
              </a:rPr>
              <a:t>Citation:</a:t>
            </a:r>
          </a:p>
          <a:p>
            <a:pPr marL="320040" lvl="1" indent="0">
              <a:buNone/>
            </a:pPr>
            <a:r>
              <a:rPr lang="en-US" sz="1500" dirty="0">
                <a:solidFill>
                  <a:srgbClr val="2E414F"/>
                </a:solidFill>
                <a:latin typeface="+mj-lt"/>
                <a:ea typeface="+mn-lt"/>
                <a:cs typeface="+mn-lt"/>
              </a:rPr>
              <a:t> </a:t>
            </a:r>
            <a:r>
              <a:rPr lang="en-US" sz="1700" dirty="0">
                <a:solidFill>
                  <a:srgbClr val="2E414F"/>
                </a:solidFill>
                <a:latin typeface="+mj-lt"/>
                <a:ea typeface="+mn-lt"/>
                <a:cs typeface="+mn-lt"/>
              </a:rPr>
              <a:t>A. Zafar, C. </a:t>
            </a:r>
            <a:r>
              <a:rPr lang="en-US" sz="1700" dirty="0" err="1">
                <a:solidFill>
                  <a:srgbClr val="2E414F"/>
                </a:solidFill>
                <a:latin typeface="+mj-lt"/>
                <a:ea typeface="+mn-lt"/>
                <a:cs typeface="+mn-lt"/>
              </a:rPr>
              <a:t>Prehofer</a:t>
            </a:r>
            <a:r>
              <a:rPr lang="en-US" sz="1700" dirty="0">
                <a:solidFill>
                  <a:srgbClr val="2E414F"/>
                </a:solidFill>
                <a:latin typeface="+mj-lt"/>
                <a:ea typeface="+mn-lt"/>
                <a:cs typeface="+mn-lt"/>
              </a:rPr>
              <a:t>, and C.-H. Cheng, "Federated Learning for Driver Status Monitoring," in Proc. IEEE Int. </a:t>
            </a:r>
            <a:r>
              <a:rPr lang="en-US" sz="1700" dirty="0" err="1">
                <a:solidFill>
                  <a:srgbClr val="2E414F"/>
                </a:solidFill>
                <a:latin typeface="+mj-lt"/>
                <a:ea typeface="+mn-lt"/>
                <a:cs typeface="+mn-lt"/>
              </a:rPr>
              <a:t>Intell</a:t>
            </a:r>
            <a:r>
              <a:rPr lang="en-US" sz="1700" dirty="0">
                <a:solidFill>
                  <a:srgbClr val="2E414F"/>
                </a:solidFill>
                <a:latin typeface="+mj-lt"/>
                <a:ea typeface="+mn-lt"/>
                <a:cs typeface="+mn-lt"/>
              </a:rPr>
              <a:t>. Transp. Syst. Conf. (ITSC), Sep. 2021, pp. 1463–1469.</a:t>
            </a:r>
            <a:endParaRPr lang="en-IN" sz="1700" dirty="0">
              <a:solidFill>
                <a:srgbClr val="2E414F"/>
              </a:solidFill>
              <a:latin typeface="+mj-lt"/>
              <a:ea typeface="+mn-lt"/>
              <a:cs typeface="+mn-lt"/>
            </a:endParaRPr>
          </a:p>
        </p:txBody>
      </p:sp>
    </p:spTree>
    <p:extLst>
      <p:ext uri="{BB962C8B-B14F-4D97-AF65-F5344CB8AC3E}">
        <p14:creationId xmlns:p14="http://schemas.microsoft.com/office/powerpoint/2010/main" val="4214993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1765F1-72D4-0B7B-2D9D-D677847F8F95}"/>
              </a:ext>
            </a:extLst>
          </p:cNvPr>
          <p:cNvSpPr>
            <a:spLocks noGrp="1"/>
          </p:cNvSpPr>
          <p:nvPr>
            <p:ph type="title"/>
          </p:nvPr>
        </p:nvSpPr>
        <p:spPr>
          <a:xfrm>
            <a:off x="411253" y="496710"/>
            <a:ext cx="10363200" cy="1143000"/>
          </a:xfrm>
        </p:spPr>
        <p:txBody>
          <a:bodyPr lIns="91440" tIns="45720" rIns="91440" bIns="91440" anchor="b" anchorCtr="0">
            <a:normAutofit/>
          </a:bodyPr>
          <a:lstStyle/>
          <a:p>
            <a:r>
              <a:rPr lang="en-US" b="1" dirty="0">
                <a:solidFill>
                  <a:srgbClr val="0070C0"/>
                </a:solidFill>
                <a:ea typeface="+mj-lt"/>
                <a:cs typeface="+mj-lt"/>
              </a:rPr>
              <a:t>Literature Survey</a:t>
            </a:r>
            <a:endParaRPr lang="en-US" dirty="0">
              <a:solidFill>
                <a:srgbClr val="000000"/>
              </a:solidFill>
              <a:ea typeface="+mj-lt"/>
              <a:cs typeface="+mj-lt"/>
            </a:endParaRPr>
          </a:p>
          <a:p>
            <a:endParaRPr lang="en-US" b="1" dirty="0">
              <a:solidFill>
                <a:srgbClr val="0070C0"/>
              </a:solidFill>
              <a:cs typeface="Arial"/>
            </a:endParaRPr>
          </a:p>
        </p:txBody>
      </p:sp>
      <p:sp>
        <p:nvSpPr>
          <p:cNvPr id="3" name="Date Placeholder 2">
            <a:extLst>
              <a:ext uri="{FF2B5EF4-FFF2-40B4-BE49-F238E27FC236}">
                <a16:creationId xmlns:a16="http://schemas.microsoft.com/office/drawing/2014/main" xmlns="" id="{D69665E1-D224-33FD-7FC8-666C7B7DA68A}"/>
              </a:ext>
            </a:extLst>
          </p:cNvPr>
          <p:cNvSpPr>
            <a:spLocks noGrp="1"/>
          </p:cNvSpPr>
          <p:nvPr>
            <p:ph type="dt" sz="half" idx="10"/>
          </p:nvPr>
        </p:nvSpPr>
        <p:spPr/>
        <p:txBody>
          <a:bodyPr/>
          <a:lstStyle/>
          <a:p>
            <a:fld id="{228D8E61-5529-402A-BD7F-180BB9FD5468}" type="datetime1">
              <a:rPr lang="en-US" smtClean="0"/>
              <a:t>4/29/2025</a:t>
            </a:fld>
            <a:endParaRPr lang="en-US"/>
          </a:p>
        </p:txBody>
      </p:sp>
      <p:sp>
        <p:nvSpPr>
          <p:cNvPr id="4" name="Footer Placeholder 3">
            <a:extLst>
              <a:ext uri="{FF2B5EF4-FFF2-40B4-BE49-F238E27FC236}">
                <a16:creationId xmlns:a16="http://schemas.microsoft.com/office/drawing/2014/main" xmlns="" id="{EEA4B552-91BD-0838-3324-40A59B78739C}"/>
              </a:ext>
            </a:extLst>
          </p:cNvPr>
          <p:cNvSpPr>
            <a:spLocks noGrp="1"/>
          </p:cNvSpPr>
          <p:nvPr>
            <p:ph type="ftr" sz="quarter" idx="11"/>
          </p:nvPr>
        </p:nvSpPr>
        <p:spPr/>
        <p:txBody>
          <a:bodyPr/>
          <a:lstStyle/>
          <a:p>
            <a:r>
              <a:rPr lang="en-US" dirty="0"/>
              <a:t>Project Review - 0</a:t>
            </a:r>
          </a:p>
        </p:txBody>
      </p:sp>
      <p:sp>
        <p:nvSpPr>
          <p:cNvPr id="5" name="Slide Number Placeholder 4">
            <a:extLst>
              <a:ext uri="{FF2B5EF4-FFF2-40B4-BE49-F238E27FC236}">
                <a16:creationId xmlns:a16="http://schemas.microsoft.com/office/drawing/2014/main" xmlns="" id="{CB4285F7-6C92-6DBD-AFA0-F0FAD576953A}"/>
              </a:ext>
            </a:extLst>
          </p:cNvPr>
          <p:cNvSpPr>
            <a:spLocks noGrp="1"/>
          </p:cNvSpPr>
          <p:nvPr>
            <p:ph type="sldNum" sz="quarter" idx="12"/>
          </p:nvPr>
        </p:nvSpPr>
        <p:spPr/>
        <p:txBody>
          <a:bodyPr/>
          <a:lstStyle/>
          <a:p>
            <a:fld id="{AEB2F0F4-58EC-4E39-AA52-7B0252CA9FE9}" type="slidenum">
              <a:rPr lang="en-US" dirty="0" smtClean="0"/>
              <a:pPr/>
              <a:t>7</a:t>
            </a:fld>
            <a:endParaRPr lang="en-US" dirty="0"/>
          </a:p>
        </p:txBody>
      </p:sp>
      <p:sp>
        <p:nvSpPr>
          <p:cNvPr id="6" name="Content Placeholder 5">
            <a:extLst>
              <a:ext uri="{FF2B5EF4-FFF2-40B4-BE49-F238E27FC236}">
                <a16:creationId xmlns:a16="http://schemas.microsoft.com/office/drawing/2014/main" xmlns="" id="{892D5797-2D1A-52D9-6B4D-F248CCE49A8C}"/>
              </a:ext>
            </a:extLst>
          </p:cNvPr>
          <p:cNvSpPr>
            <a:spLocks noGrp="1"/>
          </p:cNvSpPr>
          <p:nvPr>
            <p:ph sz="quarter" idx="1"/>
          </p:nvPr>
        </p:nvSpPr>
        <p:spPr>
          <a:xfrm>
            <a:off x="109268" y="1160938"/>
            <a:ext cx="11973464" cy="7025801"/>
          </a:xfrm>
        </p:spPr>
        <p:txBody>
          <a:bodyPr vert="horz" lIns="91440" tIns="45720" rIns="91440" bIns="45720" anchor="t">
            <a:normAutofit/>
          </a:bodyPr>
          <a:lstStyle/>
          <a:p>
            <a:pPr marL="0" indent="0">
              <a:buNone/>
            </a:pPr>
            <a:r>
              <a:rPr lang="en-US" sz="1700" b="1" dirty="0">
                <a:solidFill>
                  <a:srgbClr val="333333"/>
                </a:solidFill>
                <a:latin typeface="+mj-lt"/>
                <a:ea typeface="+mn-lt"/>
                <a:cs typeface="+mn-lt"/>
              </a:rPr>
              <a:t>Reference 2:</a:t>
            </a:r>
            <a:r>
              <a:rPr lang="en-US" sz="1700" b="1" dirty="0">
                <a:solidFill>
                  <a:srgbClr val="333333"/>
                </a:solidFill>
                <a:latin typeface="+mj-lt"/>
              </a:rPr>
              <a:t> "</a:t>
            </a:r>
            <a:r>
              <a:rPr lang="en-US" sz="1700" b="1" dirty="0" err="1">
                <a:solidFill>
                  <a:srgbClr val="333333"/>
                </a:solidFill>
                <a:latin typeface="+mj-lt"/>
              </a:rPr>
              <a:t>DetectPMFL</a:t>
            </a:r>
            <a:r>
              <a:rPr lang="en-US" sz="1700" b="1" dirty="0">
                <a:solidFill>
                  <a:srgbClr val="333333"/>
                </a:solidFill>
                <a:latin typeface="+mj-lt"/>
              </a:rPr>
              <a:t>: Privacy-Preserving Momentum Federated Learning Considering Unreliable Industrial Agents"</a:t>
            </a:r>
          </a:p>
          <a:p>
            <a:pPr marL="0" indent="0">
              <a:buNone/>
            </a:pPr>
            <a:endParaRPr lang="en-US" sz="1700" b="1" dirty="0">
              <a:solidFill>
                <a:srgbClr val="333333"/>
              </a:solidFill>
              <a:latin typeface="+mj-lt"/>
              <a:cs typeface="Times New Roman"/>
            </a:endParaRPr>
          </a:p>
          <a:p>
            <a:r>
              <a:rPr lang="en-US" sz="1700" b="1" dirty="0">
                <a:solidFill>
                  <a:srgbClr val="333333"/>
                </a:solidFill>
                <a:latin typeface="+mj-lt"/>
                <a:ea typeface="+mn-lt"/>
                <a:cs typeface="+mn-lt"/>
              </a:rPr>
              <a:t>Inference:</a:t>
            </a:r>
            <a:r>
              <a:rPr lang="en-US" sz="1700" dirty="0">
                <a:solidFill>
                  <a:srgbClr val="333333"/>
                </a:solidFill>
                <a:latin typeface="+mj-lt"/>
                <a:ea typeface="+mn-lt"/>
                <a:cs typeface="+mn-lt"/>
              </a:rPr>
              <a:t> </a:t>
            </a:r>
            <a:r>
              <a:rPr lang="en-US" sz="1700" dirty="0">
                <a:latin typeface="+mj-lt"/>
                <a:ea typeface="+mn-lt"/>
                <a:cs typeface="+mn-lt"/>
              </a:rPr>
              <a:t>This paper introduces </a:t>
            </a:r>
            <a:r>
              <a:rPr lang="en-US" sz="1700" dirty="0" err="1">
                <a:latin typeface="+mj-lt"/>
                <a:ea typeface="+mn-lt"/>
                <a:cs typeface="+mn-lt"/>
              </a:rPr>
              <a:t>DetectPMFL</a:t>
            </a:r>
            <a:r>
              <a:rPr lang="en-US" sz="1700" dirty="0">
                <a:latin typeface="+mj-lt"/>
                <a:ea typeface="+mn-lt"/>
                <a:cs typeface="+mn-lt"/>
              </a:rPr>
              <a:t>, a federated learning (FL) framework designed to address two critical challenges in industrial applications: data privacy and the presence of unreliable industrial agents with low-quality data. The framework employs a momentum-based FL approach combined with a detection method to identify unreliable agents by calculating their credibility using cosine similarity metrics. To enhance privacy, the </a:t>
            </a:r>
            <a:r>
              <a:rPr lang="en-US" sz="1700" dirty="0" err="1">
                <a:latin typeface="+mj-lt"/>
                <a:ea typeface="+mn-lt"/>
                <a:cs typeface="+mn-lt"/>
              </a:rPr>
              <a:t>Cheon</a:t>
            </a:r>
            <a:r>
              <a:rPr lang="en-US" sz="1700" dirty="0">
                <a:latin typeface="+mj-lt"/>
                <a:ea typeface="+mn-lt"/>
                <a:cs typeface="+mn-lt"/>
              </a:rPr>
              <a:t>-Kim-Kim-Song (CKKS) homomorphic encryption scheme is utilized to secure data during communication. Experimental results on Fashion-MNIST and CASE WESTERN fault datasets demonstrate that </a:t>
            </a:r>
            <a:r>
              <a:rPr lang="en-US" sz="1700" dirty="0" err="1">
                <a:latin typeface="+mj-lt"/>
                <a:ea typeface="+mn-lt"/>
                <a:cs typeface="+mn-lt"/>
              </a:rPr>
              <a:t>DetectPMFL</a:t>
            </a:r>
            <a:r>
              <a:rPr lang="en-US" sz="1700" dirty="0">
                <a:latin typeface="+mj-lt"/>
                <a:ea typeface="+mn-lt"/>
                <a:cs typeface="+mn-lt"/>
              </a:rPr>
              <a:t> achieves high accuracy, robustly mitigates the adverse effects of unreliable agents, and ensures data privacy.</a:t>
            </a:r>
          </a:p>
          <a:p>
            <a:r>
              <a:rPr lang="en-US" sz="1700" b="1" dirty="0">
                <a:latin typeface="+mj-lt"/>
                <a:ea typeface="+mn-lt"/>
                <a:cs typeface="+mn-lt"/>
              </a:rPr>
              <a:t>Drawbacks: </a:t>
            </a:r>
            <a:r>
              <a:rPr lang="en-US" sz="1700" dirty="0">
                <a:latin typeface="+mj-lt"/>
                <a:ea typeface="+mn-lt"/>
                <a:cs typeface="+mn-lt"/>
              </a:rPr>
              <a:t>The computational cost of encryption and decryption operations increases with model size, potentially reducing training efficiency. Additionally, the framework relies on honest-but-curious entities, which may limit its applicability in scenarios involving malicious agents.</a:t>
            </a:r>
          </a:p>
          <a:p>
            <a:r>
              <a:rPr lang="en-US" sz="1700" b="1" dirty="0">
                <a:solidFill>
                  <a:srgbClr val="333333"/>
                </a:solidFill>
                <a:latin typeface="+mj-lt"/>
                <a:cs typeface="Times New Roman"/>
              </a:rPr>
              <a:t>Citation:</a:t>
            </a:r>
            <a:r>
              <a:rPr lang="en-US" sz="1700" b="1" dirty="0">
                <a:solidFill>
                  <a:srgbClr val="333333"/>
                </a:solidFill>
                <a:latin typeface="+mj-lt"/>
                <a:ea typeface="+mn-lt"/>
                <a:cs typeface="+mn-lt"/>
              </a:rPr>
              <a:t> </a:t>
            </a:r>
            <a:r>
              <a:rPr lang="en-US" sz="1700" dirty="0">
                <a:solidFill>
                  <a:srgbClr val="333333"/>
                </a:solidFill>
                <a:latin typeface="+mj-lt"/>
                <a:ea typeface="+mn-lt"/>
                <a:cs typeface="+mn-lt"/>
              </a:rPr>
              <a:t>Z. Zhang, N. He, Q. Li, K. Wang, H. Gao, and T. Gao, "</a:t>
            </a:r>
            <a:r>
              <a:rPr lang="en-US" sz="1700" dirty="0" err="1">
                <a:solidFill>
                  <a:srgbClr val="333333"/>
                </a:solidFill>
                <a:latin typeface="+mj-lt"/>
                <a:ea typeface="+mn-lt"/>
                <a:cs typeface="+mn-lt"/>
              </a:rPr>
              <a:t>DetectPMFL</a:t>
            </a:r>
            <a:r>
              <a:rPr lang="en-US" sz="1700" dirty="0">
                <a:solidFill>
                  <a:srgbClr val="333333"/>
                </a:solidFill>
                <a:latin typeface="+mj-lt"/>
                <a:ea typeface="+mn-lt"/>
                <a:cs typeface="+mn-lt"/>
              </a:rPr>
              <a:t>: Privacy-Preserving Momentum Federated Learning Considering Unreliable Industrial Agents," IEEE Transactions on Industrial Informatics, vol. 18, no. 11, pp. 7697–7706, Nov. 2022.</a:t>
            </a:r>
            <a:endParaRPr lang="en-US" sz="1700" b="1" dirty="0">
              <a:solidFill>
                <a:srgbClr val="333333"/>
              </a:solidFill>
              <a:latin typeface="+mj-lt"/>
              <a:cs typeface="Times New Roman"/>
            </a:endParaRPr>
          </a:p>
        </p:txBody>
      </p:sp>
    </p:spTree>
    <p:extLst>
      <p:ext uri="{BB962C8B-B14F-4D97-AF65-F5344CB8AC3E}">
        <p14:creationId xmlns:p14="http://schemas.microsoft.com/office/powerpoint/2010/main" val="2111486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5880D0-4781-CE4E-E85C-72FE0FFBDEB5}"/>
              </a:ext>
            </a:extLst>
          </p:cNvPr>
          <p:cNvSpPr>
            <a:spLocks noGrp="1"/>
          </p:cNvSpPr>
          <p:nvPr>
            <p:ph type="title"/>
          </p:nvPr>
        </p:nvSpPr>
        <p:spPr>
          <a:xfrm>
            <a:off x="378612" y="-2742"/>
            <a:ext cx="10363200" cy="1143000"/>
          </a:xfrm>
        </p:spPr>
        <p:txBody>
          <a:bodyPr lIns="91440" tIns="45720" rIns="91440" bIns="91440" anchor="b" anchorCtr="0">
            <a:normAutofit/>
          </a:bodyPr>
          <a:lstStyle/>
          <a:p>
            <a:r>
              <a:rPr lang="en-US" b="1" dirty="0">
                <a:solidFill>
                  <a:srgbClr val="0070C0"/>
                </a:solidFill>
                <a:cs typeface="Arial"/>
              </a:rPr>
              <a:t>Literature Survey</a:t>
            </a:r>
            <a:endParaRPr lang="en-US" dirty="0"/>
          </a:p>
        </p:txBody>
      </p:sp>
      <p:sp>
        <p:nvSpPr>
          <p:cNvPr id="3" name="Date Placeholder 2">
            <a:extLst>
              <a:ext uri="{FF2B5EF4-FFF2-40B4-BE49-F238E27FC236}">
                <a16:creationId xmlns:a16="http://schemas.microsoft.com/office/drawing/2014/main" xmlns="" id="{F1257397-C758-22B6-46B9-9860CFC873C9}"/>
              </a:ext>
            </a:extLst>
          </p:cNvPr>
          <p:cNvSpPr>
            <a:spLocks noGrp="1"/>
          </p:cNvSpPr>
          <p:nvPr>
            <p:ph type="dt" sz="half" idx="10"/>
          </p:nvPr>
        </p:nvSpPr>
        <p:spPr/>
        <p:txBody>
          <a:bodyPr/>
          <a:lstStyle/>
          <a:p>
            <a:fld id="{228D8E61-5529-402A-BD7F-180BB9FD5468}" type="datetime1">
              <a:rPr lang="en-US" smtClean="0"/>
              <a:t>4/29/2025</a:t>
            </a:fld>
            <a:endParaRPr lang="en-US"/>
          </a:p>
        </p:txBody>
      </p:sp>
      <p:sp>
        <p:nvSpPr>
          <p:cNvPr id="4" name="Footer Placeholder 3">
            <a:extLst>
              <a:ext uri="{FF2B5EF4-FFF2-40B4-BE49-F238E27FC236}">
                <a16:creationId xmlns:a16="http://schemas.microsoft.com/office/drawing/2014/main" xmlns="" id="{AFDA12C3-36AF-C8FC-6F0B-2EFCEA48BE90}"/>
              </a:ext>
            </a:extLst>
          </p:cNvPr>
          <p:cNvSpPr>
            <a:spLocks noGrp="1"/>
          </p:cNvSpPr>
          <p:nvPr>
            <p:ph type="ftr" sz="quarter" idx="11"/>
          </p:nvPr>
        </p:nvSpPr>
        <p:spPr/>
        <p:txBody>
          <a:bodyPr/>
          <a:lstStyle/>
          <a:p>
            <a:r>
              <a:rPr lang="en-US" dirty="0"/>
              <a:t>Project Review - 0</a:t>
            </a:r>
          </a:p>
        </p:txBody>
      </p:sp>
      <p:sp>
        <p:nvSpPr>
          <p:cNvPr id="5" name="Slide Number Placeholder 4">
            <a:extLst>
              <a:ext uri="{FF2B5EF4-FFF2-40B4-BE49-F238E27FC236}">
                <a16:creationId xmlns:a16="http://schemas.microsoft.com/office/drawing/2014/main" xmlns="" id="{D3991F6D-5B1D-AF62-AB44-42A62E5BC67A}"/>
              </a:ext>
            </a:extLst>
          </p:cNvPr>
          <p:cNvSpPr>
            <a:spLocks noGrp="1"/>
          </p:cNvSpPr>
          <p:nvPr>
            <p:ph type="sldNum" sz="quarter" idx="12"/>
          </p:nvPr>
        </p:nvSpPr>
        <p:spPr/>
        <p:txBody>
          <a:bodyPr/>
          <a:lstStyle/>
          <a:p>
            <a:fld id="{AEB2F0F4-58EC-4E39-AA52-7B0252CA9FE9}" type="slidenum">
              <a:rPr lang="en-US" smtClean="0"/>
              <a:pPr/>
              <a:t>8</a:t>
            </a:fld>
            <a:endParaRPr lang="en-US"/>
          </a:p>
        </p:txBody>
      </p:sp>
      <p:sp>
        <p:nvSpPr>
          <p:cNvPr id="6" name="Content Placeholder 5">
            <a:extLst>
              <a:ext uri="{FF2B5EF4-FFF2-40B4-BE49-F238E27FC236}">
                <a16:creationId xmlns:a16="http://schemas.microsoft.com/office/drawing/2014/main" xmlns="" id="{4C5DCDA7-7A95-6892-536C-AD86979B160B}"/>
              </a:ext>
            </a:extLst>
          </p:cNvPr>
          <p:cNvSpPr>
            <a:spLocks noGrp="1"/>
          </p:cNvSpPr>
          <p:nvPr>
            <p:ph sz="quarter" idx="1"/>
          </p:nvPr>
        </p:nvSpPr>
        <p:spPr>
          <a:xfrm>
            <a:off x="395141" y="1441445"/>
            <a:ext cx="10826110" cy="9025745"/>
          </a:xfrm>
        </p:spPr>
        <p:txBody>
          <a:bodyPr vert="horz" lIns="91440" tIns="45720" rIns="91440" bIns="45720" anchor="t">
            <a:noAutofit/>
          </a:bodyPr>
          <a:lstStyle/>
          <a:p>
            <a:pPr marL="0" indent="0">
              <a:buNone/>
            </a:pPr>
            <a:r>
              <a:rPr lang="en-US" sz="1700" b="1" dirty="0">
                <a:solidFill>
                  <a:schemeClr val="tx1">
                    <a:lumMod val="95000"/>
                    <a:lumOff val="5000"/>
                  </a:schemeClr>
                </a:solidFill>
                <a:latin typeface="+mj-lt"/>
                <a:ea typeface="+mn-lt"/>
                <a:cs typeface="+mn-lt"/>
              </a:rPr>
              <a:t>Reference 3:</a:t>
            </a:r>
            <a:r>
              <a:rPr lang="en-US" sz="1700" b="1" dirty="0">
                <a:solidFill>
                  <a:schemeClr val="tx1">
                    <a:lumMod val="95000"/>
                    <a:lumOff val="5000"/>
                  </a:schemeClr>
                </a:solidFill>
                <a:latin typeface="+mj-lt"/>
              </a:rPr>
              <a:t> ”</a:t>
            </a:r>
            <a:r>
              <a:rPr lang="en-US" sz="1700" b="1" dirty="0">
                <a:solidFill>
                  <a:srgbClr val="333333"/>
                </a:solidFill>
                <a:latin typeface="+mj-lt"/>
              </a:rPr>
              <a:t>Knowledge Distillation Facilitates Lightweight Plant Disease Detection Models”</a:t>
            </a:r>
            <a:endParaRPr lang="en-US" sz="1700" b="1" dirty="0">
              <a:solidFill>
                <a:schemeClr val="tx1">
                  <a:lumMod val="95000"/>
                  <a:lumOff val="5000"/>
                </a:schemeClr>
              </a:solidFill>
              <a:latin typeface="+mj-lt"/>
            </a:endParaRPr>
          </a:p>
          <a:p>
            <a:r>
              <a:rPr lang="en-US" sz="1700" b="1" dirty="0">
                <a:solidFill>
                  <a:schemeClr val="tx1">
                    <a:lumMod val="95000"/>
                    <a:lumOff val="5000"/>
                  </a:schemeClr>
                </a:solidFill>
                <a:latin typeface="+mj-lt"/>
              </a:rPr>
              <a:t>Inference</a:t>
            </a:r>
            <a:r>
              <a:rPr lang="en-US" sz="1700" b="1" dirty="0">
                <a:solidFill>
                  <a:schemeClr val="tx1">
                    <a:lumMod val="95000"/>
                    <a:lumOff val="5000"/>
                  </a:schemeClr>
                </a:solidFill>
                <a:latin typeface="+mj-lt"/>
                <a:ea typeface="+mn-lt"/>
                <a:cs typeface="+mn-lt"/>
              </a:rPr>
              <a:t>: </a:t>
            </a:r>
            <a:r>
              <a:rPr lang="en-US" sz="1700" dirty="0">
                <a:solidFill>
                  <a:schemeClr val="tx1">
                    <a:lumMod val="95000"/>
                    <a:lumOff val="5000"/>
                  </a:schemeClr>
                </a:solidFill>
                <a:latin typeface="+mj-lt"/>
                <a:ea typeface="+mn-lt"/>
                <a:cs typeface="+mn-lt"/>
              </a:rPr>
              <a:t>This paper proposes a novel method for lightweight and efficient plant disease detection using knowledge distillation. The approach utilizes a multistage knowledge distillation (MSKD) framework to train lightweight student models (YOLOR-Light and Mobile-YOLOR variants) guided by a teacher model (YOLOR). The MSKD framework includes backbone, neck, and head stage distillers to optimize feature learning at various levels. The proposed models achieve high detection accuracy while significantly reducing computational complexity, making them suitable for deployment on mobile devices and edge computing systems. Experiments on the </a:t>
            </a:r>
            <a:r>
              <a:rPr lang="en-US" sz="1700" dirty="0" err="1">
                <a:solidFill>
                  <a:schemeClr val="tx1">
                    <a:lumMod val="95000"/>
                    <a:lumOff val="5000"/>
                  </a:schemeClr>
                </a:solidFill>
                <a:latin typeface="+mj-lt"/>
                <a:ea typeface="+mn-lt"/>
                <a:cs typeface="+mn-lt"/>
              </a:rPr>
              <a:t>PlantDoc</a:t>
            </a:r>
            <a:r>
              <a:rPr lang="en-US" sz="1700" dirty="0">
                <a:solidFill>
                  <a:schemeClr val="tx1">
                    <a:lumMod val="95000"/>
                    <a:lumOff val="5000"/>
                  </a:schemeClr>
                </a:solidFill>
                <a:latin typeface="+mj-lt"/>
                <a:ea typeface="+mn-lt"/>
                <a:cs typeface="+mn-lt"/>
              </a:rPr>
              <a:t> dataset demonstrate that the lightweight models maintain competitive performance compared to state-of-the-art methods while requiring fewer resources.</a:t>
            </a:r>
          </a:p>
          <a:p>
            <a:r>
              <a:rPr lang="en-US" sz="1700" b="1" dirty="0">
                <a:solidFill>
                  <a:schemeClr val="tx1">
                    <a:lumMod val="95000"/>
                    <a:lumOff val="5000"/>
                  </a:schemeClr>
                </a:solidFill>
                <a:latin typeface="+mj-lt"/>
                <a:cs typeface="Times New Roman"/>
              </a:rPr>
              <a:t>Drawbacks:</a:t>
            </a:r>
            <a:r>
              <a:rPr lang="en-US" sz="1700" b="1" dirty="0">
                <a:solidFill>
                  <a:schemeClr val="tx1">
                    <a:lumMod val="95000"/>
                    <a:lumOff val="5000"/>
                  </a:schemeClr>
                </a:solidFill>
                <a:latin typeface="+mj-lt"/>
                <a:ea typeface="+mn-lt"/>
                <a:cs typeface="+mn-lt"/>
              </a:rPr>
              <a:t> </a:t>
            </a:r>
            <a:r>
              <a:rPr lang="en-US" sz="1700" dirty="0">
                <a:solidFill>
                  <a:schemeClr val="tx1">
                    <a:lumMod val="95000"/>
                    <a:lumOff val="5000"/>
                  </a:schemeClr>
                </a:solidFill>
                <a:latin typeface="+mj-lt"/>
                <a:ea typeface="+mn-lt"/>
                <a:cs typeface="+mn-lt"/>
              </a:rPr>
              <a:t>Challenges include limitations in detecting dense and small lesions, handling fine-grained recognition of similar plant diseases, and reliance on high-quality labeled datasets. Additionally, extreme model simplification can lead to performance degradation.</a:t>
            </a:r>
          </a:p>
          <a:p>
            <a:r>
              <a:rPr lang="en-US" sz="1700" b="1" dirty="0">
                <a:solidFill>
                  <a:schemeClr val="tx1">
                    <a:lumMod val="95000"/>
                    <a:lumOff val="5000"/>
                  </a:schemeClr>
                </a:solidFill>
                <a:latin typeface="+mj-lt"/>
                <a:ea typeface="+mn-lt"/>
                <a:cs typeface="+mn-lt"/>
              </a:rPr>
              <a:t>Citation:</a:t>
            </a:r>
            <a:r>
              <a:rPr lang="en-US" sz="1700" dirty="0">
                <a:solidFill>
                  <a:schemeClr val="tx1">
                    <a:lumMod val="95000"/>
                    <a:lumOff val="5000"/>
                  </a:schemeClr>
                </a:solidFill>
                <a:latin typeface="+mj-lt"/>
                <a:ea typeface="+mn-lt"/>
                <a:cs typeface="+mn-lt"/>
              </a:rPr>
              <a:t> </a:t>
            </a:r>
            <a:r>
              <a:rPr lang="en-US" sz="1700" dirty="0">
                <a:solidFill>
                  <a:srgbClr val="333333"/>
                </a:solidFill>
                <a:latin typeface="+mj-lt"/>
                <a:ea typeface="+mn-lt"/>
                <a:cs typeface="+mn-lt"/>
              </a:rPr>
              <a:t>Q. Huang, X. Wu, Q. Wang, X. Dong, Y. Qin, X. Wu, Y. Gao, and G. Hao, "Knowledge Distillation Facilitates the Lightweight and Efficient Plant Diseases Detection Model," Plant </a:t>
            </a:r>
            <a:r>
              <a:rPr lang="en-US" sz="1700" dirty="0" err="1">
                <a:solidFill>
                  <a:srgbClr val="333333"/>
                </a:solidFill>
                <a:latin typeface="+mj-lt"/>
                <a:ea typeface="+mn-lt"/>
                <a:cs typeface="+mn-lt"/>
              </a:rPr>
              <a:t>Phenomics</a:t>
            </a:r>
            <a:r>
              <a:rPr lang="en-US" sz="1700" dirty="0">
                <a:solidFill>
                  <a:srgbClr val="333333"/>
                </a:solidFill>
                <a:latin typeface="+mj-lt"/>
                <a:ea typeface="+mn-lt"/>
                <a:cs typeface="+mn-lt"/>
              </a:rPr>
              <a:t>, vol. 5, Article 0062, June 2023.</a:t>
            </a:r>
            <a:endParaRPr lang="en-US" sz="1700" dirty="0">
              <a:latin typeface="+mj-lt"/>
              <a:cs typeface="Times New Roman"/>
            </a:endParaRPr>
          </a:p>
        </p:txBody>
      </p:sp>
    </p:spTree>
    <p:extLst>
      <p:ext uri="{BB962C8B-B14F-4D97-AF65-F5344CB8AC3E}">
        <p14:creationId xmlns:p14="http://schemas.microsoft.com/office/powerpoint/2010/main" val="269790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6DE797-1B92-74A5-6BA5-B66A907724A0}"/>
              </a:ext>
            </a:extLst>
          </p:cNvPr>
          <p:cNvSpPr>
            <a:spLocks noGrp="1"/>
          </p:cNvSpPr>
          <p:nvPr>
            <p:ph type="title"/>
          </p:nvPr>
        </p:nvSpPr>
        <p:spPr>
          <a:xfrm>
            <a:off x="302308" y="579902"/>
            <a:ext cx="10363200" cy="1143000"/>
          </a:xfrm>
        </p:spPr>
        <p:txBody>
          <a:bodyPr lIns="91440" tIns="45720" rIns="91440" bIns="91440" anchor="b" anchorCtr="0">
            <a:noAutofit/>
          </a:bodyPr>
          <a:lstStyle/>
          <a:p>
            <a:endParaRPr lang="en-US" b="1" dirty="0">
              <a:solidFill>
                <a:srgbClr val="0070C0"/>
              </a:solidFill>
              <a:ea typeface="+mj-lt"/>
              <a:cs typeface="+mj-lt"/>
            </a:endParaRPr>
          </a:p>
          <a:p>
            <a:r>
              <a:rPr lang="en-US" b="1" dirty="0">
                <a:solidFill>
                  <a:srgbClr val="0070C0"/>
                </a:solidFill>
                <a:ea typeface="+mj-lt"/>
                <a:cs typeface="+mj-lt"/>
              </a:rPr>
              <a:t>Literature Survey</a:t>
            </a:r>
            <a:endParaRPr lang="en-US" dirty="0">
              <a:solidFill>
                <a:srgbClr val="000000"/>
              </a:solidFill>
              <a:ea typeface="+mj-lt"/>
              <a:cs typeface="+mj-lt"/>
            </a:endParaRPr>
          </a:p>
          <a:p>
            <a:endParaRPr lang="en-US" dirty="0">
              <a:cs typeface="Arial"/>
            </a:endParaRPr>
          </a:p>
        </p:txBody>
      </p:sp>
      <p:sp>
        <p:nvSpPr>
          <p:cNvPr id="3" name="Date Placeholder 2">
            <a:extLst>
              <a:ext uri="{FF2B5EF4-FFF2-40B4-BE49-F238E27FC236}">
                <a16:creationId xmlns:a16="http://schemas.microsoft.com/office/drawing/2014/main" xmlns="" id="{C0B9CD82-2E13-8640-7EC5-0032A62FA738}"/>
              </a:ext>
            </a:extLst>
          </p:cNvPr>
          <p:cNvSpPr>
            <a:spLocks noGrp="1"/>
          </p:cNvSpPr>
          <p:nvPr>
            <p:ph type="dt" sz="half" idx="10"/>
          </p:nvPr>
        </p:nvSpPr>
        <p:spPr/>
        <p:txBody>
          <a:bodyPr/>
          <a:lstStyle/>
          <a:p>
            <a:fld id="{228D8E61-5529-402A-BD7F-180BB9FD5468}" type="datetime1">
              <a:rPr lang="en-US" smtClean="0"/>
              <a:t>4/29/2025</a:t>
            </a:fld>
            <a:endParaRPr lang="en-US"/>
          </a:p>
        </p:txBody>
      </p:sp>
      <p:sp>
        <p:nvSpPr>
          <p:cNvPr id="4" name="Footer Placeholder 3">
            <a:extLst>
              <a:ext uri="{FF2B5EF4-FFF2-40B4-BE49-F238E27FC236}">
                <a16:creationId xmlns:a16="http://schemas.microsoft.com/office/drawing/2014/main" xmlns="" id="{43085457-BA5C-888B-C66D-71A2D6704B31}"/>
              </a:ext>
            </a:extLst>
          </p:cNvPr>
          <p:cNvSpPr>
            <a:spLocks noGrp="1"/>
          </p:cNvSpPr>
          <p:nvPr>
            <p:ph type="ftr" sz="quarter" idx="11"/>
          </p:nvPr>
        </p:nvSpPr>
        <p:spPr/>
        <p:txBody>
          <a:bodyPr/>
          <a:lstStyle/>
          <a:p>
            <a:r>
              <a:rPr lang="en-US" dirty="0"/>
              <a:t>Project Review - 0</a:t>
            </a:r>
          </a:p>
        </p:txBody>
      </p:sp>
      <p:sp>
        <p:nvSpPr>
          <p:cNvPr id="5" name="Slide Number Placeholder 4">
            <a:extLst>
              <a:ext uri="{FF2B5EF4-FFF2-40B4-BE49-F238E27FC236}">
                <a16:creationId xmlns:a16="http://schemas.microsoft.com/office/drawing/2014/main" xmlns="" id="{479FC81C-141C-3251-E52E-EEB206673D65}"/>
              </a:ext>
            </a:extLst>
          </p:cNvPr>
          <p:cNvSpPr>
            <a:spLocks noGrp="1"/>
          </p:cNvSpPr>
          <p:nvPr>
            <p:ph type="sldNum" sz="quarter" idx="12"/>
          </p:nvPr>
        </p:nvSpPr>
        <p:spPr/>
        <p:txBody>
          <a:bodyPr/>
          <a:lstStyle/>
          <a:p>
            <a:fld id="{AEB2F0F4-58EC-4E39-AA52-7B0252CA9FE9}" type="slidenum">
              <a:rPr lang="en-US" smtClean="0"/>
              <a:pPr/>
              <a:t>9</a:t>
            </a:fld>
            <a:endParaRPr lang="en-US"/>
          </a:p>
        </p:txBody>
      </p:sp>
      <p:sp>
        <p:nvSpPr>
          <p:cNvPr id="6" name="Content Placeholder 5">
            <a:extLst>
              <a:ext uri="{FF2B5EF4-FFF2-40B4-BE49-F238E27FC236}">
                <a16:creationId xmlns:a16="http://schemas.microsoft.com/office/drawing/2014/main" xmlns="" id="{1861308C-8A8A-90C3-BA9A-C0875D75D88B}"/>
              </a:ext>
            </a:extLst>
          </p:cNvPr>
          <p:cNvSpPr>
            <a:spLocks noGrp="1"/>
          </p:cNvSpPr>
          <p:nvPr>
            <p:ph sz="quarter" idx="1"/>
          </p:nvPr>
        </p:nvSpPr>
        <p:spPr>
          <a:xfrm>
            <a:off x="302308" y="1526257"/>
            <a:ext cx="11557898" cy="6851894"/>
          </a:xfrm>
        </p:spPr>
        <p:txBody>
          <a:bodyPr vert="horz" lIns="91440" tIns="45720" rIns="91440" bIns="45720" anchor="t">
            <a:normAutofit/>
          </a:bodyPr>
          <a:lstStyle/>
          <a:p>
            <a:pPr marL="0" indent="0">
              <a:buNone/>
            </a:pPr>
            <a:r>
              <a:rPr lang="en-US" sz="1700" b="1" dirty="0">
                <a:latin typeface="+mj-lt"/>
                <a:cs typeface="Times New Roman"/>
              </a:rPr>
              <a:t>Reference 4:”</a:t>
            </a:r>
            <a:r>
              <a:rPr lang="en-US" sz="1700" b="1" dirty="0">
                <a:solidFill>
                  <a:srgbClr val="333333"/>
                </a:solidFill>
                <a:latin typeface="+mj-lt"/>
              </a:rPr>
              <a:t>FedDKD: Federated Learning with Decentralized Knowledge Distillation”</a:t>
            </a:r>
            <a:endParaRPr lang="en-US" sz="1700" b="1" dirty="0">
              <a:solidFill>
                <a:srgbClr val="2E3743"/>
              </a:solidFill>
              <a:latin typeface="+mj-lt"/>
              <a:cs typeface="Times New Roman"/>
            </a:endParaRPr>
          </a:p>
          <a:p>
            <a:endParaRPr lang="en-US" sz="1700" b="1" dirty="0">
              <a:solidFill>
                <a:srgbClr val="000000"/>
              </a:solidFill>
              <a:latin typeface="+mj-lt"/>
              <a:cs typeface="Times New Roman"/>
            </a:endParaRPr>
          </a:p>
          <a:p>
            <a:r>
              <a:rPr lang="en-US" sz="1700" b="1" dirty="0">
                <a:solidFill>
                  <a:srgbClr val="2E3743"/>
                </a:solidFill>
                <a:latin typeface="+mj-lt"/>
                <a:cs typeface="Times New Roman"/>
              </a:rPr>
              <a:t>Inference:</a:t>
            </a:r>
            <a:r>
              <a:rPr lang="en-US" sz="1700" dirty="0">
                <a:latin typeface="+mj-lt"/>
              </a:rPr>
              <a:t/>
            </a:r>
            <a:br>
              <a:rPr lang="en-US" sz="1700" dirty="0">
                <a:latin typeface="+mj-lt"/>
              </a:rPr>
            </a:br>
            <a:r>
              <a:rPr lang="en-US" sz="1700" dirty="0">
                <a:latin typeface="+mj-lt"/>
                <a:ea typeface="+mn-lt"/>
                <a:cs typeface="+mn-lt"/>
              </a:rPr>
              <a:t>This paper introduces </a:t>
            </a:r>
            <a:r>
              <a:rPr lang="en-US" sz="1700" dirty="0" err="1">
                <a:latin typeface="+mj-lt"/>
                <a:ea typeface="+mn-lt"/>
                <a:cs typeface="+mn-lt"/>
              </a:rPr>
              <a:t>FedDKD</a:t>
            </a:r>
            <a:r>
              <a:rPr lang="en-US" sz="1700" dirty="0">
                <a:latin typeface="+mj-lt"/>
                <a:ea typeface="+mn-lt"/>
                <a:cs typeface="+mn-lt"/>
              </a:rPr>
              <a:t>, a federated learning framework that addresses data heterogeneity by focusing on averaging local models in the function space rather than the parameter space. By employing a decentralized knowledge distillation (DKD) module, </a:t>
            </a:r>
            <a:r>
              <a:rPr lang="en-US" sz="1700" dirty="0" err="1">
                <a:latin typeface="+mj-lt"/>
                <a:ea typeface="+mn-lt"/>
                <a:cs typeface="+mn-lt"/>
              </a:rPr>
              <a:t>FedDKD</a:t>
            </a:r>
            <a:r>
              <a:rPr lang="en-US" sz="1700" dirty="0">
                <a:latin typeface="+mj-lt"/>
                <a:ea typeface="+mn-lt"/>
                <a:cs typeface="+mn-lt"/>
              </a:rPr>
              <a:t> enables the global model to learn from local models' outputs without requiring shared data on the server. The method demonstrates improved test accuracy and communication efficiency on heterogeneous datasets compared to traditional FL approaches like </a:t>
            </a:r>
            <a:r>
              <a:rPr lang="en-US" sz="1700" dirty="0" err="1">
                <a:latin typeface="+mj-lt"/>
                <a:ea typeface="+mn-lt"/>
                <a:cs typeface="+mn-lt"/>
              </a:rPr>
              <a:t>FedAvg</a:t>
            </a:r>
            <a:r>
              <a:rPr lang="en-US" sz="1700" dirty="0">
                <a:latin typeface="+mj-lt"/>
                <a:ea typeface="+mn-lt"/>
                <a:cs typeface="+mn-lt"/>
              </a:rPr>
              <a:t> and </a:t>
            </a:r>
            <a:r>
              <a:rPr lang="en-US" sz="1700" dirty="0" err="1">
                <a:latin typeface="+mj-lt"/>
                <a:ea typeface="+mn-lt"/>
                <a:cs typeface="+mn-lt"/>
              </a:rPr>
              <a:t>FedProx.</a:t>
            </a:r>
            <a:r>
              <a:rPr lang="en-US" sz="1700" dirty="0" err="1">
                <a:solidFill>
                  <a:srgbClr val="2E3743"/>
                </a:solidFill>
                <a:latin typeface="+mj-lt"/>
                <a:ea typeface="+mn-lt"/>
                <a:cs typeface="+mn-lt"/>
              </a:rPr>
              <a:t>The</a:t>
            </a:r>
            <a:r>
              <a:rPr lang="en-US" sz="1700" dirty="0">
                <a:solidFill>
                  <a:srgbClr val="2E3743"/>
                </a:solidFill>
                <a:latin typeface="+mj-lt"/>
                <a:ea typeface="+mn-lt"/>
                <a:cs typeface="+mn-lt"/>
              </a:rPr>
              <a:t> multivariate CNN-LSTM model performs best due to low error and short training time.</a:t>
            </a:r>
          </a:p>
          <a:p>
            <a:r>
              <a:rPr lang="en-US" sz="1700" b="1" dirty="0">
                <a:solidFill>
                  <a:srgbClr val="2E3743"/>
                </a:solidFill>
                <a:latin typeface="+mj-lt"/>
                <a:ea typeface="+mn-lt"/>
                <a:cs typeface="+mn-lt"/>
              </a:rPr>
              <a:t>Drawbacks</a:t>
            </a:r>
            <a:r>
              <a:rPr lang="en-US" sz="1700" dirty="0">
                <a:solidFill>
                  <a:srgbClr val="2E3743"/>
                </a:solidFill>
                <a:latin typeface="+mj-lt"/>
                <a:ea typeface="+mn-lt"/>
                <a:cs typeface="+mn-lt"/>
              </a:rPr>
              <a:t>:</a:t>
            </a:r>
          </a:p>
          <a:p>
            <a:pPr marL="320040" lvl="1" indent="0">
              <a:buNone/>
            </a:pPr>
            <a:r>
              <a:rPr lang="en-US" sz="1700" dirty="0">
                <a:solidFill>
                  <a:srgbClr val="000000"/>
                </a:solidFill>
                <a:latin typeface="+mj-lt"/>
                <a:ea typeface="+mn-lt"/>
                <a:cs typeface="+mn-lt"/>
              </a:rPr>
              <a:t>While effective in mitigating data heterogeneity, </a:t>
            </a:r>
            <a:r>
              <a:rPr lang="en-US" sz="1700" dirty="0" err="1">
                <a:solidFill>
                  <a:srgbClr val="000000"/>
                </a:solidFill>
                <a:latin typeface="+mj-lt"/>
                <a:ea typeface="+mn-lt"/>
                <a:cs typeface="+mn-lt"/>
              </a:rPr>
              <a:t>FedDKD</a:t>
            </a:r>
            <a:r>
              <a:rPr lang="en-US" sz="1700" dirty="0">
                <a:solidFill>
                  <a:srgbClr val="000000"/>
                </a:solidFill>
                <a:latin typeface="+mj-lt"/>
                <a:ea typeface="+mn-lt"/>
                <a:cs typeface="+mn-lt"/>
              </a:rPr>
              <a:t> requires clients to remain online for multiple communication rounds during the DKD process, which may limit its scalability in dynamic environments with intermittent connectivity.</a:t>
            </a:r>
          </a:p>
          <a:p>
            <a:r>
              <a:rPr lang="en-US" sz="1700" b="1" dirty="0">
                <a:solidFill>
                  <a:srgbClr val="2E3743"/>
                </a:solidFill>
                <a:latin typeface="+mj-lt"/>
                <a:ea typeface="+mn-lt"/>
                <a:cs typeface="+mn-lt"/>
              </a:rPr>
              <a:t>Citation: </a:t>
            </a:r>
            <a:r>
              <a:rPr lang="en-US" sz="1700" dirty="0">
                <a:solidFill>
                  <a:srgbClr val="333333"/>
                </a:solidFill>
                <a:latin typeface="+mj-lt"/>
                <a:ea typeface="+mn-lt"/>
                <a:cs typeface="+mn-lt"/>
              </a:rPr>
              <a:t>X. Li, B. Chen, and W. Lu, "</a:t>
            </a:r>
            <a:r>
              <a:rPr lang="en-US" sz="1700" dirty="0" err="1">
                <a:solidFill>
                  <a:srgbClr val="333333"/>
                </a:solidFill>
                <a:latin typeface="+mj-lt"/>
                <a:ea typeface="+mn-lt"/>
                <a:cs typeface="+mn-lt"/>
              </a:rPr>
              <a:t>FedDKD</a:t>
            </a:r>
            <a:r>
              <a:rPr lang="en-US" sz="1700" dirty="0">
                <a:solidFill>
                  <a:srgbClr val="333333"/>
                </a:solidFill>
                <a:latin typeface="+mj-lt"/>
                <a:ea typeface="+mn-lt"/>
                <a:cs typeface="+mn-lt"/>
              </a:rPr>
              <a:t>: Federated Learning with Decentralized Knowledge Distillation," Applied Intelligence, vol. 52, pp. 15500–15536, Feb. 2023.</a:t>
            </a:r>
            <a:endParaRPr lang="en-US" sz="1700" b="1" dirty="0">
              <a:solidFill>
                <a:srgbClr val="2E3743"/>
              </a:solidFill>
              <a:latin typeface="+mj-lt"/>
              <a:ea typeface="+mn-lt"/>
              <a:cs typeface="+mn-lt"/>
            </a:endParaRPr>
          </a:p>
        </p:txBody>
      </p:sp>
    </p:spTree>
    <p:extLst>
      <p:ext uri="{BB962C8B-B14F-4D97-AF65-F5344CB8AC3E}">
        <p14:creationId xmlns:p14="http://schemas.microsoft.com/office/powerpoint/2010/main" val="28702080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1449</TotalTime>
  <Words>2788</Words>
  <Application>Microsoft Office PowerPoint</Application>
  <PresentationFormat>Widescreen</PresentationFormat>
  <Paragraphs>424</Paragraphs>
  <Slides>45</Slides>
  <Notes>12</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45</vt:i4>
      </vt:variant>
    </vt:vector>
  </HeadingPairs>
  <TitlesOfParts>
    <vt:vector size="58" baseType="lpstr">
      <vt:lpstr>Arial</vt:lpstr>
      <vt:lpstr>Arial </vt:lpstr>
      <vt:lpstr>Calibri</vt:lpstr>
      <vt:lpstr>Cambria</vt:lpstr>
      <vt:lpstr>Comic Sans MS</vt:lpstr>
      <vt:lpstr>Consolas</vt:lpstr>
      <vt:lpstr>DengXian</vt:lpstr>
      <vt:lpstr>Hadassah Friedlaender</vt:lpstr>
      <vt:lpstr>Palatino Linotype</vt:lpstr>
      <vt:lpstr>Times New Roman</vt:lpstr>
      <vt:lpstr>Wingdings</vt:lpstr>
      <vt:lpstr>Wingdings 2</vt:lpstr>
      <vt:lpstr>Equity</vt:lpstr>
      <vt:lpstr>PowerPoint Presentation</vt:lpstr>
      <vt:lpstr>Contents</vt:lpstr>
      <vt:lpstr>Abstract</vt:lpstr>
      <vt:lpstr>Abstract</vt:lpstr>
      <vt:lpstr>Base paper details</vt:lpstr>
      <vt:lpstr>Literature Survey</vt:lpstr>
      <vt:lpstr>Literature Survey </vt:lpstr>
      <vt:lpstr>Literature Survey</vt:lpstr>
      <vt:lpstr> Literature Survey </vt:lpstr>
      <vt:lpstr> Literature Survey</vt:lpstr>
      <vt:lpstr>Existing System</vt:lpstr>
      <vt:lpstr>VGG-16 Model</vt:lpstr>
      <vt:lpstr>PowerPoint Presentation</vt:lpstr>
      <vt:lpstr>Drawbacks of existing system</vt:lpstr>
      <vt:lpstr>Proposed System</vt:lpstr>
      <vt:lpstr>MobileNet CapsuleNet Model</vt:lpstr>
      <vt:lpstr>Novelty</vt:lpstr>
      <vt:lpstr>Dataset</vt:lpstr>
      <vt:lpstr>Dirichlets Distribution</vt:lpstr>
      <vt:lpstr>2. Implementing Centralized and Federated learning </vt:lpstr>
      <vt:lpstr>PowerPoint Presentation</vt:lpstr>
      <vt:lpstr>Federated Learning</vt:lpstr>
      <vt:lpstr>Implementing Non-IID Data Splitting for Federated Learning</vt:lpstr>
      <vt:lpstr>PowerPoint Presentation</vt:lpstr>
      <vt:lpstr>After training in Set 1</vt:lpstr>
      <vt:lpstr>After training in Set 2</vt:lpstr>
      <vt:lpstr>After training in Set 3</vt:lpstr>
      <vt:lpstr>After training in Set 4</vt:lpstr>
      <vt:lpstr>After training in Set 5</vt:lpstr>
      <vt:lpstr>PowerPoint Presentation</vt:lpstr>
      <vt:lpstr>Round 1</vt:lpstr>
      <vt:lpstr>Final Global Model </vt:lpstr>
      <vt:lpstr>Round 1</vt:lpstr>
      <vt:lpstr>Final Global Model </vt:lpstr>
      <vt:lpstr>PowerPoint Presentation</vt:lpstr>
      <vt:lpstr>Milestones Completed till 1st Review</vt:lpstr>
      <vt:lpstr>Federated Learning – Knowledge Distillation</vt:lpstr>
      <vt:lpstr>Round 1</vt:lpstr>
      <vt:lpstr>Final Round Student Model Result</vt:lpstr>
      <vt:lpstr>PowerPoint Presentation</vt:lpstr>
      <vt:lpstr>PowerPoint Presentation</vt:lpstr>
      <vt:lpstr>PowerPoint Presentation</vt:lpstr>
      <vt:lpstr>Milestones</vt:lpstr>
      <vt:lpstr>Reference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 ADT</dc:title>
  <dc:creator>Admin</dc:creator>
  <cp:lastModifiedBy>GURU</cp:lastModifiedBy>
  <cp:revision>191</cp:revision>
  <dcterms:created xsi:type="dcterms:W3CDTF">2019-07-08T09:48:30Z</dcterms:created>
  <dcterms:modified xsi:type="dcterms:W3CDTF">2025-04-29T09:29:26Z</dcterms:modified>
</cp:coreProperties>
</file>