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697235829"/>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2144527"/>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3217715"/>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1"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29"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24"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3"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7"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18"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19"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0"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1"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829598889"/>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55"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5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53"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1"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0"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4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48"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4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46"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2"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43"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44"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45"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695145768"/>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2878154"/>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18225598"/>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10884205"/>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83822275"/>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75326646"/>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98747071"/>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96446855"/>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73901301"/>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4/24/2024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333232021"/>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png"/><Relationship Id="rId3"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2.png"/><Relationship Id="rId3" Type="http://schemas.openxmlformats.org/officeDocument/2006/relationships/image" Target="../media/13.png"/><Relationship Id="rId4"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34" name="组合"/>
          <p:cNvGrpSpPr>
            <a:grpSpLocks/>
          </p:cNvGrpSpPr>
          <p:nvPr/>
        </p:nvGrpSpPr>
        <p:grpSpPr>
          <a:xfrm>
            <a:off x="742949" y="1104900"/>
            <a:ext cx="1743074" cy="1333500"/>
            <a:chOff x="742949" y="1104900"/>
            <a:chExt cx="1743074" cy="1333500"/>
          </a:xfrm>
        </p:grpSpPr>
        <p:sp>
          <p:nvSpPr>
            <p:cNvPr id="32" name="曲线"/>
            <p:cNvSpPr>
              <a:spLocks/>
            </p:cNvSpPr>
            <p:nvPr/>
          </p:nvSpPr>
          <p:spPr>
            <a:xfrm rot="0">
              <a:off x="742949" y="1381124"/>
              <a:ext cx="1228724"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600" y="10801"/>
                  </a:lnTo>
                  <a:lnTo>
                    <a:pt x="16954" y="0"/>
                  </a:lnTo>
                  <a:close/>
                </a:path>
              </a:pathLst>
            </a:custGeom>
            <a:solidFill>
              <a:srgbClr val="5FCAEE"/>
            </a:solidFill>
            <a:ln cmpd="sng" cap="flat">
              <a:noFill/>
              <a:prstDash val="solid"/>
              <a:miter/>
            </a:ln>
          </p:spPr>
        </p:sp>
        <p:sp>
          <p:nvSpPr>
            <p:cNvPr id="33" name="曲线"/>
            <p:cNvSpPr>
              <a:spLocks/>
            </p:cNvSpPr>
            <p:nvPr/>
          </p:nvSpPr>
          <p:spPr>
            <a:xfrm rot="0">
              <a:off x="1838325" y="1104900"/>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35"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36"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37" name="文本框"/>
          <p:cNvSpPr>
            <a:spLocks noGrp="1"/>
          </p:cNvSpPr>
          <p:nvPr>
            <p:ph type="ctrTitle"/>
          </p:nvPr>
        </p:nvSpPr>
        <p:spPr>
          <a:xfrm rot="0">
            <a:off x="3195573" y="2067305"/>
            <a:ext cx="6558027" cy="29311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0" i="0" u="none" strike="noStrike" kern="0" cap="none" spc="15" baseline="0">
                <a:solidFill>
                  <a:schemeClr val="tx1"/>
                </a:solidFill>
                <a:latin typeface="Trebuchet MS" pitchFamily="0" charset="0"/>
                <a:ea typeface="宋体" pitchFamily="0" charset="0"/>
                <a:cs typeface="Trebuchet MS" pitchFamily="0" charset="0"/>
              </a:rPr>
              <a:t>Nithish S</a:t>
            </a:r>
            <a:br>
              <a:rPr lang="zh-CN" altLang="en-US" sz="3200" b="0" i="0" u="none" strike="noStrike" kern="0" cap="none" spc="15" baseline="0">
                <a:solidFill>
                  <a:schemeClr val="tx1"/>
                </a:solidFill>
                <a:latin typeface="Trebuchet MS" pitchFamily="0" charset="0"/>
                <a:ea typeface="宋体" pitchFamily="0" charset="0"/>
                <a:cs typeface="Trebuchet MS" pitchFamily="0" charset="0"/>
              </a:rPr>
            </a:br>
            <a:r>
              <a:rPr lang="en-US" altLang="zh-CN" sz="3200" b="0" i="0" u="none" strike="noStrike" kern="0" cap="none" spc="15" baseline="0">
                <a:solidFill>
                  <a:schemeClr val="tx1"/>
                </a:solidFill>
                <a:latin typeface="Trebuchet MS" pitchFamily="0" charset="0"/>
                <a:ea typeface="宋体" pitchFamily="0" charset="0"/>
                <a:cs typeface="Trebuchet MS" pitchFamily="0" charset="0"/>
              </a:rPr>
              <a:t>9628212050</a:t>
            </a:r>
            <a:r>
              <a:rPr lang="en-US" altLang="zh-CN" sz="3200" b="0" i="0" u="none" strike="noStrike" kern="0" cap="none" spc="15" baseline="0">
                <a:solidFill>
                  <a:schemeClr val="tx1"/>
                </a:solidFill>
                <a:latin typeface="Trebuchet MS" pitchFamily="0" charset="0"/>
                <a:ea typeface="宋体" pitchFamily="0" charset="0"/>
                <a:cs typeface="Trebuchet MS" pitchFamily="0" charset="0"/>
              </a:rPr>
              <a:t>40</a:t>
            </a:r>
            <a:br>
              <a:rPr lang="zh-CN" altLang="en-US" sz="3200" b="0" i="0" u="none" strike="noStrike" kern="0" cap="none" spc="15" baseline="0">
                <a:solidFill>
                  <a:schemeClr val="tx1"/>
                </a:solidFill>
                <a:latin typeface="Trebuchet MS" pitchFamily="0" charset="0"/>
                <a:ea typeface="宋体" pitchFamily="0" charset="0"/>
                <a:cs typeface="Trebuchet MS" pitchFamily="0" charset="0"/>
              </a:rPr>
            </a:br>
            <a:r>
              <a:rPr lang="en-US" altLang="zh-CN" sz="3200" b="0" i="0" u="none" strike="noStrike" kern="0" cap="none" spc="15" baseline="0">
                <a:solidFill>
                  <a:schemeClr val="tx1"/>
                </a:solidFill>
                <a:latin typeface="Trebuchet MS" pitchFamily="0" charset="0"/>
                <a:ea typeface="宋体" pitchFamily="0" charset="0"/>
                <a:cs typeface="Trebuchet MS" pitchFamily="0" charset="0"/>
              </a:rPr>
              <a:t>B.Tech</a:t>
            </a:r>
            <a:r>
              <a:rPr lang="en-US" altLang="zh-CN" sz="3200" b="0" i="0" u="none" strike="noStrike" kern="0" cap="none" spc="15" baseline="0">
                <a:solidFill>
                  <a:schemeClr val="tx1"/>
                </a:solidFill>
                <a:latin typeface="Trebuchet MS" pitchFamily="0" charset="0"/>
                <a:ea typeface="宋体" pitchFamily="0" charset="0"/>
                <a:cs typeface="Trebuchet MS" pitchFamily="0" charset="0"/>
              </a:rPr>
              <a:t>-IT</a:t>
            </a:r>
            <a:br>
              <a:rPr lang="zh-CN" altLang="en-US" sz="3200" b="0" i="0" u="none" strike="noStrike" kern="0" cap="none" spc="15" baseline="0">
                <a:solidFill>
                  <a:schemeClr val="tx1"/>
                </a:solidFill>
                <a:latin typeface="Trebuchet MS" pitchFamily="0" charset="0"/>
                <a:ea typeface="宋体" pitchFamily="0" charset="0"/>
                <a:cs typeface="Trebuchet MS" pitchFamily="0" charset="0"/>
              </a:rPr>
            </a:br>
            <a:r>
              <a:rPr lang="en-US" altLang="zh-CN" sz="3200" b="0" i="0" u="none" strike="noStrike" kern="0" cap="none" spc="15" baseline="0">
                <a:solidFill>
                  <a:schemeClr val="tx1"/>
                </a:solidFill>
                <a:latin typeface="Trebuchet MS" pitchFamily="0" charset="0"/>
                <a:ea typeface="宋体" pitchFamily="0" charset="0"/>
                <a:cs typeface="Trebuchet MS" pitchFamily="0" charset="0"/>
              </a:rPr>
              <a:t>3</a:t>
            </a:r>
            <a:r>
              <a:rPr lang="en-US" altLang="zh-CN" sz="3200" b="0" i="0" u="none" strike="noStrike" kern="0" cap="none" spc="15" baseline="30000">
                <a:solidFill>
                  <a:schemeClr val="tx1"/>
                </a:solidFill>
                <a:latin typeface="Trebuchet MS" pitchFamily="0" charset="0"/>
                <a:ea typeface="宋体" pitchFamily="0" charset="0"/>
                <a:cs typeface="Trebuchet MS" pitchFamily="0" charset="0"/>
              </a:rPr>
              <a:t>rd </a:t>
            </a:r>
            <a:r>
              <a:rPr lang="en-US" altLang="zh-CN" sz="3200" b="0" i="0" u="none" strike="noStrike" kern="0" cap="none" spc="15" baseline="0">
                <a:solidFill>
                  <a:schemeClr val="tx1"/>
                </a:solidFill>
                <a:latin typeface="Trebuchet MS" pitchFamily="0" charset="0"/>
                <a:ea typeface="宋体" pitchFamily="0" charset="0"/>
                <a:cs typeface="Trebuchet MS" pitchFamily="0" charset="0"/>
              </a:rPr>
              <a:t>Year</a:t>
            </a:r>
            <a:br>
              <a:rPr lang="zh-CN" altLang="en-US" sz="3200" b="0" i="0" u="none" strike="noStrike" kern="0" cap="none" spc="15" baseline="0">
                <a:solidFill>
                  <a:schemeClr val="tx1"/>
                </a:solidFill>
                <a:latin typeface="Trebuchet MS" pitchFamily="0" charset="0"/>
                <a:ea typeface="宋体" pitchFamily="0" charset="0"/>
                <a:cs typeface="Trebuchet MS" pitchFamily="0" charset="0"/>
              </a:rPr>
            </a:br>
            <a:r>
              <a:rPr lang="en-US" altLang="zh-CN" sz="3200" b="0" i="0" u="none" strike="noStrike" kern="0" cap="none" spc="15" baseline="0">
                <a:solidFill>
                  <a:schemeClr val="tx1"/>
                </a:solidFill>
                <a:latin typeface="Trebuchet MS" pitchFamily="0" charset="0"/>
                <a:ea typeface="宋体" pitchFamily="0" charset="0"/>
                <a:cs typeface="Trebuchet MS" pitchFamily="0" charset="0"/>
              </a:rPr>
              <a:t>UCEN</a:t>
            </a:r>
            <a:br>
              <a:rPr lang="zh-CN" altLang="en-US" sz="3200" b="0" i="0" u="none" strike="noStrike" kern="0" cap="none" spc="15" baseline="0">
                <a:solidFill>
                  <a:schemeClr val="tx1"/>
                </a:solidFill>
                <a:latin typeface="Trebuchet MS" pitchFamily="0"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sp>
        <p:nvSpPr>
          <p:cNvPr id="38" name="矩形"/>
          <p:cNvSpPr>
            <a:spLocks/>
          </p:cNvSpPr>
          <p:nvPr/>
        </p:nvSpPr>
        <p:spPr>
          <a:xfrm rot="0">
            <a:off x="6474587" y="4842733"/>
            <a:ext cx="1859279" cy="374649"/>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2400" b="1" i="0" u="none" strike="noStrike" kern="1200" cap="none" spc="10" baseline="0">
                <a:solidFill>
                  <a:srgbClr val="2D936B"/>
                </a:solidFill>
                <a:latin typeface="Trebuchet MS" pitchFamily="0" charset="0"/>
                <a:ea typeface="宋体" pitchFamily="0" charset="0"/>
                <a:cs typeface="Trebuchet MS" pitchFamily="0" charset="0"/>
              </a:rPr>
              <a:t>Final</a:t>
            </a:r>
            <a:r>
              <a:rPr lang="en-US" altLang="zh-CN" sz="2400" b="1" i="0" u="none" strike="noStrike" kern="1200" cap="none" spc="-165" baseline="0">
                <a:solidFill>
                  <a:srgbClr val="2D936B"/>
                </a:solidFill>
                <a:latin typeface="Trebuchet MS" pitchFamily="0" charset="0"/>
                <a:ea typeface="宋体" pitchFamily="0" charset="0"/>
                <a:cs typeface="Trebuchet MS" pitchFamily="0" charset="0"/>
              </a:rPr>
              <a:t> </a:t>
            </a:r>
            <a:r>
              <a:rPr lang="en-US" altLang="zh-CN" sz="2400" b="1" i="0" u="none" strike="noStrike" kern="1200" cap="none" spc="-5" baseline="0">
                <a:solidFill>
                  <a:srgbClr val="2D936B"/>
                </a:solidFill>
                <a:latin typeface="Trebuchet MS" pitchFamily="0" charset="0"/>
                <a:ea typeface="宋体" pitchFamily="0" charset="0"/>
                <a:cs typeface="Trebuchet MS" pitchFamily="0" charset="0"/>
              </a:rPr>
              <a:t>Project</a:t>
            </a:r>
            <a:endParaRPr lang="zh-CN" altLang="en-US" sz="24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3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0" name="矩形"/>
          <p:cNvSpPr>
            <a:spLocks/>
          </p:cNvSpPr>
          <p:nvPr/>
        </p:nvSpPr>
        <p:spPr>
          <a:xfrm rot="0">
            <a:off x="739774" y="6473336"/>
            <a:ext cx="1798955" cy="168909"/>
          </a:xfrm>
          <a:prstGeom prst="rect"/>
          <a:noFill/>
          <a:ln w="12700" cmpd="sng" cap="flat">
            <a:noFill/>
            <a:prstDash val="solid"/>
            <a:miter/>
          </a:ln>
        </p:spPr>
        <p:txBody>
          <a:bodyPr vert="horz" wrap="square" lIns="0" tIns="6985" rIns="0" bIns="0" anchor="t" anchorCtr="0">
            <a:prstTxWarp prst="textNoShape"/>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41"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636904724"/>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2"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4" name="曲线"/>
          <p:cNvSpPr>
            <a:spLocks/>
          </p:cNvSpPr>
          <p:nvPr/>
        </p:nvSpPr>
        <p:spPr>
          <a:xfrm rot="0">
            <a:off x="8610600" y="666230"/>
            <a:ext cx="314324"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7" name="矩形"/>
          <p:cNvSpPr>
            <a:spLocks/>
          </p:cNvSpPr>
          <p:nvPr/>
        </p:nvSpPr>
        <p:spPr>
          <a:xfrm rot="0">
            <a:off x="752474" y="1219200"/>
            <a:ext cx="2811780" cy="320601"/>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2000" b="1" i="0" u="none" strike="noStrike" kern="1200" cap="none" spc="-45" baseline="0">
                <a:solidFill>
                  <a:schemeClr val="tx1"/>
                </a:solidFill>
                <a:latin typeface="Trebuchet MS" pitchFamily="0" charset="0"/>
                <a:ea typeface="宋体" pitchFamily="0" charset="0"/>
                <a:cs typeface="Trebuchet MS" pitchFamily="0" charset="0"/>
              </a:rPr>
              <a:t>Project Architecture</a:t>
            </a:r>
            <a:endParaRPr lang="zh-CN" altLang="en-US" sz="2000" b="1" i="0" u="none" strike="noStrike" kern="1200" cap="none" spc="-45" baseline="0">
              <a:solidFill>
                <a:schemeClr val="tx1"/>
              </a:solidFill>
              <a:latin typeface="Trebuchet MS" pitchFamily="0" charset="0"/>
              <a:ea typeface="宋体" pitchFamily="0" charset="0"/>
              <a:cs typeface="Trebuchet MS" pitchFamily="0" charset="0"/>
            </a:endParaRPr>
          </a:p>
        </p:txBody>
      </p:sp>
      <p:sp>
        <p:nvSpPr>
          <p:cNvPr id="158"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9"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60" name="图片"/>
          <p:cNvPicPr>
            <a:picLocks noChangeAspect="1"/>
          </p:cNvPicPr>
          <p:nvPr/>
        </p:nvPicPr>
        <p:blipFill>
          <a:blip r:embed="rId2" cstate="print"/>
          <a:stretch>
            <a:fillRect/>
          </a:stretch>
        </p:blipFill>
        <p:spPr>
          <a:xfrm rot="0">
            <a:off x="861862" y="2269586"/>
            <a:ext cx="8096249" cy="3438525"/>
          </a:xfrm>
          <a:prstGeom prst="rect"/>
          <a:noFill/>
          <a:ln w="12700" cmpd="sng" cap="flat">
            <a:noFill/>
            <a:prstDash val="solid"/>
            <a:miter/>
          </a:ln>
        </p:spPr>
      </p:pic>
    </p:spTree>
    <p:extLst>
      <p:ext uri="{BB962C8B-B14F-4D97-AF65-F5344CB8AC3E}">
        <p14:creationId xmlns:p14="http://schemas.microsoft.com/office/powerpoint/2010/main" val="827286100"/>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1"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2" name="曲线"/>
          <p:cNvSpPr>
            <a:spLocks/>
          </p:cNvSpPr>
          <p:nvPr/>
        </p:nvSpPr>
        <p:spPr>
          <a:xfrm rot="0">
            <a:off x="8315325" y="6085240"/>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3" name="曲线"/>
          <p:cNvSpPr>
            <a:spLocks/>
          </p:cNvSpPr>
          <p:nvPr/>
        </p:nvSpPr>
        <p:spPr>
          <a:xfrm rot="0">
            <a:off x="8000999" y="440689"/>
            <a:ext cx="314324"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5"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6"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7"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68" name="图片"/>
          <p:cNvPicPr>
            <a:picLocks noChangeAspect="1"/>
          </p:cNvPicPr>
          <p:nvPr/>
        </p:nvPicPr>
        <p:blipFill>
          <a:blip r:embed="rId2" cstate="print"/>
          <a:stretch>
            <a:fillRect/>
          </a:stretch>
        </p:blipFill>
        <p:spPr>
          <a:xfrm rot="0">
            <a:off x="5441032" y="1281930"/>
            <a:ext cx="5119934" cy="4080644"/>
          </a:xfrm>
          <a:prstGeom prst="rect"/>
          <a:noFill/>
          <a:ln w="12700" cmpd="sng" cap="flat">
            <a:noFill/>
            <a:prstDash val="solid"/>
            <a:miter/>
          </a:ln>
        </p:spPr>
      </p:pic>
      <p:pic>
        <p:nvPicPr>
          <p:cNvPr id="169" name="图片"/>
          <p:cNvPicPr>
            <a:picLocks noChangeAspect="1"/>
          </p:cNvPicPr>
          <p:nvPr/>
        </p:nvPicPr>
        <p:blipFill>
          <a:blip r:embed="rId3" cstate="print"/>
          <a:stretch>
            <a:fillRect/>
          </a:stretch>
        </p:blipFill>
        <p:spPr>
          <a:xfrm rot="0">
            <a:off x="152400" y="1281930"/>
            <a:ext cx="5119934" cy="4080645"/>
          </a:xfrm>
          <a:prstGeom prst="rect"/>
          <a:noFill/>
          <a:ln w="12700" cmpd="sng" cap="flat">
            <a:noFill/>
            <a:prstDash val="solid"/>
            <a:miter/>
          </a:ln>
        </p:spPr>
      </p:pic>
    </p:spTree>
    <p:extLst>
      <p:ext uri="{BB962C8B-B14F-4D97-AF65-F5344CB8AC3E}">
        <p14:creationId xmlns:p14="http://schemas.microsoft.com/office/powerpoint/2010/main" val="56192577"/>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56" name="曲线"/>
          <p:cNvSpPr>
            <a:spLocks/>
          </p:cNvSpPr>
          <p:nvPr/>
        </p:nvSpPr>
        <p:spPr>
          <a:xfrm rot="0">
            <a:off x="-20053"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66" name="组合"/>
          <p:cNvGrpSpPr>
            <a:grpSpLocks/>
          </p:cNvGrpSpPr>
          <p:nvPr/>
        </p:nvGrpSpPr>
        <p:grpSpPr>
          <a:xfrm>
            <a:off x="7448612" y="0"/>
            <a:ext cx="4743795" cy="6858466"/>
            <a:chOff x="7448612" y="0"/>
            <a:chExt cx="4743795" cy="6858466"/>
          </a:xfrm>
        </p:grpSpPr>
        <p:sp>
          <p:nvSpPr>
            <p:cNvPr id="57"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5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59"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0"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2"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6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64"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6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6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6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6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1"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74" name="组合"/>
          <p:cNvGrpSpPr>
            <a:grpSpLocks/>
          </p:cNvGrpSpPr>
          <p:nvPr/>
        </p:nvGrpSpPr>
        <p:grpSpPr>
          <a:xfrm>
            <a:off x="466725" y="6410325"/>
            <a:ext cx="3705224" cy="295275"/>
            <a:chOff x="466725" y="6410325"/>
            <a:chExt cx="3705224" cy="295275"/>
          </a:xfrm>
        </p:grpSpPr>
        <p:pic>
          <p:nvPicPr>
            <p:cNvPr id="72"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73"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75" name="矩形"/>
          <p:cNvSpPr>
            <a:spLocks/>
          </p:cNvSpPr>
          <p:nvPr/>
        </p:nvSpPr>
        <p:spPr>
          <a:xfrm rot="0">
            <a:off x="739774" y="6473336"/>
            <a:ext cx="1798955" cy="168909"/>
          </a:xfrm>
          <a:prstGeom prst="rect"/>
          <a:noFill/>
          <a:ln w="12700" cmpd="sng" cap="flat">
            <a:noFill/>
            <a:prstDash val="solid"/>
            <a:miter/>
          </a:ln>
        </p:spPr>
        <p:txBody>
          <a:bodyPr vert="horz" wrap="square" lIns="0" tIns="6985" rIns="0" bIns="0" anchor="t" anchorCtr="0">
            <a:prstTxWarp prst="textNoShape"/>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76"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77" name="矩形"/>
          <p:cNvSpPr>
            <a:spLocks/>
          </p:cNvSpPr>
          <p:nvPr/>
        </p:nvSpPr>
        <p:spPr>
          <a:xfrm rot="0">
            <a:off x="1239886" y="2667000"/>
            <a:ext cx="6676454" cy="1424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254061"/>
                </a:solidFill>
                <a:latin typeface="Trebuchet MS" pitchFamily="0" charset="0"/>
                <a:ea typeface="宋体" pitchFamily="0" charset="0"/>
                <a:cs typeface="Calibri" pitchFamily="0" charset="0"/>
              </a:rPr>
              <a:t>HAND GESTURE DETECTION USING CNN</a:t>
            </a:r>
            <a:endParaRPr lang="zh-CN" altLang="en-US" sz="4400" b="1" i="0" u="none" strike="noStrike" kern="1200" cap="none" spc="0" baseline="0">
              <a:solidFill>
                <a:srgbClr val="254061"/>
              </a:solidFill>
              <a:latin typeface="Trebuchet MS" pitchFamily="0" charset="0"/>
              <a:ea typeface="宋体" pitchFamily="0" charset="0"/>
              <a:cs typeface="Calibri" pitchFamily="0" charset="0"/>
            </a:endParaRPr>
          </a:p>
        </p:txBody>
      </p:sp>
    </p:spTree>
    <p:extLst>
      <p:ext uri="{BB962C8B-B14F-4D97-AF65-F5344CB8AC3E}">
        <p14:creationId xmlns:p14="http://schemas.microsoft.com/office/powerpoint/2010/main" val="1848063470"/>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78"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88" name="组合"/>
          <p:cNvGrpSpPr>
            <a:grpSpLocks/>
          </p:cNvGrpSpPr>
          <p:nvPr/>
        </p:nvGrpSpPr>
        <p:grpSpPr>
          <a:xfrm>
            <a:off x="7448612" y="0"/>
            <a:ext cx="4743795" cy="6858466"/>
            <a:chOff x="7448612" y="0"/>
            <a:chExt cx="4743795" cy="6858466"/>
          </a:xfrm>
        </p:grpSpPr>
        <p:sp>
          <p:nvSpPr>
            <p:cNvPr id="79"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0"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1"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2"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3"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84"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5"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86"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87"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89"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0"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1"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2"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3"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96" name="组合"/>
          <p:cNvGrpSpPr>
            <a:grpSpLocks/>
          </p:cNvGrpSpPr>
          <p:nvPr/>
        </p:nvGrpSpPr>
        <p:grpSpPr>
          <a:xfrm>
            <a:off x="47625" y="3819523"/>
            <a:ext cx="4124324" cy="3009897"/>
            <a:chOff x="47625" y="3819523"/>
            <a:chExt cx="4124324" cy="3009897"/>
          </a:xfrm>
        </p:grpSpPr>
        <p:pic>
          <p:nvPicPr>
            <p:cNvPr id="94"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95"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97"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98"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99" name="矩形"/>
          <p:cNvSpPr>
            <a:spLocks/>
          </p:cNvSpPr>
          <p:nvPr/>
        </p:nvSpPr>
        <p:spPr>
          <a:xfrm rot="0">
            <a:off x="2224151" y="1532933"/>
            <a:ext cx="6518529" cy="5069204"/>
          </a:xfrm>
          <a:prstGeom prst="rect"/>
          <a:noFill/>
          <a:ln w="12700" cmpd="sng" cap="flat">
            <a:noFill/>
            <a:prstDash val="solid"/>
            <a:miter/>
          </a:ln>
        </p:spPr>
        <p:txBody>
          <a:bodyPr vert="horz" wrap="square" lIns="91440" tIns="45720" rIns="91440" bIns="45720" anchor="t" anchorCtr="0">
            <a:prstTxWarp prst="textNoShape"/>
            <a:spAutoFit/>
          </a:bodyPr>
          <a:lstStyle/>
          <a:p>
            <a:pPr marL="698500" indent="-685800" algn="l" eaLnBrk="1" fontAlgn="auto" latinLnBrk="0" hangingPunct="1">
              <a:lnSpc>
                <a:spcPct val="100000"/>
              </a:lnSpc>
              <a:spcBef>
                <a:spcPts val="104"/>
              </a:spcBef>
              <a:spcAft>
                <a:spcPts val="0"/>
              </a:spcAft>
              <a:buSzPct val="100000"/>
              <a:buFont typeface="Wingdings" pitchFamily="2" charset="2"/>
              <a:buChar char="v"/>
            </a:pPr>
            <a:r>
              <a:rPr lang="en-US" altLang="zh-CN" sz="3200" b="1" i="0" u="none" strike="noStrike" kern="0" cap="none" spc="25" baseline="0">
                <a:solidFill>
                  <a:srgbClr val="254061"/>
                </a:solidFill>
                <a:latin typeface="Trebuchet MS" pitchFamily="0" charset="0"/>
                <a:ea typeface="宋体" pitchFamily="0" charset="0"/>
                <a:cs typeface="Calibri" pitchFamily="0" charset="0"/>
              </a:rPr>
              <a:t>Problem Statement</a:t>
            </a:r>
            <a:endParaRPr lang="en-US" altLang="zh-CN" sz="3200" b="1" i="0" u="none" strike="noStrike" kern="0" cap="none" spc="25" baseline="0">
              <a:solidFill>
                <a:srgbClr val="254061"/>
              </a:solidFill>
              <a:latin typeface="Trebuchet MS" pitchFamily="0" charset="0"/>
              <a:ea typeface="宋体" pitchFamily="0" charset="0"/>
              <a:cs typeface="Calibri" pitchFamily="0" charset="0"/>
            </a:endParaRPr>
          </a:p>
          <a:p>
            <a:pPr marL="698500" indent="-685800" algn="l" eaLnBrk="1" fontAlgn="auto" latinLnBrk="0" hangingPunct="1">
              <a:lnSpc>
                <a:spcPct val="100000"/>
              </a:lnSpc>
              <a:spcBef>
                <a:spcPts val="104"/>
              </a:spcBef>
              <a:spcAft>
                <a:spcPts val="0"/>
              </a:spcAft>
              <a:buSzPct val="100000"/>
              <a:buFont typeface="Wingdings" pitchFamily="2" charset="2"/>
              <a:buChar char="v"/>
            </a:pPr>
            <a:r>
              <a:rPr lang="en-US" altLang="zh-CN" sz="3200" b="1" i="0" u="none" strike="noStrike" kern="0" cap="none" spc="25" baseline="0">
                <a:solidFill>
                  <a:srgbClr val="254061"/>
                </a:solidFill>
                <a:latin typeface="Trebuchet MS" pitchFamily="0" charset="0"/>
                <a:ea typeface="宋体" pitchFamily="0" charset="0"/>
                <a:cs typeface="Calibri" pitchFamily="0" charset="0"/>
              </a:rPr>
              <a:t>Project Overview</a:t>
            </a:r>
            <a:endParaRPr lang="en-US" altLang="zh-CN" sz="3200" b="1" i="0" u="none" strike="noStrike" kern="0" cap="none" spc="25" baseline="0">
              <a:solidFill>
                <a:srgbClr val="254061"/>
              </a:solidFill>
              <a:latin typeface="Trebuchet MS" pitchFamily="0" charset="0"/>
              <a:ea typeface="宋体" pitchFamily="0" charset="0"/>
              <a:cs typeface="Calibri" pitchFamily="0" charset="0"/>
            </a:endParaRPr>
          </a:p>
          <a:p>
            <a:pPr marL="698500" indent="-685800" algn="l" eaLnBrk="1" fontAlgn="auto" latinLnBrk="0" hangingPunct="1">
              <a:lnSpc>
                <a:spcPct val="100000"/>
              </a:lnSpc>
              <a:spcBef>
                <a:spcPts val="104"/>
              </a:spcBef>
              <a:spcAft>
                <a:spcPts val="0"/>
              </a:spcAft>
              <a:buSzPct val="100000"/>
              <a:buFont typeface="Wingdings" pitchFamily="2" charset="2"/>
              <a:buChar char="v"/>
            </a:pPr>
            <a:r>
              <a:rPr lang="en-US" altLang="zh-CN" sz="3200" b="1" i="0" u="none" strike="noStrike" kern="0" cap="none" spc="25" baseline="0">
                <a:solidFill>
                  <a:srgbClr val="254061"/>
                </a:solidFill>
                <a:latin typeface="Trebuchet MS" pitchFamily="0" charset="0"/>
                <a:ea typeface="宋体" pitchFamily="0" charset="0"/>
                <a:cs typeface="Calibri" pitchFamily="0" charset="0"/>
              </a:rPr>
              <a:t>End Users</a:t>
            </a:r>
            <a:endParaRPr lang="en-US" altLang="zh-CN" sz="3200" b="1" i="0" u="none" strike="noStrike" kern="0" cap="none" spc="25" baseline="0">
              <a:solidFill>
                <a:srgbClr val="254061"/>
              </a:solidFill>
              <a:latin typeface="Trebuchet MS" pitchFamily="0" charset="0"/>
              <a:ea typeface="宋体" pitchFamily="0" charset="0"/>
              <a:cs typeface="Calibri" pitchFamily="0" charset="0"/>
            </a:endParaRPr>
          </a:p>
          <a:p>
            <a:pPr marL="698500" indent="-685800" algn="l" eaLnBrk="1" fontAlgn="auto" latinLnBrk="0" hangingPunct="1">
              <a:lnSpc>
                <a:spcPct val="100000"/>
              </a:lnSpc>
              <a:spcBef>
                <a:spcPts val="104"/>
              </a:spcBef>
              <a:spcAft>
                <a:spcPts val="0"/>
              </a:spcAft>
              <a:buSzPct val="100000"/>
              <a:buFont typeface="Wingdings" pitchFamily="2" charset="2"/>
              <a:buChar char="v"/>
            </a:pPr>
            <a:r>
              <a:rPr lang="en-US" altLang="zh-CN" sz="3200" b="1" i="0" u="none" strike="noStrike" kern="0" cap="none" spc="25" baseline="0">
                <a:solidFill>
                  <a:srgbClr val="254061"/>
                </a:solidFill>
                <a:latin typeface="Trebuchet MS" pitchFamily="0" charset="0"/>
                <a:ea typeface="宋体" pitchFamily="0" charset="0"/>
                <a:cs typeface="Calibri" pitchFamily="0" charset="0"/>
              </a:rPr>
              <a:t>Solution</a:t>
            </a:r>
            <a:endParaRPr lang="en-US" altLang="zh-CN" sz="3200" b="1" i="0" u="none" strike="noStrike" kern="0" cap="none" spc="25" baseline="0">
              <a:solidFill>
                <a:srgbClr val="254061"/>
              </a:solidFill>
              <a:latin typeface="Trebuchet MS" pitchFamily="0" charset="0"/>
              <a:ea typeface="宋体" pitchFamily="0" charset="0"/>
              <a:cs typeface="Calibri" pitchFamily="0" charset="0"/>
            </a:endParaRPr>
          </a:p>
          <a:p>
            <a:pPr marL="698500" indent="-685800" algn="l" eaLnBrk="1" fontAlgn="auto" latinLnBrk="0" hangingPunct="1">
              <a:lnSpc>
                <a:spcPct val="100000"/>
              </a:lnSpc>
              <a:spcBef>
                <a:spcPts val="104"/>
              </a:spcBef>
              <a:spcAft>
                <a:spcPts val="0"/>
              </a:spcAft>
              <a:buSzPct val="100000"/>
              <a:buFont typeface="Wingdings" pitchFamily="2" charset="2"/>
              <a:buChar char="v"/>
            </a:pPr>
            <a:r>
              <a:rPr lang="en-US" altLang="zh-CN" sz="3200" b="1" i="0" u="none" strike="noStrike" kern="0" cap="none" spc="25" baseline="0">
                <a:solidFill>
                  <a:srgbClr val="254061"/>
                </a:solidFill>
                <a:latin typeface="Trebuchet MS" pitchFamily="0" charset="0"/>
                <a:ea typeface="宋体" pitchFamily="0" charset="0"/>
                <a:cs typeface="Calibri" pitchFamily="0" charset="0"/>
              </a:rPr>
              <a:t>Value Proposition</a:t>
            </a:r>
            <a:endParaRPr lang="en-US" altLang="zh-CN" sz="3200" b="1" i="0" u="none" strike="noStrike" kern="0" cap="none" spc="25" baseline="0">
              <a:solidFill>
                <a:srgbClr val="254061"/>
              </a:solidFill>
              <a:latin typeface="Trebuchet MS" pitchFamily="0" charset="0"/>
              <a:ea typeface="宋体" pitchFamily="0" charset="0"/>
              <a:cs typeface="Calibri" pitchFamily="0" charset="0"/>
            </a:endParaRPr>
          </a:p>
          <a:p>
            <a:pPr marL="698500" indent="-685800" algn="l" eaLnBrk="1" fontAlgn="auto" latinLnBrk="0" hangingPunct="1">
              <a:lnSpc>
                <a:spcPct val="100000"/>
              </a:lnSpc>
              <a:spcBef>
                <a:spcPts val="104"/>
              </a:spcBef>
              <a:spcAft>
                <a:spcPts val="0"/>
              </a:spcAft>
              <a:buSzPct val="100000"/>
              <a:buFont typeface="Wingdings" pitchFamily="2" charset="2"/>
              <a:buChar char="v"/>
            </a:pPr>
            <a:r>
              <a:rPr lang="en-US" altLang="zh-CN" sz="3200" b="1" i="0" u="none" strike="noStrike" kern="0" cap="none" spc="25" baseline="0">
                <a:solidFill>
                  <a:srgbClr val="254061"/>
                </a:solidFill>
                <a:latin typeface="Trebuchet MS" pitchFamily="0" charset="0"/>
                <a:ea typeface="宋体" pitchFamily="0" charset="0"/>
                <a:cs typeface="Calibri" pitchFamily="0" charset="0"/>
              </a:rPr>
              <a:t>Wow in the Solution</a:t>
            </a:r>
            <a:endParaRPr lang="en-US" altLang="zh-CN" sz="3200" b="1" i="0" u="none" strike="noStrike" kern="0" cap="none" spc="25" baseline="0">
              <a:solidFill>
                <a:srgbClr val="254061"/>
              </a:solidFill>
              <a:latin typeface="Trebuchet MS" pitchFamily="0" charset="0"/>
              <a:ea typeface="宋体" pitchFamily="0" charset="0"/>
              <a:cs typeface="Calibri" pitchFamily="0" charset="0"/>
            </a:endParaRPr>
          </a:p>
          <a:p>
            <a:pPr marL="698500" indent="-685800" algn="l" eaLnBrk="1" fontAlgn="auto" latinLnBrk="0" hangingPunct="1">
              <a:lnSpc>
                <a:spcPct val="100000"/>
              </a:lnSpc>
              <a:spcBef>
                <a:spcPts val="104"/>
              </a:spcBef>
              <a:spcAft>
                <a:spcPts val="0"/>
              </a:spcAft>
              <a:buSzPct val="100000"/>
              <a:buFont typeface="Wingdings" pitchFamily="2" charset="2"/>
              <a:buChar char="v"/>
            </a:pPr>
            <a:r>
              <a:rPr lang="en-US" altLang="zh-CN" sz="3200" b="1" i="0" u="none" strike="noStrike" kern="0" cap="none" spc="25" baseline="0">
                <a:solidFill>
                  <a:srgbClr val="254061"/>
                </a:solidFill>
                <a:latin typeface="Trebuchet MS" pitchFamily="0" charset="0"/>
                <a:ea typeface="宋体" pitchFamily="0" charset="0"/>
                <a:cs typeface="Calibri" pitchFamily="0" charset="0"/>
              </a:rPr>
              <a:t>Modelling</a:t>
            </a:r>
            <a:endParaRPr lang="en-US" altLang="zh-CN" sz="3200" b="1" i="0" u="none" strike="noStrike" kern="0" cap="none" spc="25" baseline="0">
              <a:solidFill>
                <a:srgbClr val="254061"/>
              </a:solidFill>
              <a:latin typeface="Trebuchet MS" pitchFamily="0" charset="0"/>
              <a:ea typeface="宋体" pitchFamily="0" charset="0"/>
              <a:cs typeface="Calibri" pitchFamily="0" charset="0"/>
            </a:endParaRPr>
          </a:p>
          <a:p>
            <a:pPr marL="698500" indent="-685800" algn="l" eaLnBrk="1" fontAlgn="auto" latinLnBrk="0" hangingPunct="1">
              <a:lnSpc>
                <a:spcPct val="100000"/>
              </a:lnSpc>
              <a:spcBef>
                <a:spcPts val="104"/>
              </a:spcBef>
              <a:spcAft>
                <a:spcPts val="0"/>
              </a:spcAft>
              <a:buSzPct val="100000"/>
              <a:buFont typeface="Wingdings" pitchFamily="2" charset="2"/>
              <a:buChar char="v"/>
            </a:pPr>
            <a:r>
              <a:rPr lang="en-US" altLang="zh-CN" sz="3200" b="1" i="0" u="none" strike="noStrike" kern="0" cap="none" spc="25" baseline="0">
                <a:solidFill>
                  <a:srgbClr val="254061"/>
                </a:solidFill>
                <a:latin typeface="Trebuchet MS" pitchFamily="0" charset="0"/>
                <a:ea typeface="宋体" pitchFamily="0" charset="0"/>
                <a:cs typeface="Calibri" pitchFamily="0" charset="0"/>
              </a:rPr>
              <a:t>Result</a:t>
            </a:r>
            <a:endParaRPr lang="en-US" altLang="zh-CN" sz="3200" b="1" i="0" u="none" strike="noStrike" kern="0" cap="none" spc="25" baseline="0">
              <a:solidFill>
                <a:srgbClr val="254061"/>
              </a:solidFill>
              <a:latin typeface="Trebuchet MS" pitchFamily="0" charset="0"/>
              <a:ea typeface="宋体" pitchFamily="0" charset="0"/>
              <a:cs typeface="Calibri" pitchFamily="0" charset="0"/>
            </a:endParaRPr>
          </a:p>
          <a:p>
            <a:pPr marL="698500" indent="-685800" algn="l" eaLnBrk="1" fontAlgn="auto" latinLnBrk="0" hangingPunct="1">
              <a:lnSpc>
                <a:spcPct val="100000"/>
              </a:lnSpc>
              <a:spcBef>
                <a:spcPts val="104"/>
              </a:spcBef>
              <a:spcAft>
                <a:spcPts val="0"/>
              </a:spcAft>
              <a:buSzPct val="100000"/>
              <a:buFont typeface="Wingdings" pitchFamily="2" charset="2"/>
              <a:buChar char="v"/>
            </a:pPr>
            <a:endParaRPr lang="en-US" altLang="zh-CN" sz="3200" b="0" i="0" u="none" strike="noStrike" kern="0" cap="none" spc="25" baseline="0">
              <a:solidFill>
                <a:srgbClr val="254061"/>
              </a:solidFill>
              <a:latin typeface="Calibri" pitchFamily="0" charset="0"/>
              <a:ea typeface="宋体" pitchFamily="0" charset="0"/>
              <a:cs typeface="Calibri" pitchFamily="0" charset="0"/>
            </a:endParaRPr>
          </a:p>
          <a:p>
            <a:pPr marL="698500" indent="-685800" algn="l" eaLnBrk="1" fontAlgn="auto" latinLnBrk="0" hangingPunct="1">
              <a:lnSpc>
                <a:spcPct val="100000"/>
              </a:lnSpc>
              <a:spcBef>
                <a:spcPts val="104"/>
              </a:spcBef>
              <a:spcAft>
                <a:spcPts val="0"/>
              </a:spcAft>
              <a:buSzPct val="100000"/>
              <a:buFont typeface="Wingdings" pitchFamily="2" charset="2"/>
              <a:buChar char="v"/>
            </a:pPr>
            <a:endParaRPr lang="zh-CN" altLang="en-US" sz="3200" b="0" i="0" u="none" strike="noStrike" kern="0" cap="none" spc="25" baseline="0">
              <a:solidFill>
                <a:srgbClr val="25406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02925785"/>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3" name="组合"/>
          <p:cNvGrpSpPr>
            <a:grpSpLocks/>
          </p:cNvGrpSpPr>
          <p:nvPr/>
        </p:nvGrpSpPr>
        <p:grpSpPr>
          <a:xfrm>
            <a:off x="7991475" y="2933700"/>
            <a:ext cx="2762249" cy="3257550"/>
            <a:chOff x="7991475" y="2933700"/>
            <a:chExt cx="2762249" cy="3257550"/>
          </a:xfrm>
        </p:grpSpPr>
        <p:sp>
          <p:nvSpPr>
            <p:cNvPr id="10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04" name="曲线"/>
          <p:cNvSpPr>
            <a:spLocks/>
          </p:cNvSpPr>
          <p:nvPr/>
        </p:nvSpPr>
        <p:spPr>
          <a:xfrm rot="0">
            <a:off x="8305800" y="648703"/>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05"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06"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07" name="矩形"/>
          <p:cNvSpPr>
            <a:spLocks/>
          </p:cNvSpPr>
          <p:nvPr/>
        </p:nvSpPr>
        <p:spPr>
          <a:xfrm rot="0">
            <a:off x="739774" y="6473336"/>
            <a:ext cx="1798955" cy="168909"/>
          </a:xfrm>
          <a:prstGeom prst="rect"/>
          <a:noFill/>
          <a:ln w="12700" cmpd="sng" cap="flat">
            <a:noFill/>
            <a:prstDash val="solid"/>
            <a:miter/>
          </a:ln>
        </p:spPr>
        <p:txBody>
          <a:bodyPr vert="horz" wrap="square" lIns="0" tIns="6985" rIns="0" bIns="0" anchor="t" anchorCtr="0">
            <a:prstTxWarp prst="textNoShape"/>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8"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9" name="矩形"/>
          <p:cNvSpPr>
            <a:spLocks/>
          </p:cNvSpPr>
          <p:nvPr/>
        </p:nvSpPr>
        <p:spPr>
          <a:xfrm rot="0">
            <a:off x="771358" y="1884699"/>
            <a:ext cx="7251700" cy="30918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Trebuchet MS" pitchFamily="0" charset="0"/>
                <a:ea typeface="宋体" pitchFamily="0" charset="0"/>
                <a:cs typeface="Calibri" pitchFamily="0" charset="0"/>
              </a:rPr>
              <a:t>Many human-computer interaction scenarios, particularly those involving physical disabilities or hands-free environments, there is a need for accurate and real-time recognition of hand gestures to enable intuitive control of devices and applications. Existing input methods may be cumbersome or inaccessible for certain users, highlighting the necessity for a robust hand gesture recognition system that can reliably interpret and translate hand movements into actionable commands.</a:t>
            </a:r>
            <a:endParaRPr lang="zh-CN" altLang="en-US" sz="2200" b="0" i="0" u="none" strike="noStrike" kern="1200" cap="none" spc="0" baseline="0">
              <a:solidFill>
                <a:schemeClr val="tx1"/>
              </a:solidFill>
              <a:latin typeface="Trebuchet MS" pitchFamily="0" charset="0"/>
              <a:ea typeface="宋体" pitchFamily="0" charset="0"/>
              <a:cs typeface="Calibri" pitchFamily="0" charset="0"/>
            </a:endParaRPr>
          </a:p>
        </p:txBody>
      </p:sp>
    </p:spTree>
    <p:extLst>
      <p:ext uri="{BB962C8B-B14F-4D97-AF65-F5344CB8AC3E}">
        <p14:creationId xmlns:p14="http://schemas.microsoft.com/office/powerpoint/2010/main" val="1283528402"/>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8658225" y="2647950"/>
            <a:ext cx="3533775" cy="3810000"/>
            <a:chOff x="8658225" y="2647950"/>
            <a:chExt cx="3533775" cy="381000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4" name="曲线"/>
          <p:cNvSpPr>
            <a:spLocks/>
          </p:cNvSpPr>
          <p:nvPr/>
        </p:nvSpPr>
        <p:spPr>
          <a:xfrm rot="0">
            <a:off x="7924800" y="667702"/>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5"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7" name="矩形"/>
          <p:cNvSpPr>
            <a:spLocks/>
          </p:cNvSpPr>
          <p:nvPr/>
        </p:nvSpPr>
        <p:spPr>
          <a:xfrm rot="0">
            <a:off x="739774" y="6473336"/>
            <a:ext cx="1798955" cy="168909"/>
          </a:xfrm>
          <a:prstGeom prst="rect"/>
          <a:noFill/>
          <a:ln w="12700" cmpd="sng" cap="flat">
            <a:noFill/>
            <a:prstDash val="solid"/>
            <a:miter/>
          </a:ln>
        </p:spPr>
        <p:txBody>
          <a:bodyPr vert="horz" wrap="square" lIns="0" tIns="6985" rIns="0" bIns="0" anchor="t" anchorCtr="0">
            <a:prstTxWarp prst="textNoShape"/>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18"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9" name="矩形"/>
          <p:cNvSpPr>
            <a:spLocks/>
          </p:cNvSpPr>
          <p:nvPr/>
        </p:nvSpPr>
        <p:spPr>
          <a:xfrm rot="0">
            <a:off x="739774" y="1959411"/>
            <a:ext cx="7718425" cy="3177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300" b="0" i="0" u="none" strike="noStrike" kern="1200" cap="none" spc="0" baseline="0">
                <a:solidFill>
                  <a:schemeClr val="tx1"/>
                </a:solidFill>
                <a:latin typeface="Trebuchet MS" pitchFamily="0" charset="0"/>
                <a:ea typeface="宋体" pitchFamily="0" charset="0"/>
                <a:cs typeface="Calibri" pitchFamily="0" charset="0"/>
              </a:rPr>
              <a:t>The hand gesture recognition system is designed to facilitate intuitive human-computer interaction by allowing users to control devices and applications through hand gestures captured via a webcam feed in real-time. Leveraging computer vision techniques and machine learning models, the system interprets and translates detected hand gestures into actionable commands, enabling users to perform various tasks without the need for traditional input devices.</a:t>
            </a:r>
            <a:endParaRPr lang="zh-CN" altLang="en-US" sz="2300" b="0" i="0" u="none" strike="noStrike" kern="1200" cap="none" spc="0" baseline="0">
              <a:solidFill>
                <a:schemeClr val="tx1"/>
              </a:solidFill>
              <a:latin typeface="Trebuchet MS" pitchFamily="0" charset="0"/>
              <a:ea typeface="宋体" pitchFamily="0" charset="0"/>
              <a:cs typeface="Calibri" pitchFamily="0" charset="0"/>
            </a:endParaRPr>
          </a:p>
        </p:txBody>
      </p:sp>
    </p:spTree>
    <p:extLst>
      <p:ext uri="{BB962C8B-B14F-4D97-AF65-F5344CB8AC3E}">
        <p14:creationId xmlns:p14="http://schemas.microsoft.com/office/powerpoint/2010/main" val="238109417"/>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1" name="曲线"/>
          <p:cNvSpPr>
            <a:spLocks/>
          </p:cNvSpPr>
          <p:nvPr/>
        </p:nvSpPr>
        <p:spPr>
          <a:xfrm rot="0">
            <a:off x="7767637" y="567943"/>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3"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4"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5" name="矩形"/>
          <p:cNvSpPr>
            <a:spLocks/>
          </p:cNvSpPr>
          <p:nvPr/>
        </p:nvSpPr>
        <p:spPr>
          <a:xfrm rot="0">
            <a:off x="739774" y="6473336"/>
            <a:ext cx="1798955" cy="168909"/>
          </a:xfrm>
          <a:prstGeom prst="rect"/>
          <a:noFill/>
          <a:ln w="12700" cmpd="sng" cap="flat">
            <a:noFill/>
            <a:prstDash val="solid"/>
            <a:miter/>
          </a:ln>
        </p:spPr>
        <p:txBody>
          <a:bodyPr vert="horz" wrap="square" lIns="0" tIns="6985" rIns="0" bIns="0" anchor="t" anchorCtr="0">
            <a:prstTxWarp prst="textNoShape"/>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26"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7" name="矩形"/>
          <p:cNvSpPr>
            <a:spLocks/>
          </p:cNvSpPr>
          <p:nvPr/>
        </p:nvSpPr>
        <p:spPr>
          <a:xfrm rot="0">
            <a:off x="699452" y="1711089"/>
            <a:ext cx="7225348" cy="39681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rgbClr val="0D0D0D"/>
                </a:solidFill>
                <a:latin typeface="Trebuchet MS" pitchFamily="0" charset="0"/>
                <a:ea typeface="宋体" pitchFamily="0" charset="0"/>
                <a:cs typeface="Calibri" pitchFamily="0" charset="0"/>
              </a:rPr>
              <a:t>Individuals with Disabilities</a:t>
            </a:r>
            <a:r>
              <a:rPr lang="en-US" altLang="zh-CN" sz="2000" b="1" i="0" u="none" strike="noStrike" kern="1200" cap="none" spc="0" baseline="0">
                <a:solidFill>
                  <a:srgbClr val="0D0D0D"/>
                </a:solidFill>
                <a:latin typeface="Trebuchet MS" pitchFamily="0" charset="0"/>
                <a:ea typeface="宋体" pitchFamily="0" charset="0"/>
                <a:cs typeface="Calibri" pitchFamily="0" charset="0"/>
              </a:rPr>
              <a:t>:</a:t>
            </a:r>
            <a:r>
              <a:rPr lang="en-US" altLang="zh-CN" sz="2000" b="0" i="0" u="none" strike="noStrike" kern="1200" cap="none" spc="0" baseline="0">
                <a:solidFill>
                  <a:srgbClr val="0D0D0D"/>
                </a:solidFill>
                <a:latin typeface="Trebuchet MS" pitchFamily="0" charset="0"/>
                <a:ea typeface="宋体" pitchFamily="0" charset="0"/>
                <a:cs typeface="Calibri" pitchFamily="0" charset="0"/>
              </a:rPr>
              <a:t> Hand gesture recognition provides accessible interaction for users with physical limitations.</a:t>
            </a:r>
            <a:endParaRPr lang="en-US" altLang="zh-CN" sz="2000" b="0" i="0" u="none" strike="noStrike" kern="1200" cap="none" spc="0" baseline="0">
              <a:solidFill>
                <a:srgbClr val="0D0D0D"/>
              </a:solidFill>
              <a:latin typeface="Trebuchet MS"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rgbClr val="0D0D0D"/>
                </a:solidFill>
                <a:latin typeface="Trebuchet MS" pitchFamily="0" charset="0"/>
                <a:ea typeface="宋体" pitchFamily="0" charset="0"/>
                <a:cs typeface="Calibri" pitchFamily="0" charset="0"/>
              </a:rPr>
              <a:t>Professionals in Specialized Environments</a:t>
            </a:r>
            <a:r>
              <a:rPr lang="en-US" altLang="zh-CN" sz="2000" b="1" i="0" u="none" strike="noStrike" kern="1200" cap="none" spc="0" baseline="0">
                <a:solidFill>
                  <a:srgbClr val="0D0D0D"/>
                </a:solidFill>
                <a:latin typeface="Trebuchet MS" pitchFamily="0" charset="0"/>
                <a:ea typeface="宋体" pitchFamily="0" charset="0"/>
                <a:cs typeface="Calibri" pitchFamily="0" charset="0"/>
              </a:rPr>
              <a:t>:</a:t>
            </a:r>
            <a:r>
              <a:rPr lang="en-US" altLang="zh-CN" sz="2000" b="0" i="0" u="none" strike="noStrike" kern="1200" cap="none" spc="0" baseline="0">
                <a:solidFill>
                  <a:srgbClr val="0D0D0D"/>
                </a:solidFill>
                <a:latin typeface="Trebuchet MS" pitchFamily="0" charset="0"/>
                <a:ea typeface="宋体" pitchFamily="0" charset="0"/>
                <a:cs typeface="Calibri" pitchFamily="0" charset="0"/>
              </a:rPr>
              <a:t> Enables hands-free operation in environments like operating rooms or industrial settings.</a:t>
            </a:r>
            <a:endParaRPr lang="en-US" altLang="zh-CN" sz="2000" b="0" i="0" u="none" strike="noStrike" kern="1200" cap="none" spc="0" baseline="0">
              <a:solidFill>
                <a:srgbClr val="0D0D0D"/>
              </a:solidFill>
              <a:latin typeface="Trebuchet MS"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rgbClr val="0D0D0D"/>
                </a:solidFill>
                <a:latin typeface="Trebuchet MS" pitchFamily="0" charset="0"/>
                <a:ea typeface="宋体" pitchFamily="0" charset="0"/>
                <a:cs typeface="Calibri" pitchFamily="0" charset="0"/>
              </a:rPr>
              <a:t>Presenters and Speakers:</a:t>
            </a:r>
            <a:r>
              <a:rPr lang="en-US" altLang="zh-CN" sz="2400" b="0" i="0" u="none" strike="noStrike" kern="1200" cap="none" spc="0" baseline="0">
                <a:solidFill>
                  <a:srgbClr val="0D0D0D"/>
                </a:solidFill>
                <a:latin typeface="Trebuchet MS" pitchFamily="0" charset="0"/>
                <a:ea typeface="宋体" pitchFamily="0" charset="0"/>
                <a:cs typeface="Calibri" pitchFamily="0" charset="0"/>
              </a:rPr>
              <a:t> </a:t>
            </a:r>
            <a:r>
              <a:rPr lang="en-US" altLang="zh-CN" sz="2000" b="0" i="0" u="none" strike="noStrike" kern="1200" cap="none" spc="0" baseline="0">
                <a:solidFill>
                  <a:srgbClr val="0D0D0D"/>
                </a:solidFill>
                <a:latin typeface="Trebuchet MS" pitchFamily="0" charset="0"/>
                <a:ea typeface="宋体" pitchFamily="0" charset="0"/>
                <a:cs typeface="Calibri" pitchFamily="0" charset="0"/>
              </a:rPr>
              <a:t>Enhances engagement by allowing gesture-based control of presentations.</a:t>
            </a:r>
            <a:endParaRPr lang="en-US" altLang="zh-CN" sz="2000" b="0" i="0" u="none" strike="noStrike" kern="1200" cap="none" spc="0" baseline="0">
              <a:solidFill>
                <a:srgbClr val="0D0D0D"/>
              </a:solidFill>
              <a:latin typeface="Trebuchet MS"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rgbClr val="0D0D0D"/>
                </a:solidFill>
                <a:latin typeface="Trebuchet MS" pitchFamily="0" charset="0"/>
                <a:ea typeface="宋体" pitchFamily="0" charset="0"/>
                <a:cs typeface="Calibri" pitchFamily="0" charset="0"/>
              </a:rPr>
              <a:t>Gaming and Entertainment Enthusiasts:</a:t>
            </a:r>
            <a:r>
              <a:rPr lang="en-US" altLang="zh-CN" sz="2400" b="0" i="0" u="none" strike="noStrike" kern="1200" cap="none" spc="0" baseline="0">
                <a:solidFill>
                  <a:srgbClr val="0D0D0D"/>
                </a:solidFill>
                <a:latin typeface="Trebuchet MS" pitchFamily="0" charset="0"/>
                <a:ea typeface="宋体" pitchFamily="0" charset="0"/>
                <a:cs typeface="Calibri" pitchFamily="0" charset="0"/>
              </a:rPr>
              <a:t> </a:t>
            </a:r>
            <a:r>
              <a:rPr lang="en-US" altLang="zh-CN" sz="2000" b="0" i="0" u="none" strike="noStrike" kern="1200" cap="none" spc="0" baseline="0">
                <a:solidFill>
                  <a:srgbClr val="0D0D0D"/>
                </a:solidFill>
                <a:latin typeface="Trebuchet MS" pitchFamily="0" charset="0"/>
                <a:ea typeface="宋体" pitchFamily="0" charset="0"/>
                <a:cs typeface="Calibri" pitchFamily="0" charset="0"/>
              </a:rPr>
              <a:t>Offers immersive gaming experiences through gesture control.</a:t>
            </a:r>
            <a:endParaRPr lang="en-US" altLang="zh-CN" sz="2000" b="0" i="0" u="none" strike="noStrike" kern="1200" cap="none" spc="0" baseline="0">
              <a:solidFill>
                <a:srgbClr val="0D0D0D"/>
              </a:solidFill>
              <a:latin typeface="Trebuchet MS"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rgbClr val="0D0D0D"/>
                </a:solidFill>
                <a:latin typeface="Trebuchet MS" pitchFamily="0" charset="0"/>
                <a:ea typeface="宋体" pitchFamily="0" charset="0"/>
                <a:cs typeface="Calibri" pitchFamily="0" charset="0"/>
              </a:rPr>
              <a:t>General Users Seeking Intuitive Interaction:</a:t>
            </a:r>
            <a:r>
              <a:rPr lang="en-US" altLang="zh-CN" sz="2400" b="0" i="0" u="none" strike="noStrike" kern="1200" cap="none" spc="0" baseline="0">
                <a:solidFill>
                  <a:srgbClr val="0D0D0D"/>
                </a:solidFill>
                <a:latin typeface="Trebuchet MS" pitchFamily="0" charset="0"/>
                <a:ea typeface="宋体" pitchFamily="0" charset="0"/>
                <a:cs typeface="Calibri" pitchFamily="0" charset="0"/>
              </a:rPr>
              <a:t> </a:t>
            </a:r>
            <a:r>
              <a:rPr lang="en-US" altLang="zh-CN" sz="2000" b="0" i="0" u="none" strike="noStrike" kern="1200" cap="none" spc="0" baseline="0">
                <a:solidFill>
                  <a:srgbClr val="0D0D0D"/>
                </a:solidFill>
                <a:latin typeface="Trebuchet MS" pitchFamily="0" charset="0"/>
                <a:ea typeface="宋体" pitchFamily="0" charset="0"/>
                <a:cs typeface="Calibri" pitchFamily="0" charset="0"/>
              </a:rPr>
              <a:t>Provides a natural and hands-free interaction method for everyday users</a:t>
            </a:r>
            <a:endParaRPr lang="zh-CN" altLang="en-US" sz="2000" b="0" i="0" u="none" strike="noStrike" kern="1200" cap="none" spc="0" baseline="0">
              <a:solidFill>
                <a:srgbClr val="0D0D0D"/>
              </a:solidFill>
              <a:latin typeface="Trebuchet MS" pitchFamily="0" charset="0"/>
              <a:ea typeface="宋体" pitchFamily="0" charset="0"/>
              <a:cs typeface="Calibri" pitchFamily="0" charset="0"/>
            </a:endParaRPr>
          </a:p>
        </p:txBody>
      </p:sp>
    </p:spTree>
    <p:extLst>
      <p:ext uri="{BB962C8B-B14F-4D97-AF65-F5344CB8AC3E}">
        <p14:creationId xmlns:p14="http://schemas.microsoft.com/office/powerpoint/2010/main" val="1932531642"/>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28"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2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0" name="曲线"/>
          <p:cNvSpPr>
            <a:spLocks/>
          </p:cNvSpPr>
          <p:nvPr/>
        </p:nvSpPr>
        <p:spPr>
          <a:xfrm rot="0">
            <a:off x="997366" y="5255293"/>
            <a:ext cx="314325"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2" name="文本框"/>
          <p:cNvSpPr>
            <a:spLocks noGrp="1"/>
          </p:cNvSpPr>
          <p:nvPr>
            <p:ph type="title"/>
          </p:nvPr>
        </p:nvSpPr>
        <p:spPr>
          <a:xfrm rot="0">
            <a:off x="533400" y="575310"/>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3"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4" name="矩形"/>
          <p:cNvSpPr>
            <a:spLocks/>
          </p:cNvSpPr>
          <p:nvPr/>
        </p:nvSpPr>
        <p:spPr>
          <a:xfrm rot="0">
            <a:off x="739774" y="6473336"/>
            <a:ext cx="1798955" cy="168909"/>
          </a:xfrm>
          <a:prstGeom prst="rect"/>
          <a:noFill/>
          <a:ln w="12700" cmpd="sng" cap="flat">
            <a:noFill/>
            <a:prstDash val="solid"/>
            <a:miter/>
          </a:ln>
        </p:spPr>
        <p:txBody>
          <a:bodyPr vert="horz" wrap="square" lIns="0" tIns="6985" rIns="0" bIns="0" anchor="t" anchorCtr="0">
            <a:prstTxWarp prst="textNoShape"/>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6" name="矩形"/>
          <p:cNvSpPr>
            <a:spLocks/>
          </p:cNvSpPr>
          <p:nvPr/>
        </p:nvSpPr>
        <p:spPr>
          <a:xfrm rot="0">
            <a:off x="3104648" y="1274227"/>
            <a:ext cx="6229350" cy="35585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1" i="0" u="none" strike="noStrike" kern="1200" cap="none" spc="0" baseline="0">
              <a:solidFill>
                <a:schemeClr val="tx1"/>
              </a:solidFill>
              <a:latin typeface="Trebuchet MS"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Trebuchet MS" pitchFamily="0" charset="0"/>
                <a:ea typeface="宋体" pitchFamily="0" charset="0"/>
                <a:cs typeface="Calibri" pitchFamily="0" charset="0"/>
              </a:rPr>
              <a:t>The solution employs computer vision techniques and deep learning models to analyze facial expressions captured via webcam in real-time. It begins by detecting faces within each frame and then analyzes key facial features like eyes, eyebrows, nose, and mouth. Deep learning models, particularly CNNs, classify these features into emotion categories such as happiness, sadness, anger, and surprise. This real-time processing allows the system to identify the dominant emotion for each individual. The integration of computer vision and deep learning enables accurate insights into emotional states, benefiting applications like human-computer interaction and user experience personalization.</a:t>
            </a:r>
            <a:endParaRPr lang="zh-CN" altLang="en-US" sz="1800" b="1" i="0" u="none" strike="noStrike" kern="1200" cap="none" spc="0" baseline="0">
              <a:solidFill>
                <a:schemeClr val="tx1"/>
              </a:solidFill>
              <a:latin typeface="Trebuchet MS" pitchFamily="0" charset="0"/>
              <a:ea typeface="宋体" pitchFamily="0" charset="0"/>
              <a:cs typeface="Calibri" pitchFamily="0" charset="0"/>
            </a:endParaRPr>
          </a:p>
        </p:txBody>
      </p:sp>
    </p:spTree>
    <p:extLst>
      <p:ext uri="{BB962C8B-B14F-4D97-AF65-F5344CB8AC3E}">
        <p14:creationId xmlns:p14="http://schemas.microsoft.com/office/powerpoint/2010/main" val="1667317579"/>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7"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9" name="曲线"/>
          <p:cNvSpPr>
            <a:spLocks/>
          </p:cNvSpPr>
          <p:nvPr/>
        </p:nvSpPr>
        <p:spPr>
          <a:xfrm rot="0">
            <a:off x="9039225" y="619125"/>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1" name="文本框"/>
          <p:cNvSpPr>
            <a:spLocks noGrp="1"/>
          </p:cNvSpPr>
          <p:nvPr>
            <p:ph type="title"/>
          </p:nvPr>
        </p:nvSpPr>
        <p:spPr>
          <a:xfrm rot="0">
            <a:off x="457200" y="495714"/>
            <a:ext cx="7543164" cy="55943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VALUE PROPOSITION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2"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3" name="矩形"/>
          <p:cNvSpPr>
            <a:spLocks/>
          </p:cNvSpPr>
          <p:nvPr/>
        </p:nvSpPr>
        <p:spPr>
          <a:xfrm rot="0">
            <a:off x="441407" y="1143207"/>
            <a:ext cx="8754980" cy="50349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Trebuchet MS" pitchFamily="0" charset="0"/>
                <a:ea typeface="宋体" pitchFamily="0" charset="0"/>
                <a:cs typeface="Calibri" pitchFamily="0" charset="0"/>
              </a:rPr>
              <a:t>Accessibility</a:t>
            </a:r>
            <a:r>
              <a:rPr lang="en-US" altLang="zh-CN" sz="1800" b="0" i="0" u="none" strike="noStrike" kern="1200" cap="none" spc="0" baseline="0">
                <a:solidFill>
                  <a:schemeClr val="tx1"/>
                </a:solidFill>
                <a:latin typeface="Trebuchet MS" pitchFamily="0" charset="0"/>
                <a:ea typeface="宋体" pitchFamily="0" charset="0"/>
                <a:cs typeface="Calibri" pitchFamily="0" charset="0"/>
              </a:rPr>
              <a:t>: The system enables individuals with disabilities or limited mobility to interact with technology, fostering inclusivity and empowerment.</a:t>
            </a:r>
            <a:endParaRPr lang="en-US" altLang="zh-CN" sz="1800" b="0" i="0" u="none" strike="noStrike" kern="1200" cap="none" spc="0" baseline="0">
              <a:solidFill>
                <a:schemeClr val="tx1"/>
              </a:solidFill>
              <a:latin typeface="Trebuchet MS"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Trebuchet MS"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Trebuchet MS" pitchFamily="0" charset="0"/>
                <a:ea typeface="宋体" pitchFamily="0" charset="0"/>
                <a:cs typeface="Calibri" pitchFamily="0" charset="0"/>
              </a:rPr>
              <a:t>Efficiency</a:t>
            </a:r>
            <a:r>
              <a:rPr lang="en-US" altLang="zh-CN" sz="1800" b="0" i="0" u="none" strike="noStrike" kern="1200" cap="none" spc="0" baseline="0">
                <a:solidFill>
                  <a:schemeClr val="tx1"/>
                </a:solidFill>
                <a:latin typeface="Trebuchet MS" pitchFamily="0" charset="0"/>
                <a:ea typeface="宋体" pitchFamily="0" charset="0"/>
                <a:cs typeface="Calibri" pitchFamily="0" charset="0"/>
              </a:rPr>
              <a:t>: Gesture-based interaction streamlines workflow and improves efficiency, particularly in hands-free or specialized environments where traditional input methods may be cumbersome or impractical.</a:t>
            </a:r>
            <a:endParaRPr lang="en-US" altLang="zh-CN" sz="1800" b="0" i="0" u="none" strike="noStrike" kern="1200" cap="none" spc="0" baseline="0">
              <a:solidFill>
                <a:schemeClr val="tx1"/>
              </a:solidFill>
              <a:latin typeface="Trebuchet MS"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Trebuchet MS"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Trebuchet MS" pitchFamily="0" charset="0"/>
                <a:ea typeface="宋体" pitchFamily="0" charset="0"/>
                <a:cs typeface="Calibri" pitchFamily="0" charset="0"/>
              </a:rPr>
              <a:t>User Experience</a:t>
            </a:r>
            <a:r>
              <a:rPr lang="en-US" altLang="zh-CN" sz="1800" b="0" i="0" u="none" strike="noStrike" kern="1200" cap="none" spc="0" baseline="0">
                <a:solidFill>
                  <a:schemeClr val="tx1"/>
                </a:solidFill>
                <a:latin typeface="Trebuchet MS" pitchFamily="0" charset="0"/>
                <a:ea typeface="宋体" pitchFamily="0" charset="0"/>
                <a:cs typeface="Calibri" pitchFamily="0" charset="0"/>
              </a:rPr>
              <a:t>: By offering a more natural and intuitive mode of interaction, the system enhances user satisfaction and engagement, leading to a more enjoyable and immersive experience.</a:t>
            </a:r>
            <a:endParaRPr lang="en-US" altLang="zh-CN" sz="1800" b="0" i="0" u="none" strike="noStrike" kern="1200" cap="none" spc="0" baseline="0">
              <a:solidFill>
                <a:schemeClr val="tx1"/>
              </a:solidFill>
              <a:latin typeface="Trebuchet MS"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Trebuchet MS"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Trebuchet MS" pitchFamily="0" charset="0"/>
                <a:ea typeface="宋体" pitchFamily="0" charset="0"/>
                <a:cs typeface="Calibri" pitchFamily="0" charset="0"/>
              </a:rPr>
              <a:t>Innovation</a:t>
            </a:r>
            <a:r>
              <a:rPr lang="en-US" altLang="zh-CN" sz="1800" b="0" i="0" u="none" strike="noStrike" kern="1200" cap="none" spc="0" baseline="0">
                <a:solidFill>
                  <a:schemeClr val="tx1"/>
                </a:solidFill>
                <a:latin typeface="Trebuchet MS" pitchFamily="0" charset="0"/>
                <a:ea typeface="宋体" pitchFamily="0" charset="0"/>
                <a:cs typeface="Calibri" pitchFamily="0" charset="0"/>
              </a:rPr>
              <a:t>: Hand gesture recognition represents a cutting-edge technology that demonstrates innovation and forward-thinking in human-computer interaction, positioning organizations as leaders in their respective fields.</a:t>
            </a:r>
            <a:endParaRPr lang="en-US" altLang="zh-CN" sz="1800" b="0" i="0" u="none" strike="noStrike" kern="1200" cap="none" spc="0" baseline="0">
              <a:solidFill>
                <a:schemeClr val="tx1"/>
              </a:solidFill>
              <a:latin typeface="Trebuchet MS"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Trebuchet MS"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Trebuchet MS" pitchFamily="0" charset="0"/>
                <a:ea typeface="宋体" pitchFamily="0" charset="0"/>
                <a:cs typeface="Calibri" pitchFamily="0" charset="0"/>
              </a:rPr>
              <a:t>Versatility</a:t>
            </a:r>
            <a:r>
              <a:rPr lang="en-US" altLang="zh-CN" sz="1800" b="0" i="0" u="none" strike="noStrike" kern="1200" cap="none" spc="0" baseline="0">
                <a:solidFill>
                  <a:schemeClr val="tx1"/>
                </a:solidFill>
                <a:latin typeface="Trebuchet MS" pitchFamily="0" charset="0"/>
                <a:ea typeface="宋体" pitchFamily="0" charset="0"/>
                <a:cs typeface="Calibri" pitchFamily="0" charset="0"/>
              </a:rPr>
              <a:t>: The system's versatility allows it to be adapted for various applications and industries, including gaming, healthcare, education, and entertainment, catering to diverse user needs and preferences</a:t>
            </a:r>
            <a:endParaRPr lang="zh-CN" altLang="en-US" sz="1800" b="0" i="0" u="none" strike="noStrike" kern="1200" cap="none" spc="0" baseline="0">
              <a:solidFill>
                <a:schemeClr val="tx1"/>
              </a:solidFill>
              <a:latin typeface="Trebuchet MS" pitchFamily="0" charset="0"/>
              <a:ea typeface="宋体" pitchFamily="0" charset="0"/>
              <a:cs typeface="Calibri" pitchFamily="0" charset="0"/>
            </a:endParaRPr>
          </a:p>
        </p:txBody>
      </p:sp>
    </p:spTree>
    <p:extLst>
      <p:ext uri="{BB962C8B-B14F-4D97-AF65-F5344CB8AC3E}">
        <p14:creationId xmlns:p14="http://schemas.microsoft.com/office/powerpoint/2010/main" val="704409226"/>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4"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6" name="曲线"/>
          <p:cNvSpPr>
            <a:spLocks/>
          </p:cNvSpPr>
          <p:nvPr/>
        </p:nvSpPr>
        <p:spPr>
          <a:xfrm rot="0">
            <a:off x="7010399" y="1420848"/>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8"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9" name="文本框"/>
          <p:cNvSpPr>
            <a:spLocks noGrp="1"/>
          </p:cNvSpPr>
          <p:nvPr>
            <p:ph type="title"/>
          </p:nvPr>
        </p:nvSpPr>
        <p:spPr>
          <a:xfrm rot="0">
            <a:off x="739774" y="654938"/>
            <a:ext cx="7543164" cy="67818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YOUR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0"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1" name="矩形"/>
          <p:cNvSpPr>
            <a:spLocks/>
          </p:cNvSpPr>
          <p:nvPr/>
        </p:nvSpPr>
        <p:spPr>
          <a:xfrm rot="0">
            <a:off x="2661486" y="2091244"/>
            <a:ext cx="6096000" cy="39857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300" b="0" i="0" u="none" strike="noStrike" kern="1200" cap="none" spc="0" baseline="0">
                <a:solidFill>
                  <a:schemeClr val="tx1"/>
                </a:solidFill>
                <a:latin typeface="Trebuchet MS" pitchFamily="0" charset="0"/>
                <a:ea typeface="宋体" pitchFamily="0" charset="0"/>
                <a:cs typeface="Calibri" pitchFamily="0" charset="0"/>
              </a:rPr>
              <a:t>The Integration of cutting-edge technology to revolutionize human-computer interaction by enabling users to effortlessly control devices and applications through natural hand gestures, the system eliminates the need for traditional input methods, offering a truly intuitive experience. What sets our solution apart is its accessibility, empowering individuals with disabilities to interact with technology in unprecedented ways.</a:t>
            </a:r>
            <a:endParaRPr lang="zh-CN" altLang="en-US" sz="2300" b="0" i="0" u="none" strike="noStrike" kern="1200" cap="none" spc="0" baseline="0">
              <a:solidFill>
                <a:schemeClr val="tx1"/>
              </a:solidFill>
              <a:latin typeface="Trebuchet MS" pitchFamily="0" charset="0"/>
              <a:ea typeface="宋体" pitchFamily="0" charset="0"/>
              <a:cs typeface="Calibri" pitchFamily="0" charset="0"/>
            </a:endParaRPr>
          </a:p>
        </p:txBody>
      </p:sp>
    </p:spTree>
    <p:extLst>
      <p:ext uri="{BB962C8B-B14F-4D97-AF65-F5344CB8AC3E}">
        <p14:creationId xmlns:p14="http://schemas.microsoft.com/office/powerpoint/2010/main" val="420048996"/>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669</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Joseph Akash C 962821205026 B.Tech-IT 3rd Year UCEN</dc:title>
  <dc:creator>Joseph Akash</dc:creator>
  <cp:lastModifiedBy>root</cp:lastModifiedBy>
  <cp:revision>2</cp:revision>
  <dcterms:created xsi:type="dcterms:W3CDTF">2024-04-05T04:31:46Z</dcterms:created>
  <dcterms:modified xsi:type="dcterms:W3CDTF">2024-04-24T13:20:59Z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2024-04-04T16:00:00Z</vt:filetime>
  </property>
</Properties>
</file>