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60" r:id="rId6"/>
    <p:sldId id="261" r:id="rId7"/>
    <p:sldId id="262" r:id="rId8"/>
    <p:sldId id="263" r:id="rId9"/>
    <p:sldId id="277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A4806-8F7F-46A4-893E-0B9CB963E7A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1E57A-C72C-4A71-BDBA-F0821D60F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size too short</a:t>
          </a:r>
          <a:r>
            <a:rPr lang="en-US"/>
            <a:t>: 56 bits → vulnerable to brute-force attacks.</a:t>
          </a:r>
        </a:p>
      </dgm:t>
    </dgm:pt>
    <dgm:pt modelId="{E1A163C7-AE65-4C4D-B902-EED8D8BD0D1C}" type="parTrans" cxnId="{B8C22816-F092-4E3D-AD92-2E64650517C3}">
      <dgm:prSet/>
      <dgm:spPr/>
      <dgm:t>
        <a:bodyPr/>
        <a:lstStyle/>
        <a:p>
          <a:endParaRPr lang="en-US"/>
        </a:p>
      </dgm:t>
    </dgm:pt>
    <dgm:pt modelId="{DD91397C-2559-43C7-BE90-69DCA56905E6}" type="sibTrans" cxnId="{B8C22816-F092-4E3D-AD92-2E64650517C3}">
      <dgm:prSet/>
      <dgm:spPr/>
      <dgm:t>
        <a:bodyPr/>
        <a:lstStyle/>
        <a:p>
          <a:endParaRPr lang="en-US"/>
        </a:p>
      </dgm:t>
    </dgm:pt>
    <dgm:pt modelId="{6C6E28CA-67ED-4AB4-8761-0406973E74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Cracked by the EFF in </a:t>
          </a:r>
          <a:r>
            <a:rPr lang="en-US" b="1"/>
            <a:t>56 hours (1998)</a:t>
          </a:r>
          <a:r>
            <a:rPr lang="en-US"/>
            <a:t> using dedicated hardware.</a:t>
          </a:r>
        </a:p>
      </dgm:t>
    </dgm:pt>
    <dgm:pt modelId="{5E702592-E678-4C9B-A7CF-C4D6C2E0D031}" type="parTrans" cxnId="{17D5C2EA-FA76-4323-9CD6-94ABE1FA8BD3}">
      <dgm:prSet/>
      <dgm:spPr/>
      <dgm:t>
        <a:bodyPr/>
        <a:lstStyle/>
        <a:p>
          <a:endParaRPr lang="en-US"/>
        </a:p>
      </dgm:t>
    </dgm:pt>
    <dgm:pt modelId="{59D8C479-5B31-490F-B0D1-4F481D22144A}" type="sibTrans" cxnId="{17D5C2EA-FA76-4323-9CD6-94ABE1FA8BD3}">
      <dgm:prSet/>
      <dgm:spPr/>
      <dgm:t>
        <a:bodyPr/>
        <a:lstStyle/>
        <a:p>
          <a:endParaRPr lang="en-US"/>
        </a:p>
      </dgm:t>
    </dgm:pt>
    <dgm:pt modelId="{1A61F3AE-4C6A-493B-9F5C-E38435821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Cannot withstand </a:t>
          </a:r>
          <a:r>
            <a:rPr lang="en-US" b="1"/>
            <a:t>modern computing power</a:t>
          </a:r>
          <a:r>
            <a:rPr lang="en-US"/>
            <a:t>.</a:t>
          </a:r>
        </a:p>
      </dgm:t>
    </dgm:pt>
    <dgm:pt modelId="{D74C0C9C-C056-4FE9-8971-5AE8DBABEF0B}" type="parTrans" cxnId="{8FE12177-870C-4DB6-9DF0-F4EF1E2F4353}">
      <dgm:prSet/>
      <dgm:spPr/>
      <dgm:t>
        <a:bodyPr/>
        <a:lstStyle/>
        <a:p>
          <a:endParaRPr lang="en-US"/>
        </a:p>
      </dgm:t>
    </dgm:pt>
    <dgm:pt modelId="{408AFEC1-542F-49E6-A604-2A0D70B49A26}" type="sibTrans" cxnId="{8FE12177-870C-4DB6-9DF0-F4EF1E2F4353}">
      <dgm:prSet/>
      <dgm:spPr/>
      <dgm:t>
        <a:bodyPr/>
        <a:lstStyle/>
        <a:p>
          <a:endParaRPr lang="en-US"/>
        </a:p>
      </dgm:t>
    </dgm:pt>
    <dgm:pt modelId="{5A2A9A48-9641-4BED-BDE0-47CA5E4511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Insecure for use in most modern systems.</a:t>
          </a:r>
        </a:p>
      </dgm:t>
    </dgm:pt>
    <dgm:pt modelId="{CCB1FA14-1BA0-42D8-AFBD-7DE0FAA01FDE}" type="parTrans" cxnId="{6D44EB1E-1431-4E99-A4B5-173D37DB6029}">
      <dgm:prSet/>
      <dgm:spPr/>
      <dgm:t>
        <a:bodyPr/>
        <a:lstStyle/>
        <a:p>
          <a:endParaRPr lang="en-US"/>
        </a:p>
      </dgm:t>
    </dgm:pt>
    <dgm:pt modelId="{3BCC57E5-4294-4B3A-BCD0-B4F286657CB2}" type="sibTrans" cxnId="{6D44EB1E-1431-4E99-A4B5-173D37DB6029}">
      <dgm:prSet/>
      <dgm:spPr/>
      <dgm:t>
        <a:bodyPr/>
        <a:lstStyle/>
        <a:p>
          <a:endParaRPr lang="en-US"/>
        </a:p>
      </dgm:t>
    </dgm:pt>
    <dgm:pt modelId="{873DC622-2296-4FFC-BEBC-B069E0869BBE}" type="pres">
      <dgm:prSet presAssocID="{944A4806-8F7F-46A4-893E-0B9CB963E7A3}" presName="root" presStyleCnt="0">
        <dgm:presLayoutVars>
          <dgm:dir/>
          <dgm:resizeHandles val="exact"/>
        </dgm:presLayoutVars>
      </dgm:prSet>
      <dgm:spPr/>
    </dgm:pt>
    <dgm:pt modelId="{0847DF87-E418-4E0E-9EFF-2AC2CFBBD7C9}" type="pres">
      <dgm:prSet presAssocID="{8471E57A-C72C-4A71-BDBA-F0821D60FDFC}" presName="compNode" presStyleCnt="0"/>
      <dgm:spPr/>
    </dgm:pt>
    <dgm:pt modelId="{473C1480-0625-4B3E-8B24-EDE64D4BA671}" type="pres">
      <dgm:prSet presAssocID="{8471E57A-C72C-4A71-BDBA-F0821D60F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FBE45FE-0ABF-4F99-9F8A-710A0C5FECB7}" type="pres">
      <dgm:prSet presAssocID="{8471E57A-C72C-4A71-BDBA-F0821D60FDFC}" presName="spaceRect" presStyleCnt="0"/>
      <dgm:spPr/>
    </dgm:pt>
    <dgm:pt modelId="{48FF3B9C-3A12-4D8C-9650-25AFD007069C}" type="pres">
      <dgm:prSet presAssocID="{8471E57A-C72C-4A71-BDBA-F0821D60FDFC}" presName="textRect" presStyleLbl="revTx" presStyleIdx="0" presStyleCnt="4">
        <dgm:presLayoutVars>
          <dgm:chMax val="1"/>
          <dgm:chPref val="1"/>
        </dgm:presLayoutVars>
      </dgm:prSet>
      <dgm:spPr/>
    </dgm:pt>
    <dgm:pt modelId="{D0D5DEE8-41DE-4D60-BC5B-9DD5784041CB}" type="pres">
      <dgm:prSet presAssocID="{DD91397C-2559-43C7-BE90-69DCA56905E6}" presName="sibTrans" presStyleCnt="0"/>
      <dgm:spPr/>
    </dgm:pt>
    <dgm:pt modelId="{C2D1094C-1BD2-4EBC-99E9-8721332ABFAB}" type="pres">
      <dgm:prSet presAssocID="{6C6E28CA-67ED-4AB4-8761-0406973E743D}" presName="compNode" presStyleCnt="0"/>
      <dgm:spPr/>
    </dgm:pt>
    <dgm:pt modelId="{18F221F9-7928-4C33-94B4-99E75E798556}" type="pres">
      <dgm:prSet presAssocID="{6C6E28CA-67ED-4AB4-8761-0406973E74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23B91B69-37A4-43DF-B74B-769B8A7CA7BA}" type="pres">
      <dgm:prSet presAssocID="{6C6E28CA-67ED-4AB4-8761-0406973E743D}" presName="spaceRect" presStyleCnt="0"/>
      <dgm:spPr/>
    </dgm:pt>
    <dgm:pt modelId="{011CE5B2-7070-45D0-A3D4-604538DE29CA}" type="pres">
      <dgm:prSet presAssocID="{6C6E28CA-67ED-4AB4-8761-0406973E743D}" presName="textRect" presStyleLbl="revTx" presStyleIdx="1" presStyleCnt="4">
        <dgm:presLayoutVars>
          <dgm:chMax val="1"/>
          <dgm:chPref val="1"/>
        </dgm:presLayoutVars>
      </dgm:prSet>
      <dgm:spPr/>
    </dgm:pt>
    <dgm:pt modelId="{C1861EAD-52C6-4E68-A7DB-E269F7A72411}" type="pres">
      <dgm:prSet presAssocID="{59D8C479-5B31-490F-B0D1-4F481D22144A}" presName="sibTrans" presStyleCnt="0"/>
      <dgm:spPr/>
    </dgm:pt>
    <dgm:pt modelId="{4B4D1D8A-DAD2-4C94-88D6-18CE172D6F87}" type="pres">
      <dgm:prSet presAssocID="{1A61F3AE-4C6A-493B-9F5C-E3843582126A}" presName="compNode" presStyleCnt="0"/>
      <dgm:spPr/>
    </dgm:pt>
    <dgm:pt modelId="{F542FD1A-361B-4CB0-81E2-90F427287E9E}" type="pres">
      <dgm:prSet presAssocID="{1A61F3AE-4C6A-493B-9F5C-E384358212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3440630-47BB-4EE0-9B6E-ED4044FDE40A}" type="pres">
      <dgm:prSet presAssocID="{1A61F3AE-4C6A-493B-9F5C-E3843582126A}" presName="spaceRect" presStyleCnt="0"/>
      <dgm:spPr/>
    </dgm:pt>
    <dgm:pt modelId="{D2FA2BCF-CB70-4F13-8016-3B3B3F36CE81}" type="pres">
      <dgm:prSet presAssocID="{1A61F3AE-4C6A-493B-9F5C-E3843582126A}" presName="textRect" presStyleLbl="revTx" presStyleIdx="2" presStyleCnt="4">
        <dgm:presLayoutVars>
          <dgm:chMax val="1"/>
          <dgm:chPref val="1"/>
        </dgm:presLayoutVars>
      </dgm:prSet>
      <dgm:spPr/>
    </dgm:pt>
    <dgm:pt modelId="{B6467DF5-3E6E-4E1B-B583-7B7E79523F3D}" type="pres">
      <dgm:prSet presAssocID="{408AFEC1-542F-49E6-A604-2A0D70B49A26}" presName="sibTrans" presStyleCnt="0"/>
      <dgm:spPr/>
    </dgm:pt>
    <dgm:pt modelId="{52FA5313-90DF-4DAC-A35E-5F19381765A4}" type="pres">
      <dgm:prSet presAssocID="{5A2A9A48-9641-4BED-BDE0-47CA5E4511D6}" presName="compNode" presStyleCnt="0"/>
      <dgm:spPr/>
    </dgm:pt>
    <dgm:pt modelId="{C5F10429-DDFA-4457-BC55-185BE2A8A519}" type="pres">
      <dgm:prSet presAssocID="{5A2A9A48-9641-4BED-BDE0-47CA5E4511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0923420-9950-404C-9840-EE949228E78E}" type="pres">
      <dgm:prSet presAssocID="{5A2A9A48-9641-4BED-BDE0-47CA5E4511D6}" presName="spaceRect" presStyleCnt="0"/>
      <dgm:spPr/>
    </dgm:pt>
    <dgm:pt modelId="{AB11EC42-BB03-48DD-BC0F-0BE162BAACA1}" type="pres">
      <dgm:prSet presAssocID="{5A2A9A48-9641-4BED-BDE0-47CA5E4511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C22816-F092-4E3D-AD92-2E64650517C3}" srcId="{944A4806-8F7F-46A4-893E-0B9CB963E7A3}" destId="{8471E57A-C72C-4A71-BDBA-F0821D60FDFC}" srcOrd="0" destOrd="0" parTransId="{E1A163C7-AE65-4C4D-B902-EED8D8BD0D1C}" sibTransId="{DD91397C-2559-43C7-BE90-69DCA56905E6}"/>
    <dgm:cxn modelId="{6D44EB1E-1431-4E99-A4B5-173D37DB6029}" srcId="{944A4806-8F7F-46A4-893E-0B9CB963E7A3}" destId="{5A2A9A48-9641-4BED-BDE0-47CA5E4511D6}" srcOrd="3" destOrd="0" parTransId="{CCB1FA14-1BA0-42D8-AFBD-7DE0FAA01FDE}" sibTransId="{3BCC57E5-4294-4B3A-BCD0-B4F286657CB2}"/>
    <dgm:cxn modelId="{8FE12177-870C-4DB6-9DF0-F4EF1E2F4353}" srcId="{944A4806-8F7F-46A4-893E-0B9CB963E7A3}" destId="{1A61F3AE-4C6A-493B-9F5C-E3843582126A}" srcOrd="2" destOrd="0" parTransId="{D74C0C9C-C056-4FE9-8971-5AE8DBABEF0B}" sibTransId="{408AFEC1-542F-49E6-A604-2A0D70B49A26}"/>
    <dgm:cxn modelId="{0971657F-B86F-4BEF-BF78-D48242E9E00A}" type="presOf" srcId="{6C6E28CA-67ED-4AB4-8761-0406973E743D}" destId="{011CE5B2-7070-45D0-A3D4-604538DE29CA}" srcOrd="0" destOrd="0" presId="urn:microsoft.com/office/officeart/2018/2/layout/IconLabelList"/>
    <dgm:cxn modelId="{481E0EBB-0E93-4ECB-B4CB-F9A227C56FC1}" type="presOf" srcId="{1A61F3AE-4C6A-493B-9F5C-E3843582126A}" destId="{D2FA2BCF-CB70-4F13-8016-3B3B3F36CE81}" srcOrd="0" destOrd="0" presId="urn:microsoft.com/office/officeart/2018/2/layout/IconLabelList"/>
    <dgm:cxn modelId="{5C609ABC-4992-4C1E-9653-89D4DEFF9C27}" type="presOf" srcId="{8471E57A-C72C-4A71-BDBA-F0821D60FDFC}" destId="{48FF3B9C-3A12-4D8C-9650-25AFD007069C}" srcOrd="0" destOrd="0" presId="urn:microsoft.com/office/officeart/2018/2/layout/IconLabelList"/>
    <dgm:cxn modelId="{E3B060C8-2055-401F-A93F-69E28C69C2B3}" type="presOf" srcId="{944A4806-8F7F-46A4-893E-0B9CB963E7A3}" destId="{873DC622-2296-4FFC-BEBC-B069E0869BBE}" srcOrd="0" destOrd="0" presId="urn:microsoft.com/office/officeart/2018/2/layout/IconLabelList"/>
    <dgm:cxn modelId="{17D5C2EA-FA76-4323-9CD6-94ABE1FA8BD3}" srcId="{944A4806-8F7F-46A4-893E-0B9CB963E7A3}" destId="{6C6E28CA-67ED-4AB4-8761-0406973E743D}" srcOrd="1" destOrd="0" parTransId="{5E702592-E678-4C9B-A7CF-C4D6C2E0D031}" sibTransId="{59D8C479-5B31-490F-B0D1-4F481D22144A}"/>
    <dgm:cxn modelId="{26598AF8-FD0B-4896-96DB-DCAF06ADF86E}" type="presOf" srcId="{5A2A9A48-9641-4BED-BDE0-47CA5E4511D6}" destId="{AB11EC42-BB03-48DD-BC0F-0BE162BAACA1}" srcOrd="0" destOrd="0" presId="urn:microsoft.com/office/officeart/2018/2/layout/IconLabelList"/>
    <dgm:cxn modelId="{A7650374-FA93-4DC5-B9AE-9561DAA2D407}" type="presParOf" srcId="{873DC622-2296-4FFC-BEBC-B069E0869BBE}" destId="{0847DF87-E418-4E0E-9EFF-2AC2CFBBD7C9}" srcOrd="0" destOrd="0" presId="urn:microsoft.com/office/officeart/2018/2/layout/IconLabelList"/>
    <dgm:cxn modelId="{448B35F6-17E6-46B1-896E-13B4AB730AE7}" type="presParOf" srcId="{0847DF87-E418-4E0E-9EFF-2AC2CFBBD7C9}" destId="{473C1480-0625-4B3E-8B24-EDE64D4BA671}" srcOrd="0" destOrd="0" presId="urn:microsoft.com/office/officeart/2018/2/layout/IconLabelList"/>
    <dgm:cxn modelId="{ADB7A050-1669-4E02-AE83-158FC66A8F77}" type="presParOf" srcId="{0847DF87-E418-4E0E-9EFF-2AC2CFBBD7C9}" destId="{1FBE45FE-0ABF-4F99-9F8A-710A0C5FECB7}" srcOrd="1" destOrd="0" presId="urn:microsoft.com/office/officeart/2018/2/layout/IconLabelList"/>
    <dgm:cxn modelId="{E233CFAD-B8F0-4C70-9B6C-82C3B7655CE5}" type="presParOf" srcId="{0847DF87-E418-4E0E-9EFF-2AC2CFBBD7C9}" destId="{48FF3B9C-3A12-4D8C-9650-25AFD007069C}" srcOrd="2" destOrd="0" presId="urn:microsoft.com/office/officeart/2018/2/layout/IconLabelList"/>
    <dgm:cxn modelId="{AB4D9939-3E56-4311-AE2F-E7ABFA3E7981}" type="presParOf" srcId="{873DC622-2296-4FFC-BEBC-B069E0869BBE}" destId="{D0D5DEE8-41DE-4D60-BC5B-9DD5784041CB}" srcOrd="1" destOrd="0" presId="urn:microsoft.com/office/officeart/2018/2/layout/IconLabelList"/>
    <dgm:cxn modelId="{6DC6653B-C28A-417E-96F7-01C83B7179A5}" type="presParOf" srcId="{873DC622-2296-4FFC-BEBC-B069E0869BBE}" destId="{C2D1094C-1BD2-4EBC-99E9-8721332ABFAB}" srcOrd="2" destOrd="0" presId="urn:microsoft.com/office/officeart/2018/2/layout/IconLabelList"/>
    <dgm:cxn modelId="{A4718340-AB2B-4314-A46B-52A8EBA4AC6B}" type="presParOf" srcId="{C2D1094C-1BD2-4EBC-99E9-8721332ABFAB}" destId="{18F221F9-7928-4C33-94B4-99E75E798556}" srcOrd="0" destOrd="0" presId="urn:microsoft.com/office/officeart/2018/2/layout/IconLabelList"/>
    <dgm:cxn modelId="{88389B1F-65C4-4FE0-AA66-61C693F1FC2E}" type="presParOf" srcId="{C2D1094C-1BD2-4EBC-99E9-8721332ABFAB}" destId="{23B91B69-37A4-43DF-B74B-769B8A7CA7BA}" srcOrd="1" destOrd="0" presId="urn:microsoft.com/office/officeart/2018/2/layout/IconLabelList"/>
    <dgm:cxn modelId="{A171FD5A-6591-4DB4-9266-9C7FA489099E}" type="presParOf" srcId="{C2D1094C-1BD2-4EBC-99E9-8721332ABFAB}" destId="{011CE5B2-7070-45D0-A3D4-604538DE29CA}" srcOrd="2" destOrd="0" presId="urn:microsoft.com/office/officeart/2018/2/layout/IconLabelList"/>
    <dgm:cxn modelId="{FB81A473-3D6C-4FC9-BB01-FBEA951B0EC8}" type="presParOf" srcId="{873DC622-2296-4FFC-BEBC-B069E0869BBE}" destId="{C1861EAD-52C6-4E68-A7DB-E269F7A72411}" srcOrd="3" destOrd="0" presId="urn:microsoft.com/office/officeart/2018/2/layout/IconLabelList"/>
    <dgm:cxn modelId="{86F51F00-8508-4B95-9BD9-AE6972E6EE73}" type="presParOf" srcId="{873DC622-2296-4FFC-BEBC-B069E0869BBE}" destId="{4B4D1D8A-DAD2-4C94-88D6-18CE172D6F87}" srcOrd="4" destOrd="0" presId="urn:microsoft.com/office/officeart/2018/2/layout/IconLabelList"/>
    <dgm:cxn modelId="{AE77DBD5-B16A-4591-9C1E-B2D31B9030E9}" type="presParOf" srcId="{4B4D1D8A-DAD2-4C94-88D6-18CE172D6F87}" destId="{F542FD1A-361B-4CB0-81E2-90F427287E9E}" srcOrd="0" destOrd="0" presId="urn:microsoft.com/office/officeart/2018/2/layout/IconLabelList"/>
    <dgm:cxn modelId="{0E4D9EC1-DBD8-454F-8330-A75998AC3374}" type="presParOf" srcId="{4B4D1D8A-DAD2-4C94-88D6-18CE172D6F87}" destId="{03440630-47BB-4EE0-9B6E-ED4044FDE40A}" srcOrd="1" destOrd="0" presId="urn:microsoft.com/office/officeart/2018/2/layout/IconLabelList"/>
    <dgm:cxn modelId="{A0509BDC-2707-4AF2-A8F3-E9FF5C7DEB78}" type="presParOf" srcId="{4B4D1D8A-DAD2-4C94-88D6-18CE172D6F87}" destId="{D2FA2BCF-CB70-4F13-8016-3B3B3F36CE81}" srcOrd="2" destOrd="0" presId="urn:microsoft.com/office/officeart/2018/2/layout/IconLabelList"/>
    <dgm:cxn modelId="{21E23930-5129-4737-A2B2-3FD03C005C63}" type="presParOf" srcId="{873DC622-2296-4FFC-BEBC-B069E0869BBE}" destId="{B6467DF5-3E6E-4E1B-B583-7B7E79523F3D}" srcOrd="5" destOrd="0" presId="urn:microsoft.com/office/officeart/2018/2/layout/IconLabelList"/>
    <dgm:cxn modelId="{B9AB2741-512A-420F-AF79-CE872CA8EA7A}" type="presParOf" srcId="{873DC622-2296-4FFC-BEBC-B069E0869BBE}" destId="{52FA5313-90DF-4DAC-A35E-5F19381765A4}" srcOrd="6" destOrd="0" presId="urn:microsoft.com/office/officeart/2018/2/layout/IconLabelList"/>
    <dgm:cxn modelId="{3F03DB54-82EF-46FC-A3AF-72721D506EC5}" type="presParOf" srcId="{52FA5313-90DF-4DAC-A35E-5F19381765A4}" destId="{C5F10429-DDFA-4457-BC55-185BE2A8A519}" srcOrd="0" destOrd="0" presId="urn:microsoft.com/office/officeart/2018/2/layout/IconLabelList"/>
    <dgm:cxn modelId="{18C59B67-33F1-4216-9D72-08D9FD9106FB}" type="presParOf" srcId="{52FA5313-90DF-4DAC-A35E-5F19381765A4}" destId="{A0923420-9950-404C-9840-EE949228E78E}" srcOrd="1" destOrd="0" presId="urn:microsoft.com/office/officeart/2018/2/layout/IconLabelList"/>
    <dgm:cxn modelId="{F8C0F362-DAA8-4354-9536-E28C83AF4539}" type="presParOf" srcId="{52FA5313-90DF-4DAC-A35E-5F19381765A4}" destId="{AB11EC42-BB03-48DD-BC0F-0BE162BAACA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5D46EF-1C3C-4838-86B7-5701E3B893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BC2FEE-AB9F-4831-9BBB-2EEA84CD44A8}">
      <dgm:prSet/>
      <dgm:spPr/>
      <dgm:t>
        <a:bodyPr/>
        <a:lstStyle/>
        <a:p>
          <a:r>
            <a:rPr lang="en-US" dirty="0"/>
            <a:t>DES was revolutionary, but now outdated.</a:t>
          </a:r>
        </a:p>
      </dgm:t>
    </dgm:pt>
    <dgm:pt modelId="{0FFDF6D0-F178-4573-AB88-1156B6FA9CC6}" type="parTrans" cxnId="{73F12201-8FCC-43DF-9637-7B6B99643E15}">
      <dgm:prSet/>
      <dgm:spPr/>
      <dgm:t>
        <a:bodyPr/>
        <a:lstStyle/>
        <a:p>
          <a:endParaRPr lang="en-US"/>
        </a:p>
      </dgm:t>
    </dgm:pt>
    <dgm:pt modelId="{E51AFE38-56F8-43CD-9B85-0CBBC33CCD86}" type="sibTrans" cxnId="{73F12201-8FCC-43DF-9637-7B6B99643E15}">
      <dgm:prSet/>
      <dgm:spPr/>
      <dgm:t>
        <a:bodyPr/>
        <a:lstStyle/>
        <a:p>
          <a:endParaRPr lang="en-US"/>
        </a:p>
      </dgm:t>
    </dgm:pt>
    <dgm:pt modelId="{9BF67802-0CA2-47AB-87E4-7C1503B9DADE}">
      <dgm:prSet/>
      <dgm:spPr/>
      <dgm:t>
        <a:bodyPr/>
        <a:lstStyle/>
        <a:p>
          <a:r>
            <a:rPr lang="en-US"/>
            <a:t>AES is faster, stronger, and scalable.</a:t>
          </a:r>
        </a:p>
      </dgm:t>
    </dgm:pt>
    <dgm:pt modelId="{C2BB5275-FE29-4F34-ABD8-E4F96B0C30B5}" type="parTrans" cxnId="{BA47229E-DFCC-436D-B6C2-3590BBA9CFF1}">
      <dgm:prSet/>
      <dgm:spPr/>
      <dgm:t>
        <a:bodyPr/>
        <a:lstStyle/>
        <a:p>
          <a:endParaRPr lang="en-US"/>
        </a:p>
      </dgm:t>
    </dgm:pt>
    <dgm:pt modelId="{5BA87270-6D05-4584-B630-2FA894BBEF30}" type="sibTrans" cxnId="{BA47229E-DFCC-436D-B6C2-3590BBA9CFF1}">
      <dgm:prSet/>
      <dgm:spPr/>
      <dgm:t>
        <a:bodyPr/>
        <a:lstStyle/>
        <a:p>
          <a:endParaRPr lang="en-US"/>
        </a:p>
      </dgm:t>
    </dgm:pt>
    <dgm:pt modelId="{979D309D-D1FF-4E32-949C-C6E5E6DC20A3}">
      <dgm:prSet/>
      <dgm:spPr/>
      <dgm:t>
        <a:bodyPr/>
        <a:lstStyle/>
        <a:p>
          <a:r>
            <a:rPr lang="en-US"/>
            <a:t>Understanding cryptographic evolution helps improve security standards.</a:t>
          </a:r>
        </a:p>
      </dgm:t>
    </dgm:pt>
    <dgm:pt modelId="{05448549-11AA-4EC3-A128-9E5641C18B21}" type="parTrans" cxnId="{02CE71F6-748A-46A6-86E3-87E6835030DF}">
      <dgm:prSet/>
      <dgm:spPr/>
      <dgm:t>
        <a:bodyPr/>
        <a:lstStyle/>
        <a:p>
          <a:endParaRPr lang="en-US"/>
        </a:p>
      </dgm:t>
    </dgm:pt>
    <dgm:pt modelId="{63F3F882-4B05-4702-A9A3-D55D4BC94A57}" type="sibTrans" cxnId="{02CE71F6-748A-46A6-86E3-87E6835030DF}">
      <dgm:prSet/>
      <dgm:spPr/>
      <dgm:t>
        <a:bodyPr/>
        <a:lstStyle/>
        <a:p>
          <a:endParaRPr lang="en-US"/>
        </a:p>
      </dgm:t>
    </dgm:pt>
    <dgm:pt modelId="{23C3315F-4B0D-465E-BE4F-3C1FC139D6B9}" type="pres">
      <dgm:prSet presAssocID="{0D5D46EF-1C3C-4838-86B7-5701E3B89337}" presName="root" presStyleCnt="0">
        <dgm:presLayoutVars>
          <dgm:dir/>
          <dgm:resizeHandles val="exact"/>
        </dgm:presLayoutVars>
      </dgm:prSet>
      <dgm:spPr/>
    </dgm:pt>
    <dgm:pt modelId="{31ABCE1A-3B38-4CDF-B587-9818CC03592F}" type="pres">
      <dgm:prSet presAssocID="{9BBC2FEE-AB9F-4831-9BBB-2EEA84CD44A8}" presName="compNode" presStyleCnt="0"/>
      <dgm:spPr/>
    </dgm:pt>
    <dgm:pt modelId="{2ED1154F-A7DA-4AF5-A62C-BF8DF5151507}" type="pres">
      <dgm:prSet presAssocID="{9BBC2FEE-AB9F-4831-9BBB-2EEA84CD44A8}" presName="bgRect" presStyleLbl="bgShp" presStyleIdx="0" presStyleCnt="3"/>
      <dgm:spPr/>
    </dgm:pt>
    <dgm:pt modelId="{22DDC36F-6F5D-426E-97A5-A8928A44F61E}" type="pres">
      <dgm:prSet presAssocID="{9BBC2FEE-AB9F-4831-9BBB-2EEA84CD44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ED27E658-EC6A-4112-9B31-40E3B4AE5596}" type="pres">
      <dgm:prSet presAssocID="{9BBC2FEE-AB9F-4831-9BBB-2EEA84CD44A8}" presName="spaceRect" presStyleCnt="0"/>
      <dgm:spPr/>
    </dgm:pt>
    <dgm:pt modelId="{42C455FB-2754-4AE8-A251-DDEE0E2C3208}" type="pres">
      <dgm:prSet presAssocID="{9BBC2FEE-AB9F-4831-9BBB-2EEA84CD44A8}" presName="parTx" presStyleLbl="revTx" presStyleIdx="0" presStyleCnt="3">
        <dgm:presLayoutVars>
          <dgm:chMax val="0"/>
          <dgm:chPref val="0"/>
        </dgm:presLayoutVars>
      </dgm:prSet>
      <dgm:spPr/>
    </dgm:pt>
    <dgm:pt modelId="{CE43E024-79FA-48E0-9F51-6DC5F51FD8B2}" type="pres">
      <dgm:prSet presAssocID="{E51AFE38-56F8-43CD-9B85-0CBBC33CCD86}" presName="sibTrans" presStyleCnt="0"/>
      <dgm:spPr/>
    </dgm:pt>
    <dgm:pt modelId="{15FCBC77-1F1D-46A2-91B5-04B01E5C53DF}" type="pres">
      <dgm:prSet presAssocID="{9BF67802-0CA2-47AB-87E4-7C1503B9DADE}" presName="compNode" presStyleCnt="0"/>
      <dgm:spPr/>
    </dgm:pt>
    <dgm:pt modelId="{D8AC4AA1-71BF-4E3C-BA51-C79F815320B0}" type="pres">
      <dgm:prSet presAssocID="{9BF67802-0CA2-47AB-87E4-7C1503B9DADE}" presName="bgRect" presStyleLbl="bgShp" presStyleIdx="1" presStyleCnt="3"/>
      <dgm:spPr/>
    </dgm:pt>
    <dgm:pt modelId="{EB5D068C-6664-4DA1-BA00-4B248FCB87B0}" type="pres">
      <dgm:prSet presAssocID="{9BF67802-0CA2-47AB-87E4-7C1503B9DA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A307F69F-898F-4238-95D3-5010D86CB7FB}" type="pres">
      <dgm:prSet presAssocID="{9BF67802-0CA2-47AB-87E4-7C1503B9DADE}" presName="spaceRect" presStyleCnt="0"/>
      <dgm:spPr/>
    </dgm:pt>
    <dgm:pt modelId="{0F0D8B84-51D1-482F-ADA5-2F57C1571916}" type="pres">
      <dgm:prSet presAssocID="{9BF67802-0CA2-47AB-87E4-7C1503B9DADE}" presName="parTx" presStyleLbl="revTx" presStyleIdx="1" presStyleCnt="3">
        <dgm:presLayoutVars>
          <dgm:chMax val="0"/>
          <dgm:chPref val="0"/>
        </dgm:presLayoutVars>
      </dgm:prSet>
      <dgm:spPr/>
    </dgm:pt>
    <dgm:pt modelId="{16E06D99-4044-4C2D-8FB8-19085473D606}" type="pres">
      <dgm:prSet presAssocID="{5BA87270-6D05-4584-B630-2FA894BBEF30}" presName="sibTrans" presStyleCnt="0"/>
      <dgm:spPr/>
    </dgm:pt>
    <dgm:pt modelId="{DDCE6942-AEAC-4EE3-996C-BFAC788BCB63}" type="pres">
      <dgm:prSet presAssocID="{979D309D-D1FF-4E32-949C-C6E5E6DC20A3}" presName="compNode" presStyleCnt="0"/>
      <dgm:spPr/>
    </dgm:pt>
    <dgm:pt modelId="{7C3573C2-E71D-45A3-817B-6573A96F8C2C}" type="pres">
      <dgm:prSet presAssocID="{979D309D-D1FF-4E32-949C-C6E5E6DC20A3}" presName="bgRect" presStyleLbl="bgShp" presStyleIdx="2" presStyleCnt="3"/>
      <dgm:spPr/>
    </dgm:pt>
    <dgm:pt modelId="{33EF3A08-BEC0-45CB-90C6-FD14339F6DE3}" type="pres">
      <dgm:prSet presAssocID="{979D309D-D1FF-4E32-949C-C6E5E6DC20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3E01979-783A-4264-8380-F49693232555}" type="pres">
      <dgm:prSet presAssocID="{979D309D-D1FF-4E32-949C-C6E5E6DC20A3}" presName="spaceRect" presStyleCnt="0"/>
      <dgm:spPr/>
    </dgm:pt>
    <dgm:pt modelId="{C56ED833-5448-4C29-9DC9-73351032DFA8}" type="pres">
      <dgm:prSet presAssocID="{979D309D-D1FF-4E32-949C-C6E5E6DC20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3F12201-8FCC-43DF-9637-7B6B99643E15}" srcId="{0D5D46EF-1C3C-4838-86B7-5701E3B89337}" destId="{9BBC2FEE-AB9F-4831-9BBB-2EEA84CD44A8}" srcOrd="0" destOrd="0" parTransId="{0FFDF6D0-F178-4573-AB88-1156B6FA9CC6}" sibTransId="{E51AFE38-56F8-43CD-9B85-0CBBC33CCD86}"/>
    <dgm:cxn modelId="{8A0BB80D-4BDD-4CEF-AC0E-6BDFDCE34BB9}" type="presOf" srcId="{9BBC2FEE-AB9F-4831-9BBB-2EEA84CD44A8}" destId="{42C455FB-2754-4AE8-A251-DDEE0E2C3208}" srcOrd="0" destOrd="0" presId="urn:microsoft.com/office/officeart/2018/2/layout/IconVerticalSolidList"/>
    <dgm:cxn modelId="{CB188C3A-3904-4C9E-872B-94A79D0FEAEC}" type="presOf" srcId="{9BF67802-0CA2-47AB-87E4-7C1503B9DADE}" destId="{0F0D8B84-51D1-482F-ADA5-2F57C1571916}" srcOrd="0" destOrd="0" presId="urn:microsoft.com/office/officeart/2018/2/layout/IconVerticalSolidList"/>
    <dgm:cxn modelId="{B7BC767D-C80A-4C8A-BF98-381B61EFBBBE}" type="presOf" srcId="{0D5D46EF-1C3C-4838-86B7-5701E3B89337}" destId="{23C3315F-4B0D-465E-BE4F-3C1FC139D6B9}" srcOrd="0" destOrd="0" presId="urn:microsoft.com/office/officeart/2018/2/layout/IconVerticalSolidList"/>
    <dgm:cxn modelId="{D0B73486-2B69-4852-9AA2-62313D0B1EBE}" type="presOf" srcId="{979D309D-D1FF-4E32-949C-C6E5E6DC20A3}" destId="{C56ED833-5448-4C29-9DC9-73351032DFA8}" srcOrd="0" destOrd="0" presId="urn:microsoft.com/office/officeart/2018/2/layout/IconVerticalSolidList"/>
    <dgm:cxn modelId="{BA47229E-DFCC-436D-B6C2-3590BBA9CFF1}" srcId="{0D5D46EF-1C3C-4838-86B7-5701E3B89337}" destId="{9BF67802-0CA2-47AB-87E4-7C1503B9DADE}" srcOrd="1" destOrd="0" parTransId="{C2BB5275-FE29-4F34-ABD8-E4F96B0C30B5}" sibTransId="{5BA87270-6D05-4584-B630-2FA894BBEF30}"/>
    <dgm:cxn modelId="{02CE71F6-748A-46A6-86E3-87E6835030DF}" srcId="{0D5D46EF-1C3C-4838-86B7-5701E3B89337}" destId="{979D309D-D1FF-4E32-949C-C6E5E6DC20A3}" srcOrd="2" destOrd="0" parTransId="{05448549-11AA-4EC3-A128-9E5641C18B21}" sibTransId="{63F3F882-4B05-4702-A9A3-D55D4BC94A57}"/>
    <dgm:cxn modelId="{7FF0F490-653C-4C7A-BF8E-5731573FD396}" type="presParOf" srcId="{23C3315F-4B0D-465E-BE4F-3C1FC139D6B9}" destId="{31ABCE1A-3B38-4CDF-B587-9818CC03592F}" srcOrd="0" destOrd="0" presId="urn:microsoft.com/office/officeart/2018/2/layout/IconVerticalSolidList"/>
    <dgm:cxn modelId="{EF4D9F26-D609-42C8-A7AC-9DE855BD5591}" type="presParOf" srcId="{31ABCE1A-3B38-4CDF-B587-9818CC03592F}" destId="{2ED1154F-A7DA-4AF5-A62C-BF8DF5151507}" srcOrd="0" destOrd="0" presId="urn:microsoft.com/office/officeart/2018/2/layout/IconVerticalSolidList"/>
    <dgm:cxn modelId="{039DFB0E-16E6-4971-AA47-91657836A5B1}" type="presParOf" srcId="{31ABCE1A-3B38-4CDF-B587-9818CC03592F}" destId="{22DDC36F-6F5D-426E-97A5-A8928A44F61E}" srcOrd="1" destOrd="0" presId="urn:microsoft.com/office/officeart/2018/2/layout/IconVerticalSolidList"/>
    <dgm:cxn modelId="{864511DD-80B7-49B6-82EA-EE66C860C38B}" type="presParOf" srcId="{31ABCE1A-3B38-4CDF-B587-9818CC03592F}" destId="{ED27E658-EC6A-4112-9B31-40E3B4AE5596}" srcOrd="2" destOrd="0" presId="urn:microsoft.com/office/officeart/2018/2/layout/IconVerticalSolidList"/>
    <dgm:cxn modelId="{DECA686A-FFDA-406D-93CD-105D57299C47}" type="presParOf" srcId="{31ABCE1A-3B38-4CDF-B587-9818CC03592F}" destId="{42C455FB-2754-4AE8-A251-DDEE0E2C3208}" srcOrd="3" destOrd="0" presId="urn:microsoft.com/office/officeart/2018/2/layout/IconVerticalSolidList"/>
    <dgm:cxn modelId="{3955A4ED-1DF0-4D68-B1FE-556319DBFD4F}" type="presParOf" srcId="{23C3315F-4B0D-465E-BE4F-3C1FC139D6B9}" destId="{CE43E024-79FA-48E0-9F51-6DC5F51FD8B2}" srcOrd="1" destOrd="0" presId="urn:microsoft.com/office/officeart/2018/2/layout/IconVerticalSolidList"/>
    <dgm:cxn modelId="{9254F8CD-54F7-4E8F-B32A-5A21154EA453}" type="presParOf" srcId="{23C3315F-4B0D-465E-BE4F-3C1FC139D6B9}" destId="{15FCBC77-1F1D-46A2-91B5-04B01E5C53DF}" srcOrd="2" destOrd="0" presId="urn:microsoft.com/office/officeart/2018/2/layout/IconVerticalSolidList"/>
    <dgm:cxn modelId="{1A32FF0F-0586-461D-B199-9885C2B0F214}" type="presParOf" srcId="{15FCBC77-1F1D-46A2-91B5-04B01E5C53DF}" destId="{D8AC4AA1-71BF-4E3C-BA51-C79F815320B0}" srcOrd="0" destOrd="0" presId="urn:microsoft.com/office/officeart/2018/2/layout/IconVerticalSolidList"/>
    <dgm:cxn modelId="{5AE8C42E-2F21-426C-9C65-AC8AC1065A55}" type="presParOf" srcId="{15FCBC77-1F1D-46A2-91B5-04B01E5C53DF}" destId="{EB5D068C-6664-4DA1-BA00-4B248FCB87B0}" srcOrd="1" destOrd="0" presId="urn:microsoft.com/office/officeart/2018/2/layout/IconVerticalSolidList"/>
    <dgm:cxn modelId="{24922296-E994-4C98-AA17-583BAA9FFEC5}" type="presParOf" srcId="{15FCBC77-1F1D-46A2-91B5-04B01E5C53DF}" destId="{A307F69F-898F-4238-95D3-5010D86CB7FB}" srcOrd="2" destOrd="0" presId="urn:microsoft.com/office/officeart/2018/2/layout/IconVerticalSolidList"/>
    <dgm:cxn modelId="{D2A86D72-BCA5-49A8-A6FB-529EFDD039E4}" type="presParOf" srcId="{15FCBC77-1F1D-46A2-91B5-04B01E5C53DF}" destId="{0F0D8B84-51D1-482F-ADA5-2F57C1571916}" srcOrd="3" destOrd="0" presId="urn:microsoft.com/office/officeart/2018/2/layout/IconVerticalSolidList"/>
    <dgm:cxn modelId="{226E340E-E1D6-442E-B624-7461DD76A4DC}" type="presParOf" srcId="{23C3315F-4B0D-465E-BE4F-3C1FC139D6B9}" destId="{16E06D99-4044-4C2D-8FB8-19085473D606}" srcOrd="3" destOrd="0" presId="urn:microsoft.com/office/officeart/2018/2/layout/IconVerticalSolidList"/>
    <dgm:cxn modelId="{AD2F1CE0-C8C6-4746-AB8A-B83B0C923F5B}" type="presParOf" srcId="{23C3315F-4B0D-465E-BE4F-3C1FC139D6B9}" destId="{DDCE6942-AEAC-4EE3-996C-BFAC788BCB63}" srcOrd="4" destOrd="0" presId="urn:microsoft.com/office/officeart/2018/2/layout/IconVerticalSolidList"/>
    <dgm:cxn modelId="{D75C2166-55FF-4813-A4D7-3AF6F630EE9B}" type="presParOf" srcId="{DDCE6942-AEAC-4EE3-996C-BFAC788BCB63}" destId="{7C3573C2-E71D-45A3-817B-6573A96F8C2C}" srcOrd="0" destOrd="0" presId="urn:microsoft.com/office/officeart/2018/2/layout/IconVerticalSolidList"/>
    <dgm:cxn modelId="{4A9DC59C-78A4-4999-BC58-45C951EBEA10}" type="presParOf" srcId="{DDCE6942-AEAC-4EE3-996C-BFAC788BCB63}" destId="{33EF3A08-BEC0-45CB-90C6-FD14339F6DE3}" srcOrd="1" destOrd="0" presId="urn:microsoft.com/office/officeart/2018/2/layout/IconVerticalSolidList"/>
    <dgm:cxn modelId="{DEB8DBBC-172A-465E-A98B-90B36B31DD6E}" type="presParOf" srcId="{DDCE6942-AEAC-4EE3-996C-BFAC788BCB63}" destId="{E3E01979-783A-4264-8380-F49693232555}" srcOrd="2" destOrd="0" presId="urn:microsoft.com/office/officeart/2018/2/layout/IconVerticalSolidList"/>
    <dgm:cxn modelId="{DC4FD1C6-BD43-400B-B033-C8E22EB16254}" type="presParOf" srcId="{DDCE6942-AEAC-4EE3-996C-BFAC788BCB63}" destId="{C56ED833-5448-4C29-9DC9-73351032DF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C1480-0625-4B3E-8B24-EDE64D4BA671}">
      <dsp:nvSpPr>
        <dsp:cNvPr id="0" name=""/>
        <dsp:cNvSpPr/>
      </dsp:nvSpPr>
      <dsp:spPr>
        <a:xfrm>
          <a:off x="658280" y="352801"/>
          <a:ext cx="982345" cy="982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F3B9C-3A12-4D8C-9650-25AFD007069C}">
      <dsp:nvSpPr>
        <dsp:cNvPr id="0" name=""/>
        <dsp:cNvSpPr/>
      </dsp:nvSpPr>
      <dsp:spPr>
        <a:xfrm>
          <a:off x="57958" y="1652604"/>
          <a:ext cx="21829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size too short</a:t>
          </a:r>
          <a:r>
            <a:rPr lang="en-US" sz="1500" kern="1200"/>
            <a:t>: 56 bits → vulnerable to brute-force attacks.</a:t>
          </a:r>
        </a:p>
      </dsp:txBody>
      <dsp:txXfrm>
        <a:off x="57958" y="1652604"/>
        <a:ext cx="2182990" cy="720000"/>
      </dsp:txXfrm>
    </dsp:sp>
    <dsp:sp modelId="{18F221F9-7928-4C33-94B4-99E75E798556}">
      <dsp:nvSpPr>
        <dsp:cNvPr id="0" name=""/>
        <dsp:cNvSpPr/>
      </dsp:nvSpPr>
      <dsp:spPr>
        <a:xfrm>
          <a:off x="3223293" y="352801"/>
          <a:ext cx="982345" cy="982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CE5B2-7070-45D0-A3D4-604538DE29CA}">
      <dsp:nvSpPr>
        <dsp:cNvPr id="0" name=""/>
        <dsp:cNvSpPr/>
      </dsp:nvSpPr>
      <dsp:spPr>
        <a:xfrm>
          <a:off x="2622971" y="1652604"/>
          <a:ext cx="21829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Cracked by the EFF in </a:t>
          </a:r>
          <a:r>
            <a:rPr lang="en-US" sz="1500" b="1" kern="1200"/>
            <a:t>56 hours (1998)</a:t>
          </a:r>
          <a:r>
            <a:rPr lang="en-US" sz="1500" kern="1200"/>
            <a:t> using dedicated hardware.</a:t>
          </a:r>
        </a:p>
      </dsp:txBody>
      <dsp:txXfrm>
        <a:off x="2622971" y="1652604"/>
        <a:ext cx="2182990" cy="720000"/>
      </dsp:txXfrm>
    </dsp:sp>
    <dsp:sp modelId="{F542FD1A-361B-4CB0-81E2-90F427287E9E}">
      <dsp:nvSpPr>
        <dsp:cNvPr id="0" name=""/>
        <dsp:cNvSpPr/>
      </dsp:nvSpPr>
      <dsp:spPr>
        <a:xfrm>
          <a:off x="658280" y="2918351"/>
          <a:ext cx="982345" cy="982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A2BCF-CB70-4F13-8016-3B3B3F36CE81}">
      <dsp:nvSpPr>
        <dsp:cNvPr id="0" name=""/>
        <dsp:cNvSpPr/>
      </dsp:nvSpPr>
      <dsp:spPr>
        <a:xfrm>
          <a:off x="57958" y="4218154"/>
          <a:ext cx="21829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Cannot withstand </a:t>
          </a:r>
          <a:r>
            <a:rPr lang="en-US" sz="1500" b="1" kern="1200"/>
            <a:t>modern computing power</a:t>
          </a:r>
          <a:r>
            <a:rPr lang="en-US" sz="1500" kern="1200"/>
            <a:t>.</a:t>
          </a:r>
        </a:p>
      </dsp:txBody>
      <dsp:txXfrm>
        <a:off x="57958" y="4218154"/>
        <a:ext cx="2182990" cy="720000"/>
      </dsp:txXfrm>
    </dsp:sp>
    <dsp:sp modelId="{C5F10429-DDFA-4457-BC55-185BE2A8A519}">
      <dsp:nvSpPr>
        <dsp:cNvPr id="0" name=""/>
        <dsp:cNvSpPr/>
      </dsp:nvSpPr>
      <dsp:spPr>
        <a:xfrm>
          <a:off x="3223293" y="2918351"/>
          <a:ext cx="982345" cy="982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1EC42-BB03-48DD-BC0F-0BE162BAACA1}">
      <dsp:nvSpPr>
        <dsp:cNvPr id="0" name=""/>
        <dsp:cNvSpPr/>
      </dsp:nvSpPr>
      <dsp:spPr>
        <a:xfrm>
          <a:off x="2622971" y="4218154"/>
          <a:ext cx="218299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Insecure for use in most modern systems.</a:t>
          </a:r>
        </a:p>
      </dsp:txBody>
      <dsp:txXfrm>
        <a:off x="2622971" y="4218154"/>
        <a:ext cx="218299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154F-A7DA-4AF5-A62C-BF8DF5151507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DC36F-6F5D-426E-97A5-A8928A44F61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455FB-2754-4AE8-A251-DDEE0E2C3208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 was revolutionary, but now outdated.</a:t>
          </a:r>
        </a:p>
      </dsp:txBody>
      <dsp:txXfrm>
        <a:off x="1844034" y="682"/>
        <a:ext cx="4401230" cy="1596566"/>
      </dsp:txXfrm>
    </dsp:sp>
    <dsp:sp modelId="{D8AC4AA1-71BF-4E3C-BA51-C79F815320B0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D068C-6664-4DA1-BA00-4B248FCB87B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D8B84-51D1-482F-ADA5-2F57C1571916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AES is faster, stronger, and scalable.</a:t>
          </a:r>
        </a:p>
      </dsp:txBody>
      <dsp:txXfrm>
        <a:off x="1844034" y="1996390"/>
        <a:ext cx="4401230" cy="1596566"/>
      </dsp:txXfrm>
    </dsp:sp>
    <dsp:sp modelId="{7C3573C2-E71D-45A3-817B-6573A96F8C2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F3A08-BEC0-45CB-90C6-FD14339F6DE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ED833-5448-4C29-9DC9-73351032DFA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Understanding cryptographic evolution helps improve security standards.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61E1-02FC-9402-DB71-39E3F54D3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036A-B860-304D-1BD3-3AD27F233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460A9-E19D-D8BD-4892-5CC986A8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7AC7-233E-9FF9-3436-7C03A9C3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C573-18DA-108D-E452-D259F976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9B43-A8F8-06AC-4DFA-CDFE2DFB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B604E-DF1D-C7C2-1D00-7CCE4E1AA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553F4-7465-C521-EBFB-EE772EDF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AC88-00E1-70F6-5133-F47D20E3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7E2C-44F5-D03C-4ACE-9677B1B0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FA6A6-FD9D-F71E-AB1C-4D40F8B5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61C29-D146-678D-52A6-F07A668B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E554-2016-0D6C-B504-7935644C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3232F-CBE7-8619-83B2-41FEC960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4A4E-9F9C-AF91-ED6C-09E40974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0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6B5F-7EF5-EC02-D724-D4999F6C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D9E3-FA96-74C5-6982-8E20ACDA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A5ECE-0F6B-B115-F2A1-25D6EEF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4297-0D92-F752-80E4-8E54ADE4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AA35F-6CF8-8E8D-BA5B-DA8DB421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3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9E8E-0925-1FED-0F7E-3570B5D4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68F9-07DC-9547-F0D4-52A2166C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28A74-7E6E-DE26-5F32-051F1B10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11E9-A897-9314-860B-9461F034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A91A-82EA-905D-6469-BD70329C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A210-81DD-4C8B-7282-BD461523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ED22B-A352-E8DA-458A-8C6A2A28D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D19CF-37EE-3DE5-254E-93F3A0B56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4F660-A1BA-FD87-748F-C6525A73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EC1A3-C528-8DEF-D683-34E97D8A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0C936-FE32-1B3B-45D2-2A8E1E6B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CE35-8CC9-38B0-80E8-52F79AD4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DE47-51EC-F60B-B7EB-E57D863D3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7D515-EBAD-2DA7-634E-8970A8549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431B5-7B26-0F73-C177-0CCB23C52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790CC-C3D8-F4C3-5E08-9E0635EA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4827B-113C-4CAF-8626-CB9C357A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9C916-1CFF-FC60-BA9F-64619D39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A6095-94B6-0EB7-A18F-393FEC28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CEC1-3F18-A637-D018-FE1D00A1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8C03B-83E6-6452-619A-E40D94E4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C3AE6-B40E-2B94-50CE-B9553D2B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F728-ECC1-C373-8F7F-8F78302D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CD649-D0A5-5895-3548-47D37C0C4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78B4B-320B-F2F8-58C9-21120955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E88D1-8348-A05B-53DD-14F9743D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EFB7-B4EA-505C-7EBA-983640E7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91C31-A1D6-F2B1-EC40-EDD42408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60A8E-7FA9-E990-5B71-14956EAA8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8586E-8387-08D5-F660-816E17B6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64DB6-4D03-B305-3AEE-71443AD8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FE09-EB56-AE54-8949-46C629A3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666C-472E-8D07-A1E7-25A45996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D142A-3870-5D50-F730-1B1819D92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28C3E-4C45-530F-0895-20697A81C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3B1D1-625D-4A41-E40D-9A8909DF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3F78-E395-D2CA-A808-A4AE70FD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B9A9-F8DE-6BED-5014-407CBEE4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6F9D5-9387-BB37-6BBE-07184D63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A413-E581-AAE2-24D3-BD370CCA5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0501-0692-3E42-4BED-20832B617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EB49D-8D6F-4736-8215-69399D26A9F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87EB-1616-D0B0-3BD0-F1F0F3BD5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2160-424B-71AE-C0C4-64479FDC2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67BE1-37A9-489D-A92F-EA12B3FE3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3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01/9781439821916" TargetMode="External"/><Relationship Id="rId2" Type="http://schemas.openxmlformats.org/officeDocument/2006/relationships/hyperlink" Target="https://doi.org/10.1007/978-3-662-04722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3-540-46035-7_35" TargetMode="External"/><Relationship Id="rId5" Type="http://schemas.openxmlformats.org/officeDocument/2006/relationships/hyperlink" Target="https://doi.org/10.6028/jres.106.022" TargetMode="External"/><Relationship Id="rId4" Type="http://schemas.openxmlformats.org/officeDocument/2006/relationships/hyperlink" Target="https://doi.org/10.1007/BF0019672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dlock on computer motherboard">
            <a:extLst>
              <a:ext uri="{FF2B5EF4-FFF2-40B4-BE49-F238E27FC236}">
                <a16:creationId xmlns:a16="http://schemas.microsoft.com/office/drawing/2014/main" id="{2D3B8D3B-E038-10A0-930F-5E3A8964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DFC15-5ECE-EE90-DA5F-BB3975086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Evolution of Encryption: From DES to AES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AE8F9-D5CF-2297-A07A-21E6B9CFE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Nithish Sunkara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Mallikarjun Reddy </a:t>
            </a:r>
            <a:r>
              <a:rPr lang="en-US" sz="2000" dirty="0" err="1">
                <a:solidFill>
                  <a:srgbClr val="FFFFFF"/>
                </a:solidFill>
              </a:rPr>
              <a:t>Theepireddy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err="1">
                <a:solidFill>
                  <a:srgbClr val="FFFFFF"/>
                </a:solidFill>
              </a:rPr>
              <a:t>Venakata</a:t>
            </a:r>
            <a:r>
              <a:rPr lang="en-US" sz="2000" dirty="0">
                <a:solidFill>
                  <a:srgbClr val="FFFFFF"/>
                </a:solidFill>
              </a:rPr>
              <a:t> Ganesh </a:t>
            </a:r>
            <a:r>
              <a:rPr lang="en-US" sz="2000" dirty="0" err="1">
                <a:solidFill>
                  <a:srgbClr val="FFFFFF"/>
                </a:solidFill>
              </a:rPr>
              <a:t>Upputuri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Indiana Institute of Technology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IS 5700 – Information Security &amp; IT Governance</a:t>
            </a:r>
          </a:p>
          <a:p>
            <a:r>
              <a:rPr lang="en-US" sz="2000" dirty="0" err="1">
                <a:solidFill>
                  <a:srgbClr val="FFFFFF"/>
                </a:solidFill>
              </a:rPr>
              <a:t>Changhao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Chenli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April 28, 2025 </a:t>
            </a:r>
          </a:p>
        </p:txBody>
      </p:sp>
    </p:spTree>
    <p:extLst>
      <p:ext uri="{BB962C8B-B14F-4D97-AF65-F5344CB8AC3E}">
        <p14:creationId xmlns:p14="http://schemas.microsoft.com/office/powerpoint/2010/main" val="88225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61FBC69-D15E-EB01-3A99-F765266947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257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9A5DC-C750-04B9-05DF-DFFC779C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Real-World Applications of AES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5B818-7A4B-9A94-BC92-AC3657013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1248" y="3502152"/>
            <a:ext cx="10506456" cy="2670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WiFi Security – WPA2/WPA3 Standards</a:t>
            </a:r>
          </a:p>
          <a:p>
            <a:r>
              <a:rPr lang="en-US" sz="2000">
                <a:solidFill>
                  <a:schemeClr val="bg1"/>
                </a:solidFill>
              </a:rPr>
              <a:t>Secure Messaging – Signal, Whatsapp use AES</a:t>
            </a:r>
          </a:p>
          <a:p>
            <a:r>
              <a:rPr lang="en-US" sz="2000">
                <a:solidFill>
                  <a:schemeClr val="bg1"/>
                </a:solidFill>
              </a:rPr>
              <a:t>Data Encryption – FileVault, BitLocker, VeraCrypt</a:t>
            </a:r>
          </a:p>
          <a:p>
            <a:r>
              <a:rPr lang="en-US" sz="2000">
                <a:solidFill>
                  <a:schemeClr val="bg1"/>
                </a:solidFill>
              </a:rPr>
              <a:t>Vitual Private Networks(VPNs) – AES -256 in Open VPN/IPSec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79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FA7F6-6E68-9868-EB83-A030F7D7E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r="303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C0A5-A100-63B4-B249-848A8162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BF07-9376-4D3A-209C-3F505E67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34201"/>
            <a:ext cx="6092951" cy="4522184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AES is secure but: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vulnerable to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side-channel attacks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(timing, power analysis)</a:t>
            </a:r>
          </a:p>
          <a:p>
            <a:pPr lvl="2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management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critical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implementation matters (avoid weak random numbers)</a:t>
            </a:r>
          </a:p>
        </p:txBody>
      </p:sp>
    </p:spTree>
    <p:extLst>
      <p:ext uri="{BB962C8B-B14F-4D97-AF65-F5344CB8AC3E}">
        <p14:creationId xmlns:p14="http://schemas.microsoft.com/office/powerpoint/2010/main" val="377118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4992-C978-120E-7181-9938EAAC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Outlook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3DC0D-A34A-5892-95C4-E8EB505C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0" r="28910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E5A8B-1D30-4CB8-2211-68265754A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AES remains the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symmetric cipher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into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Post-Quantum Cryptography (PQC)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Hardware-based encryption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Trust models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gaining popularity.</a:t>
            </a:r>
          </a:p>
        </p:txBody>
      </p:sp>
    </p:spTree>
    <p:extLst>
      <p:ext uri="{BB962C8B-B14F-4D97-AF65-F5344CB8AC3E}">
        <p14:creationId xmlns:p14="http://schemas.microsoft.com/office/powerpoint/2010/main" val="152484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0D40F-89E9-2876-6B55-1756FEDD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734" y="277753"/>
            <a:ext cx="6245265" cy="6667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812607D-FA16-E7AF-CFD7-78C507654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80371"/>
              </p:ext>
            </p:extLst>
          </p:nvPr>
        </p:nvGraphicFramePr>
        <p:xfrm>
          <a:off x="5946735" y="1126467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35D7BB3-4324-484E-C2C2-ADDC21905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946735" cy="68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3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FB59-D3B6-A50D-D85B-9999864B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B30D-BA6B-89FC-2DA6-3241DD980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Daemen, J., &amp; Rijmen, V. (2002).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design of Rijndael: AES — the Advanced Encryption Standard.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Springer-Verlag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https://doi.org/10.1007/978-3-662-04722-4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Menezes, A. J., van Oorschot, P. C., &amp; Vanstone, S. A. (1996).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Handbook of applied cryptography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CRC Press.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https://doi.org/10.1201/9781439821916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Biham, E., &amp; Shamir, A. (1991).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Differential cryptanalysis of DES-like cryptosystems.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Cryptology, 4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3–72.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https://doi.org/10.1007/BF00196725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Nechvatal, J., Barker, E., Bassham, L., Burr, W., Dworkin, M., Foti, J., &amp; Roback, E. (2001).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Report on the development of the Advanced Encryption Standard (AES).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Research of the National Institute of Standards and Technology, 106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511–577.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https://doi.org/10.6028/jres.106.022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Vaudenay, S. (2001).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Security flaws induced by CBC padding — Applications to SSL, IPSEC, WTLS....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in Cryptology – EUROCRYPT 2002, Lecture Notes in Computer Science, 2332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534–545.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https://doi.org/10.1007/3-540-46035-7_35</a:t>
            </a:r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Kelsey, J., Schneier, B., Wagner, D., &amp; Hall, C. (1997).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Side channel cryptanalysis of product ciphers. </a:t>
            </a:r>
            <a:r>
              <a:rPr lang="en-US" sz="16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Journal of Computer Security, 5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55–68. https://doi.org/10.3233/JCS-1997-5104</a:t>
            </a:r>
          </a:p>
        </p:txBody>
      </p:sp>
    </p:spTree>
    <p:extLst>
      <p:ext uri="{BB962C8B-B14F-4D97-AF65-F5344CB8AC3E}">
        <p14:creationId xmlns:p14="http://schemas.microsoft.com/office/powerpoint/2010/main" val="330675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5C47-7FF6-27A3-65DD-4B7EF84C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825C0-712D-920A-736F-A1C9B2E3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45" r="250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7F83-4D05-3CCA-2F11-A223D33A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Cryptography is the science of securing information.</a:t>
            </a:r>
          </a:p>
          <a:p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protects data from unauthorized access.</a:t>
            </a:r>
          </a:p>
          <a:p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major types: </a:t>
            </a:r>
            <a:r>
              <a:rPr lang="en-US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(same key) and </a:t>
            </a:r>
            <a:r>
              <a:rPr lang="en-US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(public/private keys).</a:t>
            </a:r>
          </a:p>
          <a:p>
            <a:endParaRPr lang="en-US" sz="17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We'll focus on </a:t>
            </a:r>
            <a:r>
              <a:rPr lang="en-US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 and AES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both are symmetric encryption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67767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electronic circuit board in blue color">
            <a:extLst>
              <a:ext uri="{FF2B5EF4-FFF2-40B4-BE49-F238E27FC236}">
                <a16:creationId xmlns:a16="http://schemas.microsoft.com/office/drawing/2014/main" id="{C1081A02-8683-C8DC-3C9C-CFECE963F1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83" r="41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1DBBA5-A83F-8C75-8822-B23DFEF5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Symmetric Cryptography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771E-0F2D-2809-A059-1640F226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the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key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both encryption and decryption.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and more efficient for large amounts of data.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Commonly used in:</a:t>
            </a:r>
          </a:p>
          <a:p>
            <a:pPr lvl="3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Encryption</a:t>
            </a:r>
          </a:p>
          <a:p>
            <a:pPr lvl="3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communications</a:t>
            </a:r>
          </a:p>
          <a:p>
            <a:pPr lvl="3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at rest</a:t>
            </a:r>
          </a:p>
          <a:p>
            <a:r>
              <a:rPr lang="fr-FR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 DES, AES, Blowfish, RC4</a:t>
            </a:r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28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pattern of letters and numbers">
            <a:extLst>
              <a:ext uri="{FF2B5EF4-FFF2-40B4-BE49-F238E27FC236}">
                <a16:creationId xmlns:a16="http://schemas.microsoft.com/office/drawing/2014/main" id="{8BC89EBB-CE51-11C2-4BE8-20440FEF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87" r="25254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EBA23-5EFC-9CE3-167A-ECC8318F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0983-5FD1-13A7-9CC0-6C6D732C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Encryption Standard (DES)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introduced by IBM in the 1970s.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by National Institute of Standards and Technology (NIST) in 1977.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cipher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encrypts data in 64-bit blocks.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56-bit key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in early internet and government systems. </a:t>
            </a:r>
          </a:p>
        </p:txBody>
      </p:sp>
    </p:spTree>
    <p:extLst>
      <p:ext uri="{BB962C8B-B14F-4D97-AF65-F5344CB8AC3E}">
        <p14:creationId xmlns:p14="http://schemas.microsoft.com/office/powerpoint/2010/main" val="3655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90D1-380E-B0DE-CA33-4A100CF0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DES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7183-2E94-AAE7-EB50-D78CACE0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 Permutation (IP)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64-bit plaintext.</a:t>
            </a:r>
          </a:p>
          <a:p>
            <a:r>
              <a:rPr lang="en-US" sz="17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rounds of Feistel operations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3"/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Subkey generation</a:t>
            </a:r>
          </a:p>
          <a:p>
            <a:pPr lvl="3"/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Expansion, substitution (S-boxes), permutation</a:t>
            </a:r>
          </a:p>
          <a:p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Permutation (FP) gives 64-bit ciphertext.</a:t>
            </a:r>
          </a:p>
        </p:txBody>
      </p:sp>
      <p:pic>
        <p:nvPicPr>
          <p:cNvPr id="5" name="Picture 4" descr="A diagram of a data encryption standard&#10;&#10;AI-generated content may be incorrect.">
            <a:extLst>
              <a:ext uri="{FF2B5EF4-FFF2-40B4-BE49-F238E27FC236}">
                <a16:creationId xmlns:a16="http://schemas.microsoft.com/office/drawing/2014/main" id="{B4B47DB5-1C58-A935-8ED0-87A356530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134"/>
          <a:stretch/>
        </p:blipFill>
        <p:spPr>
          <a:xfrm>
            <a:off x="4987672" y="787786"/>
            <a:ext cx="6389346" cy="52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8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2A2-9F8B-D286-D614-ED6EFE564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8" y="0"/>
            <a:ext cx="4863921" cy="1238491"/>
          </a:xfrm>
        </p:spPr>
        <p:txBody>
          <a:bodyPr anchor="ctr">
            <a:normAutofit/>
          </a:bodyPr>
          <a:lstStyle/>
          <a:p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Limitations of DES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diagram of a computer security system&#10;&#10;AI-generated content may be incorrect.">
            <a:extLst>
              <a:ext uri="{FF2B5EF4-FFF2-40B4-BE49-F238E27FC236}">
                <a16:creationId xmlns:a16="http://schemas.microsoft.com/office/drawing/2014/main" id="{9CC7F9A9-4267-5D45-F43A-D3D84867C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r="23333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4248C6F-4CFD-F932-EE0F-E55FEE03BB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409" y="949125"/>
          <a:ext cx="4863920" cy="5290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70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F25D-BFF0-BBD6-23B4-39F1826E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AES?</a:t>
            </a:r>
          </a:p>
        </p:txBody>
      </p:sp>
      <p:pic>
        <p:nvPicPr>
          <p:cNvPr id="12" name="Picture 11" descr="Programming data on computer monitor">
            <a:extLst>
              <a:ext uri="{FF2B5EF4-FFF2-40B4-BE49-F238E27FC236}">
                <a16:creationId xmlns:a16="http://schemas.microsoft.com/office/drawing/2014/main" id="{F4113ECD-D26D-4035-E42E-0855E137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64" r="160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0DDC-509D-674D-664B-70E090DC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Encryption Standard (AES)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selected by NIST in 2001.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Rijndael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algorithm designers.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cipher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with:</a:t>
            </a:r>
          </a:p>
          <a:p>
            <a:pPr lvl="2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size: 128 bits</a:t>
            </a:r>
          </a:p>
          <a:p>
            <a:pPr lvl="2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sizes: 128, 192, 256 bits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the global standard for secure encryption.</a:t>
            </a:r>
          </a:p>
        </p:txBody>
      </p:sp>
    </p:spTree>
    <p:extLst>
      <p:ext uri="{BB962C8B-B14F-4D97-AF65-F5344CB8AC3E}">
        <p14:creationId xmlns:p14="http://schemas.microsoft.com/office/powerpoint/2010/main" val="42290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hoodie sitting in front of multiple computers&#10;&#10;AI-generated content may be incorrect.">
            <a:extLst>
              <a:ext uri="{FF2B5EF4-FFF2-40B4-BE49-F238E27FC236}">
                <a16:creationId xmlns:a16="http://schemas.microsoft.com/office/drawing/2014/main" id="{DB522595-D520-B233-CBA4-EF25FECE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1" b="2573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D8162B-6021-C889-E096-035A4F54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AES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8F90-0C32-8C1C-9691-3638E381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Operates on a 4x4 byte matrix (State matrix).</a:t>
            </a:r>
          </a:p>
          <a:p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lvl="2"/>
            <a:r>
              <a:rPr lang="en-US" b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SubBytes</a:t>
            </a:r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(S-box substitution)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ShiftRows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MixColumns</a:t>
            </a:r>
          </a:p>
          <a:p>
            <a:pPr lvl="2"/>
            <a:r>
              <a:rPr lang="en-US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AddRoundKey</a:t>
            </a:r>
          </a:p>
          <a:p>
            <a:r>
              <a:rPr lang="en-US" sz="20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 12, or 14 rounds depending on key length.</a:t>
            </a:r>
          </a:p>
        </p:txBody>
      </p:sp>
    </p:spTree>
    <p:extLst>
      <p:ext uri="{BB962C8B-B14F-4D97-AF65-F5344CB8AC3E}">
        <p14:creationId xmlns:p14="http://schemas.microsoft.com/office/powerpoint/2010/main" val="266635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C182-BEC4-E444-A8FA-A17411B3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Why AES Replaced 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B0314-3235-4C84-A086-03F17B80A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0" b="2630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A6F2-7E61-8FAD-D4AE-F817D26CA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security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key sizes (128, 192, 256 bits)</a:t>
            </a:r>
          </a:p>
          <a:p>
            <a:pPr lvl="1"/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Resistant to brute-force attacks</a:t>
            </a:r>
          </a:p>
          <a:p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performance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in both hardware and software</a:t>
            </a:r>
          </a:p>
          <a:p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design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Simpler to implement securely</a:t>
            </a:r>
          </a:p>
          <a:p>
            <a:r>
              <a:rPr lang="en-US" sz="13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adoption</a:t>
            </a:r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13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in SSL/TLS, WPA2, VPNs, etc.</a:t>
            </a:r>
          </a:p>
        </p:txBody>
      </p:sp>
    </p:spTree>
    <p:extLst>
      <p:ext uri="{BB962C8B-B14F-4D97-AF65-F5344CB8AC3E}">
        <p14:creationId xmlns:p14="http://schemas.microsoft.com/office/powerpoint/2010/main" val="369990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788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Evolution of Encryption: From DES to AES</vt:lpstr>
      <vt:lpstr>Introduction</vt:lpstr>
      <vt:lpstr>Symmetric Cryptography – Overview</vt:lpstr>
      <vt:lpstr>What is DES?</vt:lpstr>
      <vt:lpstr>How DES Works</vt:lpstr>
      <vt:lpstr>Limitations of DES</vt:lpstr>
      <vt:lpstr>What is AES?</vt:lpstr>
      <vt:lpstr>How AES Works</vt:lpstr>
      <vt:lpstr>  Why AES Replaced DES</vt:lpstr>
      <vt:lpstr>Real-World Applications of AES</vt:lpstr>
      <vt:lpstr>Security Challenges</vt:lpstr>
      <vt:lpstr>Future Outlook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Sunkara, Nithish - 01</dc:creator>
  <cp:lastModifiedBy>Sunkara, Nithish - 01</cp:lastModifiedBy>
  <cp:revision>3</cp:revision>
  <dcterms:created xsi:type="dcterms:W3CDTF">2025-04-27T18:31:26Z</dcterms:created>
  <dcterms:modified xsi:type="dcterms:W3CDTF">2025-04-28T23:17:45Z</dcterms:modified>
</cp:coreProperties>
</file>