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7"/>
          <p:cNvSpPr txBox="1"/>
          <p:nvPr>
            <p:ph type="ctrTitle"/>
          </p:nvPr>
        </p:nvSpPr>
        <p:spPr>
          <a:xfrm>
            <a:off x="3195574" y="2067305"/>
            <a:ext cx="58008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Nithish S</a:t>
            </a:r>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C:\Users\Administrator\AppData\Local\Packages\Microsoft.Windows.Photos_8wekyb3d8bbwe\TempState\ShareServiceTempFolder\test1.jpeg" id="196" name="Google Shape;196;p16"/>
          <p:cNvPicPr preferRelativeResize="0"/>
          <p:nvPr/>
        </p:nvPicPr>
        <p:blipFill>
          <a:blip r:embed="rId3">
            <a:alphaModFix/>
          </a:blip>
          <a:stretch>
            <a:fillRect/>
          </a:stretch>
        </p:blipFill>
        <p:spPr>
          <a:xfrm flipH="1" rot="10800000">
            <a:off x="106025" y="2410598"/>
            <a:ext cx="10706200" cy="3964400"/>
          </a:xfrm>
          <a:prstGeom prst="rect">
            <a:avLst/>
          </a:prstGeom>
          <a:noFill/>
          <a:ln>
            <a:noFill/>
          </a:ln>
        </p:spPr>
      </p:pic>
      <p:sp>
        <p:nvSpPr>
          <p:cNvPr id="197" name="Google Shape;19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0" name="Google Shape;200;p16"/>
          <p:cNvPicPr preferRelativeResize="0"/>
          <p:nvPr/>
        </p:nvPicPr>
        <p:blipFill rotWithShape="1">
          <a:blip r:embed="rId4">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293507" y="385444"/>
            <a:ext cx="24372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2" name="Google Shape;20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03" name="Google Shape;203;p16"/>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 Link</a:t>
            </a:r>
            <a:endParaRPr sz="2000">
              <a:latin typeface="Trebuchet MS"/>
              <a:ea typeface="Trebuchet MS"/>
              <a:cs typeface="Trebuchet MS"/>
              <a:sym typeface="Trebuchet MS"/>
            </a:endParaRPr>
          </a:p>
        </p:txBody>
      </p:sp>
      <p:pic>
        <p:nvPicPr>
          <p:cNvPr id="204" name="Google Shape;204;p16"/>
          <p:cNvPicPr preferRelativeResize="0"/>
          <p:nvPr/>
        </p:nvPicPr>
        <p:blipFill>
          <a:blip r:embed="rId5">
            <a:alphaModFix/>
          </a:blip>
          <a:stretch>
            <a:fillRect/>
          </a:stretch>
        </p:blipFill>
        <p:spPr>
          <a:xfrm>
            <a:off x="2831650" y="296750"/>
            <a:ext cx="4844451" cy="2422225"/>
          </a:xfrm>
          <a:prstGeom prst="rect">
            <a:avLst/>
          </a:prstGeom>
          <a:noFill/>
          <a:ln>
            <a:noFill/>
          </a:ln>
        </p:spPr>
      </p:pic>
      <p:pic>
        <p:nvPicPr>
          <p:cNvPr id="205" name="Google Shape;205;p16"/>
          <p:cNvPicPr preferRelativeResize="0"/>
          <p:nvPr/>
        </p:nvPicPr>
        <p:blipFill>
          <a:blip r:embed="rId6">
            <a:alphaModFix/>
          </a:blip>
          <a:stretch>
            <a:fillRect/>
          </a:stretch>
        </p:blipFill>
        <p:spPr>
          <a:xfrm>
            <a:off x="7777050" y="296750"/>
            <a:ext cx="4418475" cy="205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739775" y="2019300"/>
            <a:ext cx="6887100" cy="13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100">
                <a:latin typeface="Calibri"/>
                <a:ea typeface="Calibri"/>
                <a:cs typeface="Calibri"/>
                <a:sym typeface="Calibri"/>
              </a:rPr>
              <a:t>Colon Cancer Detection from pathology images using CNN</a:t>
            </a:r>
            <a:endParaRPr sz="4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1862700" y="1531425"/>
            <a:ext cx="7003200" cy="48504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Problem Statement</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Project Overview</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Who are the end users?</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Solutions and value of propositions</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WOW factor in the solution</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Modelling</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Results</a:t>
            </a:r>
            <a:endParaRPr sz="3200">
              <a:latin typeface="Calibri"/>
              <a:ea typeface="Calibri"/>
              <a:cs typeface="Calibri"/>
              <a:sym typeface="Calibri"/>
            </a:endParaRPr>
          </a:p>
          <a:p>
            <a:pPr indent="0" lvl="0" marL="457200" rtl="0" algn="l">
              <a:spcBef>
                <a:spcPts val="0"/>
              </a:spcBef>
              <a:spcAft>
                <a:spcPts val="0"/>
              </a:spcAft>
              <a:buNone/>
            </a:pPr>
            <a:r>
              <a:t/>
            </a:r>
            <a:endParaRPr sz="3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834075" y="1462075"/>
            <a:ext cx="83691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Colon cancer remains a significant global health concern, demanding timely and accurate diagnosis for effective treatment. Pathology images provide essential insights into tissue characteristics, yet manual interpretation is labor-intensive and prone to subjectivity. Leveraging Convolutional Neural Networks (CNNs), this project seeks to automate the detection of colon cancer from pathology images. Challenges include variability in tissue appearance, image quality, and the presence of confounding factors. By developing a robust CNN model, this endeavor aims to streamline diagnosis, potentially leading to earlier intervention and improved patient prognosis.</a:t>
            </a:r>
            <a:endParaRPr sz="2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739775" y="2232950"/>
            <a:ext cx="8533200" cy="5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500">
                <a:solidFill>
                  <a:schemeClr val="dk1"/>
                </a:solidFill>
                <a:latin typeface="Calibri"/>
                <a:ea typeface="Calibri"/>
                <a:cs typeface="Calibri"/>
                <a:sym typeface="Calibri"/>
              </a:rPr>
              <a:t>This project aims to automate the detection of colon cancer from pathology images using Convolutional Neural Networks (CNNs). By leveraging machine learning techniques, we seek to enhance diagnostic accuracy and efficiency, potentially leading to earlier detection and improved patient outcomes. The project addresses challenges such as variability in tissue appearance and image quality through rigorous model training and optimization. Ultimately, the goal is to contribute to the advancement of cancer diagnosis and treatment through the integration of AI technology with medical imaging.</a:t>
            </a:r>
            <a:endParaRPr sz="2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739775" y="2019300"/>
            <a:ext cx="83691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Pathologists: </a:t>
            </a:r>
            <a:r>
              <a:rPr lang="en-US" sz="1800">
                <a:latin typeface="Calibri"/>
                <a:ea typeface="Calibri"/>
                <a:cs typeface="Calibri"/>
                <a:sym typeface="Calibri"/>
              </a:rPr>
              <a:t>They would benefit from the automated detection system by receiving assistance in analyzing pathology images, leading to more efficient and accurate diagnoses.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Oncologists:</a:t>
            </a:r>
            <a:r>
              <a:rPr lang="en-US" sz="1800">
                <a:latin typeface="Calibri"/>
                <a:ea typeface="Calibri"/>
                <a:cs typeface="Calibri"/>
                <a:sym typeface="Calibri"/>
              </a:rPr>
              <a:t> Oncologists would use the system's outputs to aid in treatment planning and monitoring for patients diagnosed with colon cancer.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Healthcare Providers: </a:t>
            </a:r>
            <a:r>
              <a:rPr lang="en-US" sz="1800">
                <a:latin typeface="Calibri"/>
                <a:ea typeface="Calibri"/>
                <a:cs typeface="Calibri"/>
                <a:sym typeface="Calibri"/>
              </a:rPr>
              <a:t>Hospitals and healthcare facilities would integrate this technology into their diagnostic workflows, potentially improving patient care and outcomes.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Researchers: </a:t>
            </a:r>
            <a:r>
              <a:rPr lang="en-US" sz="1800">
                <a:latin typeface="Calibri"/>
                <a:ea typeface="Calibri"/>
                <a:cs typeface="Calibri"/>
                <a:sym typeface="Calibri"/>
              </a:rPr>
              <a:t>The findings and advancements from this project could also benefit researchers in the field of medical imaging and oncology, facilitating further innovation and discovery.</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Overall, the end users encompass a range of medical professionals involved in colon cancer diagnosis, treatment, and research.</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3"/>
          <p:cNvSpPr txBox="1"/>
          <p:nvPr>
            <p:ph type="title"/>
          </p:nvPr>
        </p:nvSpPr>
        <p:spPr>
          <a:xfrm>
            <a:off x="514565" y="320310"/>
            <a:ext cx="9763200" cy="1121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3562675" y="1277500"/>
            <a:ext cx="76542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latin typeface="Calibri"/>
                <a:ea typeface="Calibri"/>
                <a:cs typeface="Calibri"/>
                <a:sym typeface="Calibri"/>
              </a:rPr>
              <a:t>Solution:</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Our solution automates colon cancer detection using a robust Convolutional Neural Network (CNN) model trained on pathology images. It offers: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latin typeface="Calibri"/>
                <a:ea typeface="Calibri"/>
                <a:cs typeface="Calibri"/>
                <a:sym typeface="Calibri"/>
              </a:rPr>
              <a:t>Value Proposition:</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Enhanced Accuracy: </a:t>
            </a:r>
            <a:r>
              <a:rPr lang="en-US" sz="1800">
                <a:latin typeface="Calibri"/>
                <a:ea typeface="Calibri"/>
                <a:cs typeface="Calibri"/>
                <a:sym typeface="Calibri"/>
              </a:rPr>
              <a:t>Improves colon cancer detection accuracy compared to manual methods.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Efficiency Boost: </a:t>
            </a:r>
            <a:r>
              <a:rPr lang="en-US" sz="1800">
                <a:latin typeface="Calibri"/>
                <a:ea typeface="Calibri"/>
                <a:cs typeface="Calibri"/>
                <a:sym typeface="Calibri"/>
              </a:rPr>
              <a:t>Reduces time and effort in diagnosis, enabling timely interventions.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Early Detection: </a:t>
            </a:r>
            <a:r>
              <a:rPr lang="en-US" sz="1800">
                <a:latin typeface="Calibri"/>
                <a:ea typeface="Calibri"/>
                <a:cs typeface="Calibri"/>
                <a:sym typeface="Calibri"/>
              </a:rPr>
              <a:t>Facilitates early detection, improving patient outcomes.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Seamless Integration: </a:t>
            </a:r>
            <a:r>
              <a:rPr lang="en-US" sz="1800">
                <a:latin typeface="Calibri"/>
                <a:ea typeface="Calibri"/>
                <a:cs typeface="Calibri"/>
                <a:sym typeface="Calibri"/>
              </a:rPr>
              <a:t>Easily integrates into existing healthcare workflows.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Advancing Healthcare:</a:t>
            </a:r>
            <a:r>
              <a:rPr lang="en-US" sz="1800">
                <a:latin typeface="Calibri"/>
                <a:ea typeface="Calibri"/>
                <a:cs typeface="Calibri"/>
                <a:sym typeface="Calibri"/>
              </a:rPr>
              <a:t> Contributes to medical advancements in cancer diagnosis and treatment.</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14"/>
          <p:cNvSpPr/>
          <p:nvPr/>
        </p:nvSpPr>
        <p:spPr>
          <a:xfrm>
            <a:off x="9810750" y="16088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6" name="Google Shape;176;p14"/>
          <p:cNvPicPr preferRelativeResize="0"/>
          <p:nvPr/>
        </p:nvPicPr>
        <p:blipFill rotWithShape="1">
          <a:blip r:embed="rId3">
            <a:alphaModFix/>
          </a:blip>
          <a:srcRect b="0" l="0" r="0" t="0"/>
          <a:stretch/>
        </p:blipFill>
        <p:spPr>
          <a:xfrm>
            <a:off x="66675" y="4342531"/>
            <a:ext cx="1773550" cy="2458319"/>
          </a:xfrm>
          <a:prstGeom prst="rect">
            <a:avLst/>
          </a:prstGeom>
          <a:noFill/>
          <a:ln>
            <a:noFill/>
          </a:ln>
        </p:spPr>
      </p:pic>
      <p:sp>
        <p:nvSpPr>
          <p:cNvPr id="177" name="Google Shape;177;p14"/>
          <p:cNvSpPr txBox="1"/>
          <p:nvPr>
            <p:ph type="title"/>
          </p:nvPr>
        </p:nvSpPr>
        <p:spPr>
          <a:xfrm>
            <a:off x="752475" y="262650"/>
            <a:ext cx="10537500" cy="670800"/>
          </a:xfrm>
          <a:prstGeom prst="rect">
            <a:avLst/>
          </a:prstGeom>
          <a:noFill/>
          <a:ln>
            <a:noFill/>
          </a:ln>
        </p:spPr>
        <p:txBody>
          <a:bodyPr anchorCtr="0" anchor="t" bIns="0" lIns="0" spcFirstLastPara="1" rIns="0" wrap="square" tIns="16500">
            <a:spAutoFit/>
          </a:bodyPr>
          <a:lstStyle/>
          <a:p>
            <a:pPr indent="0" lvl="0" marL="469900" rtl="0" algn="l">
              <a:lnSpc>
                <a:spcPct val="100000"/>
              </a:lnSpc>
              <a:spcBef>
                <a:spcPts val="0"/>
              </a:spcBef>
              <a:spcAft>
                <a:spcPts val="0"/>
              </a:spcAft>
              <a:buNone/>
            </a:pPr>
            <a:r>
              <a:rPr lang="en-US" sz="4250"/>
              <a:t>THE WOW IN YOUR SOLUTION</a:t>
            </a:r>
            <a:endParaRPr sz="4250"/>
          </a:p>
        </p:txBody>
      </p:sp>
      <p:sp>
        <p:nvSpPr>
          <p:cNvPr id="178" name="Google Shape;178;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9" name="Google Shape;179;p14"/>
          <p:cNvSpPr txBox="1"/>
          <p:nvPr/>
        </p:nvSpPr>
        <p:spPr>
          <a:xfrm>
            <a:off x="1266450" y="933450"/>
            <a:ext cx="83691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The "wow" factor in our solution lies in its ability to revolutionize colon cancer diagnosis by seamlessly integrating cutting-edge technology with medical imaging. Here's what makes our solution stand out: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Unprecedented Accuracy: </a:t>
            </a:r>
            <a:r>
              <a:rPr lang="en-US" sz="1800">
                <a:latin typeface="Calibri"/>
                <a:ea typeface="Calibri"/>
                <a:cs typeface="Calibri"/>
                <a:sym typeface="Calibri"/>
              </a:rPr>
              <a:t>Our Convolutional Neural Network (CNN) model achieves unparalleled levels of accuracy in detecting colon cancer, surpassing traditional diagnostic methods.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Rapid Diagnosis: </a:t>
            </a:r>
            <a:r>
              <a:rPr lang="en-US" sz="1800">
                <a:latin typeface="Calibri"/>
                <a:ea typeface="Calibri"/>
                <a:cs typeface="Calibri"/>
                <a:sym typeface="Calibri"/>
              </a:rPr>
              <a:t>By automating the detection process, our solution drastically reduces the time required for diagnosis, enabling swift and efficient patient care.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Early Intervention: </a:t>
            </a:r>
            <a:r>
              <a:rPr lang="en-US" sz="1800">
                <a:latin typeface="Calibri"/>
                <a:ea typeface="Calibri"/>
                <a:cs typeface="Calibri"/>
                <a:sym typeface="Calibri"/>
              </a:rPr>
              <a:t>The early detection capabilities of our system empower healthcare providers to intervene at the earliest stages of colon cancer, potentially saving lives and improving treatment outcomes.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Effortless Integration: </a:t>
            </a:r>
            <a:r>
              <a:rPr lang="en-US" sz="1800">
                <a:latin typeface="Calibri"/>
                <a:ea typeface="Calibri"/>
                <a:cs typeface="Calibri"/>
                <a:sym typeface="Calibri"/>
              </a:rPr>
              <a:t>Our solution seamlessly integrates into existing healthcare systems and workflows, ensuring a smooth transition and minimal disruption to clinical operations.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Transformative Impact: </a:t>
            </a:r>
            <a:r>
              <a:rPr lang="en-US" sz="1800">
                <a:latin typeface="Calibri"/>
                <a:ea typeface="Calibri"/>
                <a:cs typeface="Calibri"/>
                <a:sym typeface="Calibri"/>
              </a:rPr>
              <a:t>By advancing the field of medical imaging and oncology, our solution contributes to groundbreaking advancements in cancer diagnosis and treatment, ultimately reshaping the landscape of healthcare.</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15"/>
          <p:cNvSpPr/>
          <p:nvPr/>
        </p:nvSpPr>
        <p:spPr>
          <a:xfrm>
            <a:off x="10737000" y="1594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0" name="Google Shape;190;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91" name="Google Shape;191;p15"/>
          <p:cNvSpPr txBox="1"/>
          <p:nvPr/>
        </p:nvSpPr>
        <p:spPr>
          <a:xfrm>
            <a:off x="752475" y="1049325"/>
            <a:ext cx="83127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Data Collection and Preprocessing: </a:t>
            </a:r>
            <a:r>
              <a:rPr lang="en-US" sz="1800">
                <a:latin typeface="Calibri"/>
                <a:ea typeface="Calibri"/>
                <a:cs typeface="Calibri"/>
                <a:sym typeface="Calibri"/>
              </a:rPr>
              <a:t>Gather and prepare a dataset of pathology images.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Data Splitting: </a:t>
            </a:r>
            <a:r>
              <a:rPr lang="en-US" sz="1800">
                <a:latin typeface="Calibri"/>
                <a:ea typeface="Calibri"/>
                <a:cs typeface="Calibri"/>
                <a:sym typeface="Calibri"/>
              </a:rPr>
              <a:t>Divide the dataset into training, validation, and testing sets.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Model Architecture Design: </a:t>
            </a:r>
            <a:r>
              <a:rPr lang="en-US" sz="1800">
                <a:latin typeface="Calibri"/>
                <a:ea typeface="Calibri"/>
                <a:cs typeface="Calibri"/>
                <a:sym typeface="Calibri"/>
              </a:rPr>
              <a:t>Design the structure and parameters of the CNN model.</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Model Training:</a:t>
            </a:r>
            <a:r>
              <a:rPr lang="en-US" sz="1800">
                <a:latin typeface="Calibri"/>
                <a:ea typeface="Calibri"/>
                <a:cs typeface="Calibri"/>
                <a:sym typeface="Calibri"/>
              </a:rPr>
              <a:t> Train the CNN model on the training dataset to learn features and make predictions.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Model Evaluation:</a:t>
            </a:r>
            <a:r>
              <a:rPr lang="en-US" sz="1800">
                <a:latin typeface="Calibri"/>
                <a:ea typeface="Calibri"/>
                <a:cs typeface="Calibri"/>
                <a:sym typeface="Calibri"/>
              </a:rPr>
              <a:t> Assess the model's performance using the validation set.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Model Testing:</a:t>
            </a:r>
            <a:r>
              <a:rPr lang="en-US" sz="1800">
                <a:latin typeface="Calibri"/>
                <a:ea typeface="Calibri"/>
                <a:cs typeface="Calibri"/>
                <a:sym typeface="Calibri"/>
              </a:rPr>
              <a:t> Evaluate the model's generalization on unseen data using the testing set.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Model Deployment: </a:t>
            </a:r>
            <a:r>
              <a:rPr lang="en-US" sz="1800">
                <a:latin typeface="Calibri"/>
                <a:ea typeface="Calibri"/>
                <a:cs typeface="Calibri"/>
                <a:sym typeface="Calibri"/>
              </a:rPr>
              <a:t>Deploy the trained model for practical use in detecting colon cancer.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Continuous Improvement:</a:t>
            </a:r>
            <a:r>
              <a:rPr lang="en-US" sz="1800">
                <a:latin typeface="Calibri"/>
                <a:ea typeface="Calibri"/>
                <a:cs typeface="Calibri"/>
                <a:sym typeface="Calibri"/>
              </a:rPr>
              <a:t> Monitor and update the model to maintain effectiveness over time.</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