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7" r:id="rId4"/>
    <p:sldId id="257" r:id="rId5"/>
    <p:sldId id="259" r:id="rId6"/>
    <p:sldId id="264" r:id="rId7"/>
    <p:sldId id="260" r:id="rId8"/>
    <p:sldId id="269" r:id="rId9"/>
    <p:sldId id="265" r:id="rId10"/>
    <p:sldId id="266" r:id="rId11"/>
    <p:sldId id="263" r:id="rId12"/>
    <p:sldId id="26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hish Kumar Reddy" initials="NKR" lastIdx="1" clrIdx="0">
    <p:extLst>
      <p:ext uri="{19B8F6BF-5375-455C-9EA6-DF929625EA0E}">
        <p15:presenceInfo xmlns:p15="http://schemas.microsoft.com/office/powerpoint/2012/main" userId="b2fd67feddd8e1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9F81E12-0930-4F15-BBEF-13E15C1AFB6B}" type="datetimeFigureOut">
              <a:rPr lang="en-IN" smtClean="0"/>
              <a:t>15-04-2022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285482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F81E12-0930-4F15-BBEF-13E15C1AFB6B}"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330671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F81E12-0930-4F15-BBEF-13E15C1AFB6B}"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2277796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F81E12-0930-4F15-BBEF-13E15C1AFB6B}"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8410C-7AE5-49D0-BA39-4059B45FBD35}"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0843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F81E12-0930-4F15-BBEF-13E15C1AFB6B}"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523855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F81E12-0930-4F15-BBEF-13E15C1AFB6B}" type="datetimeFigureOut">
              <a:rPr lang="en-IN" smtClean="0"/>
              <a:t>15-04-2022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4245967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F81E12-0930-4F15-BBEF-13E15C1AFB6B}" type="datetimeFigureOut">
              <a:rPr lang="en-IN" smtClean="0"/>
              <a:t>15-04-2022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161919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81E12-0930-4F15-BBEF-13E15C1AFB6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1979772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81E12-0930-4F15-BBEF-13E15C1AFB6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222139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81E12-0930-4F15-BBEF-13E15C1AFB6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420734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81E12-0930-4F15-BBEF-13E15C1AFB6B}" type="datetimeFigureOut">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42418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81E12-0930-4F15-BBEF-13E15C1AFB6B}"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409636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81E12-0930-4F15-BBEF-13E15C1AFB6B}" type="datetimeFigureOut">
              <a:rPr lang="en-IN" smtClean="0"/>
              <a:t>15-04-2022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79847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F81E12-0930-4F15-BBEF-13E15C1AFB6B}" type="datetimeFigureOut">
              <a:rPr lang="en-IN" smtClean="0"/>
              <a:t>15-04-2022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232750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81E12-0930-4F15-BBEF-13E15C1AFB6B}" type="datetimeFigureOut">
              <a:rPr lang="en-IN" smtClean="0"/>
              <a:t>15-04-2022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289296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F81E12-0930-4F15-BBEF-13E15C1AFB6B}"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298000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F81E12-0930-4F15-BBEF-13E15C1AFB6B}" type="datetimeFigureOut">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8410C-7AE5-49D0-BA39-4059B45FBD35}" type="slidenum">
              <a:rPr lang="en-IN" smtClean="0"/>
              <a:t>‹#›</a:t>
            </a:fld>
            <a:endParaRPr lang="en-IN"/>
          </a:p>
        </p:txBody>
      </p:sp>
    </p:spTree>
    <p:extLst>
      <p:ext uri="{BB962C8B-B14F-4D97-AF65-F5344CB8AC3E}">
        <p14:creationId xmlns:p14="http://schemas.microsoft.com/office/powerpoint/2010/main" val="3388434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9F81E12-0930-4F15-BBEF-13E15C1AFB6B}" type="datetimeFigureOut">
              <a:rPr lang="en-IN" smtClean="0"/>
              <a:t>15-04-2022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A98410C-7AE5-49D0-BA39-4059B45FBD35}" type="slidenum">
              <a:rPr lang="en-IN" smtClean="0"/>
              <a:t>‹#›</a:t>
            </a:fld>
            <a:endParaRPr lang="en-IN"/>
          </a:p>
        </p:txBody>
      </p:sp>
    </p:spTree>
    <p:extLst>
      <p:ext uri="{BB962C8B-B14F-4D97-AF65-F5344CB8AC3E}">
        <p14:creationId xmlns:p14="http://schemas.microsoft.com/office/powerpoint/2010/main" val="201349693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roquest.com/docview/215642889?pq-origsite=gscholar&amp;fromopenview=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ideas.repec.org/a/spr/jglopt/v75y2019i2d10.1007_s10898-019-00793-y.html" TargetMode="External"/><Relationship Id="rId2" Type="http://schemas.openxmlformats.org/officeDocument/2006/relationships/hyperlink" Target="https://www.tandfonline.com/author/Kojima%2C+Masakaz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683B-A3FE-492E-B75E-FBF52C189769}"/>
              </a:ext>
            </a:extLst>
          </p:cNvPr>
          <p:cNvSpPr>
            <a:spLocks noGrp="1"/>
          </p:cNvSpPr>
          <p:nvPr>
            <p:ph type="ctrTitle"/>
          </p:nvPr>
        </p:nvSpPr>
        <p:spPr>
          <a:xfrm>
            <a:off x="284697" y="1222732"/>
            <a:ext cx="8307166" cy="59475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pPr algn="l"/>
            <a:r>
              <a:rPr lang="en-IN" sz="5400" dirty="0">
                <a:solidFill>
                  <a:schemeClr val="accent1">
                    <a:lumMod val="75000"/>
                  </a:schemeClr>
                </a:solidFill>
              </a:rPr>
              <a:t>MATHEMATICAL PROGRAMMING-II</a:t>
            </a:r>
          </a:p>
        </p:txBody>
      </p:sp>
      <p:sp>
        <p:nvSpPr>
          <p:cNvPr id="4" name="Rectangle: Rounded Corners 3">
            <a:extLst>
              <a:ext uri="{FF2B5EF4-FFF2-40B4-BE49-F238E27FC236}">
                <a16:creationId xmlns:a16="http://schemas.microsoft.com/office/drawing/2014/main" id="{1E7C05DF-620D-463A-916F-01205F1B8177}"/>
              </a:ext>
            </a:extLst>
          </p:cNvPr>
          <p:cNvSpPr/>
          <p:nvPr/>
        </p:nvSpPr>
        <p:spPr>
          <a:xfrm>
            <a:off x="7082117" y="4087906"/>
            <a:ext cx="4916333" cy="219402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B4DE31FD-9D8D-40A9-8342-76AFC00F1103}"/>
              </a:ext>
            </a:extLst>
          </p:cNvPr>
          <p:cNvSpPr txBox="1"/>
          <p:nvPr/>
        </p:nvSpPr>
        <p:spPr>
          <a:xfrm>
            <a:off x="7525063" y="4383741"/>
            <a:ext cx="5280212" cy="1477328"/>
          </a:xfrm>
          <a:prstGeom prst="rect">
            <a:avLst/>
          </a:prstGeom>
          <a:noFill/>
        </p:spPr>
        <p:txBody>
          <a:bodyPr wrap="square" rtlCol="0">
            <a:spAutoFit/>
          </a:bodyPr>
          <a:lstStyle/>
          <a:p>
            <a:r>
              <a:rPr lang="en-IN" dirty="0">
                <a:solidFill>
                  <a:schemeClr val="bg1"/>
                </a:solidFill>
              </a:rPr>
              <a:t>NITHISH              -------- 2010030118</a:t>
            </a:r>
          </a:p>
          <a:p>
            <a:endParaRPr lang="en-IN" dirty="0">
              <a:solidFill>
                <a:schemeClr val="bg1"/>
              </a:solidFill>
            </a:endParaRPr>
          </a:p>
          <a:p>
            <a:r>
              <a:rPr lang="en-IN" dirty="0">
                <a:solidFill>
                  <a:schemeClr val="bg1"/>
                </a:solidFill>
              </a:rPr>
              <a:t>SAI CHATUR      ---------2010030565</a:t>
            </a:r>
          </a:p>
          <a:p>
            <a:endParaRPr lang="en-IN" dirty="0">
              <a:solidFill>
                <a:schemeClr val="bg1"/>
              </a:solidFill>
            </a:endParaRPr>
          </a:p>
          <a:p>
            <a:r>
              <a:rPr lang="en-IN" dirty="0">
                <a:solidFill>
                  <a:schemeClr val="bg1"/>
                </a:solidFill>
              </a:rPr>
              <a:t>ANWAR               ---------2010030109</a:t>
            </a:r>
          </a:p>
        </p:txBody>
      </p:sp>
    </p:spTree>
    <p:extLst>
      <p:ext uri="{BB962C8B-B14F-4D97-AF65-F5344CB8AC3E}">
        <p14:creationId xmlns:p14="http://schemas.microsoft.com/office/powerpoint/2010/main" val="1230685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414276-0425-4B51-9B62-F905F7B3DBBA}"/>
              </a:ext>
            </a:extLst>
          </p:cNvPr>
          <p:cNvPicPr>
            <a:picLocks noGrp="1" noChangeAspect="1"/>
          </p:cNvPicPr>
          <p:nvPr>
            <p:ph idx="1"/>
          </p:nvPr>
        </p:nvPicPr>
        <p:blipFill>
          <a:blip r:embed="rId2"/>
          <a:stretch>
            <a:fillRect/>
          </a:stretch>
        </p:blipFill>
        <p:spPr>
          <a:xfrm>
            <a:off x="107576" y="315540"/>
            <a:ext cx="6392692" cy="4059237"/>
          </a:xfrm>
        </p:spPr>
      </p:pic>
      <p:pic>
        <p:nvPicPr>
          <p:cNvPr id="7" name="Picture 6">
            <a:extLst>
              <a:ext uri="{FF2B5EF4-FFF2-40B4-BE49-F238E27FC236}">
                <a16:creationId xmlns:a16="http://schemas.microsoft.com/office/drawing/2014/main" id="{22D326FE-EEF7-401C-8643-55210B6B1239}"/>
              </a:ext>
            </a:extLst>
          </p:cNvPr>
          <p:cNvPicPr>
            <a:picLocks noChangeAspect="1"/>
          </p:cNvPicPr>
          <p:nvPr/>
        </p:nvPicPr>
        <p:blipFill>
          <a:blip r:embed="rId3"/>
          <a:stretch>
            <a:fillRect/>
          </a:stretch>
        </p:blipFill>
        <p:spPr>
          <a:xfrm>
            <a:off x="6500268" y="3877235"/>
            <a:ext cx="4359018" cy="2766300"/>
          </a:xfrm>
          <a:prstGeom prst="rect">
            <a:avLst/>
          </a:prstGeom>
        </p:spPr>
      </p:pic>
    </p:spTree>
    <p:extLst>
      <p:ext uri="{BB962C8B-B14F-4D97-AF65-F5344CB8AC3E}">
        <p14:creationId xmlns:p14="http://schemas.microsoft.com/office/powerpoint/2010/main" val="88229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C8D5-810E-460F-B6F7-6D88EA3F0EB0}"/>
              </a:ext>
            </a:extLst>
          </p:cNvPr>
          <p:cNvSpPr>
            <a:spLocks noGrp="1"/>
          </p:cNvSpPr>
          <p:nvPr>
            <p:ph type="title"/>
          </p:nvPr>
        </p:nvSpPr>
        <p:spPr/>
        <p:txBody>
          <a:bodyPr/>
          <a:lstStyle/>
          <a:p>
            <a:r>
              <a:rPr lang="en-IN" dirty="0"/>
              <a:t>CONVEX AND NON-CONVEX</a:t>
            </a:r>
          </a:p>
        </p:txBody>
      </p:sp>
      <p:pic>
        <p:nvPicPr>
          <p:cNvPr id="5" name="Content Placeholder 4">
            <a:extLst>
              <a:ext uri="{FF2B5EF4-FFF2-40B4-BE49-F238E27FC236}">
                <a16:creationId xmlns:a16="http://schemas.microsoft.com/office/drawing/2014/main" id="{7CC3F1C6-6739-46D0-A40B-B74175B1B7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53" y="2554314"/>
            <a:ext cx="5874448" cy="2286198"/>
          </a:xfrm>
        </p:spPr>
      </p:pic>
      <p:pic>
        <p:nvPicPr>
          <p:cNvPr id="7" name="Picture 6">
            <a:extLst>
              <a:ext uri="{FF2B5EF4-FFF2-40B4-BE49-F238E27FC236}">
                <a16:creationId xmlns:a16="http://schemas.microsoft.com/office/drawing/2014/main" id="{C9EC60FF-671F-4F38-86AF-006095D98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3918" y="2554314"/>
            <a:ext cx="3712101" cy="3057024"/>
          </a:xfrm>
          <a:prstGeom prst="rect">
            <a:avLst/>
          </a:prstGeom>
        </p:spPr>
      </p:pic>
    </p:spTree>
    <p:extLst>
      <p:ext uri="{BB962C8B-B14F-4D97-AF65-F5344CB8AC3E}">
        <p14:creationId xmlns:p14="http://schemas.microsoft.com/office/powerpoint/2010/main" val="330216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51E0-8C2F-4266-9F7D-049C0A8E85FC}"/>
              </a:ext>
            </a:extLst>
          </p:cNvPr>
          <p:cNvSpPr>
            <a:spLocks noGrp="1"/>
          </p:cNvSpPr>
          <p:nvPr>
            <p:ph type="title"/>
          </p:nvPr>
        </p:nvSpPr>
        <p:spPr>
          <a:xfrm>
            <a:off x="0" y="826383"/>
            <a:ext cx="6540984" cy="970450"/>
          </a:xfrm>
        </p:spPr>
        <p:txBody>
          <a:bodyPr/>
          <a:lstStyle/>
          <a:p>
            <a:r>
              <a:rPr lang="en-IN" dirty="0"/>
              <a:t>CONCLUSION</a:t>
            </a:r>
          </a:p>
        </p:txBody>
      </p:sp>
      <p:sp>
        <p:nvSpPr>
          <p:cNvPr id="3" name="Content Placeholder 2">
            <a:extLst>
              <a:ext uri="{FF2B5EF4-FFF2-40B4-BE49-F238E27FC236}">
                <a16:creationId xmlns:a16="http://schemas.microsoft.com/office/drawing/2014/main" id="{C87A63D4-7FB9-43FA-8B3D-1BB719AFF46A}"/>
              </a:ext>
            </a:extLst>
          </p:cNvPr>
          <p:cNvSpPr>
            <a:spLocks noGrp="1"/>
          </p:cNvSpPr>
          <p:nvPr>
            <p:ph idx="1"/>
          </p:nvPr>
        </p:nvSpPr>
        <p:spPr>
          <a:xfrm>
            <a:off x="1874162" y="2877671"/>
            <a:ext cx="8443675" cy="2061882"/>
          </a:xfrm>
        </p:spPr>
        <p:txBody>
          <a:bodyPr>
            <a:normAutofit fontScale="85000" lnSpcReduction="20000"/>
          </a:bodyPr>
          <a:lstStyle/>
          <a:p>
            <a:r>
              <a:rPr lang="en-US" dirty="0"/>
              <a:t>we will established exact SOCP relaxations for nonconvex minimax separable quadratic optimization problems with multiple separable quadratic constraints under an epigraphical condition. We exploited hidden convexity in the form of a convex epigraphical set to achieve our results. We have also provided various classes of minimax problems for which our results hold under easily verifiable conditions</a:t>
            </a:r>
            <a:endParaRPr lang="en-IN" dirty="0"/>
          </a:p>
        </p:txBody>
      </p:sp>
    </p:spTree>
    <p:extLst>
      <p:ext uri="{BB962C8B-B14F-4D97-AF65-F5344CB8AC3E}">
        <p14:creationId xmlns:p14="http://schemas.microsoft.com/office/powerpoint/2010/main" val="2329746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9EC3-FCBB-4CA5-8C05-9301D485FBB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66FE603-00DC-4A30-B4D0-15DBAA078F62}"/>
              </a:ext>
            </a:extLst>
          </p:cNvPr>
          <p:cNvSpPr>
            <a:spLocks noGrp="1"/>
          </p:cNvSpPr>
          <p:nvPr>
            <p:ph idx="1"/>
          </p:nvPr>
        </p:nvSpPr>
        <p:spPr/>
        <p:txBody>
          <a:bodyPr>
            <a:normAutofit/>
          </a:bodyPr>
          <a:lstStyle/>
          <a:p>
            <a:r>
              <a:rPr kumimoji="0" lang="en-US" altLang="en-US" sz="1050" b="0" i="0" u="sng" strike="noStrike" cap="none" normalizeH="0" baseline="0" dirty="0" err="1">
                <a:ln>
                  <a:noFill/>
                </a:ln>
                <a:solidFill>
                  <a:schemeClr val="tx2"/>
                </a:solidFill>
                <a:effectLst/>
                <a:latin typeface="Merriweather Sans" pitchFamily="2" charset="0"/>
              </a:rPr>
              <a:t>Anstreicher</a:t>
            </a:r>
            <a:r>
              <a:rPr kumimoji="0" lang="en-US" altLang="en-US" sz="1050" b="0" i="0" u="sng" strike="noStrike" cap="none" normalizeH="0" baseline="0" dirty="0">
                <a:ln>
                  <a:noFill/>
                </a:ln>
                <a:solidFill>
                  <a:schemeClr val="tx2"/>
                </a:solidFill>
                <a:effectLst/>
                <a:latin typeface="Merriweather Sans" pitchFamily="2" charset="0"/>
              </a:rPr>
              <a:t>, K.: Semidefinite programming versus the reformulation-linearization technique for nonconvex quadratically constrained quadratic programming. J. Glob. </a:t>
            </a:r>
            <a:r>
              <a:rPr kumimoji="0" lang="en-US" altLang="en-US" sz="1050" b="0" i="0" u="sng" strike="noStrike" cap="none" normalizeH="0" baseline="0" dirty="0" err="1">
                <a:ln>
                  <a:noFill/>
                </a:ln>
                <a:solidFill>
                  <a:schemeClr val="tx2"/>
                </a:solidFill>
                <a:effectLst/>
                <a:latin typeface="Merriweather Sans" pitchFamily="2" charset="0"/>
              </a:rPr>
              <a:t>Optim</a:t>
            </a:r>
            <a:r>
              <a:rPr kumimoji="0" lang="en-US" altLang="en-US" sz="1050" b="0" i="0" u="sng" strike="noStrike" cap="none" normalizeH="0" baseline="0" dirty="0">
                <a:ln>
                  <a:noFill/>
                </a:ln>
                <a:solidFill>
                  <a:schemeClr val="tx2"/>
                </a:solidFill>
                <a:effectLst/>
                <a:latin typeface="Merriweather Sans" pitchFamily="2" charset="0"/>
              </a:rPr>
              <a:t>. </a:t>
            </a:r>
            <a:r>
              <a:rPr kumimoji="0" lang="en-US" altLang="en-US" sz="1050" b="1" i="0" u="sng" strike="noStrike" cap="none" normalizeH="0" baseline="0" dirty="0">
                <a:ln>
                  <a:noFill/>
                </a:ln>
                <a:solidFill>
                  <a:schemeClr val="tx2"/>
                </a:solidFill>
                <a:effectLst/>
                <a:latin typeface="Merriweather Sans" pitchFamily="2" charset="0"/>
              </a:rPr>
              <a:t>43</a:t>
            </a:r>
            <a:r>
              <a:rPr kumimoji="0" lang="en-US" altLang="en-US" sz="1050" b="0" i="0" u="sng" strike="noStrike" cap="none" normalizeH="0" baseline="0" dirty="0">
                <a:ln>
                  <a:noFill/>
                </a:ln>
                <a:solidFill>
                  <a:schemeClr val="tx2"/>
                </a:solidFill>
                <a:effectLst/>
                <a:latin typeface="Merriweather Sans" pitchFamily="2" charset="0"/>
              </a:rPr>
              <a:t>(2–3), 471–484 (2009)          </a:t>
            </a:r>
            <a:r>
              <a:rPr kumimoji="0" lang="en-US" altLang="en-US" sz="1050" b="0" i="0" u="sng" strike="noStrike" cap="none" normalizeH="0" baseline="0" dirty="0">
                <a:ln>
                  <a:noFill/>
                </a:ln>
                <a:solidFill>
                  <a:schemeClr val="tx2"/>
                </a:solidFill>
                <a:effectLst/>
              </a:rPr>
              <a:t> </a:t>
            </a:r>
            <a:endParaRPr kumimoji="0" lang="en-US" altLang="en-US" sz="1050" b="0" i="0" u="sng" strike="noStrike" cap="none" normalizeH="0" baseline="0" dirty="0">
              <a:ln>
                <a:noFill/>
              </a:ln>
              <a:solidFill>
                <a:schemeClr val="tx2"/>
              </a:solidFill>
              <a:effectLst/>
              <a:latin typeface="Arial" panose="020B0604020202020204" pitchFamily="34" charset="0"/>
            </a:endParaRPr>
          </a:p>
          <a:p>
            <a:endParaRPr lang="en-US" sz="1050" u="sng" dirty="0">
              <a:solidFill>
                <a:schemeClr val="tx2"/>
              </a:solidFill>
              <a:latin typeface="Arial" panose="020B0604020202020204" pitchFamily="34" charset="0"/>
            </a:endParaRPr>
          </a:p>
          <a:p>
            <a:r>
              <a:rPr lang="en-US" sz="1400" u="sng" dirty="0" err="1">
                <a:solidFill>
                  <a:schemeClr val="tx2"/>
                </a:solidFill>
              </a:rPr>
              <a:t>Michale</a:t>
            </a:r>
            <a:r>
              <a:rPr lang="en-US" sz="1400" u="sng" dirty="0">
                <a:solidFill>
                  <a:schemeClr val="tx2"/>
                </a:solidFill>
              </a:rPr>
              <a:t>.: On convex relaxations for quadratically constrained quadratic programming. Math. Program. 136(2), 233–251 (2012)Google Scholar</a:t>
            </a:r>
          </a:p>
          <a:p>
            <a:r>
              <a:rPr lang="en-IN" sz="1400" b="0" i="0" u="sng" dirty="0">
                <a:solidFill>
                  <a:schemeClr val="tx2"/>
                </a:solidFill>
                <a:effectLst/>
                <a:latin typeface="Roboto" panose="02000000000000000000" pitchFamily="2" charset="0"/>
              </a:rPr>
              <a:t> Masakazu:</a:t>
            </a:r>
            <a:r>
              <a:rPr lang="en-IN" sz="1400" u="sng" dirty="0">
                <a:solidFill>
                  <a:srgbClr val="555555"/>
                </a:solidFill>
                <a:latin typeface="Roboto" panose="02000000000000000000" pitchFamily="2" charset="0"/>
              </a:rPr>
              <a:t> </a:t>
            </a:r>
            <a:r>
              <a:rPr lang="en-IN" sz="1400" u="sng" dirty="0">
                <a:solidFill>
                  <a:schemeClr val="tx2"/>
                </a:solidFill>
                <a:latin typeface="Roboto" panose="02000000000000000000" pitchFamily="2" charset="0"/>
                <a:hlinkClick r:id="rId2">
                  <a:extLst>
                    <a:ext uri="{A12FA001-AC4F-418D-AE19-62706E023703}">
                      <ahyp:hlinkClr xmlns:ahyp="http://schemas.microsoft.com/office/drawing/2018/hyperlinkcolor" val="tx"/>
                    </a:ext>
                  </a:extLst>
                </a:hlinkClick>
              </a:rPr>
              <a:t>https://www.proquest.com/docview/215642889?pq-origsite=gscholar&amp;fromopenview=true</a:t>
            </a:r>
            <a:endParaRPr lang="en-IN" sz="1400" u="sng" dirty="0">
              <a:solidFill>
                <a:schemeClr val="tx2"/>
              </a:solidFill>
            </a:endParaRPr>
          </a:p>
          <a:p>
            <a:pPr algn="l"/>
            <a:endParaRPr lang="en-IN" sz="1400" u="sng" dirty="0">
              <a:solidFill>
                <a:schemeClr val="tx2"/>
              </a:solidFill>
              <a:latin typeface="Roboto" panose="02000000000000000000" pitchFamily="2" charset="0"/>
            </a:endParaRPr>
          </a:p>
          <a:p>
            <a:pPr algn="l"/>
            <a:r>
              <a:rPr lang="en-IN" sz="1400" u="sng" dirty="0">
                <a:solidFill>
                  <a:schemeClr val="tx2"/>
                </a:solidFill>
                <a:latin typeface="Roboto" panose="02000000000000000000" pitchFamily="2" charset="0"/>
              </a:rPr>
              <a:t>Beck, A., </a:t>
            </a:r>
            <a:r>
              <a:rPr lang="en-IN" sz="1400" u="sng" dirty="0" err="1">
                <a:solidFill>
                  <a:schemeClr val="tx2"/>
                </a:solidFill>
                <a:latin typeface="Roboto" panose="02000000000000000000" pitchFamily="2" charset="0"/>
              </a:rPr>
              <a:t>Eldar</a:t>
            </a:r>
            <a:r>
              <a:rPr lang="en-IN" sz="1400" u="sng" dirty="0">
                <a:solidFill>
                  <a:schemeClr val="tx2"/>
                </a:solidFill>
                <a:latin typeface="Roboto" panose="02000000000000000000" pitchFamily="2" charset="0"/>
              </a:rPr>
              <a:t>, Y.C.: Strong duality in nonconvex quadratic optimization with two quadratic constraints. SIAM J. </a:t>
            </a:r>
            <a:r>
              <a:rPr lang="en-IN" sz="1400" u="sng" dirty="0" err="1">
                <a:solidFill>
                  <a:schemeClr val="tx2"/>
                </a:solidFill>
                <a:latin typeface="Roboto" panose="02000000000000000000" pitchFamily="2" charset="0"/>
              </a:rPr>
              <a:t>Optim</a:t>
            </a:r>
            <a:r>
              <a:rPr lang="en-IN" sz="1400" u="sng" dirty="0">
                <a:solidFill>
                  <a:schemeClr val="tx2"/>
                </a:solidFill>
                <a:latin typeface="Roboto" panose="02000000000000000000" pitchFamily="2" charset="0"/>
              </a:rPr>
              <a:t>. 17(3), 844–860 (2006)Google Scholar</a:t>
            </a:r>
          </a:p>
          <a:p>
            <a:pPr algn="l"/>
            <a:endParaRPr lang="en-IN" sz="1400" u="sng" dirty="0">
              <a:solidFill>
                <a:schemeClr val="tx2"/>
              </a:solidFill>
              <a:latin typeface="Roboto" panose="02000000000000000000" pitchFamily="2" charset="0"/>
            </a:endParaRPr>
          </a:p>
          <a:p>
            <a:pPr algn="l"/>
            <a:r>
              <a:rPr lang="en-IN" sz="1050" b="0" i="0" u="sng" dirty="0">
                <a:solidFill>
                  <a:schemeClr val="tx2"/>
                </a:solidFill>
                <a:effectLst/>
                <a:latin typeface="Merriweather Sans" pitchFamily="2" charset="0"/>
              </a:rPr>
              <a:t>Boyd, S., </a:t>
            </a:r>
            <a:r>
              <a:rPr lang="en-IN" sz="1050" b="0" i="0" u="sng" dirty="0" err="1">
                <a:solidFill>
                  <a:schemeClr val="tx2"/>
                </a:solidFill>
                <a:effectLst/>
                <a:latin typeface="Merriweather Sans" pitchFamily="2" charset="0"/>
              </a:rPr>
              <a:t>Vandenberghe</a:t>
            </a:r>
            <a:r>
              <a:rPr lang="en-IN" sz="1050" b="0" i="0" u="sng" dirty="0">
                <a:solidFill>
                  <a:schemeClr val="tx2"/>
                </a:solidFill>
                <a:effectLst/>
                <a:latin typeface="Merriweather Sans" pitchFamily="2" charset="0"/>
              </a:rPr>
              <a:t>, L.: Semidefinite programming relaxations of non-convex problems in control and combinatorial optimization. In: </a:t>
            </a:r>
            <a:r>
              <a:rPr lang="en-IN" sz="1050" b="0" i="0" u="sng" dirty="0" err="1">
                <a:solidFill>
                  <a:schemeClr val="tx2"/>
                </a:solidFill>
                <a:effectLst/>
                <a:latin typeface="Merriweather Sans" pitchFamily="2" charset="0"/>
              </a:rPr>
              <a:t>Paulraj</a:t>
            </a:r>
            <a:r>
              <a:rPr lang="en-IN" sz="1050" b="0" i="0" u="sng" dirty="0">
                <a:solidFill>
                  <a:schemeClr val="tx2"/>
                </a:solidFill>
                <a:effectLst/>
                <a:latin typeface="Merriweather Sans" pitchFamily="2" charset="0"/>
              </a:rPr>
              <a:t>, A., </a:t>
            </a:r>
            <a:r>
              <a:rPr lang="en-IN" sz="1050" b="0" i="0" u="sng" dirty="0" err="1">
                <a:solidFill>
                  <a:schemeClr val="tx2"/>
                </a:solidFill>
                <a:effectLst/>
                <a:latin typeface="Merriweather Sans" pitchFamily="2" charset="0"/>
              </a:rPr>
              <a:t>Roychowdhury</a:t>
            </a:r>
            <a:r>
              <a:rPr lang="en-IN" sz="1050" b="0" i="0" u="sng" dirty="0">
                <a:solidFill>
                  <a:schemeClr val="tx2"/>
                </a:solidFill>
                <a:effectLst/>
                <a:latin typeface="Merriweather Sans" pitchFamily="2" charset="0"/>
              </a:rPr>
              <a:t>, V., Schaper, C.D. (eds.) Communications, Computation, Control, and Signal Processing, pp. 279–287. Springer, Berlin (1997)</a:t>
            </a:r>
            <a:endParaRPr lang="en-IN" sz="1400" u="sng" dirty="0">
              <a:solidFill>
                <a:schemeClr val="tx2"/>
              </a:solidFill>
              <a:latin typeface="Roboto" panose="02000000000000000000" pitchFamily="2" charset="0"/>
            </a:endParaRPr>
          </a:p>
          <a:p>
            <a:pPr algn="l"/>
            <a:endParaRPr lang="en-IN" sz="1400" u="sng" dirty="0">
              <a:solidFill>
                <a:schemeClr val="tx2"/>
              </a:solidFill>
              <a:latin typeface="Roboto" panose="02000000000000000000" pitchFamily="2" charset="0"/>
            </a:endParaRPr>
          </a:p>
          <a:p>
            <a:pPr algn="l"/>
            <a:r>
              <a:rPr lang="en-IN" sz="1050" b="0" i="0" u="sng" dirty="0" err="1">
                <a:solidFill>
                  <a:schemeClr val="tx2"/>
                </a:solidFill>
                <a:effectLst/>
                <a:latin typeface="Merriweather Sans" pitchFamily="2" charset="0"/>
              </a:rPr>
              <a:t>Goemans</a:t>
            </a:r>
            <a:r>
              <a:rPr lang="en-IN" sz="1050" b="0" i="0" u="sng" dirty="0">
                <a:solidFill>
                  <a:schemeClr val="tx2"/>
                </a:solidFill>
                <a:effectLst/>
                <a:latin typeface="Merriweather Sans" pitchFamily="2" charset="0"/>
              </a:rPr>
              <a:t>, M.X., Williamson, D.P.: Improved approximation algorithms for maximum cut and satisfiability problems using semidefinite programming. J. ACM (JACM) </a:t>
            </a:r>
            <a:r>
              <a:rPr lang="en-IN" sz="1050" b="1" i="0" u="sng" dirty="0">
                <a:solidFill>
                  <a:schemeClr val="tx2"/>
                </a:solidFill>
                <a:effectLst/>
                <a:latin typeface="Merriweather Sans" pitchFamily="2" charset="0"/>
              </a:rPr>
              <a:t>42</a:t>
            </a:r>
            <a:r>
              <a:rPr lang="en-IN" sz="1050" b="0" i="0" u="sng" dirty="0">
                <a:solidFill>
                  <a:schemeClr val="tx2"/>
                </a:solidFill>
                <a:effectLst/>
                <a:latin typeface="Merriweather Sans" pitchFamily="2" charset="0"/>
              </a:rPr>
              <a:t>(6), 1115–1145 (1995)</a:t>
            </a:r>
          </a:p>
          <a:p>
            <a:pPr algn="l"/>
            <a:r>
              <a:rPr lang="en-IN" sz="1400" u="sng" dirty="0" err="1">
                <a:solidFill>
                  <a:schemeClr val="tx2"/>
                </a:solidFill>
                <a:latin typeface="Roboto" panose="02000000000000000000" pitchFamily="2" charset="0"/>
              </a:rPr>
              <a:t>Pardalos</a:t>
            </a:r>
            <a:r>
              <a:rPr lang="en-IN" sz="1400" u="sng" dirty="0">
                <a:solidFill>
                  <a:schemeClr val="tx2"/>
                </a:solidFill>
                <a:latin typeface="Roboto" panose="02000000000000000000" pitchFamily="2" charset="0"/>
              </a:rPr>
              <a:t>, P.M., </a:t>
            </a:r>
            <a:r>
              <a:rPr lang="en-IN" sz="1400" u="sng" dirty="0" err="1">
                <a:solidFill>
                  <a:schemeClr val="tx2"/>
                </a:solidFill>
                <a:latin typeface="Roboto" panose="02000000000000000000" pitchFamily="2" charset="0"/>
              </a:rPr>
              <a:t>Vavasis</a:t>
            </a:r>
            <a:r>
              <a:rPr lang="en-IN" sz="1400" u="sng" dirty="0">
                <a:solidFill>
                  <a:schemeClr val="tx2"/>
                </a:solidFill>
                <a:latin typeface="Roboto" panose="02000000000000000000" pitchFamily="2" charset="0"/>
              </a:rPr>
              <a:t>, S.A.: Quadratic programming with one negative eigenvalue is NP-hard. J. Glob. </a:t>
            </a:r>
            <a:r>
              <a:rPr lang="en-IN" sz="1400" u="sng" dirty="0" err="1">
                <a:solidFill>
                  <a:schemeClr val="tx2"/>
                </a:solidFill>
                <a:latin typeface="Roboto" panose="02000000000000000000" pitchFamily="2" charset="0"/>
              </a:rPr>
              <a:t>Optim</a:t>
            </a:r>
            <a:r>
              <a:rPr lang="en-IN" sz="1400" u="sng" dirty="0">
                <a:solidFill>
                  <a:schemeClr val="tx2"/>
                </a:solidFill>
                <a:latin typeface="Roboto" panose="02000000000000000000" pitchFamily="2" charset="0"/>
              </a:rPr>
              <a:t>. 1(1), 15–22 (1991)Google Scholar</a:t>
            </a:r>
          </a:p>
          <a:p>
            <a:pPr algn="l"/>
            <a:endParaRPr lang="en-IN" dirty="0">
              <a:solidFill>
                <a:schemeClr val="tx2"/>
              </a:solidFill>
            </a:endParaRPr>
          </a:p>
        </p:txBody>
      </p:sp>
    </p:spTree>
    <p:extLst>
      <p:ext uri="{BB962C8B-B14F-4D97-AF65-F5344CB8AC3E}">
        <p14:creationId xmlns:p14="http://schemas.microsoft.com/office/powerpoint/2010/main" val="391298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C65C-AAE0-4A5D-8CF5-0153EDCA1D4E}"/>
              </a:ext>
            </a:extLst>
          </p:cNvPr>
          <p:cNvSpPr>
            <a:spLocks noGrp="1"/>
          </p:cNvSpPr>
          <p:nvPr>
            <p:ph type="ctrTitle"/>
          </p:nvPr>
        </p:nvSpPr>
        <p:spPr>
          <a:xfrm>
            <a:off x="501154" y="406141"/>
            <a:ext cx="3417290" cy="754026"/>
          </a:xfrm>
        </p:spPr>
        <p:txBody>
          <a:bodyPr>
            <a:normAutofit/>
          </a:bodyPr>
          <a:lstStyle/>
          <a:p>
            <a:r>
              <a:rPr lang="en-IN" sz="3200" dirty="0"/>
              <a:t>OBJECTIVE/STATEMENT</a:t>
            </a:r>
          </a:p>
        </p:txBody>
      </p:sp>
      <p:sp>
        <p:nvSpPr>
          <p:cNvPr id="3" name="Subtitle 2">
            <a:extLst>
              <a:ext uri="{FF2B5EF4-FFF2-40B4-BE49-F238E27FC236}">
                <a16:creationId xmlns:a16="http://schemas.microsoft.com/office/drawing/2014/main" id="{099696FC-91F8-40C7-BBBE-D8BFE6D74EC0}"/>
              </a:ext>
            </a:extLst>
          </p:cNvPr>
          <p:cNvSpPr>
            <a:spLocks noGrp="1"/>
          </p:cNvSpPr>
          <p:nvPr>
            <p:ph type="subTitle" idx="1"/>
          </p:nvPr>
        </p:nvSpPr>
        <p:spPr>
          <a:xfrm>
            <a:off x="501154" y="2511034"/>
            <a:ext cx="9144000" cy="754025"/>
          </a:xfrm>
        </p:spPr>
        <p:txBody>
          <a:bodyPr>
            <a:normAutofit fontScale="92500" lnSpcReduction="20000"/>
          </a:bodyPr>
          <a:lstStyle/>
          <a:p>
            <a:r>
              <a:rPr lang="en-US" dirty="0"/>
              <a:t>Second order cone programming relaxation of nonconvex quadratic optimization problems</a:t>
            </a:r>
            <a:endParaRPr lang="en-IN" dirty="0"/>
          </a:p>
        </p:txBody>
      </p:sp>
    </p:spTree>
    <p:extLst>
      <p:ext uri="{BB962C8B-B14F-4D97-AF65-F5344CB8AC3E}">
        <p14:creationId xmlns:p14="http://schemas.microsoft.com/office/powerpoint/2010/main" val="165245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5A03-3E41-46D4-96C5-C34971D29475}"/>
              </a:ext>
            </a:extLst>
          </p:cNvPr>
          <p:cNvSpPr>
            <a:spLocks noGrp="1"/>
          </p:cNvSpPr>
          <p:nvPr>
            <p:ph type="title"/>
          </p:nvPr>
        </p:nvSpPr>
        <p:spPr/>
        <p:txBody>
          <a:bodyPr/>
          <a:lstStyle/>
          <a:p>
            <a:r>
              <a:rPr lang="en-IN" dirty="0"/>
              <a:t>LITURATURE SURVEY</a:t>
            </a:r>
          </a:p>
        </p:txBody>
      </p:sp>
      <p:graphicFrame>
        <p:nvGraphicFramePr>
          <p:cNvPr id="4" name="Table 4">
            <a:extLst>
              <a:ext uri="{FF2B5EF4-FFF2-40B4-BE49-F238E27FC236}">
                <a16:creationId xmlns:a16="http://schemas.microsoft.com/office/drawing/2014/main" id="{EDE855AC-26AD-4234-AC11-11A0553CFB79}"/>
              </a:ext>
            </a:extLst>
          </p:cNvPr>
          <p:cNvGraphicFramePr>
            <a:graphicFrameLocks noGrp="1"/>
          </p:cNvGraphicFramePr>
          <p:nvPr>
            <p:ph idx="1"/>
            <p:extLst>
              <p:ext uri="{D42A27DB-BD31-4B8C-83A1-F6EECF244321}">
                <p14:modId xmlns:p14="http://schemas.microsoft.com/office/powerpoint/2010/main" val="1174192494"/>
              </p:ext>
            </p:extLst>
          </p:nvPr>
        </p:nvGraphicFramePr>
        <p:xfrm>
          <a:off x="721659" y="1479177"/>
          <a:ext cx="9699624" cy="5227293"/>
        </p:xfrm>
        <a:graphic>
          <a:graphicData uri="http://schemas.openxmlformats.org/drawingml/2006/table">
            <a:tbl>
              <a:tblPr firstRow="1" bandRow="1">
                <a:tableStyleId>{5C22544A-7EE6-4342-B048-85BDC9FD1C3A}</a:tableStyleId>
              </a:tblPr>
              <a:tblGrid>
                <a:gridCol w="3233208">
                  <a:extLst>
                    <a:ext uri="{9D8B030D-6E8A-4147-A177-3AD203B41FA5}">
                      <a16:colId xmlns:a16="http://schemas.microsoft.com/office/drawing/2014/main" val="3466348015"/>
                    </a:ext>
                  </a:extLst>
                </a:gridCol>
                <a:gridCol w="3233208">
                  <a:extLst>
                    <a:ext uri="{9D8B030D-6E8A-4147-A177-3AD203B41FA5}">
                      <a16:colId xmlns:a16="http://schemas.microsoft.com/office/drawing/2014/main" val="3342860265"/>
                    </a:ext>
                  </a:extLst>
                </a:gridCol>
                <a:gridCol w="3233208">
                  <a:extLst>
                    <a:ext uri="{9D8B030D-6E8A-4147-A177-3AD203B41FA5}">
                      <a16:colId xmlns:a16="http://schemas.microsoft.com/office/drawing/2014/main" val="1464492445"/>
                    </a:ext>
                  </a:extLst>
                </a:gridCol>
              </a:tblGrid>
              <a:tr h="655311">
                <a:tc>
                  <a:txBody>
                    <a:bodyPr/>
                    <a:lstStyle/>
                    <a:p>
                      <a:r>
                        <a:rPr lang="en-IN" dirty="0"/>
                        <a:t>AUTHOR</a:t>
                      </a:r>
                    </a:p>
                  </a:txBody>
                  <a:tcPr/>
                </a:tc>
                <a:tc>
                  <a:txBody>
                    <a:bodyPr/>
                    <a:lstStyle/>
                    <a:p>
                      <a:r>
                        <a:rPr lang="en-IN" dirty="0"/>
                        <a:t>YEAR</a:t>
                      </a:r>
                    </a:p>
                  </a:txBody>
                  <a:tcPr/>
                </a:tc>
                <a:tc>
                  <a:txBody>
                    <a:bodyPr/>
                    <a:lstStyle/>
                    <a:p>
                      <a:r>
                        <a:rPr lang="en-IN" dirty="0"/>
                        <a:t>LITURATURE SURVEY</a:t>
                      </a:r>
                    </a:p>
                  </a:txBody>
                  <a:tcPr/>
                </a:tc>
                <a:extLst>
                  <a:ext uri="{0D108BD9-81ED-4DB2-BD59-A6C34878D82A}">
                    <a16:rowId xmlns:a16="http://schemas.microsoft.com/office/drawing/2014/main" val="2066575138"/>
                  </a:ext>
                </a:extLst>
              </a:tr>
              <a:tr h="1265186">
                <a:tc>
                  <a:txBody>
                    <a:bodyPr/>
                    <a:lstStyle/>
                    <a:p>
                      <a:r>
                        <a:rPr lang="en-IN" sz="1800" b="1" i="0" u="none" strike="noStrike" kern="1200" dirty="0">
                          <a:solidFill>
                            <a:schemeClr val="accent5">
                              <a:lumMod val="50000"/>
                            </a:schemeClr>
                          </a:solidFill>
                          <a:effectLst/>
                          <a:latin typeface="+mn-lt"/>
                          <a:ea typeface="+mn-ea"/>
                          <a:cs typeface="+mn-cs"/>
                          <a:hlinkClick r:id="rId2">
                            <a:extLst>
                              <a:ext uri="{A12FA001-AC4F-418D-AE19-62706E023703}">
                                <ahyp:hlinkClr xmlns:ahyp="http://schemas.microsoft.com/office/drawing/2018/hyperlinkcolor" val="tx"/>
                              </a:ext>
                            </a:extLst>
                          </a:hlinkClick>
                        </a:rPr>
                        <a:t>Masakazu Kojima </a:t>
                      </a:r>
                      <a:endParaRPr lang="en-IN" u="none" dirty="0">
                        <a:solidFill>
                          <a:schemeClr val="accent5">
                            <a:lumMod val="50000"/>
                          </a:schemeClr>
                        </a:solidFill>
                      </a:endParaRPr>
                    </a:p>
                  </a:txBody>
                  <a:tcPr/>
                </a:tc>
                <a:tc>
                  <a:txBody>
                    <a:bodyPr/>
                    <a:lstStyle/>
                    <a:p>
                      <a:r>
                        <a:rPr lang="en-IN" dirty="0"/>
                        <a:t>2015</a:t>
                      </a:r>
                    </a:p>
                  </a:txBody>
                  <a:tcPr/>
                </a:tc>
                <a:tc>
                  <a:txBody>
                    <a:bodyPr/>
                    <a:lstStyle/>
                    <a:p>
                      <a:pPr algn="just"/>
                      <a:r>
                        <a:rPr lang="en-IN" sz="1400" b="0" i="0" kern="1200" dirty="0">
                          <a:solidFill>
                            <a:schemeClr val="dk1"/>
                          </a:solidFill>
                          <a:effectLst/>
                          <a:latin typeface="+mn-lt"/>
                          <a:ea typeface="+mn-ea"/>
                          <a:cs typeface="+mn-cs"/>
                        </a:rPr>
                        <a:t>This paper proposes a SOCP (second-order-cone programming) relaxation method, which strengthens the lift-and-project LP (linear programming) relaxation method by adding non-convex quadratic valid inequalities for the positive semidefinite cone involved in the SDP relaxation</a:t>
                      </a:r>
                      <a:endParaRPr lang="en-IN" sz="1400" dirty="0"/>
                    </a:p>
                  </a:txBody>
                  <a:tcPr/>
                </a:tc>
                <a:extLst>
                  <a:ext uri="{0D108BD9-81ED-4DB2-BD59-A6C34878D82A}">
                    <a16:rowId xmlns:a16="http://schemas.microsoft.com/office/drawing/2014/main" val="3117914030"/>
                  </a:ext>
                </a:extLst>
              </a:tr>
              <a:tr h="655311">
                <a:tc>
                  <a:txBody>
                    <a:bodyPr/>
                    <a:lstStyle/>
                    <a:p>
                      <a:r>
                        <a:rPr lang="en-IN" sz="1800" b="0" i="0" u="sng" strike="noStrike" kern="1200" dirty="0" err="1">
                          <a:solidFill>
                            <a:schemeClr val="accent4">
                              <a:lumMod val="75000"/>
                            </a:schemeClr>
                          </a:solidFill>
                          <a:effectLst/>
                          <a:latin typeface="+mn-lt"/>
                          <a:ea typeface="+mn-ea"/>
                          <a:cs typeface="+mn-cs"/>
                        </a:rPr>
                        <a:t>FranzRendl</a:t>
                      </a:r>
                      <a:endParaRPr lang="en-IN" u="sng" dirty="0">
                        <a:solidFill>
                          <a:schemeClr val="accent4">
                            <a:lumMod val="75000"/>
                          </a:schemeClr>
                        </a:solidFill>
                      </a:endParaRPr>
                    </a:p>
                  </a:txBody>
                  <a:tcPr/>
                </a:tc>
                <a:tc>
                  <a:txBody>
                    <a:bodyPr/>
                    <a:lstStyle/>
                    <a:p>
                      <a:r>
                        <a:rPr lang="en-IN" dirty="0"/>
                        <a:t>2019</a:t>
                      </a:r>
                    </a:p>
                  </a:txBody>
                  <a:tcPr/>
                </a:tc>
                <a:tc>
                  <a:txBody>
                    <a:bodyPr/>
                    <a:lstStyle/>
                    <a:p>
                      <a:endParaRPr lang="en-IN" dirty="0"/>
                    </a:p>
                  </a:txBody>
                  <a:tcPr/>
                </a:tc>
                <a:extLst>
                  <a:ext uri="{0D108BD9-81ED-4DB2-BD59-A6C34878D82A}">
                    <a16:rowId xmlns:a16="http://schemas.microsoft.com/office/drawing/2014/main" val="685667238"/>
                  </a:ext>
                </a:extLst>
              </a:tr>
              <a:tr h="1311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sng" kern="1200" dirty="0" err="1">
                          <a:solidFill>
                            <a:schemeClr val="tx2"/>
                          </a:solidFill>
                          <a:effectLst/>
                          <a:latin typeface="+mn-lt"/>
                          <a:ea typeface="+mn-ea"/>
                          <a:cs typeface="+mn-cs"/>
                        </a:rPr>
                        <a:t>Rujun</a:t>
                      </a:r>
                      <a:r>
                        <a:rPr lang="en-IN" sz="1800" b="0" i="0" u="sng" kern="1200" dirty="0">
                          <a:solidFill>
                            <a:schemeClr val="tx2"/>
                          </a:solidFill>
                          <a:effectLst/>
                          <a:latin typeface="+mn-lt"/>
                          <a:ea typeface="+mn-ea"/>
                          <a:cs typeface="+mn-cs"/>
                        </a:rPr>
                        <a:t> Jiang(Fudan University)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a:solidFill>
                            <a:schemeClr val="tx2"/>
                          </a:solidFill>
                          <a:effectLst/>
                          <a:latin typeface="+mn-lt"/>
                          <a:ea typeface="+mn-ea"/>
                          <a:cs typeface="+mn-cs"/>
                        </a:rPr>
                        <a:t>Duan Li(City University of Hong Kong)</a:t>
                      </a:r>
                    </a:p>
                    <a:p>
                      <a:endParaRPr lang="en-IN" dirty="0"/>
                    </a:p>
                  </a:txBody>
                  <a:tcPr/>
                </a:tc>
                <a:tc>
                  <a:txBody>
                    <a:bodyPr/>
                    <a:lstStyle/>
                    <a:p>
                      <a:r>
                        <a:rPr lang="en-IN" dirty="0"/>
                        <a:t>2019</a:t>
                      </a:r>
                    </a:p>
                  </a:txBody>
                  <a:tcPr/>
                </a:tc>
                <a:tc>
                  <a:txBody>
                    <a:bodyPr/>
                    <a:lstStyle/>
                    <a:p>
                      <a:r>
                        <a:rPr lang="en-US" sz="1800" b="1" i="0" u="sng" kern="1200" dirty="0">
                          <a:solidFill>
                            <a:schemeClr val="dk1"/>
                          </a:solidFill>
                          <a:effectLst/>
                          <a:latin typeface="+mn-lt"/>
                          <a:ea typeface="+mn-ea"/>
                          <a:cs typeface="+mn-cs"/>
                          <a:hlinkClick r:id="rId3"/>
                        </a:rPr>
                        <a:t>Second order cone constrained convex relaxations for nonconvex quadratically constrained quadratic programming</a:t>
                      </a:r>
                      <a:endParaRPr lang="en-IN" dirty="0"/>
                    </a:p>
                  </a:txBody>
                  <a:tcPr/>
                </a:tc>
                <a:extLst>
                  <a:ext uri="{0D108BD9-81ED-4DB2-BD59-A6C34878D82A}">
                    <a16:rowId xmlns:a16="http://schemas.microsoft.com/office/drawing/2014/main" val="564862615"/>
                  </a:ext>
                </a:extLst>
              </a:tr>
              <a:tr h="655311">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80532187"/>
                  </a:ext>
                </a:extLst>
              </a:tr>
            </a:tbl>
          </a:graphicData>
        </a:graphic>
      </p:graphicFrame>
    </p:spTree>
    <p:extLst>
      <p:ext uri="{BB962C8B-B14F-4D97-AF65-F5344CB8AC3E}">
        <p14:creationId xmlns:p14="http://schemas.microsoft.com/office/powerpoint/2010/main" val="241051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A768-B681-49B5-90CC-BEF9BA07D6C5}"/>
              </a:ext>
            </a:extLst>
          </p:cNvPr>
          <p:cNvSpPr>
            <a:spLocks noGrp="1"/>
          </p:cNvSpPr>
          <p:nvPr>
            <p:ph type="title"/>
          </p:nvPr>
        </p:nvSpPr>
        <p:spPr>
          <a:xfrm>
            <a:off x="913795" y="609600"/>
            <a:ext cx="3407193" cy="970450"/>
          </a:xfrm>
        </p:spPr>
        <p:txBody>
          <a:bodyPr/>
          <a:lstStyle/>
          <a:p>
            <a:r>
              <a:rPr lang="en-IN" dirty="0"/>
              <a:t>ABSTRACT</a:t>
            </a:r>
          </a:p>
        </p:txBody>
      </p:sp>
      <p:sp>
        <p:nvSpPr>
          <p:cNvPr id="3" name="Content Placeholder 2">
            <a:extLst>
              <a:ext uri="{FF2B5EF4-FFF2-40B4-BE49-F238E27FC236}">
                <a16:creationId xmlns:a16="http://schemas.microsoft.com/office/drawing/2014/main" id="{4E7B673A-F133-40F8-A497-AD20BA1F60DF}"/>
              </a:ext>
            </a:extLst>
          </p:cNvPr>
          <p:cNvSpPr>
            <a:spLocks noGrp="1"/>
          </p:cNvSpPr>
          <p:nvPr>
            <p:ph idx="1"/>
          </p:nvPr>
        </p:nvSpPr>
        <p:spPr/>
        <p:txBody>
          <a:bodyPr>
            <a:normAutofit fontScale="92500" lnSpcReduction="20000"/>
          </a:bodyPr>
          <a:lstStyle/>
          <a:p>
            <a:r>
              <a:rPr lang="en-IN" dirty="0">
                <a:solidFill>
                  <a:schemeClr val="tx1"/>
                </a:solidFill>
                <a:effectLst/>
                <a:latin typeface="PT Sans" panose="020B0503020203020204" pitchFamily="34" charset="0"/>
              </a:rPr>
              <a:t>N</a:t>
            </a:r>
            <a:r>
              <a:rPr lang="en-IN" b="0" i="0" dirty="0">
                <a:solidFill>
                  <a:schemeClr val="tx1"/>
                </a:solidFill>
                <a:effectLst/>
                <a:latin typeface="PT Sans" panose="020B0503020203020204" pitchFamily="34" charset="0"/>
              </a:rPr>
              <a:t>onconvex minimax separable quadratic optimization problems with multiple separable quadratic constraints and their second-order cone programming (SOCP) relaxations. Under suitable conditions, we establish exact SOCP relaxation for minimax nonconvex separable quadratic programs. We show that various important classes of specially structured minimax quadratic optimization problems admit exact SOCP relaxations under easily verifiable conditions. These classes include some minimax extended trust-region problems, minimax uniform quadratic optimization problems, max dispersion problems, and some robust quadratic optimization problems under bounded data uncertainty. The present work shows that nonconvex minimax separable quadratic problems with quadratic constraints, which contain a hidden closed and convex epigraphical set, exhibit exact SOCP relaxations.</a:t>
            </a:r>
            <a:endParaRPr lang="en-IN" dirty="0">
              <a:solidFill>
                <a:schemeClr val="tx1"/>
              </a:solidFill>
            </a:endParaRPr>
          </a:p>
        </p:txBody>
      </p:sp>
    </p:spTree>
    <p:extLst>
      <p:ext uri="{BB962C8B-B14F-4D97-AF65-F5344CB8AC3E}">
        <p14:creationId xmlns:p14="http://schemas.microsoft.com/office/powerpoint/2010/main" val="175184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64B1-8C02-46E6-91FC-23BDA65204F9}"/>
              </a:ext>
            </a:extLst>
          </p:cNvPr>
          <p:cNvSpPr>
            <a:spLocks noGrp="1"/>
          </p:cNvSpPr>
          <p:nvPr>
            <p:ph type="title"/>
          </p:nvPr>
        </p:nvSpPr>
        <p:spPr>
          <a:xfrm>
            <a:off x="913795" y="609600"/>
            <a:ext cx="5519089" cy="970450"/>
          </a:xfrm>
        </p:spPr>
        <p:txBody>
          <a:bodyPr/>
          <a:lstStyle/>
          <a:p>
            <a:r>
              <a:rPr lang="en-IN" dirty="0"/>
              <a:t>INTRODUCTION</a:t>
            </a:r>
          </a:p>
        </p:txBody>
      </p:sp>
      <p:sp>
        <p:nvSpPr>
          <p:cNvPr id="3" name="Content Placeholder 2">
            <a:extLst>
              <a:ext uri="{FF2B5EF4-FFF2-40B4-BE49-F238E27FC236}">
                <a16:creationId xmlns:a16="http://schemas.microsoft.com/office/drawing/2014/main" id="{63665722-0DCD-437A-AB9E-E35520BFDD82}"/>
              </a:ext>
            </a:extLst>
          </p:cNvPr>
          <p:cNvSpPr>
            <a:spLocks noGrp="1"/>
          </p:cNvSpPr>
          <p:nvPr>
            <p:ph idx="1"/>
          </p:nvPr>
        </p:nvSpPr>
        <p:spPr/>
        <p:txBody>
          <a:bodyPr>
            <a:normAutofit fontScale="85000" lnSpcReduction="20000"/>
          </a:bodyPr>
          <a:lstStyle/>
          <a:p>
            <a:r>
              <a:rPr lang="en-US" dirty="0"/>
              <a:t>Nonconvex quadratic optimization problems involving multiple quadratic constraints are a class of important and computationally hard global optimization problems that arise in many practical applications. They have been extensively studied in the literature. Especially, in recent years, a great deal of attention has been focused on studying them using their semidefinite programming (SDP) relaxation problems and second-order cone programming (SOCP) relaxation problems [2, 3, 5, 10, 21, 23, 28, 27, 30]</a:t>
            </a:r>
          </a:p>
          <a:p>
            <a:endParaRPr lang="en-US" dirty="0"/>
          </a:p>
          <a:p>
            <a:pPr algn="ctr"/>
            <a:endParaRPr lang="en-IN" dirty="0"/>
          </a:p>
          <a:p>
            <a:r>
              <a:rPr lang="en-IN" dirty="0"/>
              <a:t>where U is an orthogonal matrix; </a:t>
            </a:r>
            <a:r>
              <a:rPr lang="el-GR" dirty="0"/>
              <a:t>Σ</a:t>
            </a:r>
            <a:r>
              <a:rPr lang="en-IN" dirty="0" err="1"/>
              <a:t>i</a:t>
            </a:r>
            <a:r>
              <a:rPr lang="en-IN" dirty="0"/>
              <a:t>, </a:t>
            </a:r>
            <a:r>
              <a:rPr lang="en-IN" dirty="0" err="1"/>
              <a:t>i</a:t>
            </a:r>
            <a:r>
              <a:rPr lang="en-IN" dirty="0"/>
              <a:t> = 1,...,p, and </a:t>
            </a:r>
            <a:r>
              <a:rPr lang="el-GR" dirty="0"/>
              <a:t>Λ</a:t>
            </a:r>
            <a:r>
              <a:rPr lang="en-IN" dirty="0"/>
              <a:t>j , j = 1,...,q, are diagonal matrices with diagonal elements given by </a:t>
            </a:r>
            <a:r>
              <a:rPr lang="el-GR" dirty="0"/>
              <a:t>σ1 </a:t>
            </a:r>
            <a:r>
              <a:rPr lang="en-IN" dirty="0" err="1"/>
              <a:t>i</a:t>
            </a:r>
            <a:r>
              <a:rPr lang="en-IN" dirty="0"/>
              <a:t> ,...,</a:t>
            </a:r>
            <a:r>
              <a:rPr lang="el-GR" dirty="0"/>
              <a:t>σ</a:t>
            </a:r>
            <a:r>
              <a:rPr lang="en-IN" dirty="0"/>
              <a:t>n </a:t>
            </a:r>
            <a:r>
              <a:rPr lang="en-IN" dirty="0" err="1"/>
              <a:t>i</a:t>
            </a:r>
            <a:r>
              <a:rPr lang="en-IN" dirty="0"/>
              <a:t> and </a:t>
            </a:r>
            <a:r>
              <a:rPr lang="el-GR" dirty="0"/>
              <a:t>μ1 </a:t>
            </a:r>
            <a:r>
              <a:rPr lang="en-IN" dirty="0"/>
              <a:t>j ,...,</a:t>
            </a:r>
            <a:r>
              <a:rPr lang="el-GR" dirty="0"/>
              <a:t>μ</a:t>
            </a:r>
            <a:r>
              <a:rPr lang="en-IN" dirty="0"/>
              <a:t>n j , respectively, that is, </a:t>
            </a:r>
            <a:r>
              <a:rPr lang="el-GR" dirty="0"/>
              <a:t>Σ</a:t>
            </a:r>
            <a:r>
              <a:rPr lang="en-IN" dirty="0" err="1"/>
              <a:t>i</a:t>
            </a:r>
            <a:r>
              <a:rPr lang="en-IN" dirty="0"/>
              <a:t> = </a:t>
            </a:r>
            <a:r>
              <a:rPr lang="en-IN" dirty="0" err="1"/>
              <a:t>diag</a:t>
            </a:r>
            <a:r>
              <a:rPr lang="en-IN" dirty="0"/>
              <a:t>(</a:t>
            </a:r>
            <a:r>
              <a:rPr lang="el-GR" dirty="0"/>
              <a:t>σ1 </a:t>
            </a:r>
            <a:r>
              <a:rPr lang="en-IN" dirty="0" err="1"/>
              <a:t>i</a:t>
            </a:r>
            <a:r>
              <a:rPr lang="en-IN" dirty="0"/>
              <a:t> ,...,</a:t>
            </a:r>
            <a:r>
              <a:rPr lang="el-GR" dirty="0"/>
              <a:t>σ</a:t>
            </a:r>
            <a:r>
              <a:rPr lang="en-IN" dirty="0"/>
              <a:t>n </a:t>
            </a:r>
            <a:r>
              <a:rPr lang="en-IN" dirty="0" err="1"/>
              <a:t>i</a:t>
            </a:r>
            <a:r>
              <a:rPr lang="en-IN" dirty="0"/>
              <a:t> ) and </a:t>
            </a:r>
            <a:r>
              <a:rPr lang="el-GR" dirty="0"/>
              <a:t>Λ</a:t>
            </a:r>
            <a:r>
              <a:rPr lang="en-IN" dirty="0"/>
              <a:t>j = </a:t>
            </a:r>
            <a:r>
              <a:rPr lang="en-IN" dirty="0" err="1"/>
              <a:t>diag</a:t>
            </a:r>
            <a:r>
              <a:rPr lang="en-IN" dirty="0"/>
              <a:t>(</a:t>
            </a:r>
            <a:r>
              <a:rPr lang="el-GR" dirty="0"/>
              <a:t>μ1 </a:t>
            </a:r>
            <a:r>
              <a:rPr lang="en-IN" dirty="0"/>
              <a:t>j ,...,</a:t>
            </a:r>
            <a:r>
              <a:rPr lang="el-GR" dirty="0"/>
              <a:t>μ</a:t>
            </a:r>
            <a:r>
              <a:rPr lang="en-IN" dirty="0"/>
              <a:t>n j ); ai, </a:t>
            </a:r>
            <a:r>
              <a:rPr lang="en-IN" dirty="0" err="1"/>
              <a:t>i</a:t>
            </a:r>
            <a:r>
              <a:rPr lang="en-IN" dirty="0"/>
              <a:t> = 1,...,p, and </a:t>
            </a:r>
            <a:r>
              <a:rPr lang="en-IN" dirty="0" err="1"/>
              <a:t>bj</a:t>
            </a:r>
            <a:r>
              <a:rPr lang="en-IN" dirty="0"/>
              <a:t> , j = 1,...,q, are n-dimensional vectors; </a:t>
            </a:r>
            <a:r>
              <a:rPr lang="el-GR" dirty="0"/>
              <a:t>α</a:t>
            </a:r>
            <a:r>
              <a:rPr lang="en-IN" dirty="0" err="1"/>
              <a:t>i</a:t>
            </a:r>
            <a:r>
              <a:rPr lang="en-IN" dirty="0"/>
              <a:t>, </a:t>
            </a:r>
            <a:r>
              <a:rPr lang="en-IN" dirty="0" err="1"/>
              <a:t>i</a:t>
            </a:r>
            <a:r>
              <a:rPr lang="en-IN" dirty="0"/>
              <a:t> = 1,...,p, and </a:t>
            </a:r>
            <a:r>
              <a:rPr lang="el-GR" dirty="0"/>
              <a:t>β</a:t>
            </a:r>
            <a:r>
              <a:rPr lang="en-IN" dirty="0"/>
              <a:t>j , j = 1,...,q, are real numbers.</a:t>
            </a:r>
          </a:p>
        </p:txBody>
      </p:sp>
      <p:pic>
        <p:nvPicPr>
          <p:cNvPr id="5" name="Picture 4">
            <a:extLst>
              <a:ext uri="{FF2B5EF4-FFF2-40B4-BE49-F238E27FC236}">
                <a16:creationId xmlns:a16="http://schemas.microsoft.com/office/drawing/2014/main" id="{4C80AD9B-352C-47D5-9B75-CA1267366266}"/>
              </a:ext>
            </a:extLst>
          </p:cNvPr>
          <p:cNvPicPr>
            <a:picLocks noChangeAspect="1"/>
          </p:cNvPicPr>
          <p:nvPr/>
        </p:nvPicPr>
        <p:blipFill>
          <a:blip r:embed="rId2"/>
          <a:stretch>
            <a:fillRect/>
          </a:stretch>
        </p:blipFill>
        <p:spPr>
          <a:xfrm>
            <a:off x="2534653" y="3761824"/>
            <a:ext cx="4780547" cy="655377"/>
          </a:xfrm>
          <a:prstGeom prst="rect">
            <a:avLst/>
          </a:prstGeom>
        </p:spPr>
      </p:pic>
    </p:spTree>
    <p:extLst>
      <p:ext uri="{BB962C8B-B14F-4D97-AF65-F5344CB8AC3E}">
        <p14:creationId xmlns:p14="http://schemas.microsoft.com/office/powerpoint/2010/main" val="410566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C1D95-40AC-4559-94E3-A59178C194D3}"/>
              </a:ext>
            </a:extLst>
          </p:cNvPr>
          <p:cNvSpPr>
            <a:spLocks noGrp="1"/>
          </p:cNvSpPr>
          <p:nvPr>
            <p:ph idx="1"/>
          </p:nvPr>
        </p:nvSpPr>
        <p:spPr>
          <a:xfrm>
            <a:off x="752431" y="1221461"/>
            <a:ext cx="10353762" cy="4058751"/>
          </a:xfrm>
        </p:spPr>
        <p:txBody>
          <a:bodyPr>
            <a:normAutofit fontScale="77500" lnSpcReduction="20000"/>
          </a:bodyPr>
          <a:lstStyle/>
          <a:p>
            <a:pPr marL="36900" indent="0">
              <a:buNone/>
            </a:pPr>
            <a:r>
              <a:rPr lang="en-US" b="1" i="0" u="sng" dirty="0">
                <a:solidFill>
                  <a:schemeClr val="accent2"/>
                </a:solidFill>
                <a:effectLst/>
                <a:latin typeface="arial" panose="020B0604020202020204" pitchFamily="34" charset="0"/>
              </a:rPr>
              <a:t>CONVEX OPTIMIZATION</a:t>
            </a:r>
          </a:p>
          <a:p>
            <a:r>
              <a:rPr lang="en-US" sz="3000" b="0" i="0" dirty="0">
                <a:solidFill>
                  <a:schemeClr val="tx1"/>
                </a:solidFill>
                <a:effectLst/>
                <a:latin typeface="arial" panose="020B0604020202020204" pitchFamily="34" charset="0"/>
              </a:rPr>
              <a:t>Convex optimization is </a:t>
            </a:r>
            <a:r>
              <a:rPr lang="en-US" sz="3000" i="0" dirty="0">
                <a:solidFill>
                  <a:schemeClr val="tx1"/>
                </a:solidFill>
                <a:effectLst/>
                <a:latin typeface="arial" panose="020B0604020202020204" pitchFamily="34" charset="0"/>
              </a:rPr>
              <a:t>a subfield of mathematical optimization that studies the problem of minimizing convex functions over convex sets</a:t>
            </a:r>
            <a:r>
              <a:rPr lang="en-US" sz="3000" b="0" i="0" dirty="0">
                <a:solidFill>
                  <a:schemeClr val="tx1"/>
                </a:solidFill>
                <a:effectLst/>
                <a:latin typeface="arial" panose="020B0604020202020204" pitchFamily="34" charset="0"/>
              </a:rPr>
              <a:t>. Many classes of convex optimization problems admit polynomial-time algorithms, whereas mathematical optimization is in general NP-hard.</a:t>
            </a:r>
          </a:p>
          <a:p>
            <a:endParaRPr lang="en-US" sz="1800" dirty="0">
              <a:solidFill>
                <a:schemeClr val="tx1"/>
              </a:solidFill>
              <a:effectLst/>
              <a:latin typeface="arial" panose="020B0604020202020204" pitchFamily="34" charset="0"/>
            </a:endParaRPr>
          </a:p>
          <a:p>
            <a:endParaRPr lang="en-US" sz="1800" dirty="0">
              <a:solidFill>
                <a:schemeClr val="tx1"/>
              </a:solidFill>
              <a:effectLst/>
              <a:latin typeface="arial" panose="020B0604020202020204" pitchFamily="34" charset="0"/>
            </a:endParaRPr>
          </a:p>
          <a:p>
            <a:pPr marL="36900" indent="0">
              <a:buNone/>
            </a:pPr>
            <a:r>
              <a:rPr lang="en-US" b="1" u="sng" dirty="0">
                <a:solidFill>
                  <a:schemeClr val="accent2"/>
                </a:solidFill>
                <a:effectLst/>
                <a:latin typeface="arial" panose="020B0604020202020204" pitchFamily="34" charset="0"/>
              </a:rPr>
              <a:t>NON-CONVEX OPTIMIZATION</a:t>
            </a:r>
          </a:p>
          <a:p>
            <a:endParaRPr lang="en-US" b="1" u="sng" dirty="0">
              <a:solidFill>
                <a:schemeClr val="accent2"/>
              </a:solidFill>
              <a:effectLst/>
              <a:latin typeface="arial" panose="020B0604020202020204" pitchFamily="34" charset="0"/>
            </a:endParaRPr>
          </a:p>
          <a:p>
            <a:r>
              <a:rPr lang="en-US" sz="3100" b="0" i="0" dirty="0">
                <a:solidFill>
                  <a:schemeClr val="tx1"/>
                </a:solidFill>
                <a:effectLst/>
                <a:latin typeface="arial" panose="020B0604020202020204" pitchFamily="34" charset="0"/>
              </a:rPr>
              <a:t>A non-convex optimization problem </a:t>
            </a:r>
            <a:r>
              <a:rPr lang="en-US" sz="3100" i="0" dirty="0">
                <a:solidFill>
                  <a:schemeClr val="tx1"/>
                </a:solidFill>
                <a:effectLst/>
                <a:latin typeface="arial" panose="020B0604020202020204" pitchFamily="34" charset="0"/>
              </a:rPr>
              <a:t>is any problem where the objective or any of the constraints are non-convex,. </a:t>
            </a:r>
            <a:r>
              <a:rPr lang="en-US" sz="3100" b="0" i="0" dirty="0">
                <a:solidFill>
                  <a:schemeClr val="tx1"/>
                </a:solidFill>
                <a:effectLst/>
                <a:latin typeface="arial" panose="020B0604020202020204" pitchFamily="34" charset="0"/>
              </a:rPr>
              <a:t>Such a problem may have multiple feasible regions and multiple locally optimal points within each region</a:t>
            </a:r>
            <a:endParaRPr lang="en-IN" sz="3100" b="1" u="sng" dirty="0">
              <a:solidFill>
                <a:schemeClr val="tx1"/>
              </a:solidFill>
            </a:endParaRPr>
          </a:p>
        </p:txBody>
      </p:sp>
    </p:spTree>
    <p:extLst>
      <p:ext uri="{BB962C8B-B14F-4D97-AF65-F5344CB8AC3E}">
        <p14:creationId xmlns:p14="http://schemas.microsoft.com/office/powerpoint/2010/main" val="257188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C45F-A2A5-4215-91F5-AB4BBE6264AE}"/>
              </a:ext>
            </a:extLst>
          </p:cNvPr>
          <p:cNvSpPr>
            <a:spLocks noGrp="1"/>
          </p:cNvSpPr>
          <p:nvPr>
            <p:ph type="title"/>
          </p:nvPr>
        </p:nvSpPr>
        <p:spPr/>
        <p:txBody>
          <a:bodyPr>
            <a:normAutofit fontScale="90000"/>
          </a:bodyPr>
          <a:lstStyle/>
          <a:p>
            <a:r>
              <a:rPr lang="en-IN" dirty="0"/>
              <a:t>Problems in Non-convex Optimization</a:t>
            </a:r>
          </a:p>
        </p:txBody>
      </p:sp>
      <p:sp>
        <p:nvSpPr>
          <p:cNvPr id="3" name="Content Placeholder 2">
            <a:extLst>
              <a:ext uri="{FF2B5EF4-FFF2-40B4-BE49-F238E27FC236}">
                <a16:creationId xmlns:a16="http://schemas.microsoft.com/office/drawing/2014/main" id="{CD856795-F358-410C-AD96-68819ECAF34E}"/>
              </a:ext>
            </a:extLst>
          </p:cNvPr>
          <p:cNvSpPr>
            <a:spLocks noGrp="1"/>
          </p:cNvSpPr>
          <p:nvPr>
            <p:ph idx="1"/>
          </p:nvPr>
        </p:nvSpPr>
        <p:spPr/>
        <p:txBody>
          <a:bodyPr/>
          <a:lstStyle/>
          <a:p>
            <a:r>
              <a:rPr lang="en-US" dirty="0"/>
              <a:t>SOCP relaxations and epigraphical sets.</a:t>
            </a:r>
          </a:p>
          <a:p>
            <a:endParaRPr lang="en-US" dirty="0"/>
          </a:p>
          <a:p>
            <a:r>
              <a:rPr lang="en-US" dirty="0"/>
              <a:t>Minimax uniform quadratic optimization problems.</a:t>
            </a:r>
          </a:p>
          <a:p>
            <a:endParaRPr lang="en-US" dirty="0"/>
          </a:p>
          <a:p>
            <a:r>
              <a:rPr lang="en-US" dirty="0"/>
              <a:t>Minimax QPs with generalized trust-region constraints</a:t>
            </a:r>
          </a:p>
          <a:p>
            <a:endParaRPr lang="en-US" dirty="0"/>
          </a:p>
          <a:p>
            <a:r>
              <a:rPr lang="en-IN" dirty="0"/>
              <a:t>Max dispersion problems</a:t>
            </a:r>
          </a:p>
        </p:txBody>
      </p:sp>
    </p:spTree>
    <p:extLst>
      <p:ext uri="{BB962C8B-B14F-4D97-AF65-F5344CB8AC3E}">
        <p14:creationId xmlns:p14="http://schemas.microsoft.com/office/powerpoint/2010/main" val="1210000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B2AF-21EC-4E43-91B5-FD1C63249356}"/>
              </a:ext>
            </a:extLst>
          </p:cNvPr>
          <p:cNvSpPr>
            <a:spLocks noGrp="1"/>
          </p:cNvSpPr>
          <p:nvPr>
            <p:ph type="title"/>
          </p:nvPr>
        </p:nvSpPr>
        <p:spPr/>
        <p:txBody>
          <a:bodyPr/>
          <a:lstStyle/>
          <a:p>
            <a:r>
              <a:rPr lang="en-IN" dirty="0"/>
              <a:t>MODEL</a:t>
            </a:r>
          </a:p>
        </p:txBody>
      </p:sp>
      <p:sp>
        <p:nvSpPr>
          <p:cNvPr id="3" name="Content Placeholder 2">
            <a:extLst>
              <a:ext uri="{FF2B5EF4-FFF2-40B4-BE49-F238E27FC236}">
                <a16:creationId xmlns:a16="http://schemas.microsoft.com/office/drawing/2014/main" id="{13A1FE07-B0B6-49F3-B693-FD1FCC46CD27}"/>
              </a:ext>
            </a:extLst>
          </p:cNvPr>
          <p:cNvSpPr>
            <a:spLocks noGrp="1"/>
          </p:cNvSpPr>
          <p:nvPr>
            <p:ph idx="1"/>
          </p:nvPr>
        </p:nvSpPr>
        <p:spPr/>
        <p:txBody>
          <a:bodyPr/>
          <a:lstStyle/>
          <a:p>
            <a:r>
              <a:rPr lang="en-IN" dirty="0"/>
              <a:t>PANDAS</a:t>
            </a:r>
          </a:p>
          <a:p>
            <a:endParaRPr lang="en-IN" dirty="0"/>
          </a:p>
          <a:p>
            <a:r>
              <a:rPr lang="en-IN" dirty="0" err="1"/>
              <a:t>Numpy</a:t>
            </a:r>
            <a:endParaRPr lang="en-IN" dirty="0"/>
          </a:p>
          <a:p>
            <a:endParaRPr lang="en-IN" dirty="0"/>
          </a:p>
          <a:p>
            <a:r>
              <a:rPr lang="en-IN" dirty="0" err="1"/>
              <a:t>Scipy</a:t>
            </a:r>
            <a:endParaRPr lang="en-IN" dirty="0"/>
          </a:p>
          <a:p>
            <a:endParaRPr lang="en-IN" dirty="0"/>
          </a:p>
          <a:p>
            <a:r>
              <a:rPr lang="en-IN" dirty="0" err="1"/>
              <a:t>cvxpy</a:t>
            </a:r>
            <a:endParaRPr lang="en-IN" dirty="0"/>
          </a:p>
          <a:p>
            <a:endParaRPr lang="en-IN" dirty="0"/>
          </a:p>
          <a:p>
            <a:endParaRPr lang="en-IN" dirty="0"/>
          </a:p>
        </p:txBody>
      </p:sp>
    </p:spTree>
    <p:extLst>
      <p:ext uri="{BB962C8B-B14F-4D97-AF65-F5344CB8AC3E}">
        <p14:creationId xmlns:p14="http://schemas.microsoft.com/office/powerpoint/2010/main" val="371273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AE29-AA83-44C1-9F03-D5DADC319383}"/>
              </a:ext>
            </a:extLst>
          </p:cNvPr>
          <p:cNvSpPr>
            <a:spLocks noGrp="1"/>
          </p:cNvSpPr>
          <p:nvPr>
            <p:ph type="title"/>
          </p:nvPr>
        </p:nvSpPr>
        <p:spPr/>
        <p:txBody>
          <a:bodyPr/>
          <a:lstStyle/>
          <a:p>
            <a:pPr algn="l"/>
            <a:r>
              <a:rPr lang="en-IN" dirty="0"/>
              <a:t>CODE</a:t>
            </a:r>
          </a:p>
        </p:txBody>
      </p:sp>
      <p:pic>
        <p:nvPicPr>
          <p:cNvPr id="5" name="Content Placeholder 4">
            <a:extLst>
              <a:ext uri="{FF2B5EF4-FFF2-40B4-BE49-F238E27FC236}">
                <a16:creationId xmlns:a16="http://schemas.microsoft.com/office/drawing/2014/main" id="{46E7828E-F899-4E70-9FF7-379C8537D29B}"/>
              </a:ext>
            </a:extLst>
          </p:cNvPr>
          <p:cNvPicPr>
            <a:picLocks noGrp="1" noChangeAspect="1"/>
          </p:cNvPicPr>
          <p:nvPr>
            <p:ph idx="1"/>
          </p:nvPr>
        </p:nvPicPr>
        <p:blipFill>
          <a:blip r:embed="rId2"/>
          <a:stretch>
            <a:fillRect/>
          </a:stretch>
        </p:blipFill>
        <p:spPr>
          <a:xfrm>
            <a:off x="0" y="1740929"/>
            <a:ext cx="6558432" cy="4059237"/>
          </a:xfrm>
        </p:spPr>
      </p:pic>
      <p:pic>
        <p:nvPicPr>
          <p:cNvPr id="7" name="Picture 6">
            <a:extLst>
              <a:ext uri="{FF2B5EF4-FFF2-40B4-BE49-F238E27FC236}">
                <a16:creationId xmlns:a16="http://schemas.microsoft.com/office/drawing/2014/main" id="{22CEEC03-FA6D-4876-B514-321F0AB8971C}"/>
              </a:ext>
            </a:extLst>
          </p:cNvPr>
          <p:cNvPicPr>
            <a:picLocks noChangeAspect="1"/>
          </p:cNvPicPr>
          <p:nvPr/>
        </p:nvPicPr>
        <p:blipFill>
          <a:blip r:embed="rId3"/>
          <a:stretch>
            <a:fillRect/>
          </a:stretch>
        </p:blipFill>
        <p:spPr>
          <a:xfrm>
            <a:off x="6687672" y="1740929"/>
            <a:ext cx="5504328" cy="4059237"/>
          </a:xfrm>
          <a:prstGeom prst="rect">
            <a:avLst/>
          </a:prstGeom>
        </p:spPr>
      </p:pic>
    </p:spTree>
    <p:extLst>
      <p:ext uri="{BB962C8B-B14F-4D97-AF65-F5344CB8AC3E}">
        <p14:creationId xmlns:p14="http://schemas.microsoft.com/office/powerpoint/2010/main" val="44275232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108</TotalTime>
  <Words>843</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vt:lpstr>
      <vt:lpstr>Corbel</vt:lpstr>
      <vt:lpstr>Merriweather Sans</vt:lpstr>
      <vt:lpstr>PT Sans</vt:lpstr>
      <vt:lpstr>Roboto</vt:lpstr>
      <vt:lpstr>Depth</vt:lpstr>
      <vt:lpstr>MATHEMATICAL PROGRAMMING-II</vt:lpstr>
      <vt:lpstr>OBJECTIVE/STATEMENT</vt:lpstr>
      <vt:lpstr>LITURATURE SURVEY</vt:lpstr>
      <vt:lpstr>ABSTRACT</vt:lpstr>
      <vt:lpstr>INTRODUCTION</vt:lpstr>
      <vt:lpstr>PowerPoint Presentation</vt:lpstr>
      <vt:lpstr>Problems in Non-convex Optimization</vt:lpstr>
      <vt:lpstr>MODEL</vt:lpstr>
      <vt:lpstr>CODE</vt:lpstr>
      <vt:lpstr>PowerPoint Presentation</vt:lpstr>
      <vt:lpstr>CONVEX AND NON-CONVEX</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PROGRAMING-II</dc:title>
  <dc:creator>Nithish Kumar Reddy</dc:creator>
  <cp:lastModifiedBy>ANWAR SAYEED</cp:lastModifiedBy>
  <cp:revision>20</cp:revision>
  <dcterms:created xsi:type="dcterms:W3CDTF">2022-04-04T06:09:24Z</dcterms:created>
  <dcterms:modified xsi:type="dcterms:W3CDTF">2022-04-15T06:29:30Z</dcterms:modified>
</cp:coreProperties>
</file>