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11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vanakumar kamaraj" userId="d2029ca3ad95f1c7" providerId="LiveId" clId="{7D59A0E2-41FD-45BD-BEB9-59EBE6F68910}"/>
    <pc:docChg chg="modSld">
      <pc:chgData name="saravanakumar kamaraj" userId="d2029ca3ad95f1c7" providerId="LiveId" clId="{7D59A0E2-41FD-45BD-BEB9-59EBE6F68910}" dt="2024-04-24T08:26:33.496" v="103" actId="1076"/>
      <pc:docMkLst>
        <pc:docMk/>
      </pc:docMkLst>
      <pc:sldChg chg="modSp mod">
        <pc:chgData name="saravanakumar kamaraj" userId="d2029ca3ad95f1c7" providerId="LiveId" clId="{7D59A0E2-41FD-45BD-BEB9-59EBE6F68910}" dt="2024-04-24T08:26:33.496" v="103" actId="1076"/>
        <pc:sldMkLst>
          <pc:docMk/>
          <pc:sldMk cId="0" sldId="256"/>
        </pc:sldMkLst>
        <pc:spChg chg="mod">
          <ac:chgData name="saravanakumar kamaraj" userId="d2029ca3ad95f1c7" providerId="LiveId" clId="{7D59A0E2-41FD-45BD-BEB9-59EBE6F68910}" dt="2024-04-24T08:26:33.496" v="103" actId="1076"/>
          <ac:spMkLst>
            <pc:docMk/>
            <pc:sldMk cId="0" sldId="256"/>
            <ac:spMk id="1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E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E94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E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E94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E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E94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E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E94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E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E94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038600"/>
            <a:ext cx="447674" cy="28098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72599" y="12696"/>
            <a:ext cx="1247774" cy="68198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80296" y="3683003"/>
            <a:ext cx="4711703" cy="315277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94796" y="12696"/>
            <a:ext cx="2997203" cy="68198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601199" y="12696"/>
            <a:ext cx="2590799" cy="68198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78903" y="3060696"/>
            <a:ext cx="3209924" cy="37718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334499" y="12696"/>
            <a:ext cx="2857499" cy="68198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896599" y="12696"/>
            <a:ext cx="1295399" cy="681989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934699" y="12696"/>
            <a:ext cx="1257299" cy="681989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01299" y="3606803"/>
            <a:ext cx="1790699" cy="322897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359903" y="5372099"/>
            <a:ext cx="466724" cy="46672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59903" y="5905499"/>
            <a:ext cx="190499" cy="19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1" y="280403"/>
            <a:ext cx="9845675" cy="1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529" y="1395623"/>
            <a:ext cx="970153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9774" y="6461314"/>
            <a:ext cx="16891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2E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61314"/>
            <a:ext cx="1638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E94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bc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0.png"/><Relationship Id="rId16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6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38600"/>
            <a:ext cx="447674" cy="280987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36596" y="1092203"/>
            <a:ext cx="1749425" cy="1346200"/>
            <a:chOff x="736596" y="1092203"/>
            <a:chExt cx="1749425" cy="13462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596" y="1371600"/>
              <a:ext cx="1247774" cy="1066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800" y="1092203"/>
              <a:ext cx="657224" cy="5810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9203" y="1219200"/>
            <a:ext cx="1666874" cy="1409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7303" y="5245103"/>
            <a:ext cx="723899" cy="60007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480296" y="12696"/>
            <a:ext cx="4711700" cy="6823709"/>
            <a:chOff x="7480296" y="12696"/>
            <a:chExt cx="4711700" cy="6823709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2599" y="12696"/>
              <a:ext cx="1247774" cy="68198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80296" y="3683003"/>
              <a:ext cx="4711703" cy="3152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94796" y="12696"/>
              <a:ext cx="2997203" cy="68198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01199" y="12696"/>
              <a:ext cx="2590799" cy="68198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78903" y="3060696"/>
              <a:ext cx="3209924" cy="37718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34499" y="12696"/>
              <a:ext cx="2857499" cy="68198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96599" y="12696"/>
              <a:ext cx="1295399" cy="6819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34699" y="12696"/>
              <a:ext cx="1257299" cy="68198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01299" y="3606803"/>
              <a:ext cx="1790699" cy="322897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924433" y="3371478"/>
            <a:ext cx="4492619" cy="2109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400" b="0" spc="-290" dirty="0">
                <a:latin typeface="Arial Black"/>
                <a:cs typeface="Arial Black"/>
              </a:rPr>
              <a:t>NITHISHKUMAR G</a:t>
            </a:r>
            <a:br>
              <a:rPr lang="en-IN" sz="3400" b="0" spc="-290" dirty="0">
                <a:latin typeface="Arial Black"/>
                <a:cs typeface="Arial Black"/>
              </a:rPr>
            </a:br>
            <a:r>
              <a:rPr lang="en-IN" sz="3400" b="0" spc="-290" dirty="0">
                <a:latin typeface="Arial Black"/>
                <a:cs typeface="Arial Black"/>
              </a:rPr>
              <a:t>71772118132</a:t>
            </a:r>
            <a:br>
              <a:rPr lang="en-IN" sz="3400" b="0" spc="-290" dirty="0">
                <a:latin typeface="Arial Black"/>
                <a:cs typeface="Arial Black"/>
              </a:rPr>
            </a:br>
            <a:r>
              <a:rPr lang="en-IN" sz="3400" b="0" spc="-290" dirty="0">
                <a:latin typeface="Arial Black"/>
                <a:cs typeface="Arial Black"/>
              </a:rPr>
              <a:t>B.TECH IT</a:t>
            </a:r>
            <a:br>
              <a:rPr lang="en-IN" sz="3400" b="0" spc="-290" dirty="0">
                <a:latin typeface="Arial Black"/>
                <a:cs typeface="Arial Black"/>
              </a:rPr>
            </a:br>
            <a:r>
              <a:rPr lang="en-IN" sz="3400" b="0" spc="-290" dirty="0">
                <a:latin typeface="Arial Black"/>
                <a:cs typeface="Arial Black"/>
              </a:rPr>
              <a:t>GCT,COIMBATORE.</a:t>
            </a:r>
            <a:endParaRPr sz="3400" dirty="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29" y="375491"/>
            <a:ext cx="24930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RESULTS</a:t>
            </a:r>
            <a:endParaRPr sz="4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02618" y="6461314"/>
            <a:ext cx="17716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-25" dirty="0">
                <a:solidFill>
                  <a:srgbClr val="2E946A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263" y="6089024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60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40" dirty="0"/>
              <a:t> </a:t>
            </a:r>
            <a:r>
              <a:rPr dirty="0"/>
              <a:t>code</a:t>
            </a:r>
            <a:r>
              <a:rPr spc="45" dirty="0"/>
              <a:t> </a:t>
            </a:r>
            <a:r>
              <a:rPr dirty="0"/>
              <a:t>successfully</a:t>
            </a:r>
            <a:r>
              <a:rPr spc="45" dirty="0"/>
              <a:t> </a:t>
            </a:r>
            <a:r>
              <a:rPr dirty="0"/>
              <a:t>extracts</a:t>
            </a:r>
            <a:r>
              <a:rPr spc="40" dirty="0"/>
              <a:t> </a:t>
            </a:r>
            <a:r>
              <a:rPr dirty="0"/>
              <a:t>text</a:t>
            </a:r>
            <a:r>
              <a:rPr spc="45" dirty="0"/>
              <a:t> </a:t>
            </a:r>
            <a:r>
              <a:rPr dirty="0"/>
              <a:t>from</a:t>
            </a:r>
            <a:r>
              <a:rPr spc="45" dirty="0"/>
              <a:t> </a:t>
            </a:r>
            <a:r>
              <a:rPr dirty="0"/>
              <a:t>PDF</a:t>
            </a:r>
            <a:r>
              <a:rPr spc="45" dirty="0"/>
              <a:t> </a:t>
            </a:r>
            <a:r>
              <a:rPr dirty="0"/>
              <a:t>documents</a:t>
            </a:r>
            <a:r>
              <a:rPr spc="40" dirty="0"/>
              <a:t> </a:t>
            </a:r>
            <a:r>
              <a:rPr dirty="0"/>
              <a:t>and</a:t>
            </a:r>
            <a:r>
              <a:rPr spc="45" dirty="0"/>
              <a:t> </a:t>
            </a:r>
            <a:r>
              <a:rPr dirty="0"/>
              <a:t>utilizes</a:t>
            </a:r>
            <a:r>
              <a:rPr spc="45" dirty="0"/>
              <a:t> </a:t>
            </a:r>
            <a:r>
              <a:rPr dirty="0"/>
              <a:t>Bard</a:t>
            </a:r>
            <a:r>
              <a:rPr spc="45" dirty="0"/>
              <a:t> </a:t>
            </a:r>
            <a:r>
              <a:rPr dirty="0"/>
              <a:t>AI</a:t>
            </a:r>
            <a:r>
              <a:rPr spc="40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spc="-10" dirty="0"/>
              <a:t>generate </a:t>
            </a:r>
            <a:r>
              <a:rPr dirty="0"/>
              <a:t>concise</a:t>
            </a:r>
            <a:r>
              <a:rPr spc="55" dirty="0"/>
              <a:t> </a:t>
            </a:r>
            <a:r>
              <a:rPr dirty="0"/>
              <a:t>summaries.</a:t>
            </a:r>
            <a:r>
              <a:rPr spc="55" dirty="0"/>
              <a:t> </a:t>
            </a:r>
            <a:r>
              <a:rPr dirty="0"/>
              <a:t>By</a:t>
            </a:r>
            <a:r>
              <a:rPr spc="55" dirty="0"/>
              <a:t> </a:t>
            </a:r>
            <a:r>
              <a:rPr dirty="0"/>
              <a:t>leveraging</a:t>
            </a:r>
            <a:r>
              <a:rPr spc="60" dirty="0"/>
              <a:t> </a:t>
            </a:r>
            <a:r>
              <a:rPr dirty="0"/>
              <a:t>Bard</a:t>
            </a:r>
            <a:r>
              <a:rPr spc="55" dirty="0"/>
              <a:t> </a:t>
            </a:r>
            <a:r>
              <a:rPr dirty="0"/>
              <a:t>AI's</a:t>
            </a:r>
            <a:r>
              <a:rPr spc="55" dirty="0"/>
              <a:t> </a:t>
            </a:r>
            <a:r>
              <a:rPr dirty="0"/>
              <a:t>advanced</a:t>
            </a:r>
            <a:r>
              <a:rPr spc="60" dirty="0"/>
              <a:t> </a:t>
            </a:r>
            <a:r>
              <a:rPr dirty="0"/>
              <a:t>text</a:t>
            </a:r>
            <a:r>
              <a:rPr spc="55" dirty="0"/>
              <a:t> </a:t>
            </a:r>
            <a:r>
              <a:rPr dirty="0"/>
              <a:t>generation</a:t>
            </a:r>
            <a:r>
              <a:rPr spc="55" dirty="0"/>
              <a:t> </a:t>
            </a:r>
            <a:r>
              <a:rPr dirty="0"/>
              <a:t>capabilities,</a:t>
            </a:r>
            <a:r>
              <a:rPr spc="60" dirty="0"/>
              <a:t> </a:t>
            </a:r>
            <a:r>
              <a:rPr spc="-25" dirty="0"/>
              <a:t>the </a:t>
            </a:r>
            <a:r>
              <a:rPr dirty="0"/>
              <a:t>code</a:t>
            </a:r>
            <a:r>
              <a:rPr spc="45" dirty="0"/>
              <a:t> </a:t>
            </a:r>
            <a:r>
              <a:rPr dirty="0"/>
              <a:t>provides</a:t>
            </a:r>
            <a:r>
              <a:rPr spc="45" dirty="0"/>
              <a:t> </a:t>
            </a:r>
            <a:r>
              <a:rPr dirty="0"/>
              <a:t>accurate</a:t>
            </a:r>
            <a:r>
              <a:rPr spc="45" dirty="0"/>
              <a:t> </a:t>
            </a:r>
            <a:r>
              <a:rPr dirty="0"/>
              <a:t>and</a:t>
            </a:r>
            <a:r>
              <a:rPr spc="45" dirty="0"/>
              <a:t> </a:t>
            </a:r>
            <a:r>
              <a:rPr dirty="0"/>
              <a:t>coherent</a:t>
            </a:r>
            <a:r>
              <a:rPr spc="50" dirty="0"/>
              <a:t> </a:t>
            </a:r>
            <a:r>
              <a:rPr dirty="0"/>
              <a:t>summaries</a:t>
            </a:r>
            <a:r>
              <a:rPr spc="45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PDF</a:t>
            </a:r>
            <a:r>
              <a:rPr spc="50" dirty="0"/>
              <a:t> </a:t>
            </a:r>
            <a:r>
              <a:rPr dirty="0"/>
              <a:t>content.</a:t>
            </a:r>
            <a:r>
              <a:rPr spc="45" dirty="0"/>
              <a:t> </a:t>
            </a:r>
            <a:r>
              <a:rPr dirty="0"/>
              <a:t>This</a:t>
            </a:r>
            <a:r>
              <a:rPr spc="45" dirty="0"/>
              <a:t> </a:t>
            </a:r>
            <a:r>
              <a:rPr spc="-10" dirty="0"/>
              <a:t>approach </a:t>
            </a:r>
            <a:r>
              <a:rPr dirty="0"/>
              <a:t>streamlines</a:t>
            </a:r>
            <a:r>
              <a:rPr spc="50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process</a:t>
            </a:r>
            <a:r>
              <a:rPr spc="55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dirty="0"/>
              <a:t>summarizing</a:t>
            </a:r>
            <a:r>
              <a:rPr spc="55" dirty="0"/>
              <a:t> </a:t>
            </a:r>
            <a:r>
              <a:rPr dirty="0"/>
              <a:t>large</a:t>
            </a:r>
            <a:r>
              <a:rPr spc="50" dirty="0"/>
              <a:t> </a:t>
            </a:r>
            <a:r>
              <a:rPr dirty="0"/>
              <a:t>volumes</a:t>
            </a:r>
            <a:r>
              <a:rPr spc="55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dirty="0"/>
              <a:t>text,</a:t>
            </a:r>
            <a:r>
              <a:rPr spc="55" dirty="0"/>
              <a:t> </a:t>
            </a:r>
            <a:r>
              <a:rPr dirty="0"/>
              <a:t>saving</a:t>
            </a:r>
            <a:r>
              <a:rPr spc="50" dirty="0"/>
              <a:t> </a:t>
            </a:r>
            <a:r>
              <a:rPr dirty="0"/>
              <a:t>time</a:t>
            </a:r>
            <a:r>
              <a:rPr spc="55" dirty="0"/>
              <a:t> </a:t>
            </a:r>
            <a:r>
              <a:rPr dirty="0"/>
              <a:t>and</a:t>
            </a:r>
            <a:r>
              <a:rPr spc="50" dirty="0"/>
              <a:t> </a:t>
            </a:r>
            <a:r>
              <a:rPr dirty="0"/>
              <a:t>effort</a:t>
            </a:r>
            <a:r>
              <a:rPr spc="55" dirty="0"/>
              <a:t> </a:t>
            </a:r>
            <a:r>
              <a:rPr spc="-25" dirty="0"/>
              <a:t>for </a:t>
            </a:r>
            <a:r>
              <a:rPr dirty="0"/>
              <a:t>users.</a:t>
            </a:r>
            <a:r>
              <a:rPr spc="50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generated</a:t>
            </a:r>
            <a:r>
              <a:rPr spc="55" dirty="0"/>
              <a:t> </a:t>
            </a:r>
            <a:r>
              <a:rPr dirty="0"/>
              <a:t>summaries</a:t>
            </a:r>
            <a:r>
              <a:rPr spc="50" dirty="0"/>
              <a:t> </a:t>
            </a:r>
            <a:r>
              <a:rPr dirty="0"/>
              <a:t>capture</a:t>
            </a:r>
            <a:r>
              <a:rPr spc="5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key</a:t>
            </a:r>
            <a:r>
              <a:rPr spc="50" dirty="0"/>
              <a:t> </a:t>
            </a:r>
            <a:r>
              <a:rPr dirty="0"/>
              <a:t>points</a:t>
            </a:r>
            <a:r>
              <a:rPr spc="55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document</a:t>
            </a:r>
            <a:r>
              <a:rPr spc="50" dirty="0"/>
              <a:t> </a:t>
            </a:r>
            <a:r>
              <a:rPr spc="-10" dirty="0"/>
              <a:t>while </a:t>
            </a:r>
            <a:r>
              <a:rPr dirty="0"/>
              <a:t>maintaining</a:t>
            </a:r>
            <a:r>
              <a:rPr spc="50" dirty="0"/>
              <a:t> </a:t>
            </a:r>
            <a:r>
              <a:rPr dirty="0"/>
              <a:t>readability</a:t>
            </a:r>
            <a:r>
              <a:rPr spc="50" dirty="0"/>
              <a:t> </a:t>
            </a:r>
            <a:r>
              <a:rPr dirty="0"/>
              <a:t>and</a:t>
            </a:r>
            <a:r>
              <a:rPr spc="55" dirty="0"/>
              <a:t> </a:t>
            </a:r>
            <a:r>
              <a:rPr dirty="0"/>
              <a:t>clarity.</a:t>
            </a:r>
            <a:r>
              <a:rPr spc="50" dirty="0"/>
              <a:t> </a:t>
            </a:r>
            <a:r>
              <a:rPr dirty="0"/>
              <a:t>Overall,</a:t>
            </a:r>
            <a:r>
              <a:rPr spc="5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combination</a:t>
            </a:r>
            <a:r>
              <a:rPr spc="55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dirty="0"/>
              <a:t>PDF</a:t>
            </a:r>
            <a:r>
              <a:rPr spc="55" dirty="0"/>
              <a:t> </a:t>
            </a:r>
            <a:r>
              <a:rPr dirty="0"/>
              <a:t>text</a:t>
            </a:r>
            <a:r>
              <a:rPr spc="50" dirty="0"/>
              <a:t> </a:t>
            </a:r>
            <a:r>
              <a:rPr dirty="0"/>
              <a:t>extraction</a:t>
            </a:r>
            <a:r>
              <a:rPr spc="50" dirty="0"/>
              <a:t> </a:t>
            </a:r>
            <a:r>
              <a:rPr spc="-25" dirty="0"/>
              <a:t>and </a:t>
            </a:r>
            <a:r>
              <a:rPr dirty="0"/>
              <a:t>Bard</a:t>
            </a:r>
            <a:r>
              <a:rPr spc="50" dirty="0"/>
              <a:t> </a:t>
            </a:r>
            <a:r>
              <a:rPr dirty="0"/>
              <a:t>AI</a:t>
            </a:r>
            <a:r>
              <a:rPr spc="50" dirty="0"/>
              <a:t> </a:t>
            </a:r>
            <a:r>
              <a:rPr dirty="0"/>
              <a:t>text</a:t>
            </a:r>
            <a:r>
              <a:rPr spc="55" dirty="0"/>
              <a:t> </a:t>
            </a:r>
            <a:r>
              <a:rPr dirty="0"/>
              <a:t>summarization</a:t>
            </a:r>
            <a:r>
              <a:rPr spc="50" dirty="0"/>
              <a:t> </a:t>
            </a:r>
            <a:r>
              <a:rPr dirty="0"/>
              <a:t>offers</a:t>
            </a:r>
            <a:r>
              <a:rPr spc="55" dirty="0"/>
              <a:t> </a:t>
            </a:r>
            <a:r>
              <a:rPr dirty="0"/>
              <a:t>an</a:t>
            </a:r>
            <a:r>
              <a:rPr spc="50" dirty="0"/>
              <a:t> </a:t>
            </a:r>
            <a:r>
              <a:rPr dirty="0"/>
              <a:t>efficient</a:t>
            </a:r>
            <a:r>
              <a:rPr spc="50" dirty="0"/>
              <a:t> </a:t>
            </a:r>
            <a:r>
              <a:rPr dirty="0"/>
              <a:t>and</a:t>
            </a:r>
            <a:r>
              <a:rPr spc="55" dirty="0"/>
              <a:t> </a:t>
            </a:r>
            <a:r>
              <a:rPr dirty="0"/>
              <a:t>effective</a:t>
            </a:r>
            <a:r>
              <a:rPr spc="50" dirty="0"/>
              <a:t> </a:t>
            </a:r>
            <a:r>
              <a:rPr dirty="0"/>
              <a:t>solution</a:t>
            </a:r>
            <a:r>
              <a:rPr spc="55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dirty="0"/>
              <a:t>automating</a:t>
            </a:r>
            <a:r>
              <a:rPr spc="55" dirty="0"/>
              <a:t> </a:t>
            </a:r>
            <a:r>
              <a:rPr spc="-25" dirty="0"/>
              <a:t>the </a:t>
            </a:r>
            <a:r>
              <a:rPr dirty="0"/>
              <a:t>summarization</a:t>
            </a:r>
            <a:r>
              <a:rPr spc="50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dirty="0"/>
              <a:t>PDF</a:t>
            </a:r>
            <a:r>
              <a:rPr spc="50" dirty="0"/>
              <a:t> </a:t>
            </a:r>
            <a:r>
              <a:rPr spc="-10" dirty="0"/>
              <a:t>documents.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38600"/>
            <a:ext cx="447674" cy="2809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2903" y="1714500"/>
            <a:ext cx="314324" cy="3047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480296" y="12696"/>
            <a:ext cx="4711700" cy="6823709"/>
            <a:chOff x="7480296" y="12696"/>
            <a:chExt cx="4711700" cy="6823709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72599" y="12696"/>
              <a:ext cx="1247774" cy="6819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0296" y="3683003"/>
              <a:ext cx="4711703" cy="31527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94796" y="12696"/>
              <a:ext cx="2997203" cy="68198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1199" y="12696"/>
              <a:ext cx="2590799" cy="68198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78903" y="3060696"/>
              <a:ext cx="3209924" cy="37718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34499" y="12696"/>
              <a:ext cx="2857499" cy="68198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96599" y="12696"/>
              <a:ext cx="1295399" cy="68198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34699" y="12696"/>
              <a:ext cx="1257299" cy="68198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01299" y="3606803"/>
              <a:ext cx="1790699" cy="32289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59903" y="5372099"/>
              <a:ext cx="466724" cy="466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59903" y="5905499"/>
              <a:ext cx="190499" cy="19049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66725" y="6410324"/>
            <a:ext cx="3705225" cy="295275"/>
            <a:chOff x="466725" y="6410324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6275" y="6467474"/>
              <a:ext cx="2143124" cy="2000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6725" y="6410324"/>
              <a:ext cx="3705225" cy="295275"/>
            </a:xfrm>
            <a:custGeom>
              <a:avLst/>
              <a:gdLst/>
              <a:ahLst/>
              <a:cxnLst/>
              <a:rect l="l" t="t" r="r" b="b"/>
              <a:pathLst>
                <a:path w="3705225" h="295275">
                  <a:moveTo>
                    <a:pt x="3704775" y="295274"/>
                  </a:moveTo>
                  <a:lnTo>
                    <a:pt x="0" y="295274"/>
                  </a:lnTo>
                  <a:lnTo>
                    <a:pt x="0" y="0"/>
                  </a:lnTo>
                  <a:lnTo>
                    <a:pt x="3704775" y="0"/>
                  </a:lnTo>
                  <a:lnTo>
                    <a:pt x="3704775" y="29527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57049" y="2070019"/>
            <a:ext cx="7277100" cy="259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sz="4900" dirty="0"/>
              <a:t>Automated</a:t>
            </a:r>
            <a:r>
              <a:rPr sz="4900" spc="-30" dirty="0"/>
              <a:t> </a:t>
            </a:r>
            <a:r>
              <a:rPr sz="4900" spc="-20" dirty="0"/>
              <a:t>Text </a:t>
            </a:r>
            <a:r>
              <a:rPr sz="4900" dirty="0"/>
              <a:t>Summarization</a:t>
            </a:r>
            <a:r>
              <a:rPr sz="4900" spc="-20" dirty="0"/>
              <a:t> </a:t>
            </a:r>
            <a:r>
              <a:rPr sz="4900" dirty="0"/>
              <a:t>from</a:t>
            </a:r>
            <a:r>
              <a:rPr sz="4900" spc="-15" dirty="0"/>
              <a:t> </a:t>
            </a:r>
            <a:r>
              <a:rPr sz="4900" spc="-25" dirty="0"/>
              <a:t>PDF </a:t>
            </a:r>
            <a:r>
              <a:rPr sz="4900" dirty="0"/>
              <a:t>Documents</a:t>
            </a:r>
            <a:r>
              <a:rPr sz="4900" spc="-20" dirty="0"/>
              <a:t> </a:t>
            </a:r>
            <a:r>
              <a:rPr sz="4900" dirty="0"/>
              <a:t>using</a:t>
            </a:r>
            <a:r>
              <a:rPr sz="4900" spc="-15" dirty="0"/>
              <a:t> </a:t>
            </a:r>
            <a:r>
              <a:rPr sz="4900" dirty="0"/>
              <a:t>Bard</a:t>
            </a:r>
            <a:r>
              <a:rPr sz="4900" spc="-15" dirty="0"/>
              <a:t> </a:t>
            </a:r>
            <a:r>
              <a:rPr sz="4900" spc="-25" dirty="0"/>
              <a:t>AI</a:t>
            </a:r>
            <a:endParaRPr sz="490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025903"/>
            <a:ext cx="4181475" cy="2819400"/>
            <a:chOff x="0" y="4025903"/>
            <a:chExt cx="4181475" cy="2819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25903"/>
              <a:ext cx="447674" cy="2819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6413496"/>
              <a:ext cx="3724274" cy="3143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78703" y="444503"/>
            <a:ext cx="342899" cy="37147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480296" y="12696"/>
            <a:ext cx="4711700" cy="6823709"/>
            <a:chOff x="7480296" y="12696"/>
            <a:chExt cx="4711700" cy="6823709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72599" y="12696"/>
              <a:ext cx="1247774" cy="68198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0296" y="3683003"/>
              <a:ext cx="4711703" cy="31527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94796" y="12696"/>
              <a:ext cx="2997203" cy="68198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01199" y="12696"/>
              <a:ext cx="2590799" cy="68198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78903" y="3060696"/>
              <a:ext cx="3209924" cy="37718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4499" y="12696"/>
              <a:ext cx="2857499" cy="68198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96599" y="12696"/>
              <a:ext cx="1295399" cy="68198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34699" y="12696"/>
              <a:ext cx="1257299" cy="6819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01299" y="3606803"/>
              <a:ext cx="1790699" cy="32289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98203" y="5600699"/>
              <a:ext cx="676274" cy="6762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80696" y="6121403"/>
              <a:ext cx="266699" cy="27622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625" y="3819525"/>
            <a:ext cx="1733549" cy="3009899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774" y="431545"/>
            <a:ext cx="2931160" cy="857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450" spc="-10" dirty="0"/>
              <a:t>AGENDA:</a:t>
            </a:r>
            <a:endParaRPr sz="545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864939" y="1321559"/>
            <a:ext cx="4617085" cy="22733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07034" indent="-395605">
              <a:lnSpc>
                <a:spcPct val="100000"/>
              </a:lnSpc>
              <a:spcBef>
                <a:spcPts val="620"/>
              </a:spcBef>
              <a:buSzPct val="96923"/>
              <a:buAutoNum type="arabicPeriod"/>
              <a:tabLst>
                <a:tab pos="407034" algn="l"/>
              </a:tabLst>
            </a:pPr>
            <a:r>
              <a:rPr sz="3250" b="1" dirty="0">
                <a:latin typeface="Trebuchet MS"/>
                <a:cs typeface="Trebuchet MS"/>
              </a:rPr>
              <a:t>Problem</a:t>
            </a:r>
            <a:r>
              <a:rPr sz="3250" b="1" spc="-5" dirty="0">
                <a:latin typeface="Trebuchet MS"/>
                <a:cs typeface="Trebuchet MS"/>
              </a:rPr>
              <a:t> </a:t>
            </a:r>
            <a:r>
              <a:rPr sz="3250" b="1" spc="-10" dirty="0">
                <a:latin typeface="Trebuchet MS"/>
                <a:cs typeface="Trebuchet MS"/>
              </a:rPr>
              <a:t>statement</a:t>
            </a:r>
            <a:endParaRPr sz="3250">
              <a:latin typeface="Trebuchet MS"/>
              <a:cs typeface="Trebuchet MS"/>
            </a:endParaRPr>
          </a:p>
          <a:p>
            <a:pPr marL="407034" indent="-395605">
              <a:lnSpc>
                <a:spcPct val="100000"/>
              </a:lnSpc>
              <a:spcBef>
                <a:spcPts val="525"/>
              </a:spcBef>
              <a:buSzPct val="96923"/>
              <a:buAutoNum type="arabicPeriod"/>
              <a:tabLst>
                <a:tab pos="407034" algn="l"/>
              </a:tabLst>
            </a:pPr>
            <a:r>
              <a:rPr sz="3250" b="1" dirty="0">
                <a:latin typeface="Trebuchet MS"/>
                <a:cs typeface="Trebuchet MS"/>
              </a:rPr>
              <a:t>Project</a:t>
            </a:r>
            <a:r>
              <a:rPr sz="3250" b="1" spc="5" dirty="0">
                <a:latin typeface="Trebuchet MS"/>
                <a:cs typeface="Trebuchet MS"/>
              </a:rPr>
              <a:t> </a:t>
            </a:r>
            <a:r>
              <a:rPr sz="3250" b="1" spc="-10" dirty="0">
                <a:latin typeface="Trebuchet MS"/>
                <a:cs typeface="Trebuchet MS"/>
              </a:rPr>
              <a:t>Overview</a:t>
            </a:r>
            <a:endParaRPr sz="3250">
              <a:latin typeface="Trebuchet MS"/>
              <a:cs typeface="Trebuchet MS"/>
            </a:endParaRPr>
          </a:p>
          <a:p>
            <a:pPr marL="407034" indent="-395605">
              <a:lnSpc>
                <a:spcPct val="100000"/>
              </a:lnSpc>
              <a:spcBef>
                <a:spcPts val="525"/>
              </a:spcBef>
              <a:buSzPct val="96923"/>
              <a:buAutoNum type="arabicPeriod"/>
              <a:tabLst>
                <a:tab pos="407034" algn="l"/>
              </a:tabLst>
            </a:pPr>
            <a:r>
              <a:rPr sz="3250" b="1" dirty="0">
                <a:latin typeface="Trebuchet MS"/>
                <a:cs typeface="Trebuchet MS"/>
              </a:rPr>
              <a:t>Who</a:t>
            </a:r>
            <a:r>
              <a:rPr sz="3250" b="1" spc="-10" dirty="0">
                <a:latin typeface="Trebuchet MS"/>
                <a:cs typeface="Trebuchet MS"/>
              </a:rPr>
              <a:t> </a:t>
            </a:r>
            <a:r>
              <a:rPr sz="3250" b="1" dirty="0">
                <a:latin typeface="Trebuchet MS"/>
                <a:cs typeface="Trebuchet MS"/>
              </a:rPr>
              <a:t>are the end</a:t>
            </a:r>
            <a:r>
              <a:rPr sz="3250" b="1" spc="5" dirty="0">
                <a:latin typeface="Trebuchet MS"/>
                <a:cs typeface="Trebuchet MS"/>
              </a:rPr>
              <a:t> </a:t>
            </a:r>
            <a:r>
              <a:rPr sz="3250" b="1" spc="-20" dirty="0">
                <a:latin typeface="Trebuchet MS"/>
                <a:cs typeface="Trebuchet MS"/>
              </a:rPr>
              <a:t>user</a:t>
            </a:r>
            <a:endParaRPr sz="3250">
              <a:latin typeface="Trebuchet MS"/>
              <a:cs typeface="Trebuchet MS"/>
            </a:endParaRPr>
          </a:p>
          <a:p>
            <a:pPr marL="573405" indent="-395605">
              <a:lnSpc>
                <a:spcPct val="100000"/>
              </a:lnSpc>
              <a:spcBef>
                <a:spcPts val="525"/>
              </a:spcBef>
              <a:buSzPct val="96923"/>
              <a:buAutoNum type="arabicPeriod"/>
              <a:tabLst>
                <a:tab pos="573405" algn="l"/>
                <a:tab pos="1778000" algn="l"/>
                <a:tab pos="3652520" algn="l"/>
              </a:tabLst>
            </a:pPr>
            <a:r>
              <a:rPr sz="3250" b="1" spc="-20" dirty="0">
                <a:latin typeface="Trebuchet MS"/>
                <a:cs typeface="Trebuchet MS"/>
              </a:rPr>
              <a:t>Your</a:t>
            </a:r>
            <a:r>
              <a:rPr sz="3250" b="1" dirty="0">
                <a:latin typeface="Trebuchet MS"/>
                <a:cs typeface="Trebuchet MS"/>
              </a:rPr>
              <a:t>	</a:t>
            </a:r>
            <a:r>
              <a:rPr sz="3250" b="1" spc="-10" dirty="0">
                <a:latin typeface="Trebuchet MS"/>
                <a:cs typeface="Trebuchet MS"/>
              </a:rPr>
              <a:t>Solution</a:t>
            </a:r>
            <a:r>
              <a:rPr sz="3250" b="1" dirty="0">
                <a:latin typeface="Trebuchet MS"/>
                <a:cs typeface="Trebuchet MS"/>
              </a:rPr>
              <a:t>	</a:t>
            </a:r>
            <a:r>
              <a:rPr sz="3250" b="1" spc="-25" dirty="0">
                <a:latin typeface="Trebuchet MS"/>
                <a:cs typeface="Trebuchet MS"/>
              </a:rPr>
              <a:t>and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03514" y="3072597"/>
            <a:ext cx="4323080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71525" algn="l"/>
                <a:tab pos="2108835" algn="l"/>
              </a:tabLst>
            </a:pPr>
            <a:r>
              <a:rPr sz="3250" b="1" spc="-25" dirty="0">
                <a:latin typeface="Trebuchet MS"/>
                <a:cs typeface="Trebuchet MS"/>
              </a:rPr>
              <a:t>its</a:t>
            </a:r>
            <a:r>
              <a:rPr sz="3250" b="1" dirty="0">
                <a:latin typeface="Trebuchet MS"/>
                <a:cs typeface="Trebuchet MS"/>
              </a:rPr>
              <a:t>	</a:t>
            </a:r>
            <a:r>
              <a:rPr sz="3250" b="1" spc="-20" dirty="0">
                <a:latin typeface="Trebuchet MS"/>
                <a:cs typeface="Trebuchet MS"/>
              </a:rPr>
              <a:t>value</a:t>
            </a:r>
            <a:r>
              <a:rPr sz="3250" b="1" dirty="0">
                <a:latin typeface="Trebuchet MS"/>
                <a:cs typeface="Trebuchet MS"/>
              </a:rPr>
              <a:t>	</a:t>
            </a:r>
            <a:r>
              <a:rPr sz="3250" b="1" spc="-10" dirty="0">
                <a:latin typeface="Trebuchet MS"/>
                <a:cs typeface="Trebuchet MS"/>
              </a:rPr>
              <a:t>proposition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9774" y="3569459"/>
            <a:ext cx="5381625" cy="171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730">
              <a:lnSpc>
                <a:spcPct val="113500"/>
              </a:lnSpc>
              <a:spcBef>
                <a:spcPts val="95"/>
              </a:spcBef>
            </a:pPr>
            <a:r>
              <a:rPr sz="3250" b="1" dirty="0">
                <a:latin typeface="Trebuchet MS"/>
                <a:cs typeface="Trebuchet MS"/>
              </a:rPr>
              <a:t>5.The</a:t>
            </a:r>
            <a:r>
              <a:rPr sz="3250" b="1" spc="5" dirty="0">
                <a:latin typeface="Trebuchet MS"/>
                <a:cs typeface="Trebuchet MS"/>
              </a:rPr>
              <a:t> </a:t>
            </a:r>
            <a:r>
              <a:rPr sz="3250" b="1" dirty="0">
                <a:latin typeface="Trebuchet MS"/>
                <a:cs typeface="Trebuchet MS"/>
              </a:rPr>
              <a:t>Wow in</a:t>
            </a:r>
            <a:r>
              <a:rPr sz="3250" b="1" spc="5" dirty="0">
                <a:latin typeface="Trebuchet MS"/>
                <a:cs typeface="Trebuchet MS"/>
              </a:rPr>
              <a:t> </a:t>
            </a:r>
            <a:r>
              <a:rPr sz="3250" b="1" dirty="0">
                <a:latin typeface="Trebuchet MS"/>
                <a:cs typeface="Trebuchet MS"/>
              </a:rPr>
              <a:t>your </a:t>
            </a:r>
            <a:r>
              <a:rPr sz="3250" b="1" spc="-10" dirty="0">
                <a:latin typeface="Trebuchet MS"/>
                <a:cs typeface="Trebuchet MS"/>
              </a:rPr>
              <a:t>solution 6.Modelling</a:t>
            </a:r>
            <a:endParaRPr sz="3250">
              <a:latin typeface="Trebuchet MS"/>
              <a:cs typeface="Trebuchet MS"/>
            </a:endParaRPr>
          </a:p>
          <a:p>
            <a:pPr marL="137795">
              <a:lnSpc>
                <a:spcPct val="100000"/>
              </a:lnSpc>
              <a:spcBef>
                <a:spcPts val="525"/>
              </a:spcBef>
            </a:pPr>
            <a:r>
              <a:rPr sz="3250" b="1" spc="-10" dirty="0">
                <a:latin typeface="Trebuchet MS"/>
                <a:cs typeface="Trebuchet MS"/>
              </a:rPr>
              <a:t>7.Results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9268" y="1208865"/>
            <a:ext cx="2762249" cy="3257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4072" y="588237"/>
            <a:ext cx="5207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2520" algn="l"/>
              </a:tabLst>
            </a:pPr>
            <a:r>
              <a:rPr sz="4000" spc="-10" dirty="0"/>
              <a:t>PROBLEM</a:t>
            </a:r>
            <a:r>
              <a:rPr sz="4000" dirty="0"/>
              <a:t>	</a:t>
            </a:r>
            <a:r>
              <a:rPr sz="4000" spc="-10" dirty="0"/>
              <a:t>STATEMENT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944676" y="1617930"/>
            <a:ext cx="698944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15399"/>
              </a:lnSpc>
              <a:spcBef>
                <a:spcPts val="100"/>
              </a:spcBef>
            </a:pPr>
            <a:r>
              <a:rPr sz="1950" b="1" dirty="0">
                <a:latin typeface="Trebuchet MS"/>
                <a:cs typeface="Trebuchet MS"/>
              </a:rPr>
              <a:t>The</a:t>
            </a:r>
            <a:r>
              <a:rPr sz="1950" b="1" spc="-4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project</a:t>
            </a:r>
            <a:r>
              <a:rPr sz="1950" b="1" spc="-4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aims</a:t>
            </a:r>
            <a:r>
              <a:rPr sz="1950" b="1" spc="-4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to</a:t>
            </a:r>
            <a:r>
              <a:rPr sz="1950" b="1" spc="-4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automate</a:t>
            </a:r>
            <a:r>
              <a:rPr sz="1950" b="1" spc="-4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the</a:t>
            </a:r>
            <a:r>
              <a:rPr sz="1950" b="1" spc="-4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process</a:t>
            </a:r>
            <a:r>
              <a:rPr sz="1950" b="1" spc="-4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of</a:t>
            </a:r>
            <a:r>
              <a:rPr sz="1950" b="1" spc="-40" dirty="0">
                <a:latin typeface="Trebuchet MS"/>
                <a:cs typeface="Trebuchet MS"/>
              </a:rPr>
              <a:t> </a:t>
            </a:r>
            <a:r>
              <a:rPr sz="1950" b="1" spc="-20" dirty="0">
                <a:latin typeface="Trebuchet MS"/>
                <a:cs typeface="Trebuchet MS"/>
              </a:rPr>
              <a:t>text </a:t>
            </a:r>
            <a:r>
              <a:rPr sz="1950" b="1" dirty="0">
                <a:latin typeface="Trebuchet MS"/>
                <a:cs typeface="Trebuchet MS"/>
              </a:rPr>
              <a:t>summarization</a:t>
            </a:r>
            <a:r>
              <a:rPr sz="1950" b="1" spc="-7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from</a:t>
            </a:r>
            <a:r>
              <a:rPr sz="1950" b="1" spc="-7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PDF</a:t>
            </a:r>
            <a:r>
              <a:rPr sz="1950" b="1" spc="-7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documents</a:t>
            </a:r>
            <a:r>
              <a:rPr sz="1950" b="1" spc="-7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using</a:t>
            </a:r>
            <a:r>
              <a:rPr sz="1950" b="1" spc="-70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artificial </a:t>
            </a:r>
            <a:r>
              <a:rPr sz="1950" b="1" dirty="0">
                <a:latin typeface="Trebuchet MS"/>
                <a:cs typeface="Trebuchet MS"/>
              </a:rPr>
              <a:t>intelligence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techniques.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By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leveraging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the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Bard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AI</a:t>
            </a:r>
            <a:r>
              <a:rPr sz="1950" b="1" spc="-50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model, </a:t>
            </a:r>
            <a:r>
              <a:rPr sz="1950" b="1" dirty="0">
                <a:latin typeface="Trebuchet MS"/>
                <a:cs typeface="Trebuchet MS"/>
              </a:rPr>
              <a:t>the</a:t>
            </a:r>
            <a:r>
              <a:rPr sz="1950" b="1" spc="-4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script</a:t>
            </a:r>
            <a:r>
              <a:rPr sz="1950" b="1" spc="-3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extracts</a:t>
            </a:r>
            <a:r>
              <a:rPr sz="1950" b="1" spc="-4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text</a:t>
            </a:r>
            <a:r>
              <a:rPr sz="1950" b="1" spc="-3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from</a:t>
            </a:r>
            <a:r>
              <a:rPr sz="1950" b="1" spc="-3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each</a:t>
            </a:r>
            <a:r>
              <a:rPr sz="1950" b="1" spc="-4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page</a:t>
            </a:r>
            <a:r>
              <a:rPr sz="1950" b="1" spc="-3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of</a:t>
            </a:r>
            <a:r>
              <a:rPr sz="1950" b="1" spc="-3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a</a:t>
            </a:r>
            <a:r>
              <a:rPr sz="1950" b="1" spc="-4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given</a:t>
            </a:r>
            <a:r>
              <a:rPr sz="1950" b="1" spc="-3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PDF</a:t>
            </a:r>
            <a:r>
              <a:rPr sz="1950" b="1" spc="-40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file, </a:t>
            </a:r>
            <a:r>
              <a:rPr sz="1950" b="1" dirty="0">
                <a:latin typeface="Trebuchet MS"/>
                <a:cs typeface="Trebuchet MS"/>
              </a:rPr>
              <a:t>compresses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it</a:t>
            </a:r>
            <a:r>
              <a:rPr sz="1950" b="1" spc="-5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to</a:t>
            </a:r>
            <a:r>
              <a:rPr sz="1950" b="1" spc="-5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minimize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API</a:t>
            </a:r>
            <a:r>
              <a:rPr sz="1950" b="1" spc="-5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calls,</a:t>
            </a:r>
            <a:r>
              <a:rPr sz="1950" b="1" spc="-5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and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generates</a:t>
            </a:r>
            <a:r>
              <a:rPr sz="1950" b="1" spc="-50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concise </a:t>
            </a:r>
            <a:r>
              <a:rPr sz="1950" b="1" dirty="0">
                <a:latin typeface="Trebuchet MS"/>
                <a:cs typeface="Trebuchet MS"/>
              </a:rPr>
              <a:t>summaries</a:t>
            </a:r>
            <a:r>
              <a:rPr sz="1950" b="1" spc="-6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of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the</a:t>
            </a:r>
            <a:r>
              <a:rPr sz="1950" b="1" spc="-6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extracted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text.</a:t>
            </a:r>
            <a:r>
              <a:rPr sz="1950" b="1" spc="-6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The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summaries,</a:t>
            </a:r>
            <a:r>
              <a:rPr sz="1950" b="1" spc="-6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limited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spc="-25" dirty="0">
                <a:latin typeface="Trebuchet MS"/>
                <a:cs typeface="Trebuchet MS"/>
              </a:rPr>
              <a:t>to </a:t>
            </a:r>
            <a:r>
              <a:rPr sz="1950" b="1" dirty="0">
                <a:latin typeface="Trebuchet MS"/>
                <a:cs typeface="Trebuchet MS"/>
              </a:rPr>
              <a:t>100</a:t>
            </a:r>
            <a:r>
              <a:rPr sz="1950" b="1" spc="-3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words</a:t>
            </a:r>
            <a:r>
              <a:rPr sz="1950" b="1" spc="-3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each,</a:t>
            </a:r>
            <a:r>
              <a:rPr sz="1950" b="1" spc="-3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are</a:t>
            </a:r>
            <a:r>
              <a:rPr sz="1950" b="1" spc="-3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then</a:t>
            </a:r>
            <a:r>
              <a:rPr sz="1950" b="1" spc="-3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saved</a:t>
            </a:r>
            <a:r>
              <a:rPr sz="1950" b="1" spc="-3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into</a:t>
            </a:r>
            <a:r>
              <a:rPr sz="1950" b="1" spc="-3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a</a:t>
            </a:r>
            <a:r>
              <a:rPr sz="1950" b="1" spc="-3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text</a:t>
            </a:r>
            <a:r>
              <a:rPr sz="1950" b="1" spc="-3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file.</a:t>
            </a:r>
            <a:r>
              <a:rPr sz="1950" b="1" spc="-30" dirty="0">
                <a:latin typeface="Trebuchet MS"/>
                <a:cs typeface="Trebuchet MS"/>
              </a:rPr>
              <a:t> </a:t>
            </a:r>
            <a:r>
              <a:rPr sz="1950" b="1" spc="-20" dirty="0">
                <a:latin typeface="Trebuchet MS"/>
                <a:cs typeface="Trebuchet MS"/>
              </a:rPr>
              <a:t>This </a:t>
            </a:r>
            <a:r>
              <a:rPr sz="1950" b="1" dirty="0">
                <a:latin typeface="Trebuchet MS"/>
                <a:cs typeface="Trebuchet MS"/>
              </a:rPr>
              <a:t>approach</a:t>
            </a:r>
            <a:r>
              <a:rPr sz="1950" b="1" spc="-8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facilitates</a:t>
            </a:r>
            <a:r>
              <a:rPr sz="1950" b="1" spc="-7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efficient</a:t>
            </a:r>
            <a:r>
              <a:rPr sz="1950" b="1" spc="-8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and</a:t>
            </a:r>
            <a:r>
              <a:rPr sz="1950" b="1" spc="-7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effective</a:t>
            </a:r>
            <a:r>
              <a:rPr sz="1950" b="1" spc="-80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summarization </a:t>
            </a:r>
            <a:r>
              <a:rPr sz="1950" b="1" dirty="0">
                <a:latin typeface="Trebuchet MS"/>
                <a:cs typeface="Trebuchet MS"/>
              </a:rPr>
              <a:t>of</a:t>
            </a:r>
            <a:r>
              <a:rPr sz="1950" b="1" spc="-4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large</a:t>
            </a:r>
            <a:r>
              <a:rPr sz="1950" b="1" spc="-4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volumes</a:t>
            </a:r>
            <a:r>
              <a:rPr sz="1950" b="1" spc="-4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of</a:t>
            </a:r>
            <a:r>
              <a:rPr sz="1950" b="1" spc="-4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textual</a:t>
            </a:r>
            <a:r>
              <a:rPr sz="1950" b="1" spc="-4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data,</a:t>
            </a:r>
            <a:r>
              <a:rPr sz="1950" b="1" spc="-4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enabling</a:t>
            </a:r>
            <a:r>
              <a:rPr sz="1950" b="1" spc="-4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users</a:t>
            </a:r>
            <a:r>
              <a:rPr sz="1950" b="1" spc="-4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to</a:t>
            </a:r>
            <a:r>
              <a:rPr sz="1950" b="1" spc="-45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quickly </a:t>
            </a:r>
            <a:r>
              <a:rPr sz="1950" b="1" dirty="0">
                <a:latin typeface="Trebuchet MS"/>
                <a:cs typeface="Trebuchet MS"/>
              </a:rPr>
              <a:t>obtain</a:t>
            </a:r>
            <a:r>
              <a:rPr sz="1950" b="1" spc="-60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key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insights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from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PDF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documents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without</a:t>
            </a:r>
            <a:r>
              <a:rPr sz="1950" b="1" spc="-55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manual intervention.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1611" y="1524000"/>
            <a:ext cx="2950388" cy="3809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8818" y="6452593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E946A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8368" y="189820"/>
            <a:ext cx="5128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3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2090" y="1033586"/>
            <a:ext cx="8404860" cy="551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880" marR="308610" indent="695325">
              <a:lnSpc>
                <a:spcPct val="117600"/>
              </a:lnSpc>
              <a:spcBef>
                <a:spcPts val="95"/>
              </a:spcBef>
              <a:buSzPct val="94117"/>
              <a:buAutoNum type="arabicPeriod"/>
              <a:tabLst>
                <a:tab pos="751205" algn="l"/>
              </a:tabLst>
            </a:pPr>
            <a:r>
              <a:rPr sz="1700" b="1" dirty="0">
                <a:latin typeface="Trebuchet MS"/>
                <a:cs typeface="Trebuchet MS"/>
              </a:rPr>
              <a:t>PDF</a:t>
            </a:r>
            <a:r>
              <a:rPr sz="1700" b="1" spc="45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Trebuchet MS"/>
                <a:cs typeface="Trebuchet MS"/>
              </a:rPr>
              <a:t>Text</a:t>
            </a:r>
            <a:r>
              <a:rPr sz="1700" b="1" spc="45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Trebuchet MS"/>
                <a:cs typeface="Trebuchet MS"/>
              </a:rPr>
              <a:t>Extraction:</a:t>
            </a:r>
            <a:r>
              <a:rPr sz="1700" b="1" spc="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The</a:t>
            </a:r>
            <a:r>
              <a:rPr sz="1700" spc="4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system</a:t>
            </a:r>
            <a:r>
              <a:rPr sz="1700" spc="4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will</a:t>
            </a:r>
            <a:r>
              <a:rPr sz="1700" spc="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extract</a:t>
            </a:r>
            <a:r>
              <a:rPr sz="1700" spc="4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text</a:t>
            </a:r>
            <a:r>
              <a:rPr sz="1700" spc="4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from</a:t>
            </a:r>
            <a:r>
              <a:rPr sz="1700" spc="4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uploaded</a:t>
            </a:r>
            <a:r>
              <a:rPr sz="1700" spc="4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PDF </a:t>
            </a:r>
            <a:r>
              <a:rPr sz="1700" dirty="0">
                <a:latin typeface="Trebuchet MS"/>
                <a:cs typeface="Trebuchet MS"/>
              </a:rPr>
              <a:t>documents,</a:t>
            </a:r>
            <a:r>
              <a:rPr sz="1700" spc="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taking</a:t>
            </a:r>
            <a:r>
              <a:rPr sz="1700" spc="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into</a:t>
            </a:r>
            <a:r>
              <a:rPr sz="1700" spc="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account</a:t>
            </a:r>
            <a:r>
              <a:rPr sz="1700" spc="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factors</a:t>
            </a:r>
            <a:r>
              <a:rPr sz="1700" spc="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such</a:t>
            </a:r>
            <a:r>
              <a:rPr sz="1700" spc="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as</a:t>
            </a:r>
            <a:r>
              <a:rPr sz="1700" spc="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formatting,</a:t>
            </a:r>
            <a:r>
              <a:rPr sz="1700" spc="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layout,</a:t>
            </a:r>
            <a:r>
              <a:rPr sz="1700" spc="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and</a:t>
            </a:r>
            <a:r>
              <a:rPr sz="1700" spc="5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encoding.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Font typeface="Trebuchet MS"/>
              <a:buAutoNum type="arabicPeriod"/>
            </a:pPr>
            <a:endParaRPr sz="1700">
              <a:latin typeface="Trebuchet MS"/>
              <a:cs typeface="Trebuchet MS"/>
            </a:endParaRPr>
          </a:p>
          <a:p>
            <a:pPr marL="572770" marR="552450" indent="-207010">
              <a:lnSpc>
                <a:spcPct val="117600"/>
              </a:lnSpc>
              <a:buSzPct val="94117"/>
              <a:buAutoNum type="arabicPeriod"/>
              <a:tabLst>
                <a:tab pos="1138555" algn="l"/>
              </a:tabLst>
            </a:pPr>
            <a:r>
              <a:rPr sz="1700" b="1" dirty="0">
                <a:latin typeface="Trebuchet MS"/>
                <a:cs typeface="Trebuchet MS"/>
              </a:rPr>
              <a:t>Content</a:t>
            </a:r>
            <a:r>
              <a:rPr sz="1700" b="1" spc="25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Trebuchet MS"/>
                <a:cs typeface="Trebuchet MS"/>
              </a:rPr>
              <a:t>Compression:</a:t>
            </a:r>
            <a:r>
              <a:rPr sz="1700" b="1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The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extracted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text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will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be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segmented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into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smaller 	</a:t>
            </a:r>
            <a:r>
              <a:rPr sz="1700" dirty="0">
                <a:latin typeface="Trebuchet MS"/>
                <a:cs typeface="Trebuchet MS"/>
              </a:rPr>
              <a:t>chunks</a:t>
            </a:r>
            <a:r>
              <a:rPr sz="1700" spc="1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or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paragraphs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to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facilitate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efficient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summarization.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0"/>
              </a:spcBef>
              <a:buFont typeface="Trebuchet MS"/>
              <a:buAutoNum type="arabicPeriod"/>
            </a:pPr>
            <a:endParaRPr sz="1700">
              <a:latin typeface="Trebuchet MS"/>
              <a:cs typeface="Trebuchet MS"/>
            </a:endParaRPr>
          </a:p>
          <a:p>
            <a:pPr marL="271145" marR="5080" indent="662940">
              <a:lnSpc>
                <a:spcPct val="117600"/>
              </a:lnSpc>
              <a:buSzPct val="94117"/>
              <a:buAutoNum type="arabicPeriod"/>
              <a:tabLst>
                <a:tab pos="934085" algn="l"/>
              </a:tabLst>
            </a:pPr>
            <a:r>
              <a:rPr sz="1700" b="1" dirty="0">
                <a:latin typeface="Trebuchet MS"/>
                <a:cs typeface="Trebuchet MS"/>
              </a:rPr>
              <a:t>Text</a:t>
            </a:r>
            <a:r>
              <a:rPr sz="1700" b="1" spc="20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Trebuchet MS"/>
                <a:cs typeface="Trebuchet MS"/>
              </a:rPr>
              <a:t>Summarization:</a:t>
            </a:r>
            <a:r>
              <a:rPr sz="1700" b="1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Each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segment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of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text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will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be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submitted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to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Bard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AI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for </a:t>
            </a:r>
            <a:r>
              <a:rPr sz="1700" dirty="0">
                <a:latin typeface="Trebuchet MS"/>
                <a:cs typeface="Trebuchet MS"/>
              </a:rPr>
              <a:t>summarization,</a:t>
            </a:r>
            <a:r>
              <a:rPr sz="1700" spc="6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generating</a:t>
            </a:r>
            <a:r>
              <a:rPr sz="1700" spc="6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concise</a:t>
            </a:r>
            <a:r>
              <a:rPr sz="1700" spc="6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summaries</a:t>
            </a:r>
            <a:r>
              <a:rPr sz="1700" spc="6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within</a:t>
            </a:r>
            <a:r>
              <a:rPr sz="1700" spc="6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predefined</a:t>
            </a:r>
            <a:r>
              <a:rPr sz="1700" spc="6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word</a:t>
            </a:r>
            <a:r>
              <a:rPr sz="1700" spc="6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limits.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Font typeface="Trebuchet MS"/>
              <a:buAutoNum type="arabicPeriod"/>
            </a:pPr>
            <a:endParaRPr sz="1700">
              <a:latin typeface="Trebuchet MS"/>
              <a:cs typeface="Trebuchet MS"/>
            </a:endParaRPr>
          </a:p>
          <a:p>
            <a:pPr marL="462915" marR="442595" indent="-207010">
              <a:lnSpc>
                <a:spcPct val="117600"/>
              </a:lnSpc>
              <a:buSzPct val="94117"/>
              <a:buAutoNum type="arabicPeriod"/>
              <a:tabLst>
                <a:tab pos="1074420" algn="l"/>
              </a:tabLst>
            </a:pPr>
            <a:r>
              <a:rPr sz="1700" b="1" dirty="0">
                <a:latin typeface="Trebuchet MS"/>
                <a:cs typeface="Trebuchet MS"/>
              </a:rPr>
              <a:t>Aggregation:</a:t>
            </a:r>
            <a:r>
              <a:rPr sz="1700" b="1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The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summarized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content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from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all</a:t>
            </a:r>
            <a:r>
              <a:rPr sz="1700" spc="3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segments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will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be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aggregated 	</a:t>
            </a:r>
            <a:r>
              <a:rPr sz="1700" dirty="0">
                <a:latin typeface="Trebuchet MS"/>
                <a:cs typeface="Trebuchet MS"/>
              </a:rPr>
              <a:t>to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create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comprehensive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summary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of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the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entire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document.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Font typeface="Trebuchet MS"/>
              <a:buAutoNum type="arabicPeriod"/>
            </a:pPr>
            <a:endParaRPr sz="1700">
              <a:latin typeface="Trebuchet MS"/>
              <a:cs typeface="Trebuchet MS"/>
            </a:endParaRPr>
          </a:p>
          <a:p>
            <a:pPr marL="49530" marR="301625" indent="462915">
              <a:lnSpc>
                <a:spcPct val="117600"/>
              </a:lnSpc>
              <a:spcBef>
                <a:spcPts val="5"/>
              </a:spcBef>
              <a:buSzPct val="94117"/>
              <a:buAutoNum type="arabicPeriod"/>
              <a:tabLst>
                <a:tab pos="512445" algn="l"/>
              </a:tabLst>
            </a:pPr>
            <a:r>
              <a:rPr sz="1700" b="1" dirty="0">
                <a:latin typeface="Trebuchet MS"/>
                <a:cs typeface="Trebuchet MS"/>
              </a:rPr>
              <a:t>Optimization</a:t>
            </a:r>
            <a:r>
              <a:rPr sz="1700" b="1" spc="20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Trebuchet MS"/>
                <a:cs typeface="Trebuchet MS"/>
              </a:rPr>
              <a:t>and</a:t>
            </a:r>
            <a:r>
              <a:rPr sz="1700" b="1" spc="20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Trebuchet MS"/>
                <a:cs typeface="Trebuchet MS"/>
              </a:rPr>
              <a:t>Performance:</a:t>
            </a:r>
            <a:r>
              <a:rPr sz="1700" b="1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The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system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will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be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optimized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to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minimize </a:t>
            </a:r>
            <a:r>
              <a:rPr sz="1700" dirty="0">
                <a:latin typeface="Trebuchet MS"/>
                <a:cs typeface="Trebuchet MS"/>
              </a:rPr>
              <a:t>API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usage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and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processing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time,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ensuring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efficient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summarization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while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controlling</a:t>
            </a:r>
            <a:endParaRPr sz="1700">
              <a:latin typeface="Trebuchet MS"/>
              <a:cs typeface="Trebuchet MS"/>
            </a:endParaRPr>
          </a:p>
          <a:p>
            <a:pPr marL="3786504">
              <a:lnSpc>
                <a:spcPct val="100000"/>
              </a:lnSpc>
              <a:spcBef>
                <a:spcPts val="359"/>
              </a:spcBef>
            </a:pPr>
            <a:r>
              <a:rPr sz="1700" spc="-10" dirty="0">
                <a:latin typeface="Trebuchet MS"/>
                <a:cs typeface="Trebuchet MS"/>
              </a:rPr>
              <a:t>costs.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700">
              <a:latin typeface="Trebuchet MS"/>
              <a:cs typeface="Trebuchet MS"/>
            </a:endParaRPr>
          </a:p>
          <a:p>
            <a:pPr marL="12700" marR="264795" indent="621030">
              <a:lnSpc>
                <a:spcPct val="117600"/>
              </a:lnSpc>
              <a:buSzPct val="94117"/>
              <a:buAutoNum type="arabicPeriod" startAt="6"/>
              <a:tabLst>
                <a:tab pos="633730" algn="l"/>
              </a:tabLst>
            </a:pPr>
            <a:r>
              <a:rPr sz="1700" b="1" dirty="0">
                <a:latin typeface="Trebuchet MS"/>
                <a:cs typeface="Trebuchet MS"/>
              </a:rPr>
              <a:t>User</a:t>
            </a:r>
            <a:r>
              <a:rPr sz="1700" b="1" spc="15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Trebuchet MS"/>
                <a:cs typeface="Trebuchet MS"/>
              </a:rPr>
              <a:t>Interface:</a:t>
            </a:r>
            <a:r>
              <a:rPr sz="1700" b="1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</a:t>
            </a:r>
            <a:r>
              <a:rPr sz="1700" spc="1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user-friendly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web</a:t>
            </a:r>
            <a:r>
              <a:rPr sz="1700" spc="1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interface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will</a:t>
            </a:r>
            <a:r>
              <a:rPr sz="1700" spc="1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be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developed</a:t>
            </a:r>
            <a:r>
              <a:rPr sz="1700" spc="1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to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allow </a:t>
            </a:r>
            <a:r>
              <a:rPr sz="1700" dirty="0">
                <a:latin typeface="Trebuchet MS"/>
                <a:cs typeface="Trebuchet MS"/>
              </a:rPr>
              <a:t>users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to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upload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PDF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documents,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initiate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summarization,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and</a:t>
            </a:r>
            <a:r>
              <a:rPr sz="1700" spc="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download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summaries.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3311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10" dirty="0"/>
              <a:t> </a:t>
            </a:r>
            <a:r>
              <a:rPr sz="3200" dirty="0"/>
              <a:t>ARE</a:t>
            </a:r>
            <a:r>
              <a:rPr sz="3200" spc="10" dirty="0"/>
              <a:t> </a:t>
            </a:r>
            <a:r>
              <a:rPr sz="3200" dirty="0"/>
              <a:t>THE</a:t>
            </a:r>
            <a:r>
              <a:rPr sz="3200" spc="15" dirty="0"/>
              <a:t> </a:t>
            </a:r>
            <a:r>
              <a:rPr sz="3200" dirty="0"/>
              <a:t>END</a:t>
            </a:r>
            <a:r>
              <a:rPr sz="3200" spc="1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92536" y="1675725"/>
            <a:ext cx="10321925" cy="3025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635" algn="ctr">
              <a:lnSpc>
                <a:spcPct val="115100"/>
              </a:lnSpc>
              <a:spcBef>
                <a:spcPts val="90"/>
              </a:spcBef>
            </a:pPr>
            <a:r>
              <a:rPr sz="1900" b="1" dirty="0">
                <a:latin typeface="Trebuchet MS"/>
                <a:cs typeface="Trebuchet MS"/>
              </a:rPr>
              <a:t>The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automated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text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summarization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tool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with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Bard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AI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serves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wide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audience,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including </a:t>
            </a:r>
            <a:r>
              <a:rPr sz="1900" b="1" dirty="0">
                <a:latin typeface="Trebuchet MS"/>
                <a:cs typeface="Trebuchet MS"/>
              </a:rPr>
              <a:t>researchers,</a:t>
            </a:r>
            <a:r>
              <a:rPr sz="1900" b="1" spc="15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professionals,</a:t>
            </a:r>
            <a:r>
              <a:rPr sz="1900" b="1" spc="15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students,</a:t>
            </a:r>
            <a:r>
              <a:rPr sz="1900" b="1" spc="15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writers,</a:t>
            </a:r>
            <a:r>
              <a:rPr sz="1900" b="1" spc="15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executives,</a:t>
            </a:r>
            <a:r>
              <a:rPr sz="1900" b="1" spc="15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legal</a:t>
            </a:r>
            <a:r>
              <a:rPr sz="1900" b="1" spc="15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practitioners,</a:t>
            </a:r>
            <a:r>
              <a:rPr sz="1900" b="1" spc="155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educators, </a:t>
            </a:r>
            <a:r>
              <a:rPr sz="1900" b="1" dirty="0">
                <a:latin typeface="Trebuchet MS"/>
                <a:cs typeface="Trebuchet MS"/>
              </a:rPr>
              <a:t>and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self-learners.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It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streamlines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the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process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of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extracting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key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insights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and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essential </a:t>
            </a:r>
            <a:r>
              <a:rPr sz="1900" b="1" dirty="0">
                <a:latin typeface="Trebuchet MS"/>
                <a:cs typeface="Trebuchet MS"/>
              </a:rPr>
              <a:t>information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from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various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documents,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such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as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academic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papers,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industry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reports,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legal </a:t>
            </a:r>
            <a:r>
              <a:rPr sz="1900" b="1" dirty="0">
                <a:latin typeface="Trebuchet MS"/>
                <a:cs typeface="Trebuchet MS"/>
              </a:rPr>
              <a:t>documents,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news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articles,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and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educational</a:t>
            </a:r>
            <a:r>
              <a:rPr sz="1900" b="1" spc="114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materials.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By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condensing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lengthy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texts</a:t>
            </a:r>
            <a:r>
              <a:rPr sz="1900" b="1" spc="114" dirty="0">
                <a:latin typeface="Trebuchet MS"/>
                <a:cs typeface="Trebuchet MS"/>
              </a:rPr>
              <a:t> </a:t>
            </a:r>
            <a:r>
              <a:rPr sz="1900" b="1" spc="-20" dirty="0">
                <a:latin typeface="Trebuchet MS"/>
                <a:cs typeface="Trebuchet MS"/>
              </a:rPr>
              <a:t>into </a:t>
            </a:r>
            <a:r>
              <a:rPr sz="1900" b="1" dirty="0">
                <a:latin typeface="Trebuchet MS"/>
                <a:cs typeface="Trebuchet MS"/>
              </a:rPr>
              <a:t>concise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summaries,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the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tool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enables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users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to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stay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updated,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make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informed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decisions, </a:t>
            </a:r>
            <a:r>
              <a:rPr sz="1900" b="1" dirty="0">
                <a:latin typeface="Trebuchet MS"/>
                <a:cs typeface="Trebuchet MS"/>
              </a:rPr>
              <a:t>enhance</a:t>
            </a:r>
            <a:r>
              <a:rPr sz="1900" b="1" spc="114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productivity,</a:t>
            </a:r>
            <a:r>
              <a:rPr sz="1900" b="1" spc="114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and</a:t>
            </a:r>
            <a:r>
              <a:rPr sz="1900" b="1" spc="114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improve</a:t>
            </a:r>
            <a:r>
              <a:rPr sz="1900" b="1" spc="114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learning</a:t>
            </a:r>
            <a:r>
              <a:rPr sz="1900" b="1" spc="114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comprehension.</a:t>
            </a:r>
            <a:r>
              <a:rPr sz="1900" b="1" spc="114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Its</a:t>
            </a:r>
            <a:r>
              <a:rPr sz="1900" b="1" spc="12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versatility</a:t>
            </a:r>
            <a:r>
              <a:rPr sz="1900" b="1" spc="114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and</a:t>
            </a:r>
            <a:r>
              <a:rPr sz="1900" b="1" spc="114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efficiency </a:t>
            </a:r>
            <a:r>
              <a:rPr sz="1900" b="1" dirty="0">
                <a:latin typeface="Trebuchet MS"/>
                <a:cs typeface="Trebuchet MS"/>
              </a:rPr>
              <a:t>make</a:t>
            </a:r>
            <a:r>
              <a:rPr sz="1900" b="1" spc="8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it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an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invaluable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resource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for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individuals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across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different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disciplines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and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industries </a:t>
            </a:r>
            <a:r>
              <a:rPr sz="1900" b="1" dirty="0">
                <a:latin typeface="Trebuchet MS"/>
                <a:cs typeface="Trebuchet MS"/>
              </a:rPr>
              <a:t>seeking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to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extract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actionable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insights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from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large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volumes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of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text.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5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40" dirty="0"/>
              <a:t> </a:t>
            </a:r>
            <a:r>
              <a:rPr sz="3600" dirty="0"/>
              <a:t>SOLUTION</a:t>
            </a:r>
            <a:r>
              <a:rPr sz="3600" spc="-40" dirty="0"/>
              <a:t> </a:t>
            </a:r>
            <a:r>
              <a:rPr sz="3600" dirty="0"/>
              <a:t>AND</a:t>
            </a:r>
            <a:r>
              <a:rPr sz="3600" spc="-35" dirty="0"/>
              <a:t> </a:t>
            </a:r>
            <a:r>
              <a:rPr sz="3600" dirty="0"/>
              <a:t>ITS</a:t>
            </a:r>
            <a:r>
              <a:rPr sz="3600" spc="-40" dirty="0"/>
              <a:t> </a:t>
            </a:r>
            <a:r>
              <a:rPr sz="3600" dirty="0"/>
              <a:t>VALUE</a:t>
            </a:r>
            <a:r>
              <a:rPr sz="3600" spc="-35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473130" y="2052124"/>
            <a:ext cx="9933940" cy="269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5100"/>
              </a:lnSpc>
              <a:spcBef>
                <a:spcPts val="95"/>
              </a:spcBef>
            </a:pPr>
            <a:r>
              <a:rPr sz="1900" b="1" dirty="0">
                <a:latin typeface="Trebuchet MS"/>
                <a:cs typeface="Trebuchet MS"/>
              </a:rPr>
              <a:t>The</a:t>
            </a:r>
            <a:r>
              <a:rPr sz="1900" b="1" spc="3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code</a:t>
            </a:r>
            <a:r>
              <a:rPr sz="1900" b="1" spc="3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automates</a:t>
            </a:r>
            <a:r>
              <a:rPr sz="1900" b="1" spc="3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text</a:t>
            </a:r>
            <a:r>
              <a:rPr sz="1900" b="1" spc="3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summarization</a:t>
            </a:r>
            <a:r>
              <a:rPr sz="1900" b="1" spc="3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from</a:t>
            </a:r>
            <a:r>
              <a:rPr sz="1900" b="1" spc="3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PDFs</a:t>
            </a:r>
            <a:r>
              <a:rPr sz="1900" b="1" spc="3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using</a:t>
            </a:r>
            <a:r>
              <a:rPr sz="1900" b="1" spc="3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Bard</a:t>
            </a:r>
            <a:r>
              <a:rPr sz="1900" b="1" spc="3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AI,</a:t>
            </a:r>
            <a:r>
              <a:rPr sz="1900" b="1" spc="3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offering</a:t>
            </a:r>
            <a:r>
              <a:rPr sz="1900" b="1" spc="3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</a:t>
            </a:r>
            <a:r>
              <a:rPr sz="1900" b="1" spc="35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time- </a:t>
            </a:r>
            <a:r>
              <a:rPr sz="1900" b="1" dirty="0">
                <a:latin typeface="Trebuchet MS"/>
                <a:cs typeface="Trebuchet MS"/>
              </a:rPr>
              <a:t>saving</a:t>
            </a:r>
            <a:r>
              <a:rPr sz="1900" b="1" spc="3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solution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for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condensing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lengthy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documents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into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concise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summaries.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Its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value </a:t>
            </a:r>
            <a:r>
              <a:rPr sz="1900" b="1" dirty="0">
                <a:latin typeface="Trebuchet MS"/>
                <a:cs typeface="Trebuchet MS"/>
              </a:rPr>
              <a:t>proposition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lies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in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enhancing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productivity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by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efficiently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extracting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key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information, </a:t>
            </a:r>
            <a:r>
              <a:rPr sz="1900" b="1" dirty="0">
                <a:latin typeface="Trebuchet MS"/>
                <a:cs typeface="Trebuchet MS"/>
              </a:rPr>
              <a:t>aiding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professionals,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researchers,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students,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and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educators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in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quickly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accessing</a:t>
            </a:r>
            <a:r>
              <a:rPr sz="1900" b="1" spc="5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relevant</a:t>
            </a:r>
            <a:r>
              <a:rPr sz="1900" b="1" spc="3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content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without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the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need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for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manual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summarization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efforts.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This</a:t>
            </a:r>
            <a:r>
              <a:rPr sz="1900" b="1" spc="4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streamlines </a:t>
            </a:r>
            <a:r>
              <a:rPr sz="1900" b="1" dirty="0">
                <a:latin typeface="Trebuchet MS"/>
                <a:cs typeface="Trebuchet MS"/>
              </a:rPr>
              <a:t>information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processing,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improves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comprehension,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and</a:t>
            </a:r>
            <a:r>
              <a:rPr sz="1900" b="1" spc="5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enables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more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effective </a:t>
            </a:r>
            <a:r>
              <a:rPr sz="1900" b="1" dirty="0">
                <a:latin typeface="Trebuchet MS"/>
                <a:cs typeface="Trebuchet MS"/>
              </a:rPr>
              <a:t>utilization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of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textual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resources,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ultimately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leading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to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enhanced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decision-making</a:t>
            </a:r>
            <a:r>
              <a:rPr sz="1900" b="1" spc="45" dirty="0">
                <a:latin typeface="Trebuchet MS"/>
                <a:cs typeface="Trebuchet MS"/>
              </a:rPr>
              <a:t> </a:t>
            </a:r>
            <a:r>
              <a:rPr sz="1900" b="1" spc="-25" dirty="0">
                <a:latin typeface="Trebuchet MS"/>
                <a:cs typeface="Trebuchet MS"/>
              </a:rPr>
              <a:t>and </a:t>
            </a:r>
            <a:r>
              <a:rPr sz="1900" b="1" dirty="0">
                <a:latin typeface="Trebuchet MS"/>
                <a:cs typeface="Trebuchet MS"/>
              </a:rPr>
              <a:t>knowledge</a:t>
            </a:r>
            <a:r>
              <a:rPr sz="1900" b="1" spc="8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dissemination.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5263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dirty="0"/>
              <a:t>THE</a:t>
            </a:r>
            <a:r>
              <a:rPr spc="25" dirty="0"/>
              <a:t> </a:t>
            </a:r>
            <a:r>
              <a:rPr dirty="0"/>
              <a:t>WOW</a:t>
            </a:r>
            <a:r>
              <a:rPr spc="30" dirty="0"/>
              <a:t> </a:t>
            </a:r>
            <a:r>
              <a:rPr dirty="0"/>
              <a:t>IN</a:t>
            </a:r>
            <a:r>
              <a:rPr spc="35" dirty="0"/>
              <a:t> </a:t>
            </a:r>
            <a:r>
              <a:rPr dirty="0"/>
              <a:t>YOUR</a:t>
            </a:r>
            <a:r>
              <a:rPr spc="3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471096" y="1806517"/>
            <a:ext cx="9998710" cy="249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code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leverages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Bard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AI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automate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text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summarization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from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PDFs,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saving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time </a:t>
            </a:r>
            <a:r>
              <a:rPr sz="2000" b="1" dirty="0">
                <a:latin typeface="Trebuchet MS"/>
                <a:cs typeface="Trebuchet MS"/>
              </a:rPr>
              <a:t>by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condensing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lengthy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documents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into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concise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summaries.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It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enhances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productivity </a:t>
            </a:r>
            <a:r>
              <a:rPr sz="2000" b="1" dirty="0">
                <a:latin typeface="Trebuchet MS"/>
                <a:cs typeface="Trebuchet MS"/>
              </a:rPr>
              <a:t>by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efficiently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extracting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key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information,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aiding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professionals,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researchers, </a:t>
            </a:r>
            <a:r>
              <a:rPr sz="2000" b="1" dirty="0">
                <a:latin typeface="Trebuchet MS"/>
                <a:cs typeface="Trebuchet MS"/>
              </a:rPr>
              <a:t>students,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educators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accessing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relevant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without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manual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efforts.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This </a:t>
            </a:r>
            <a:r>
              <a:rPr sz="2000" b="1" dirty="0">
                <a:latin typeface="Trebuchet MS"/>
                <a:cs typeface="Trebuchet MS"/>
              </a:rPr>
              <a:t>streamlines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information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processing,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improves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comprehension,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enables</a:t>
            </a:r>
            <a:r>
              <a:rPr sz="2000" b="1" spc="5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effective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utilization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of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textual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resources,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enhancing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decision-</a:t>
            </a:r>
            <a:r>
              <a:rPr sz="2000" b="1" dirty="0">
                <a:latin typeface="Trebuchet MS"/>
                <a:cs typeface="Trebuchet MS"/>
              </a:rPr>
              <a:t>making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 </a:t>
            </a:r>
            <a:r>
              <a:rPr sz="2000" b="1" dirty="0">
                <a:latin typeface="Trebuchet MS"/>
                <a:cs typeface="Trebuchet MS"/>
              </a:rPr>
              <a:t>knowledge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dissemination.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9774" y="280403"/>
            <a:ext cx="33115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dirty="0"/>
              <a:t>Annual</a:t>
            </a:r>
            <a:r>
              <a:rPr spc="170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649096" y="1354580"/>
            <a:ext cx="9553575" cy="3454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18400"/>
              </a:lnSpc>
              <a:spcBef>
                <a:spcPts val="90"/>
              </a:spcBef>
            </a:pPr>
            <a:r>
              <a:rPr sz="1900" b="1" dirty="0">
                <a:latin typeface="Trebuchet MS"/>
                <a:cs typeface="Trebuchet MS"/>
              </a:rPr>
              <a:t>The</a:t>
            </a:r>
            <a:r>
              <a:rPr sz="1900" b="1" spc="8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code</a:t>
            </a:r>
            <a:r>
              <a:rPr sz="1900" b="1" spc="8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employs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</a:t>
            </a:r>
            <a:r>
              <a:rPr sz="1900" b="1" spc="8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pre-trained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language</a:t>
            </a:r>
            <a:r>
              <a:rPr sz="1900" b="1" spc="8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model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called</a:t>
            </a:r>
            <a:r>
              <a:rPr sz="1900" b="1" spc="8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Bard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AI,</a:t>
            </a:r>
            <a:r>
              <a:rPr sz="1900" b="1" spc="8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which</a:t>
            </a:r>
            <a:r>
              <a:rPr sz="1900" b="1" spc="8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is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spc="-50" dirty="0">
                <a:latin typeface="Trebuchet MS"/>
                <a:cs typeface="Trebuchet MS"/>
              </a:rPr>
              <a:t>a </a:t>
            </a:r>
            <a:r>
              <a:rPr sz="1900" b="1" dirty="0">
                <a:latin typeface="Trebuchet MS"/>
                <a:cs typeface="Trebuchet MS"/>
              </a:rPr>
              <a:t>sophisticated</a:t>
            </a:r>
            <a:r>
              <a:rPr sz="1900" b="1" spc="10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text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generation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model.</a:t>
            </a:r>
            <a:r>
              <a:rPr sz="1900" b="1" spc="10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Bard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AI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is</a:t>
            </a:r>
            <a:r>
              <a:rPr sz="1900" b="1" spc="10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based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on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state-of-the-art</a:t>
            </a:r>
            <a:r>
              <a:rPr sz="1900" b="1" spc="105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natural </a:t>
            </a:r>
            <a:r>
              <a:rPr sz="1900" b="1" dirty="0">
                <a:latin typeface="Trebuchet MS"/>
                <a:cs typeface="Trebuchet MS"/>
              </a:rPr>
              <a:t>language</a:t>
            </a:r>
            <a:r>
              <a:rPr sz="1900" b="1" spc="114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processing</a:t>
            </a:r>
            <a:r>
              <a:rPr sz="1900" b="1" spc="12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techniques</a:t>
            </a:r>
            <a:r>
              <a:rPr sz="1900" b="1" spc="12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and</a:t>
            </a:r>
            <a:r>
              <a:rPr sz="1900" b="1" spc="114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deep</a:t>
            </a:r>
            <a:r>
              <a:rPr sz="1900" b="1" spc="12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learning</a:t>
            </a:r>
            <a:r>
              <a:rPr sz="1900" b="1" spc="12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architectures.</a:t>
            </a:r>
            <a:r>
              <a:rPr sz="1900" b="1" spc="114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It</a:t>
            </a:r>
            <a:r>
              <a:rPr sz="1900" b="1" spc="12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utilizes </a:t>
            </a:r>
            <a:r>
              <a:rPr sz="1900" b="1" dirty="0">
                <a:latin typeface="Trebuchet MS"/>
                <a:cs typeface="Trebuchet MS"/>
              </a:rPr>
              <a:t>advanced</a:t>
            </a:r>
            <a:r>
              <a:rPr sz="1900" b="1" spc="114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algorithms</a:t>
            </a:r>
            <a:r>
              <a:rPr sz="1900" b="1" spc="12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to</a:t>
            </a:r>
            <a:r>
              <a:rPr sz="1900" b="1" spc="12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understand</a:t>
            </a:r>
            <a:r>
              <a:rPr sz="1900" b="1" spc="12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and</a:t>
            </a:r>
            <a:r>
              <a:rPr sz="1900" b="1" spc="12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generate</a:t>
            </a:r>
            <a:r>
              <a:rPr sz="1900" b="1" spc="12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human-like</a:t>
            </a:r>
            <a:r>
              <a:rPr sz="1900" b="1" spc="12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text</a:t>
            </a:r>
            <a:r>
              <a:rPr sz="1900" b="1" spc="12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responses</a:t>
            </a:r>
            <a:r>
              <a:rPr sz="1900" b="1" spc="12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based </a:t>
            </a:r>
            <a:r>
              <a:rPr sz="1900" b="1" dirty="0">
                <a:latin typeface="Trebuchet MS"/>
                <a:cs typeface="Trebuchet MS"/>
              </a:rPr>
              <a:t>on</a:t>
            </a:r>
            <a:r>
              <a:rPr sz="1900" b="1" spc="7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given</a:t>
            </a:r>
            <a:r>
              <a:rPr sz="1900" b="1" spc="8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prompts.</a:t>
            </a:r>
            <a:r>
              <a:rPr sz="1900" b="1" spc="8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This</a:t>
            </a:r>
            <a:r>
              <a:rPr sz="1900" b="1" spc="7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model</a:t>
            </a:r>
            <a:r>
              <a:rPr sz="1900" b="1" spc="8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has</a:t>
            </a:r>
            <a:r>
              <a:rPr sz="1900" b="1" spc="8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been</a:t>
            </a:r>
            <a:r>
              <a:rPr sz="1900" b="1" spc="7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trained</a:t>
            </a:r>
            <a:r>
              <a:rPr sz="1900" b="1" spc="8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on</a:t>
            </a:r>
            <a:r>
              <a:rPr sz="1900" b="1" spc="8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vast</a:t>
            </a:r>
            <a:r>
              <a:rPr sz="1900" b="1" spc="8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amounts</a:t>
            </a:r>
            <a:r>
              <a:rPr sz="1900" b="1" spc="7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of</a:t>
            </a:r>
            <a:r>
              <a:rPr sz="1900" b="1" spc="8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text</a:t>
            </a:r>
            <a:r>
              <a:rPr sz="1900" b="1" spc="8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data, </a:t>
            </a:r>
            <a:r>
              <a:rPr sz="1900" b="1" dirty="0">
                <a:latin typeface="Trebuchet MS"/>
                <a:cs typeface="Trebuchet MS"/>
              </a:rPr>
              <a:t>enabling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it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to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capture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complex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linguistic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patterns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and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semantic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meanings.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spc="-25" dirty="0">
                <a:latin typeface="Trebuchet MS"/>
                <a:cs typeface="Trebuchet MS"/>
              </a:rPr>
              <a:t>By </a:t>
            </a:r>
            <a:r>
              <a:rPr sz="1900" b="1" dirty="0">
                <a:latin typeface="Trebuchet MS"/>
                <a:cs typeface="Trebuchet MS"/>
              </a:rPr>
              <a:t>leveraging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Bard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AI,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the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code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can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effectively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summarize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text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from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PDF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documents </a:t>
            </a:r>
            <a:r>
              <a:rPr sz="1900" b="1" dirty="0">
                <a:latin typeface="Trebuchet MS"/>
                <a:cs typeface="Trebuchet MS"/>
              </a:rPr>
              <a:t>by</a:t>
            </a:r>
            <a:r>
              <a:rPr sz="1900" b="1" spc="9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providing</a:t>
            </a:r>
            <a:r>
              <a:rPr sz="1900" b="1" spc="10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concise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and</a:t>
            </a:r>
            <a:r>
              <a:rPr sz="1900" b="1" spc="10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coherent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summaries.</a:t>
            </a:r>
            <a:r>
              <a:rPr sz="1900" b="1" spc="10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This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modeling</a:t>
            </a:r>
            <a:r>
              <a:rPr sz="1900" b="1" spc="10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approach</a:t>
            </a:r>
            <a:r>
              <a:rPr sz="1900" b="1" spc="11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ensures </a:t>
            </a:r>
            <a:r>
              <a:rPr sz="1900" b="1" dirty="0">
                <a:latin typeface="Trebuchet MS"/>
                <a:cs typeface="Trebuchet MS"/>
              </a:rPr>
              <a:t>high-quality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summaries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that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capture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the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essence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of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the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original</a:t>
            </a:r>
            <a:r>
              <a:rPr sz="1900" b="1" spc="10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text</a:t>
            </a:r>
            <a:r>
              <a:rPr sz="1900" b="1" spc="10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while </a:t>
            </a:r>
            <a:r>
              <a:rPr sz="1900" b="1" dirty="0">
                <a:latin typeface="Trebuchet MS"/>
                <a:cs typeface="Trebuchet MS"/>
              </a:rPr>
              <a:t>condensing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it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into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more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digestible</a:t>
            </a:r>
            <a:r>
              <a:rPr sz="1900" b="1" spc="9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format.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B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844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 Black</vt:lpstr>
      <vt:lpstr>Trebuchet MS</vt:lpstr>
      <vt:lpstr>Office Theme</vt:lpstr>
      <vt:lpstr>NITHISHKUMAR G 71772118132 B.TECH IT GCT,COIMBATORE.</vt:lpstr>
      <vt:lpstr>Automated Text Summarization from PDF Documents using Bard AI</vt:lpstr>
      <vt:lpstr>AGENDA: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Template_Presentation_Students.pdf (3) (3).pdf</dc:title>
  <dc:creator>Priyanga Samraj</dc:creator>
  <cp:keywords>DAGDTi_hJT4,BAFpbjZ0zJ4</cp:keywords>
  <cp:lastModifiedBy>saravanakumar kamaraj</cp:lastModifiedBy>
  <cp:revision>1</cp:revision>
  <dcterms:created xsi:type="dcterms:W3CDTF">2024-04-24T08:23:26Z</dcterms:created>
  <dcterms:modified xsi:type="dcterms:W3CDTF">2024-04-24T08:26:39Z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Creator">
    <vt:lpwstr>Canva</vt:lpwstr>
  </property>
  <property fmtid="{D5CDD505-2E9C-101B-9397-08002B2CF9AE}" pid="4" name="LastSaved">
    <vt:filetime>2024-04-24T00:00:00Z</vt:filetime>
  </property>
  <property fmtid="{D5CDD505-2E9C-101B-9397-08002B2CF9AE}" pid="5" name="Producer">
    <vt:lpwstr>Canva</vt:lpwstr>
  </property>
</Properties>
</file>