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varScale="1">
        <p:scale>
          <a:sx n="68" d="100"/>
          <a:sy n="68" d="100"/>
        </p:scale>
        <p:origin x="-822"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1696312"/>
            <a:ext cx="6177026" cy="2478884"/>
          </a:xfrm>
          <a:prstGeom prst="rect">
            <a:avLst/>
          </a:prstGeom>
        </p:spPr>
        <p:txBody>
          <a:bodyPr vert="horz" wrap="square" lIns="0" tIns="16510" rIns="0" bIns="0" rtlCol="0">
            <a:spAutoFit/>
          </a:bodyPr>
          <a:lstStyle/>
          <a:p>
            <a:pPr marL="3213735">
              <a:lnSpc>
                <a:spcPct val="100000"/>
              </a:lnSpc>
              <a:spcBef>
                <a:spcPts val="130"/>
              </a:spcBef>
            </a:pPr>
            <a:r>
              <a:rPr lang="en-IN" b="1" spc="15" dirty="0" smtClean="0">
                <a:solidFill>
                  <a:schemeClr val="tx2">
                    <a:lumMod val="75000"/>
                  </a:schemeClr>
                </a:solidFill>
                <a:latin typeface="Calibri" pitchFamily="34" charset="0"/>
                <a:cs typeface="Calibri" pitchFamily="34" charset="0"/>
              </a:rPr>
              <a:t>NITHISH.R </a:t>
            </a:r>
            <a:r>
              <a:rPr lang="en-IN" b="1" spc="15" dirty="0">
                <a:solidFill>
                  <a:schemeClr val="tx2">
                    <a:lumMod val="75000"/>
                  </a:schemeClr>
                </a:solidFill>
                <a:latin typeface="Calibri" pitchFamily="34" charset="0"/>
                <a:cs typeface="Calibri" pitchFamily="34" charset="0"/>
              </a:rPr>
              <a:t/>
            </a:r>
            <a:br>
              <a:rPr lang="en-IN" b="1" spc="15" dirty="0">
                <a:solidFill>
                  <a:schemeClr val="tx2">
                    <a:lumMod val="75000"/>
                  </a:schemeClr>
                </a:solidFill>
                <a:latin typeface="Calibri" pitchFamily="34" charset="0"/>
                <a:cs typeface="Calibri" pitchFamily="34" charset="0"/>
              </a:rPr>
            </a:br>
            <a:r>
              <a:rPr lang="en-IN" b="1" spc="15" dirty="0" smtClean="0">
                <a:solidFill>
                  <a:schemeClr val="tx2">
                    <a:lumMod val="75000"/>
                  </a:schemeClr>
                </a:solidFill>
                <a:latin typeface="Calibri" pitchFamily="34" charset="0"/>
                <a:cs typeface="Calibri" pitchFamily="34" charset="0"/>
              </a:rPr>
              <a:t>962821205039</a:t>
            </a:r>
            <a:r>
              <a:rPr lang="en-IN" b="1" spc="15" dirty="0">
                <a:solidFill>
                  <a:schemeClr val="tx2">
                    <a:lumMod val="75000"/>
                  </a:schemeClr>
                </a:solidFill>
                <a:latin typeface="Calibri" pitchFamily="34" charset="0"/>
                <a:cs typeface="Calibri" pitchFamily="34" charset="0"/>
              </a:rPr>
              <a:t/>
            </a:r>
            <a:br>
              <a:rPr lang="en-IN" b="1" spc="15" dirty="0">
                <a:solidFill>
                  <a:schemeClr val="tx2">
                    <a:lumMod val="75000"/>
                  </a:schemeClr>
                </a:solidFill>
                <a:latin typeface="Calibri" pitchFamily="34" charset="0"/>
                <a:cs typeface="Calibri" pitchFamily="34" charset="0"/>
              </a:rPr>
            </a:br>
            <a:r>
              <a:rPr lang="en-IN" b="1" spc="15" dirty="0" err="1">
                <a:solidFill>
                  <a:schemeClr val="tx2">
                    <a:lumMod val="75000"/>
                  </a:schemeClr>
                </a:solidFill>
                <a:latin typeface="Calibri" pitchFamily="34" charset="0"/>
                <a:cs typeface="Calibri" pitchFamily="34" charset="0"/>
              </a:rPr>
              <a:t>B.Tech</a:t>
            </a:r>
            <a:r>
              <a:rPr lang="en-IN" b="1" spc="15" dirty="0">
                <a:solidFill>
                  <a:schemeClr val="tx2">
                    <a:lumMod val="75000"/>
                  </a:schemeClr>
                </a:solidFill>
                <a:latin typeface="Calibri" pitchFamily="34" charset="0"/>
                <a:cs typeface="Calibri" pitchFamily="34" charset="0"/>
              </a:rPr>
              <a:t>-IT</a:t>
            </a:r>
            <a:br>
              <a:rPr lang="en-IN" b="1" spc="15" dirty="0">
                <a:solidFill>
                  <a:schemeClr val="tx2">
                    <a:lumMod val="75000"/>
                  </a:schemeClr>
                </a:solidFill>
                <a:latin typeface="Calibri" pitchFamily="34" charset="0"/>
                <a:cs typeface="Calibri" pitchFamily="34" charset="0"/>
              </a:rPr>
            </a:br>
            <a:r>
              <a:rPr lang="en-IN" b="1" spc="15" dirty="0">
                <a:solidFill>
                  <a:schemeClr val="tx2">
                    <a:lumMod val="75000"/>
                  </a:schemeClr>
                </a:solidFill>
                <a:latin typeface="Calibri" pitchFamily="34" charset="0"/>
                <a:cs typeface="Calibri" pitchFamily="34" charset="0"/>
              </a:rPr>
              <a:t>3</a:t>
            </a:r>
            <a:r>
              <a:rPr lang="en-IN" b="1" spc="15" baseline="30000" dirty="0">
                <a:solidFill>
                  <a:schemeClr val="tx2">
                    <a:lumMod val="75000"/>
                  </a:schemeClr>
                </a:solidFill>
                <a:latin typeface="Calibri" pitchFamily="34" charset="0"/>
                <a:cs typeface="Calibri" pitchFamily="34" charset="0"/>
              </a:rPr>
              <a:t>rd</a:t>
            </a:r>
            <a:r>
              <a:rPr lang="en-IN" b="1" spc="15" dirty="0">
                <a:solidFill>
                  <a:schemeClr val="tx2">
                    <a:lumMod val="75000"/>
                  </a:schemeClr>
                </a:solidFill>
                <a:latin typeface="Calibri" pitchFamily="34" charset="0"/>
                <a:cs typeface="Calibri" pitchFamily="34" charset="0"/>
              </a:rPr>
              <a:t> Year</a:t>
            </a:r>
            <a:br>
              <a:rPr lang="en-IN" b="1" spc="15" dirty="0">
                <a:solidFill>
                  <a:schemeClr val="tx2">
                    <a:lumMod val="75000"/>
                  </a:schemeClr>
                </a:solidFill>
                <a:latin typeface="Calibri" pitchFamily="34" charset="0"/>
                <a:cs typeface="Calibri" pitchFamily="34" charset="0"/>
              </a:rPr>
            </a:br>
            <a:r>
              <a:rPr lang="en-IN" b="1" spc="15" dirty="0">
                <a:solidFill>
                  <a:schemeClr val="tx2">
                    <a:lumMod val="75000"/>
                  </a:schemeClr>
                </a:solidFill>
                <a:latin typeface="Calibri" pitchFamily="34" charset="0"/>
                <a:cs typeface="Calibri" pitchFamily="34" charset="0"/>
              </a:rPr>
              <a:t>UCEN</a:t>
            </a:r>
            <a:endParaRPr b="1" spc="15" dirty="0">
              <a:solidFill>
                <a:schemeClr val="tx2">
                  <a:lumMod val="75000"/>
                </a:schemeClr>
              </a:solidFill>
              <a:latin typeface="Calibri" pitchFamily="34" charset="0"/>
              <a:cs typeface="Calibri" pitchFamily="34" charset="0"/>
            </a:endParaRPr>
          </a:p>
        </p:txBody>
      </p:sp>
      <p:sp>
        <p:nvSpPr>
          <p:cNvPr id="8" name="object 8"/>
          <p:cNvSpPr txBox="1"/>
          <p:nvPr/>
        </p:nvSpPr>
        <p:spPr>
          <a:xfrm>
            <a:off x="6400800" y="4484985"/>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67024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70543" y="1085669"/>
            <a:ext cx="2811780" cy="382156"/>
          </a:xfrm>
          <a:prstGeom prst="rect">
            <a:avLst/>
          </a:prstGeom>
        </p:spPr>
        <p:txBody>
          <a:bodyPr vert="horz" wrap="square" lIns="0" tIns="12700" rIns="0" bIns="0" rtlCol="0">
            <a:spAutoFit/>
          </a:bodyPr>
          <a:lstStyle/>
          <a:p>
            <a:pPr marL="12700">
              <a:lnSpc>
                <a:spcPct val="100000"/>
              </a:lnSpc>
              <a:spcBef>
                <a:spcPts val="100"/>
              </a:spcBef>
            </a:pPr>
            <a:r>
              <a:rPr lang="en-IN" sz="2400" spc="-45" dirty="0">
                <a:cs typeface="Trebuchet MS"/>
              </a:rPr>
              <a:t>Project Architecture</a:t>
            </a:r>
            <a:endParaRPr sz="2400" dirty="0">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Calibri" pitchFamily="34" charset="0"/>
                <a:cs typeface="Calibri" pitchFamily="34" charset="0"/>
              </a:rPr>
              <a:t>M</a:t>
            </a:r>
            <a:r>
              <a:rPr sz="4800" b="1" dirty="0">
                <a:latin typeface="Calibri" pitchFamily="34" charset="0"/>
                <a:cs typeface="Calibri" pitchFamily="34" charset="0"/>
              </a:rPr>
              <a:t>O</a:t>
            </a:r>
            <a:r>
              <a:rPr sz="4800" b="1" spc="-15" dirty="0">
                <a:latin typeface="Calibri" pitchFamily="34" charset="0"/>
                <a:cs typeface="Calibri" pitchFamily="34" charset="0"/>
              </a:rPr>
              <a:t>D</a:t>
            </a:r>
            <a:r>
              <a:rPr sz="4800" b="1" spc="-35" dirty="0">
                <a:latin typeface="Calibri" pitchFamily="34" charset="0"/>
                <a:cs typeface="Calibri" pitchFamily="34" charset="0"/>
              </a:rPr>
              <a:t>E</a:t>
            </a:r>
            <a:r>
              <a:rPr sz="4800" b="1" spc="-30" dirty="0">
                <a:latin typeface="Calibri" pitchFamily="34" charset="0"/>
                <a:cs typeface="Calibri" pitchFamily="34" charset="0"/>
              </a:rPr>
              <a:t>LL</a:t>
            </a:r>
            <a:r>
              <a:rPr sz="4800" b="1" spc="-5" dirty="0">
                <a:latin typeface="Calibri" pitchFamily="34" charset="0"/>
                <a:cs typeface="Calibri" pitchFamily="34" charset="0"/>
              </a:rPr>
              <a:t>I</a:t>
            </a:r>
            <a:r>
              <a:rPr sz="4800" b="1" spc="30" dirty="0">
                <a:latin typeface="Calibri" pitchFamily="34" charset="0"/>
                <a:cs typeface="Calibri" pitchFamily="34" charset="0"/>
              </a:rPr>
              <a:t>N</a:t>
            </a:r>
            <a:r>
              <a:rPr sz="4800" b="1" spc="5" dirty="0">
                <a:latin typeface="Calibri" pitchFamily="34" charset="0"/>
                <a:cs typeface="Calibri" pitchFamily="34" charset="0"/>
              </a:rPr>
              <a:t>G</a:t>
            </a:r>
            <a:endParaRPr sz="4800" dirty="0">
              <a:latin typeface="Calibri" pitchFamily="34" charset="0"/>
              <a:cs typeface="Calibri" pitchFamily="34" charset="0"/>
            </a:endParaRPr>
          </a:p>
        </p:txBody>
      </p:sp>
      <p:pic>
        <p:nvPicPr>
          <p:cNvPr id="12" name="Picture 11">
            <a:extLst>
              <a:ext uri="{FF2B5EF4-FFF2-40B4-BE49-F238E27FC236}">
                <a16:creationId xmlns="" xmlns:a16="http://schemas.microsoft.com/office/drawing/2014/main" id="{BFAFC165-F5E7-DC11-1F3F-DD0570F49D8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88345" y="1791152"/>
            <a:ext cx="9040067" cy="32756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8670387" y="60769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5215" y="44068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smtClean="0">
                <a:latin typeface="Calibri" pitchFamily="34" charset="0"/>
                <a:cs typeface="Calibri" pitchFamily="34" charset="0"/>
              </a:rPr>
              <a:t>R</a:t>
            </a:r>
            <a:r>
              <a:rPr spc="-40" dirty="0" smtClean="0">
                <a:latin typeface="Calibri" pitchFamily="34" charset="0"/>
                <a:cs typeface="Calibri" pitchFamily="34" charset="0"/>
              </a:rPr>
              <a:t>E</a:t>
            </a:r>
            <a:r>
              <a:rPr spc="15" dirty="0" smtClean="0">
                <a:latin typeface="Calibri" pitchFamily="34" charset="0"/>
                <a:cs typeface="Calibri" pitchFamily="34" charset="0"/>
              </a:rPr>
              <a:t>S</a:t>
            </a:r>
            <a:r>
              <a:rPr spc="-30" dirty="0" smtClean="0">
                <a:latin typeface="Calibri" pitchFamily="34" charset="0"/>
                <a:cs typeface="Calibri" pitchFamily="34" charset="0"/>
              </a:rPr>
              <a:t>U</a:t>
            </a:r>
            <a:r>
              <a:rPr spc="-405" dirty="0" smtClean="0">
                <a:latin typeface="Calibri" pitchFamily="34" charset="0"/>
                <a:cs typeface="Calibri" pitchFamily="34" charset="0"/>
              </a:rPr>
              <a:t>L</a:t>
            </a:r>
            <a:r>
              <a:rPr dirty="0" smtClean="0">
                <a:latin typeface="Calibri" pitchFamily="34" charset="0"/>
                <a:cs typeface="Calibri" pitchFamily="34" charset="0"/>
              </a:rPr>
              <a:t>TS</a:t>
            </a:r>
            <a:r>
              <a:rPr lang="en-IN" dirty="0" smtClean="0">
                <a:latin typeface="Calibri" pitchFamily="34" charset="0"/>
                <a:cs typeface="Calibri" pitchFamily="34" charset="0"/>
              </a:rPr>
              <a:t> </a:t>
            </a:r>
            <a:endParaRPr dirty="0">
              <a:latin typeface="Calibri" pitchFamily="34" charset="0"/>
              <a:cs typeface="Calibri" pitchFamily="34"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12" name="Picture 11">
            <a:extLst>
              <a:ext uri="{FF2B5EF4-FFF2-40B4-BE49-F238E27FC236}">
                <a16:creationId xmlns="" xmlns:a16="http://schemas.microsoft.com/office/drawing/2014/main" id="{DF1AF5D1-F287-5F3A-14A5-69D0CE5D723D}"/>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28600" y="1354775"/>
            <a:ext cx="5002149" cy="3984233"/>
          </a:xfrm>
          <a:prstGeom prst="rect">
            <a:avLst/>
          </a:prstGeom>
        </p:spPr>
      </p:pic>
      <p:pic>
        <p:nvPicPr>
          <p:cNvPr id="14" name="Picture 13">
            <a:extLst>
              <a:ext uri="{FF2B5EF4-FFF2-40B4-BE49-F238E27FC236}">
                <a16:creationId xmlns="" xmlns:a16="http://schemas.microsoft.com/office/drawing/2014/main" id="{ADF1841B-742F-C567-2736-9DD88B8BFB1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334000" y="1368693"/>
            <a:ext cx="4953000" cy="397110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Calibri" pitchFamily="34" charset="0"/>
                <a:cs typeface="Calibri" pitchFamily="34" charset="0"/>
              </a:rPr>
              <a:t>PROJECT</a:t>
            </a:r>
            <a:r>
              <a:rPr sz="4250" spc="-85" dirty="0">
                <a:latin typeface="Calibri" pitchFamily="34" charset="0"/>
                <a:cs typeface="Calibri" pitchFamily="34" charset="0"/>
              </a:rPr>
              <a:t> </a:t>
            </a:r>
            <a:r>
              <a:rPr sz="4250" spc="25" dirty="0">
                <a:latin typeface="Calibri" pitchFamily="34" charset="0"/>
                <a:cs typeface="Calibri" pitchFamily="34" charset="0"/>
              </a:rPr>
              <a:t>TITLE</a:t>
            </a:r>
            <a:endParaRPr sz="4250" dirty="0">
              <a:latin typeface="Calibri" pitchFamily="34" charset="0"/>
              <a:cs typeface="Calibri" pitchFamily="34"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object 17">
            <a:extLst>
              <a:ext uri="{FF2B5EF4-FFF2-40B4-BE49-F238E27FC236}">
                <a16:creationId xmlns="" xmlns:a16="http://schemas.microsoft.com/office/drawing/2014/main" id="{65F3F64D-7502-702B-D4B4-2A4BB968E440}"/>
              </a:ext>
            </a:extLst>
          </p:cNvPr>
          <p:cNvSpPr txBox="1">
            <a:spLocks/>
          </p:cNvSpPr>
          <p:nvPr/>
        </p:nvSpPr>
        <p:spPr>
          <a:xfrm>
            <a:off x="1424385" y="2743556"/>
            <a:ext cx="7781071" cy="1370888"/>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IN" sz="4400" kern="0" spc="5" dirty="0">
                <a:solidFill>
                  <a:schemeClr val="accent1">
                    <a:lumMod val="50000"/>
                  </a:schemeClr>
                </a:solidFill>
                <a:latin typeface="Calibri" pitchFamily="34" charset="0"/>
                <a:cs typeface="Calibri" pitchFamily="34" charset="0"/>
              </a:rPr>
              <a:t>FACE EXPRESSION RECOGNITION USING CNN</a:t>
            </a:r>
            <a:endParaRPr lang="en-IN" sz="4400" kern="0" dirty="0">
              <a:solidFill>
                <a:schemeClr val="accent1">
                  <a:lumMod val="50000"/>
                </a:schemeClr>
              </a:solidFill>
              <a:latin typeface="Calibri" pitchFamily="34" charset="0"/>
              <a:cs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24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Calibri" pitchFamily="34" charset="0"/>
                <a:cs typeface="Calibri" pitchFamily="34" charset="0"/>
              </a:rPr>
              <a:t>A</a:t>
            </a:r>
            <a:r>
              <a:rPr spc="-5" dirty="0">
                <a:latin typeface="Calibri" pitchFamily="34" charset="0"/>
                <a:cs typeface="Calibri" pitchFamily="34" charset="0"/>
              </a:rPr>
              <a:t>G</a:t>
            </a:r>
            <a:r>
              <a:rPr spc="-35" dirty="0">
                <a:latin typeface="Calibri" pitchFamily="34" charset="0"/>
                <a:cs typeface="Calibri" pitchFamily="34" charset="0"/>
              </a:rPr>
              <a:t>E</a:t>
            </a:r>
            <a:r>
              <a:rPr spc="15" dirty="0">
                <a:latin typeface="Calibri" pitchFamily="34" charset="0"/>
                <a:cs typeface="Calibri" pitchFamily="34" charset="0"/>
              </a:rPr>
              <a:t>N</a:t>
            </a:r>
            <a:r>
              <a:rPr dirty="0">
                <a:latin typeface="Calibri" pitchFamily="34" charset="0"/>
                <a:cs typeface="Calibri" pitchFamily="34"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object 21">
            <a:extLst>
              <a:ext uri="{FF2B5EF4-FFF2-40B4-BE49-F238E27FC236}">
                <a16:creationId xmlns="" xmlns:a16="http://schemas.microsoft.com/office/drawing/2014/main" id="{F35DAD3A-6F74-C873-E491-1DCA8F79724A}"/>
              </a:ext>
            </a:extLst>
          </p:cNvPr>
          <p:cNvSpPr txBox="1">
            <a:spLocks/>
          </p:cNvSpPr>
          <p:nvPr/>
        </p:nvSpPr>
        <p:spPr>
          <a:xfrm>
            <a:off x="2550382" y="1905000"/>
            <a:ext cx="6291461" cy="5053306"/>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698500" indent="-685800">
              <a:spcBef>
                <a:spcPts val="105"/>
              </a:spcBef>
              <a:buFont typeface="Wingdings" panose="05000000000000000000" pitchFamily="2" charset="2"/>
              <a:buChar char="v"/>
            </a:pPr>
            <a:r>
              <a:rPr lang="en-IN" sz="3200" kern="0" spc="25" dirty="0">
                <a:solidFill>
                  <a:schemeClr val="accent1">
                    <a:lumMod val="50000"/>
                  </a:schemeClr>
                </a:solidFill>
                <a:latin typeface="Calibri" pitchFamily="34" charset="0"/>
                <a:cs typeface="Calibri" pitchFamily="34" charset="0"/>
              </a:rPr>
              <a:t>Problem Statement</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latin typeface="Calibri" pitchFamily="34" charset="0"/>
                <a:cs typeface="Calibri" pitchFamily="34" charset="0"/>
              </a:rPr>
              <a:t>Project Overview</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latin typeface="Calibri" pitchFamily="34" charset="0"/>
                <a:cs typeface="Calibri" pitchFamily="34" charset="0"/>
              </a:rPr>
              <a:t>End Users</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latin typeface="Calibri" pitchFamily="34" charset="0"/>
                <a:cs typeface="Calibri" pitchFamily="34" charset="0"/>
              </a:rPr>
              <a:t>Solution</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latin typeface="Calibri" pitchFamily="34" charset="0"/>
                <a:cs typeface="Calibri" pitchFamily="34" charset="0"/>
              </a:rPr>
              <a:t>Value Proposition</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latin typeface="Calibri" pitchFamily="34" charset="0"/>
                <a:cs typeface="Calibri" pitchFamily="34" charset="0"/>
              </a:rPr>
              <a:t>Wow in the Solution</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latin typeface="Calibri" pitchFamily="34" charset="0"/>
                <a:cs typeface="Calibri" pitchFamily="34" charset="0"/>
              </a:rPr>
              <a:t>Modelling</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latin typeface="Calibri" pitchFamily="34" charset="0"/>
                <a:cs typeface="Calibri" pitchFamily="34" charset="0"/>
              </a:rPr>
              <a:t>Result</a:t>
            </a:r>
          </a:p>
          <a:p>
            <a:pPr marL="698500" indent="-685800">
              <a:spcBef>
                <a:spcPts val="105"/>
              </a:spcBef>
              <a:buFont typeface="Wingdings" panose="05000000000000000000" pitchFamily="2" charset="2"/>
              <a:buChar char="v"/>
            </a:pPr>
            <a:endParaRPr lang="en-IN" sz="3200" kern="0" spc="25" dirty="0">
              <a:solidFill>
                <a:schemeClr val="accent1">
                  <a:lumMod val="50000"/>
                </a:schemeClr>
              </a:solidFill>
            </a:endParaRPr>
          </a:p>
          <a:p>
            <a:pPr marL="698500" indent="-685800">
              <a:spcBef>
                <a:spcPts val="105"/>
              </a:spcBef>
              <a:buFont typeface="Wingdings" panose="05000000000000000000" pitchFamily="2" charset="2"/>
              <a:buChar char="v"/>
            </a:pPr>
            <a:endParaRPr lang="en-IN" sz="3200" kern="0" spc="25" dirty="0">
              <a:solidFill>
                <a:schemeClr val="accent1">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5340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Calibri" pitchFamily="34" charset="0"/>
                <a:cs typeface="Calibri" pitchFamily="34" charset="0"/>
              </a:rPr>
              <a:t>P</a:t>
            </a:r>
            <a:r>
              <a:rPr sz="4250" spc="15" dirty="0">
                <a:latin typeface="Calibri" pitchFamily="34" charset="0"/>
                <a:cs typeface="Calibri" pitchFamily="34" charset="0"/>
              </a:rPr>
              <a:t>ROB</a:t>
            </a:r>
            <a:r>
              <a:rPr sz="4250" spc="55" dirty="0">
                <a:latin typeface="Calibri" pitchFamily="34" charset="0"/>
                <a:cs typeface="Calibri" pitchFamily="34" charset="0"/>
              </a:rPr>
              <a:t>L</a:t>
            </a:r>
            <a:r>
              <a:rPr sz="4250" spc="-20" dirty="0">
                <a:latin typeface="Calibri" pitchFamily="34" charset="0"/>
                <a:cs typeface="Calibri" pitchFamily="34" charset="0"/>
              </a:rPr>
              <a:t>E</a:t>
            </a:r>
            <a:r>
              <a:rPr sz="4250" spc="20" dirty="0">
                <a:latin typeface="Calibri" pitchFamily="34" charset="0"/>
                <a:cs typeface="Calibri" pitchFamily="34" charset="0"/>
              </a:rPr>
              <a:t>M</a:t>
            </a:r>
            <a:r>
              <a:rPr sz="4250" dirty="0">
                <a:latin typeface="Calibri" pitchFamily="34" charset="0"/>
                <a:cs typeface="Calibri" pitchFamily="34" charset="0"/>
              </a:rPr>
              <a:t>	</a:t>
            </a:r>
            <a:r>
              <a:rPr sz="4250" spc="10" dirty="0">
                <a:latin typeface="Calibri" pitchFamily="34" charset="0"/>
                <a:cs typeface="Calibri" pitchFamily="34" charset="0"/>
              </a:rPr>
              <a:t>S</a:t>
            </a:r>
            <a:r>
              <a:rPr sz="4250" spc="-370" dirty="0">
                <a:latin typeface="Calibri" pitchFamily="34" charset="0"/>
                <a:cs typeface="Calibri" pitchFamily="34" charset="0"/>
              </a:rPr>
              <a:t>T</a:t>
            </a:r>
            <a:r>
              <a:rPr sz="4250" spc="-375" dirty="0">
                <a:latin typeface="Calibri" pitchFamily="34" charset="0"/>
                <a:cs typeface="Calibri" pitchFamily="34" charset="0"/>
              </a:rPr>
              <a:t>A</a:t>
            </a:r>
            <a:r>
              <a:rPr sz="4250" spc="15" dirty="0">
                <a:latin typeface="Calibri" pitchFamily="34" charset="0"/>
                <a:cs typeface="Calibri" pitchFamily="34" charset="0"/>
              </a:rPr>
              <a:t>T</a:t>
            </a:r>
            <a:r>
              <a:rPr sz="4250" spc="-10" dirty="0">
                <a:latin typeface="Calibri" pitchFamily="34" charset="0"/>
                <a:cs typeface="Calibri" pitchFamily="34" charset="0"/>
              </a:rPr>
              <a:t>E</a:t>
            </a:r>
            <a:r>
              <a:rPr sz="4250" spc="-20" dirty="0">
                <a:latin typeface="Calibri" pitchFamily="34" charset="0"/>
                <a:cs typeface="Calibri" pitchFamily="34" charset="0"/>
              </a:rPr>
              <a:t>ME</a:t>
            </a:r>
            <a:r>
              <a:rPr sz="4250" spc="10" dirty="0">
                <a:latin typeface="Calibri" pitchFamily="34" charset="0"/>
                <a:cs typeface="Calibri" pitchFamily="34" charset="0"/>
              </a:rPr>
              <a:t>NT</a:t>
            </a:r>
            <a:endParaRPr sz="4250" dirty="0">
              <a:latin typeface="Calibri" pitchFamily="34" charset="0"/>
              <a:cs typeface="Calibri" pitchFamily="34"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object 7">
            <a:extLst>
              <a:ext uri="{FF2B5EF4-FFF2-40B4-BE49-F238E27FC236}">
                <a16:creationId xmlns="" xmlns:a16="http://schemas.microsoft.com/office/drawing/2014/main" id="{E87514AB-03FA-B3C3-E672-C737E8275F3A}"/>
              </a:ext>
            </a:extLst>
          </p:cNvPr>
          <p:cNvSpPr txBox="1">
            <a:spLocks/>
          </p:cNvSpPr>
          <p:nvPr/>
        </p:nvSpPr>
        <p:spPr>
          <a:xfrm>
            <a:off x="914400" y="1828800"/>
            <a:ext cx="7485112" cy="3063659"/>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US" sz="2200" b="0" kern="0" spc="-20" dirty="0">
                <a:solidFill>
                  <a:schemeClr val="accent1">
                    <a:lumMod val="50000"/>
                  </a:schemeClr>
                </a:solidFill>
                <a:latin typeface="Calibri" pitchFamily="34" charset="0"/>
                <a:cs typeface="Calibri" pitchFamily="34" charset="0"/>
              </a:rPr>
              <a:t>Traditional methods often struggle with variations in facial expressions, lighting conditions, and occlusions, leading to reduced accuracy and reliability. Additionally, manual analysis of facial expressions is labor-intensive and subjective. Consequently, there is a demand for an automated facial expression recognition system that can efficiently detect and classify emotions in real-time, enabling various applications in fields such as entertainment, market research, education, healthcare, gaming, retail, and automotive sectors.</a:t>
            </a:r>
            <a:endParaRPr lang="en-IN" sz="2200" b="0" kern="0" dirty="0">
              <a:solidFill>
                <a:schemeClr val="accent1">
                  <a:lumMod val="50000"/>
                </a:schemeClr>
              </a:solidFill>
              <a:latin typeface="Calibri" pitchFamily="34" charset="0"/>
              <a:cs typeface="Calibr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924800" y="51538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685644" y="382810"/>
            <a:ext cx="7163114" cy="76302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4850" spc="5" dirty="0">
                <a:latin typeface="Calibri" pitchFamily="34" charset="0"/>
                <a:cs typeface="Calibri" pitchFamily="34" charset="0"/>
              </a:rPr>
              <a:t>PROJECT OVERVIEW</a:t>
            </a:r>
            <a:endParaRPr sz="4850" dirty="0">
              <a:latin typeface="Calibri" pitchFamily="34" charset="0"/>
              <a:cs typeface="Calibri" pitchFamily="34"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object 7">
            <a:extLst>
              <a:ext uri="{FF2B5EF4-FFF2-40B4-BE49-F238E27FC236}">
                <a16:creationId xmlns="" xmlns:a16="http://schemas.microsoft.com/office/drawing/2014/main" id="{963012AF-3808-08A2-F043-CC302D9DC43D}"/>
              </a:ext>
            </a:extLst>
          </p:cNvPr>
          <p:cNvSpPr txBox="1">
            <a:spLocks/>
          </p:cNvSpPr>
          <p:nvPr/>
        </p:nvSpPr>
        <p:spPr>
          <a:xfrm>
            <a:off x="685800" y="1676400"/>
            <a:ext cx="8153400" cy="2861040"/>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endParaRPr lang="en-US" sz="2300" b="0" spc="5" dirty="0">
              <a:solidFill>
                <a:schemeClr val="accent1">
                  <a:lumMod val="50000"/>
                </a:schemeClr>
              </a:solidFill>
            </a:endParaRPr>
          </a:p>
          <a:p>
            <a:pPr marL="12700">
              <a:spcBef>
                <a:spcPts val="130"/>
              </a:spcBef>
              <a:tabLst>
                <a:tab pos="2727960" algn="l"/>
              </a:tabLst>
            </a:pPr>
            <a:r>
              <a:rPr lang="en-US" sz="2300" b="0" spc="5" dirty="0">
                <a:solidFill>
                  <a:schemeClr val="accent1">
                    <a:lumMod val="50000"/>
                  </a:schemeClr>
                </a:solidFill>
                <a:latin typeface="Calibri" pitchFamily="34" charset="0"/>
                <a:cs typeface="Calibri" pitchFamily="34" charset="0"/>
              </a:rPr>
              <a:t>Developing a CNN-based system to accurately recognize facial expressions, leveraging deep learning to classify emotions like happiness, sadness, anger, surprise, fear, disgust, and neutrality. The trained model enables real-time emotion detection for applications in entertainment, market research, education, healthcare, gaming, retail, and automotive sectors, enhancing user experiences and enabling innovative applications across diverse industries.</a:t>
            </a:r>
            <a:endParaRPr lang="en-IN" sz="2300" kern="0" dirty="0">
              <a:latin typeface="Calibri" pitchFamily="34" charset="0"/>
              <a:cs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844699"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25678" y="390525"/>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latin typeface="Calibri" pitchFamily="34" charset="0"/>
                <a:cs typeface="Calibri" pitchFamily="34" charset="0"/>
              </a:rPr>
              <a:t>W</a:t>
            </a:r>
            <a:r>
              <a:rPr sz="3200" spc="-20" dirty="0">
                <a:latin typeface="Calibri" pitchFamily="34" charset="0"/>
                <a:cs typeface="Calibri" pitchFamily="34" charset="0"/>
              </a:rPr>
              <a:t>H</a:t>
            </a:r>
            <a:r>
              <a:rPr sz="3200" spc="20" dirty="0">
                <a:latin typeface="Calibri" pitchFamily="34" charset="0"/>
                <a:cs typeface="Calibri" pitchFamily="34" charset="0"/>
              </a:rPr>
              <a:t>O</a:t>
            </a:r>
            <a:r>
              <a:rPr sz="3200" spc="-235" dirty="0">
                <a:latin typeface="Calibri" pitchFamily="34" charset="0"/>
                <a:cs typeface="Calibri" pitchFamily="34" charset="0"/>
              </a:rPr>
              <a:t> </a:t>
            </a:r>
            <a:r>
              <a:rPr sz="3200" spc="-10" dirty="0">
                <a:latin typeface="Calibri" pitchFamily="34" charset="0"/>
                <a:cs typeface="Calibri" pitchFamily="34" charset="0"/>
              </a:rPr>
              <a:t>AR</a:t>
            </a:r>
            <a:r>
              <a:rPr sz="3200" spc="15" dirty="0">
                <a:latin typeface="Calibri" pitchFamily="34" charset="0"/>
                <a:cs typeface="Calibri" pitchFamily="34" charset="0"/>
              </a:rPr>
              <a:t>E</a:t>
            </a:r>
            <a:r>
              <a:rPr sz="3200" spc="-35" dirty="0">
                <a:latin typeface="Calibri" pitchFamily="34" charset="0"/>
                <a:cs typeface="Calibri" pitchFamily="34" charset="0"/>
              </a:rPr>
              <a:t> </a:t>
            </a:r>
            <a:r>
              <a:rPr sz="3200" spc="-10" dirty="0">
                <a:latin typeface="Calibri" pitchFamily="34" charset="0"/>
                <a:cs typeface="Calibri" pitchFamily="34" charset="0"/>
              </a:rPr>
              <a:t>T</a:t>
            </a:r>
            <a:r>
              <a:rPr sz="3200" spc="-15" dirty="0">
                <a:latin typeface="Calibri" pitchFamily="34" charset="0"/>
                <a:cs typeface="Calibri" pitchFamily="34" charset="0"/>
              </a:rPr>
              <a:t>H</a:t>
            </a:r>
            <a:r>
              <a:rPr sz="3200" spc="15" dirty="0">
                <a:latin typeface="Calibri" pitchFamily="34" charset="0"/>
                <a:cs typeface="Calibri" pitchFamily="34" charset="0"/>
              </a:rPr>
              <a:t>E</a:t>
            </a:r>
            <a:r>
              <a:rPr sz="3200" spc="-35" dirty="0">
                <a:latin typeface="Calibri" pitchFamily="34" charset="0"/>
                <a:cs typeface="Calibri" pitchFamily="34" charset="0"/>
              </a:rPr>
              <a:t> </a:t>
            </a:r>
            <a:r>
              <a:rPr sz="3200" spc="-20" dirty="0">
                <a:latin typeface="Calibri" pitchFamily="34" charset="0"/>
                <a:cs typeface="Calibri" pitchFamily="34" charset="0"/>
              </a:rPr>
              <a:t>E</a:t>
            </a:r>
            <a:r>
              <a:rPr sz="3200" spc="30" dirty="0">
                <a:latin typeface="Calibri" pitchFamily="34" charset="0"/>
                <a:cs typeface="Calibri" pitchFamily="34" charset="0"/>
              </a:rPr>
              <a:t>N</a:t>
            </a:r>
            <a:r>
              <a:rPr sz="3200" spc="15" dirty="0">
                <a:latin typeface="Calibri" pitchFamily="34" charset="0"/>
                <a:cs typeface="Calibri" pitchFamily="34" charset="0"/>
              </a:rPr>
              <a:t>D</a:t>
            </a:r>
            <a:r>
              <a:rPr sz="3200" spc="-45" dirty="0">
                <a:latin typeface="Calibri" pitchFamily="34" charset="0"/>
                <a:cs typeface="Calibri" pitchFamily="34" charset="0"/>
              </a:rPr>
              <a:t> </a:t>
            </a:r>
            <a:r>
              <a:rPr sz="3200" dirty="0">
                <a:latin typeface="Calibri" pitchFamily="34" charset="0"/>
                <a:cs typeface="Calibri" pitchFamily="34" charset="0"/>
              </a:rPr>
              <a:t>U</a:t>
            </a:r>
            <a:r>
              <a:rPr sz="3200" spc="10" dirty="0">
                <a:latin typeface="Calibri" pitchFamily="34" charset="0"/>
                <a:cs typeface="Calibri" pitchFamily="34" charset="0"/>
              </a:rPr>
              <a:t>S</a:t>
            </a:r>
            <a:r>
              <a:rPr sz="3200" spc="-25" dirty="0">
                <a:latin typeface="Calibri" pitchFamily="34" charset="0"/>
                <a:cs typeface="Calibri" pitchFamily="34" charset="0"/>
              </a:rPr>
              <a:t>E</a:t>
            </a:r>
            <a:r>
              <a:rPr sz="3200" spc="-10" dirty="0">
                <a:latin typeface="Calibri" pitchFamily="34" charset="0"/>
                <a:cs typeface="Calibri" pitchFamily="34" charset="0"/>
              </a:rPr>
              <a:t>R</a:t>
            </a:r>
            <a:r>
              <a:rPr sz="3200" spc="5" dirty="0">
                <a:latin typeface="Calibri" pitchFamily="34" charset="0"/>
                <a:cs typeface="Calibri" pitchFamily="34" charset="0"/>
              </a:rPr>
              <a:t>S?</a:t>
            </a:r>
            <a:endParaRPr sz="3200" dirty="0">
              <a:latin typeface="Calibri" pitchFamily="34" charset="0"/>
              <a:cs typeface="Calibri" pitchFamily="34"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object 7">
            <a:extLst>
              <a:ext uri="{FF2B5EF4-FFF2-40B4-BE49-F238E27FC236}">
                <a16:creationId xmlns="" xmlns:a16="http://schemas.microsoft.com/office/drawing/2014/main" id="{EEDA397F-A38D-F60C-F0D1-1DE9F9E72C5B}"/>
              </a:ext>
            </a:extLst>
          </p:cNvPr>
          <p:cNvSpPr txBox="1">
            <a:spLocks/>
          </p:cNvSpPr>
          <p:nvPr/>
        </p:nvSpPr>
        <p:spPr>
          <a:xfrm>
            <a:off x="838200" y="1257314"/>
            <a:ext cx="8320824" cy="3676648"/>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US" sz="2400" kern="0" spc="-20" dirty="0">
                <a:solidFill>
                  <a:schemeClr val="tx2">
                    <a:lumMod val="75000"/>
                  </a:schemeClr>
                </a:solidFill>
                <a:latin typeface="Calibri" pitchFamily="34" charset="0"/>
                <a:cs typeface="Calibri" pitchFamily="34" charset="0"/>
              </a:rPr>
              <a:t>Entertainment Industry: </a:t>
            </a:r>
            <a:r>
              <a:rPr lang="en-US" sz="2000" b="0" kern="0" spc="-20" dirty="0">
                <a:solidFill>
                  <a:schemeClr val="tx2">
                    <a:lumMod val="75000"/>
                  </a:schemeClr>
                </a:solidFill>
                <a:latin typeface="Calibri" pitchFamily="34" charset="0"/>
                <a:cs typeface="Calibri" pitchFamily="34" charset="0"/>
              </a:rPr>
              <a:t>Analyzing audience reactions in media content.</a:t>
            </a:r>
          </a:p>
          <a:p>
            <a:pPr marL="12700">
              <a:spcBef>
                <a:spcPts val="130"/>
              </a:spcBef>
              <a:tabLst>
                <a:tab pos="2727960" algn="l"/>
              </a:tabLst>
            </a:pPr>
            <a:r>
              <a:rPr lang="en-US" sz="2400" kern="0" spc="-20" dirty="0">
                <a:solidFill>
                  <a:schemeClr val="tx2">
                    <a:lumMod val="75000"/>
                  </a:schemeClr>
                </a:solidFill>
                <a:latin typeface="Calibri" pitchFamily="34" charset="0"/>
                <a:cs typeface="Calibri" pitchFamily="34" charset="0"/>
              </a:rPr>
              <a:t>Market Research Firms: </a:t>
            </a:r>
            <a:r>
              <a:rPr lang="en-US" sz="2000" b="0" kern="0" spc="-20" dirty="0">
                <a:solidFill>
                  <a:schemeClr val="tx2">
                    <a:lumMod val="75000"/>
                  </a:schemeClr>
                </a:solidFill>
                <a:latin typeface="Calibri" pitchFamily="34" charset="0"/>
                <a:cs typeface="Calibri" pitchFamily="34" charset="0"/>
              </a:rPr>
              <a:t>Gauging consumer sentiment and emotional responses.</a:t>
            </a:r>
          </a:p>
          <a:p>
            <a:pPr marL="12700">
              <a:spcBef>
                <a:spcPts val="130"/>
              </a:spcBef>
              <a:tabLst>
                <a:tab pos="2727960" algn="l"/>
              </a:tabLst>
            </a:pPr>
            <a:r>
              <a:rPr lang="en-US" sz="2400" kern="0" spc="-20" dirty="0">
                <a:solidFill>
                  <a:schemeClr val="tx2">
                    <a:lumMod val="75000"/>
                  </a:schemeClr>
                </a:solidFill>
                <a:latin typeface="Calibri" pitchFamily="34" charset="0"/>
                <a:cs typeface="Calibri" pitchFamily="34" charset="0"/>
              </a:rPr>
              <a:t>Education Sector: </a:t>
            </a:r>
            <a:r>
              <a:rPr lang="en-US" sz="2000" b="0" kern="0" spc="-20" dirty="0">
                <a:solidFill>
                  <a:schemeClr val="tx2">
                    <a:lumMod val="75000"/>
                  </a:schemeClr>
                </a:solidFill>
                <a:latin typeface="Calibri" pitchFamily="34" charset="0"/>
                <a:cs typeface="Calibri" pitchFamily="34" charset="0"/>
              </a:rPr>
              <a:t>Assessing student engagement and understanding.</a:t>
            </a:r>
          </a:p>
          <a:p>
            <a:pPr marL="12700">
              <a:spcBef>
                <a:spcPts val="130"/>
              </a:spcBef>
              <a:tabLst>
                <a:tab pos="2727960" algn="l"/>
              </a:tabLst>
            </a:pPr>
            <a:r>
              <a:rPr lang="en-US" sz="2400" kern="0" spc="-20" dirty="0">
                <a:solidFill>
                  <a:schemeClr val="tx2">
                    <a:lumMod val="75000"/>
                  </a:schemeClr>
                </a:solidFill>
                <a:latin typeface="Calibri" pitchFamily="34" charset="0"/>
                <a:cs typeface="Calibri" pitchFamily="34" charset="0"/>
              </a:rPr>
              <a:t>Healthcare Providers: </a:t>
            </a:r>
            <a:r>
              <a:rPr lang="en-US" sz="2000" b="0" kern="0" spc="-20" dirty="0">
                <a:solidFill>
                  <a:schemeClr val="tx2">
                    <a:lumMod val="75000"/>
                  </a:schemeClr>
                </a:solidFill>
                <a:latin typeface="Calibri" pitchFamily="34" charset="0"/>
                <a:cs typeface="Calibri" pitchFamily="34" charset="0"/>
              </a:rPr>
              <a:t>Diagnosing and monitoring mental health conditions.</a:t>
            </a:r>
          </a:p>
          <a:p>
            <a:pPr marL="12700">
              <a:spcBef>
                <a:spcPts val="130"/>
              </a:spcBef>
              <a:tabLst>
                <a:tab pos="2727960" algn="l"/>
              </a:tabLst>
            </a:pPr>
            <a:r>
              <a:rPr lang="en-US" sz="2400" kern="0" spc="-20" dirty="0">
                <a:solidFill>
                  <a:schemeClr val="tx2">
                    <a:lumMod val="75000"/>
                  </a:schemeClr>
                </a:solidFill>
                <a:latin typeface="Calibri" pitchFamily="34" charset="0"/>
                <a:cs typeface="Calibri" pitchFamily="34" charset="0"/>
              </a:rPr>
              <a:t>Human-Computer Interaction: </a:t>
            </a:r>
            <a:r>
              <a:rPr lang="en-US" sz="2000" b="0" kern="0" spc="-20" dirty="0">
                <a:solidFill>
                  <a:schemeClr val="tx2">
                    <a:lumMod val="75000"/>
                  </a:schemeClr>
                </a:solidFill>
                <a:latin typeface="Calibri" pitchFamily="34" charset="0"/>
                <a:cs typeface="Calibri" pitchFamily="34" charset="0"/>
              </a:rPr>
              <a:t>Developing emotionally intelligent interfaces.</a:t>
            </a:r>
          </a:p>
          <a:p>
            <a:pPr marL="12700">
              <a:spcBef>
                <a:spcPts val="130"/>
              </a:spcBef>
              <a:tabLst>
                <a:tab pos="2727960" algn="l"/>
              </a:tabLst>
            </a:pPr>
            <a:r>
              <a:rPr lang="en-US" sz="2400" kern="0" spc="-20" dirty="0">
                <a:solidFill>
                  <a:schemeClr val="tx2">
                    <a:lumMod val="75000"/>
                  </a:schemeClr>
                </a:solidFill>
                <a:latin typeface="Calibri" pitchFamily="34" charset="0"/>
                <a:cs typeface="Calibri" pitchFamily="34" charset="0"/>
              </a:rPr>
              <a:t>Gaming Industry: </a:t>
            </a:r>
            <a:r>
              <a:rPr lang="en-US" sz="2000" b="0" kern="0" spc="-20" dirty="0">
                <a:solidFill>
                  <a:schemeClr val="tx2">
                    <a:lumMod val="75000"/>
                  </a:schemeClr>
                </a:solidFill>
                <a:latin typeface="Calibri" pitchFamily="34" charset="0"/>
                <a:cs typeface="Calibri" pitchFamily="34" charset="0"/>
              </a:rPr>
              <a:t>Creating immersive gaming experiences.</a:t>
            </a:r>
          </a:p>
          <a:p>
            <a:pPr marL="12700">
              <a:spcBef>
                <a:spcPts val="130"/>
              </a:spcBef>
              <a:tabLst>
                <a:tab pos="2727960" algn="l"/>
              </a:tabLst>
            </a:pPr>
            <a:r>
              <a:rPr lang="en-US" sz="2400" kern="0" spc="-20" dirty="0">
                <a:solidFill>
                  <a:schemeClr val="tx2">
                    <a:lumMod val="75000"/>
                  </a:schemeClr>
                </a:solidFill>
                <a:latin typeface="Calibri" pitchFamily="34" charset="0"/>
                <a:cs typeface="Calibri" pitchFamily="34" charset="0"/>
              </a:rPr>
              <a:t>Retail Industry: </a:t>
            </a:r>
            <a:r>
              <a:rPr lang="en-US" sz="2000" b="0" kern="0" spc="-20" dirty="0">
                <a:solidFill>
                  <a:schemeClr val="tx2">
                    <a:lumMod val="75000"/>
                  </a:schemeClr>
                </a:solidFill>
                <a:latin typeface="Calibri" pitchFamily="34" charset="0"/>
                <a:cs typeface="Calibri" pitchFamily="34" charset="0"/>
              </a:rPr>
              <a:t>Personalizing customer experiences based on emotional cues.</a:t>
            </a:r>
          </a:p>
          <a:p>
            <a:pPr marL="12700">
              <a:spcBef>
                <a:spcPts val="130"/>
              </a:spcBef>
              <a:tabLst>
                <a:tab pos="2727960" algn="l"/>
              </a:tabLst>
            </a:pPr>
            <a:r>
              <a:rPr lang="en-US" sz="2400" kern="0" spc="-20" dirty="0">
                <a:solidFill>
                  <a:schemeClr val="tx2">
                    <a:lumMod val="75000"/>
                  </a:schemeClr>
                </a:solidFill>
                <a:latin typeface="Calibri" pitchFamily="34" charset="0"/>
                <a:cs typeface="Calibri" pitchFamily="34" charset="0"/>
              </a:rPr>
              <a:t>Automotive Sector: </a:t>
            </a:r>
            <a:r>
              <a:rPr lang="en-US" sz="2000" b="0" kern="0" spc="-20" dirty="0">
                <a:solidFill>
                  <a:schemeClr val="tx2">
                    <a:lumMod val="75000"/>
                  </a:schemeClr>
                </a:solidFill>
                <a:latin typeface="Calibri" pitchFamily="34" charset="0"/>
                <a:cs typeface="Calibri" pitchFamily="34" charset="0"/>
              </a:rPr>
              <a:t>Designing vehicles that respond to driver emotions.</a:t>
            </a:r>
            <a:endParaRPr lang="en-IN" sz="2400" b="0" kern="0" dirty="0">
              <a:solidFill>
                <a:schemeClr val="tx2">
                  <a:lumMod val="75000"/>
                </a:schemeClr>
              </a:solidFill>
              <a:latin typeface="Calibri" pitchFamily="34" charset="0"/>
              <a:cs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433512" y="53625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222708"/>
            <a:ext cx="9763125" cy="575310"/>
          </a:xfrm>
          <a:prstGeom prst="rect">
            <a:avLst/>
          </a:prstGeom>
        </p:spPr>
        <p:txBody>
          <a:bodyPr vert="horz" wrap="square" lIns="0" tIns="13335" rIns="0" bIns="0" rtlCol="0">
            <a:spAutoFit/>
          </a:bodyPr>
          <a:lstStyle/>
          <a:p>
            <a:pPr marL="12700">
              <a:lnSpc>
                <a:spcPct val="100000"/>
              </a:lnSpc>
              <a:spcBef>
                <a:spcPts val="105"/>
              </a:spcBef>
            </a:pPr>
            <a:r>
              <a:rPr sz="3600" spc="25" dirty="0">
                <a:latin typeface="Calibri" pitchFamily="34" charset="0"/>
                <a:cs typeface="Calibri" pitchFamily="34" charset="0"/>
              </a:rPr>
              <a:t>S</a:t>
            </a:r>
            <a:r>
              <a:rPr sz="3600" spc="10" dirty="0">
                <a:latin typeface="Calibri" pitchFamily="34" charset="0"/>
                <a:cs typeface="Calibri" pitchFamily="34" charset="0"/>
              </a:rPr>
              <a:t>O</a:t>
            </a:r>
            <a:r>
              <a:rPr sz="3600" spc="25" dirty="0">
                <a:latin typeface="Calibri" pitchFamily="34" charset="0"/>
                <a:cs typeface="Calibri" pitchFamily="34" charset="0"/>
              </a:rPr>
              <a:t>LU</a:t>
            </a:r>
            <a:r>
              <a:rPr sz="3600" spc="-35" dirty="0">
                <a:latin typeface="Calibri" pitchFamily="34" charset="0"/>
                <a:cs typeface="Calibri" pitchFamily="34" charset="0"/>
              </a:rPr>
              <a:t>T</a:t>
            </a:r>
            <a:r>
              <a:rPr sz="3600" spc="-30" dirty="0">
                <a:latin typeface="Calibri" pitchFamily="34" charset="0"/>
                <a:cs typeface="Calibri" pitchFamily="34" charset="0"/>
              </a:rPr>
              <a:t>I</a:t>
            </a:r>
            <a:r>
              <a:rPr sz="3600" spc="10" dirty="0">
                <a:latin typeface="Calibri" pitchFamily="34" charset="0"/>
                <a:cs typeface="Calibri" pitchFamily="34" charset="0"/>
              </a:rPr>
              <a:t>O</a:t>
            </a:r>
            <a:r>
              <a:rPr sz="3600" dirty="0">
                <a:latin typeface="Calibri" pitchFamily="34" charset="0"/>
                <a:cs typeface="Calibri" pitchFamily="34" charset="0"/>
              </a:rPr>
              <a:t>N</a:t>
            </a:r>
            <a:r>
              <a:rPr sz="3600" spc="-345" dirty="0"/>
              <a:t> </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object 7">
            <a:extLst>
              <a:ext uri="{FF2B5EF4-FFF2-40B4-BE49-F238E27FC236}">
                <a16:creationId xmlns="" xmlns:a16="http://schemas.microsoft.com/office/drawing/2014/main" id="{3E57F914-E74E-569C-D238-DB35ACA73371}"/>
              </a:ext>
            </a:extLst>
          </p:cNvPr>
          <p:cNvSpPr txBox="1">
            <a:spLocks/>
          </p:cNvSpPr>
          <p:nvPr/>
        </p:nvSpPr>
        <p:spPr>
          <a:xfrm>
            <a:off x="3033712" y="1261169"/>
            <a:ext cx="6410325" cy="3617657"/>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US" sz="1800" kern="0" spc="-20" dirty="0">
                <a:solidFill>
                  <a:schemeClr val="tx2">
                    <a:lumMod val="75000"/>
                  </a:schemeClr>
                </a:solidFill>
                <a:latin typeface="Calibri" pitchFamily="34" charset="0"/>
                <a:cs typeface="Calibri" pitchFamily="34" charset="0"/>
              </a:rPr>
              <a:t>The solution involves developing a facial expression recognition system using convolutional neural networks (CNNs) and deep learning techniques. By leveraging CNNs, known for their effectiveness in image recognition tasks, the system will be able to analyze facial features and expressions to accurately classify emotions such as happiness, sadness, anger, surprise, fear, disgust, and neutrality. Through training on labeled datasets, the CNN model will learn to identify subtle facial cues indicative of different emotions, enabling robust and real-time emotion detection. This solution will address the challenges posed by traditional methods by providing a reliable and automated system for facial expression recognition, facilitating applications in various domains and enhancing user experiences across diverse industries.</a:t>
            </a:r>
            <a:endParaRPr lang="en-IN" sz="1800" kern="0" dirty="0">
              <a:solidFill>
                <a:schemeClr val="tx2">
                  <a:lumMod val="75000"/>
                </a:schemeClr>
              </a:solidFill>
              <a:latin typeface="Calibri" pitchFamily="34" charset="0"/>
              <a:cs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34545" y="70789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222708"/>
            <a:ext cx="9763125" cy="575310"/>
          </a:xfrm>
          <a:prstGeom prst="rect">
            <a:avLst/>
          </a:prstGeom>
        </p:spPr>
        <p:txBody>
          <a:bodyPr vert="horz" wrap="square" lIns="0" tIns="13335" rIns="0" bIns="0" rtlCol="0">
            <a:spAutoFit/>
          </a:bodyPr>
          <a:lstStyle/>
          <a:p>
            <a:pPr marL="12700">
              <a:lnSpc>
                <a:spcPct val="100000"/>
              </a:lnSpc>
              <a:spcBef>
                <a:spcPts val="105"/>
              </a:spcBef>
            </a:pPr>
            <a:r>
              <a:rPr sz="3600" spc="-295" dirty="0">
                <a:latin typeface="Calibri" pitchFamily="34" charset="0"/>
                <a:cs typeface="Calibri" pitchFamily="34" charset="0"/>
              </a:rPr>
              <a:t>V</a:t>
            </a:r>
            <a:r>
              <a:rPr sz="3600" spc="-35" dirty="0">
                <a:latin typeface="Calibri" pitchFamily="34" charset="0"/>
                <a:cs typeface="Calibri" pitchFamily="34" charset="0"/>
              </a:rPr>
              <a:t>A</a:t>
            </a:r>
            <a:r>
              <a:rPr sz="3600" spc="25" dirty="0">
                <a:latin typeface="Calibri" pitchFamily="34" charset="0"/>
                <a:cs typeface="Calibri" pitchFamily="34" charset="0"/>
              </a:rPr>
              <a:t>LU</a:t>
            </a:r>
            <a:r>
              <a:rPr sz="3600" dirty="0">
                <a:latin typeface="Calibri" pitchFamily="34" charset="0"/>
                <a:cs typeface="Calibri" pitchFamily="34" charset="0"/>
              </a:rPr>
              <a:t>E</a:t>
            </a:r>
            <a:r>
              <a:rPr sz="3600" spc="-65" dirty="0">
                <a:latin typeface="Calibri" pitchFamily="34" charset="0"/>
                <a:cs typeface="Calibri" pitchFamily="34" charset="0"/>
              </a:rPr>
              <a:t> </a:t>
            </a:r>
            <a:r>
              <a:rPr sz="3600" spc="-15" dirty="0">
                <a:latin typeface="Calibri" pitchFamily="34" charset="0"/>
                <a:cs typeface="Calibri" pitchFamily="34" charset="0"/>
              </a:rPr>
              <a:t>P</a:t>
            </a:r>
            <a:r>
              <a:rPr sz="3600" spc="-30" dirty="0">
                <a:latin typeface="Calibri" pitchFamily="34" charset="0"/>
                <a:cs typeface="Calibri" pitchFamily="34" charset="0"/>
              </a:rPr>
              <a:t>R</a:t>
            </a:r>
            <a:r>
              <a:rPr sz="3600" spc="10" dirty="0">
                <a:latin typeface="Calibri" pitchFamily="34" charset="0"/>
                <a:cs typeface="Calibri" pitchFamily="34" charset="0"/>
              </a:rPr>
              <a:t>O</a:t>
            </a:r>
            <a:r>
              <a:rPr sz="3600" spc="-15" dirty="0">
                <a:latin typeface="Calibri" pitchFamily="34" charset="0"/>
                <a:cs typeface="Calibri" pitchFamily="34" charset="0"/>
              </a:rPr>
              <a:t>P</a:t>
            </a:r>
            <a:r>
              <a:rPr sz="3600" spc="10" dirty="0">
                <a:latin typeface="Calibri" pitchFamily="34" charset="0"/>
                <a:cs typeface="Calibri" pitchFamily="34" charset="0"/>
              </a:rPr>
              <a:t>O</a:t>
            </a:r>
            <a:r>
              <a:rPr sz="3600" spc="25" dirty="0">
                <a:latin typeface="Calibri" pitchFamily="34" charset="0"/>
                <a:cs typeface="Calibri" pitchFamily="34" charset="0"/>
              </a:rPr>
              <a:t>S</a:t>
            </a:r>
            <a:r>
              <a:rPr sz="3600" spc="-30" dirty="0">
                <a:latin typeface="Calibri" pitchFamily="34" charset="0"/>
                <a:cs typeface="Calibri" pitchFamily="34" charset="0"/>
              </a:rPr>
              <a:t>I</a:t>
            </a:r>
            <a:r>
              <a:rPr sz="3600" spc="-35" dirty="0">
                <a:latin typeface="Calibri" pitchFamily="34" charset="0"/>
                <a:cs typeface="Calibri" pitchFamily="34" charset="0"/>
              </a:rPr>
              <a:t>T</a:t>
            </a:r>
            <a:r>
              <a:rPr sz="3600" spc="-30" dirty="0">
                <a:latin typeface="Calibri" pitchFamily="34" charset="0"/>
                <a:cs typeface="Calibri" pitchFamily="34" charset="0"/>
              </a:rPr>
              <a:t>I</a:t>
            </a:r>
            <a:r>
              <a:rPr sz="3600" spc="10" dirty="0">
                <a:latin typeface="Calibri" pitchFamily="34" charset="0"/>
                <a:cs typeface="Calibri" pitchFamily="34" charset="0"/>
              </a:rPr>
              <a:t>O</a:t>
            </a:r>
            <a:r>
              <a:rPr sz="3600" dirty="0">
                <a:latin typeface="Calibri" pitchFamily="34" charset="0"/>
                <a:cs typeface="Calibri" pitchFamily="34" charset="0"/>
              </a:rPr>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8</a:t>
            </a:fld>
            <a:endParaRPr spc="10" dirty="0"/>
          </a:p>
        </p:txBody>
      </p:sp>
      <p:sp>
        <p:nvSpPr>
          <p:cNvPr id="10" name="object 7">
            <a:extLst>
              <a:ext uri="{FF2B5EF4-FFF2-40B4-BE49-F238E27FC236}">
                <a16:creationId xmlns="" xmlns:a16="http://schemas.microsoft.com/office/drawing/2014/main" id="{3E57F914-E74E-569C-D238-DB35ACA73371}"/>
              </a:ext>
            </a:extLst>
          </p:cNvPr>
          <p:cNvSpPr txBox="1">
            <a:spLocks/>
          </p:cNvSpPr>
          <p:nvPr/>
        </p:nvSpPr>
        <p:spPr>
          <a:xfrm>
            <a:off x="676275" y="941624"/>
            <a:ext cx="8467916" cy="4982133"/>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US" sz="2000" kern="0" spc="-20" dirty="0">
                <a:solidFill>
                  <a:schemeClr val="tx2">
                    <a:lumMod val="75000"/>
                  </a:schemeClr>
                </a:solidFill>
                <a:latin typeface="Calibri" pitchFamily="34" charset="0"/>
                <a:cs typeface="Calibri" pitchFamily="34" charset="0"/>
              </a:rPr>
              <a:t>Accuracy: </a:t>
            </a:r>
            <a:r>
              <a:rPr lang="en-US" sz="1800" b="0" kern="0" spc="-20" dirty="0">
                <a:solidFill>
                  <a:schemeClr val="tx2">
                    <a:lumMod val="75000"/>
                  </a:schemeClr>
                </a:solidFill>
                <a:latin typeface="Calibri" pitchFamily="34" charset="0"/>
                <a:cs typeface="Calibri" pitchFamily="34" charset="0"/>
              </a:rPr>
              <a:t>The CNN model can effectively analyze facial features and expressions to classify emotions with high accuracy, surpassing traditional methods.</a:t>
            </a:r>
          </a:p>
          <a:p>
            <a:pPr marL="12700">
              <a:spcBef>
                <a:spcPts val="130"/>
              </a:spcBef>
              <a:tabLst>
                <a:tab pos="2727960" algn="l"/>
              </a:tabLst>
            </a:pPr>
            <a:endParaRPr lang="en-US" sz="1800" kern="0" spc="-20" dirty="0">
              <a:solidFill>
                <a:schemeClr val="tx2">
                  <a:lumMod val="75000"/>
                </a:schemeClr>
              </a:solidFill>
              <a:latin typeface="Calibri" pitchFamily="34" charset="0"/>
              <a:cs typeface="Calibri" pitchFamily="34" charset="0"/>
            </a:endParaRPr>
          </a:p>
          <a:p>
            <a:pPr marL="12700">
              <a:spcBef>
                <a:spcPts val="130"/>
              </a:spcBef>
              <a:tabLst>
                <a:tab pos="2727960" algn="l"/>
              </a:tabLst>
            </a:pPr>
            <a:r>
              <a:rPr lang="en-US" sz="2000" kern="0" spc="-20" dirty="0">
                <a:solidFill>
                  <a:schemeClr val="tx2">
                    <a:lumMod val="75000"/>
                  </a:schemeClr>
                </a:solidFill>
                <a:latin typeface="Calibri" pitchFamily="34" charset="0"/>
                <a:cs typeface="Calibri" pitchFamily="34" charset="0"/>
              </a:rPr>
              <a:t>Efficiency: </a:t>
            </a:r>
            <a:r>
              <a:rPr lang="en-US" sz="1800" b="0" kern="0" spc="-20" dirty="0">
                <a:solidFill>
                  <a:schemeClr val="tx2">
                    <a:lumMod val="75000"/>
                  </a:schemeClr>
                </a:solidFill>
                <a:latin typeface="Calibri" pitchFamily="34" charset="0"/>
                <a:cs typeface="Calibri" pitchFamily="34" charset="0"/>
              </a:rPr>
              <a:t>Automated facial expression recognition enables real-time emotion detection, streamlining processes and enhancing efficiency compared to manual analysis.</a:t>
            </a:r>
          </a:p>
          <a:p>
            <a:pPr marL="12700">
              <a:spcBef>
                <a:spcPts val="130"/>
              </a:spcBef>
              <a:tabLst>
                <a:tab pos="2727960" algn="l"/>
              </a:tabLst>
            </a:pPr>
            <a:endParaRPr lang="en-US" sz="1800" kern="0" spc="-20" dirty="0">
              <a:solidFill>
                <a:schemeClr val="tx2">
                  <a:lumMod val="75000"/>
                </a:schemeClr>
              </a:solidFill>
              <a:latin typeface="Calibri" pitchFamily="34" charset="0"/>
              <a:cs typeface="Calibri" pitchFamily="34" charset="0"/>
            </a:endParaRPr>
          </a:p>
          <a:p>
            <a:pPr marL="12700">
              <a:spcBef>
                <a:spcPts val="130"/>
              </a:spcBef>
              <a:tabLst>
                <a:tab pos="2727960" algn="l"/>
              </a:tabLst>
            </a:pPr>
            <a:r>
              <a:rPr lang="en-US" sz="2000" kern="0" spc="-20" dirty="0">
                <a:solidFill>
                  <a:schemeClr val="tx2">
                    <a:lumMod val="75000"/>
                  </a:schemeClr>
                </a:solidFill>
                <a:latin typeface="Calibri" pitchFamily="34" charset="0"/>
                <a:cs typeface="Calibri" pitchFamily="34" charset="0"/>
              </a:rPr>
              <a:t>Versatility: </a:t>
            </a:r>
            <a:r>
              <a:rPr lang="en-US" sz="1800" b="0" kern="0" spc="-20" dirty="0">
                <a:solidFill>
                  <a:schemeClr val="tx2">
                    <a:lumMod val="75000"/>
                  </a:schemeClr>
                </a:solidFill>
                <a:latin typeface="Calibri" pitchFamily="34" charset="0"/>
                <a:cs typeface="Calibri" pitchFamily="34" charset="0"/>
              </a:rPr>
              <a:t>The system's adaptability allows it to be deployed across various industries and applications, including entertainment, market research, education, healthcare, gaming, retail, and automotive sectors.</a:t>
            </a:r>
          </a:p>
          <a:p>
            <a:pPr marL="12700">
              <a:spcBef>
                <a:spcPts val="130"/>
              </a:spcBef>
              <a:tabLst>
                <a:tab pos="2727960" algn="l"/>
              </a:tabLst>
            </a:pPr>
            <a:endParaRPr lang="en-US" sz="1800" kern="0" spc="-20" dirty="0">
              <a:solidFill>
                <a:schemeClr val="tx2">
                  <a:lumMod val="75000"/>
                </a:schemeClr>
              </a:solidFill>
              <a:latin typeface="Calibri" pitchFamily="34" charset="0"/>
              <a:cs typeface="Calibri" pitchFamily="34" charset="0"/>
            </a:endParaRPr>
          </a:p>
          <a:p>
            <a:pPr marL="12700">
              <a:spcBef>
                <a:spcPts val="130"/>
              </a:spcBef>
              <a:tabLst>
                <a:tab pos="2727960" algn="l"/>
              </a:tabLst>
            </a:pPr>
            <a:r>
              <a:rPr lang="en-US" sz="2000" kern="0" spc="-20" dirty="0">
                <a:solidFill>
                  <a:schemeClr val="tx2">
                    <a:lumMod val="75000"/>
                  </a:schemeClr>
                </a:solidFill>
                <a:latin typeface="Calibri" pitchFamily="34" charset="0"/>
                <a:cs typeface="Calibri" pitchFamily="34" charset="0"/>
              </a:rPr>
              <a:t>Enhanced User Experiences: </a:t>
            </a:r>
            <a:r>
              <a:rPr lang="en-US" sz="1800" b="0" kern="0" spc="-20" dirty="0">
                <a:solidFill>
                  <a:schemeClr val="tx2">
                    <a:lumMod val="75000"/>
                  </a:schemeClr>
                </a:solidFill>
                <a:latin typeface="Calibri" pitchFamily="34" charset="0"/>
                <a:cs typeface="Calibri" pitchFamily="34" charset="0"/>
              </a:rPr>
              <a:t>By interpreting human emotions, the system facilitates personalized and emotionally intelligent interactions, leading to improved user experiences and satisfaction.</a:t>
            </a:r>
          </a:p>
          <a:p>
            <a:pPr marL="12700">
              <a:spcBef>
                <a:spcPts val="130"/>
              </a:spcBef>
              <a:tabLst>
                <a:tab pos="2727960" algn="l"/>
              </a:tabLst>
            </a:pPr>
            <a:endParaRPr lang="en-US" sz="1800" kern="0" spc="-20" dirty="0">
              <a:solidFill>
                <a:schemeClr val="tx2">
                  <a:lumMod val="75000"/>
                </a:schemeClr>
              </a:solidFill>
              <a:latin typeface="Calibri" pitchFamily="34" charset="0"/>
              <a:cs typeface="Calibri" pitchFamily="34" charset="0"/>
            </a:endParaRPr>
          </a:p>
          <a:p>
            <a:pPr marL="12700">
              <a:spcBef>
                <a:spcPts val="130"/>
              </a:spcBef>
              <a:tabLst>
                <a:tab pos="2727960" algn="l"/>
              </a:tabLst>
            </a:pPr>
            <a:r>
              <a:rPr lang="en-US" sz="2000" kern="0" spc="-20" dirty="0">
                <a:solidFill>
                  <a:schemeClr val="tx2">
                    <a:lumMod val="75000"/>
                  </a:schemeClr>
                </a:solidFill>
                <a:latin typeface="Calibri" pitchFamily="34" charset="0"/>
                <a:cs typeface="Calibri" pitchFamily="34" charset="0"/>
              </a:rPr>
              <a:t>Innovation: </a:t>
            </a:r>
            <a:r>
              <a:rPr lang="en-US" sz="1800" b="0" kern="0" spc="-20" dirty="0">
                <a:solidFill>
                  <a:schemeClr val="tx2">
                    <a:lumMod val="75000"/>
                  </a:schemeClr>
                </a:solidFill>
                <a:latin typeface="Calibri" pitchFamily="34" charset="0"/>
                <a:cs typeface="Calibri" pitchFamily="34" charset="0"/>
              </a:rPr>
              <a:t>The project drives innovation by enabling the development of emotion-aware technologies and services, opening up new possibilities for enhancing human-computer interaction and user engagement.</a:t>
            </a:r>
            <a:endParaRPr lang="en-IN" sz="1800" b="0" kern="0" dirty="0">
              <a:solidFill>
                <a:schemeClr val="tx2">
                  <a:lumMod val="75000"/>
                </a:schemeClr>
              </a:solidFill>
              <a:latin typeface="Calibri" pitchFamily="34" charset="0"/>
              <a:cs typeface="Calibri" pitchFamily="34" charset="0"/>
            </a:endParaRPr>
          </a:p>
        </p:txBody>
      </p:sp>
    </p:spTree>
    <p:extLst>
      <p:ext uri="{BB962C8B-B14F-4D97-AF65-F5344CB8AC3E}">
        <p14:creationId xmlns="" xmlns:p14="http://schemas.microsoft.com/office/powerpoint/2010/main" val="2773817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latin typeface="Calibri" pitchFamily="34" charset="0"/>
                <a:cs typeface="Calibri" pitchFamily="34" charset="0"/>
              </a:rPr>
              <a:t>THE</a:t>
            </a:r>
            <a:r>
              <a:rPr sz="4250" spc="20" dirty="0">
                <a:latin typeface="Calibri" pitchFamily="34" charset="0"/>
                <a:cs typeface="Calibri" pitchFamily="34" charset="0"/>
              </a:rPr>
              <a:t> </a:t>
            </a:r>
            <a:r>
              <a:rPr sz="4250" spc="10" dirty="0">
                <a:latin typeface="Calibri" pitchFamily="34" charset="0"/>
                <a:cs typeface="Calibri" pitchFamily="34" charset="0"/>
              </a:rPr>
              <a:t>WOW</a:t>
            </a:r>
            <a:r>
              <a:rPr sz="4250" spc="85" dirty="0">
                <a:latin typeface="Calibri" pitchFamily="34" charset="0"/>
                <a:cs typeface="Calibri" pitchFamily="34" charset="0"/>
              </a:rPr>
              <a:t> </a:t>
            </a:r>
            <a:r>
              <a:rPr sz="4250" spc="10" dirty="0">
                <a:latin typeface="Calibri" pitchFamily="34" charset="0"/>
                <a:cs typeface="Calibri" pitchFamily="34" charset="0"/>
              </a:rPr>
              <a:t>IN</a:t>
            </a:r>
            <a:r>
              <a:rPr sz="4250" spc="-5" dirty="0">
                <a:latin typeface="Calibri" pitchFamily="34" charset="0"/>
                <a:cs typeface="Calibri" pitchFamily="34" charset="0"/>
              </a:rPr>
              <a:t> </a:t>
            </a:r>
            <a:r>
              <a:rPr sz="4250" spc="15" dirty="0">
                <a:latin typeface="Calibri" pitchFamily="34" charset="0"/>
                <a:cs typeface="Calibri" pitchFamily="34" charset="0"/>
              </a:rPr>
              <a:t>YOUR</a:t>
            </a:r>
            <a:r>
              <a:rPr sz="4250" spc="-10" dirty="0">
                <a:latin typeface="Calibri" pitchFamily="34" charset="0"/>
                <a:cs typeface="Calibri" pitchFamily="34" charset="0"/>
              </a:rPr>
              <a:t> </a:t>
            </a:r>
            <a:r>
              <a:rPr sz="4250" spc="20" dirty="0">
                <a:latin typeface="Calibri" pitchFamily="34" charset="0"/>
                <a:cs typeface="Calibri" pitchFamily="34" charset="0"/>
              </a:rPr>
              <a:t>SOLUTION</a:t>
            </a:r>
            <a:endParaRPr sz="4250" dirty="0">
              <a:latin typeface="Calibri" pitchFamily="34" charset="0"/>
              <a:cs typeface="Calibri" pitchFamily="34"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object 7">
            <a:extLst>
              <a:ext uri="{FF2B5EF4-FFF2-40B4-BE49-F238E27FC236}">
                <a16:creationId xmlns="" xmlns:a16="http://schemas.microsoft.com/office/drawing/2014/main" id="{64DEB20C-18AD-A542-0552-D84E0E0846FC}"/>
              </a:ext>
            </a:extLst>
          </p:cNvPr>
          <p:cNvSpPr txBox="1">
            <a:spLocks/>
          </p:cNvSpPr>
          <p:nvPr/>
        </p:nvSpPr>
        <p:spPr>
          <a:xfrm>
            <a:off x="2819400" y="2362200"/>
            <a:ext cx="6248400" cy="2494273"/>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US" sz="2300" kern="0" spc="-20" dirty="0">
                <a:solidFill>
                  <a:schemeClr val="tx2">
                    <a:lumMod val="75000"/>
                  </a:schemeClr>
                </a:solidFill>
                <a:latin typeface="Calibri" pitchFamily="34" charset="0"/>
                <a:cs typeface="Calibri" pitchFamily="34" charset="0"/>
              </a:rPr>
              <a:t>The integration of multimodal data fusion techniques to enhance the accuracy and robustness of facial expression recognition. This approach involves combining information from multiple sources, such as facial images, audio signals, and contextual data, to provide a more comprehensive understanding of human emotions.</a:t>
            </a:r>
            <a:endParaRPr lang="en-IN" sz="2300" kern="0" dirty="0">
              <a:solidFill>
                <a:schemeClr val="tx2">
                  <a:lumMod val="75000"/>
                </a:schemeClr>
              </a:solidFill>
              <a:latin typeface="Calibri" pitchFamily="34" charset="0"/>
              <a:cs typeface="Calibri"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TotalTime>
  <Words>631</Words>
  <Application>Microsoft Office PowerPoint</Application>
  <PresentationFormat>Custom</PresentationFormat>
  <Paragraphs>66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NITHISH.R  962821205039 B.Tech-IT 3rd Year UCEN</vt:lpstr>
      <vt:lpstr>PROJECT TITLE</vt:lpstr>
      <vt:lpstr>AGENDA</vt:lpstr>
      <vt:lpstr>PROBLEM STATEMENT</vt:lpstr>
      <vt:lpstr>PROJECT OVERVIEW</vt:lpstr>
      <vt:lpstr>WHO ARE THE END USERS?</vt:lpstr>
      <vt:lpstr>SOLUTION </vt:lpstr>
      <vt:lpstr>VALUE PROPOSITION</vt:lpstr>
      <vt:lpstr>THE WOW IN YOUR SOLUTION</vt:lpstr>
      <vt:lpstr>Slide 10</vt:lpstr>
      <vt:lpstr>RESULTS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Aswin R C 962821205016 B.Tech-IT</dc:title>
  <dc:creator>Aswin R C</dc:creator>
  <cp:lastModifiedBy>ELCOT</cp:lastModifiedBy>
  <cp:revision>6</cp:revision>
  <dcterms:created xsi:type="dcterms:W3CDTF">2024-04-05T04:31:46Z</dcterms:created>
  <dcterms:modified xsi:type="dcterms:W3CDTF">2024-04-24T08:26:29Z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