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9" r:id="rId5"/>
    <p:sldId id="264" r:id="rId6"/>
    <p:sldId id="270" r:id="rId7"/>
    <p:sldId id="265"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cdronline.org/admin/Uploads/Files/64a90003d2c1f0.62894228.pdf" TargetMode="External"/><Relationship Id="rId2" Type="http://schemas.openxmlformats.org/officeDocument/2006/relationships/hyperlink" Target="https://www.sciencedirect.com/science/article/pii/S2772671124000056" TargetMode="External"/><Relationship Id="rId1" Type="http://schemas.openxmlformats.org/officeDocument/2006/relationships/slideLayout" Target="../slideLayouts/slideLayout2.xml"/><Relationship Id="rId5" Type="http://schemas.openxmlformats.org/officeDocument/2006/relationships/hyperlink" Target="https://www.kaggle.com/datasets/uciml/pima-indians-diabetes-database" TargetMode="External"/><Relationship Id="rId4" Type="http://schemas.openxmlformats.org/officeDocument/2006/relationships/hyperlink" Target="https://historymedjournal.com/uploads/paper/ffa8837ddfa16c3d9b4c8cd32cb76b1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1E15-F13C-2600-1F46-2B6913719016}"/>
              </a:ext>
            </a:extLst>
          </p:cNvPr>
          <p:cNvSpPr>
            <a:spLocks noGrp="1"/>
          </p:cNvSpPr>
          <p:nvPr>
            <p:ph type="ctrTitle"/>
          </p:nvPr>
        </p:nvSpPr>
        <p:spPr>
          <a:xfrm>
            <a:off x="373626" y="2109569"/>
            <a:ext cx="10373032" cy="1646302"/>
          </a:xfrm>
        </p:spPr>
        <p:txBody>
          <a:bodyPr/>
          <a:lstStyle/>
          <a:p>
            <a:pPr algn="ctr"/>
            <a:r>
              <a:rPr lang="en-US" sz="3600" dirty="0">
                <a:solidFill>
                  <a:schemeClr val="accent2">
                    <a:lumMod val="75000"/>
                  </a:schemeClr>
                </a:solidFill>
                <a:latin typeface="Berlin Sans FB" panose="020E0602020502020306" pitchFamily="34" charset="0"/>
              </a:rPr>
              <a:t>User-cloud-based ensemble framework for type-2 diabetes prediction with diet plan suggestion </a:t>
            </a:r>
            <a:endParaRPr lang="en-IN" sz="3600" dirty="0">
              <a:solidFill>
                <a:schemeClr val="accent2">
                  <a:lumMod val="75000"/>
                </a:schemeClr>
              </a:solidFill>
              <a:latin typeface="Berlin Sans FB" panose="020E0602020502020306" pitchFamily="34" charset="0"/>
            </a:endParaRPr>
          </a:p>
        </p:txBody>
      </p:sp>
      <p:sp>
        <p:nvSpPr>
          <p:cNvPr id="3" name="Subtitle 2">
            <a:extLst>
              <a:ext uri="{FF2B5EF4-FFF2-40B4-BE49-F238E27FC236}">
                <a16:creationId xmlns:a16="http://schemas.microsoft.com/office/drawing/2014/main" id="{FB12F812-4F95-74B8-3605-16917FF0DA8A}"/>
              </a:ext>
            </a:extLst>
          </p:cNvPr>
          <p:cNvSpPr>
            <a:spLocks noGrp="1"/>
          </p:cNvSpPr>
          <p:nvPr>
            <p:ph type="subTitle" idx="1"/>
          </p:nvPr>
        </p:nvSpPr>
        <p:spPr>
          <a:xfrm>
            <a:off x="543506" y="4611271"/>
            <a:ext cx="2720804" cy="1096899"/>
          </a:xfrm>
        </p:spPr>
        <p:txBody>
          <a:bodyPr>
            <a:normAutofit fontScale="92500" lnSpcReduction="20000"/>
          </a:bodyPr>
          <a:lstStyle/>
          <a:p>
            <a:pPr algn="l"/>
            <a:r>
              <a:rPr lang="en-US" sz="2000" dirty="0">
                <a:solidFill>
                  <a:schemeClr val="tx1"/>
                </a:solidFill>
                <a:latin typeface="Berlin Sans FB" panose="020E0602020502020306" pitchFamily="34" charset="0"/>
              </a:rPr>
              <a:t>Under the Supervision of:</a:t>
            </a:r>
          </a:p>
          <a:p>
            <a:pPr algn="ctr"/>
            <a:r>
              <a:rPr lang="en-US" sz="1900" i="0" dirty="0">
                <a:solidFill>
                  <a:schemeClr val="tx1"/>
                </a:solidFill>
                <a:effectLst/>
                <a:latin typeface="Berlin Sans FB" panose="020E0602020502020306" pitchFamily="34" charset="0"/>
              </a:rPr>
              <a:t>P. </a:t>
            </a:r>
            <a:r>
              <a:rPr lang="en-IN" sz="1900" i="0" dirty="0">
                <a:solidFill>
                  <a:schemeClr val="tx1"/>
                </a:solidFill>
                <a:effectLst/>
                <a:latin typeface="Berlin Sans FB" panose="020E0602020502020306" pitchFamily="34" charset="0"/>
              </a:rPr>
              <a:t>Sreenivas</a:t>
            </a:r>
            <a:endParaRPr lang="en-US" sz="1900" dirty="0">
              <a:solidFill>
                <a:schemeClr val="tx1"/>
              </a:solidFill>
              <a:latin typeface="Berlin Sans FB" panose="020E0602020502020306" pitchFamily="34" charset="0"/>
            </a:endParaRPr>
          </a:p>
          <a:p>
            <a:pPr algn="ctr"/>
            <a:r>
              <a:rPr lang="en-IN" sz="1900" i="0" dirty="0">
                <a:solidFill>
                  <a:schemeClr val="tx1"/>
                </a:solidFill>
                <a:effectLst/>
                <a:latin typeface="Berlin Sans FB" panose="020E0602020502020306" pitchFamily="34" charset="0"/>
              </a:rPr>
              <a:t>Assistant professor</a:t>
            </a:r>
            <a:endParaRPr lang="en-IN" sz="1900" dirty="0">
              <a:solidFill>
                <a:schemeClr val="tx1"/>
              </a:solidFill>
              <a:latin typeface="Berlin Sans FB" panose="020E0602020502020306" pitchFamily="34" charset="0"/>
            </a:endParaRPr>
          </a:p>
        </p:txBody>
      </p:sp>
      <p:pic>
        <p:nvPicPr>
          <p:cNvPr id="4" name="Picture 3">
            <a:extLst>
              <a:ext uri="{FF2B5EF4-FFF2-40B4-BE49-F238E27FC236}">
                <a16:creationId xmlns:a16="http://schemas.microsoft.com/office/drawing/2014/main" id="{042177DE-15E9-2641-48F9-B23A47DB7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690" y="195804"/>
            <a:ext cx="1533832" cy="1533832"/>
          </a:xfrm>
          <a:prstGeom prst="rect">
            <a:avLst/>
          </a:prstGeom>
        </p:spPr>
      </p:pic>
      <p:pic>
        <p:nvPicPr>
          <p:cNvPr id="5" name="Picture 4">
            <a:extLst>
              <a:ext uri="{FF2B5EF4-FFF2-40B4-BE49-F238E27FC236}">
                <a16:creationId xmlns:a16="http://schemas.microsoft.com/office/drawing/2014/main" id="{D62E6F2E-332E-99FD-5929-17464B02A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368" y="367316"/>
            <a:ext cx="6607916" cy="1212925"/>
          </a:xfrm>
          <a:prstGeom prst="rect">
            <a:avLst/>
          </a:prstGeom>
        </p:spPr>
      </p:pic>
      <p:sp>
        <p:nvSpPr>
          <p:cNvPr id="6" name="TextBox 7">
            <a:extLst>
              <a:ext uri="{FF2B5EF4-FFF2-40B4-BE49-F238E27FC236}">
                <a16:creationId xmlns:a16="http://schemas.microsoft.com/office/drawing/2014/main" id="{8A4F6876-9115-E367-5CFD-6E80B554C4A8}"/>
              </a:ext>
            </a:extLst>
          </p:cNvPr>
          <p:cNvSpPr txBox="1"/>
          <p:nvPr/>
        </p:nvSpPr>
        <p:spPr>
          <a:xfrm>
            <a:off x="2967953" y="1526175"/>
            <a:ext cx="6048227"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IN" sz="2400" dirty="0">
                <a:solidFill>
                  <a:srgbClr val="0BAB1A"/>
                </a:solidFill>
                <a:latin typeface="Berlin Sans FB" panose="020E0602020502020306" pitchFamily="34" charset="0"/>
              </a:rPr>
              <a:t>COMPUTER </a:t>
            </a:r>
            <a:r>
              <a:rPr lang="en-IN" sz="2400" dirty="0">
                <a:solidFill>
                  <a:srgbClr val="0BAB1A"/>
                </a:solidFill>
                <a:effectLst>
                  <a:glow>
                    <a:schemeClr val="accent1">
                      <a:alpha val="40000"/>
                    </a:schemeClr>
                  </a:glow>
                </a:effectLst>
                <a:latin typeface="Berlin Sans FB" panose="020E0602020502020306" pitchFamily="34" charset="0"/>
              </a:rPr>
              <a:t>SCIENCE</a:t>
            </a:r>
            <a:r>
              <a:rPr lang="en-IN" sz="2400" dirty="0">
                <a:solidFill>
                  <a:srgbClr val="0BAB1A"/>
                </a:solidFill>
                <a:latin typeface="Berlin Sans FB" panose="020E0602020502020306" pitchFamily="34" charset="0"/>
              </a:rPr>
              <a:t> AND ENGINEERING </a:t>
            </a:r>
          </a:p>
        </p:txBody>
      </p:sp>
      <p:sp>
        <p:nvSpPr>
          <p:cNvPr id="7" name="TextBox 6">
            <a:extLst>
              <a:ext uri="{FF2B5EF4-FFF2-40B4-BE49-F238E27FC236}">
                <a16:creationId xmlns:a16="http://schemas.microsoft.com/office/drawing/2014/main" id="{B446CC5F-3918-003C-60C9-0976F48E8FDF}"/>
              </a:ext>
            </a:extLst>
          </p:cNvPr>
          <p:cNvSpPr txBox="1"/>
          <p:nvPr/>
        </p:nvSpPr>
        <p:spPr>
          <a:xfrm>
            <a:off x="6135329" y="4424516"/>
            <a:ext cx="4434348" cy="1508105"/>
          </a:xfrm>
          <a:prstGeom prst="rect">
            <a:avLst/>
          </a:prstGeom>
          <a:noFill/>
        </p:spPr>
        <p:txBody>
          <a:bodyPr wrap="square" rtlCol="0">
            <a:spAutoFit/>
          </a:bodyPr>
          <a:lstStyle/>
          <a:p>
            <a:r>
              <a:rPr lang="en-US" sz="1900" dirty="0">
                <a:latin typeface="Berlin Sans FB" panose="020E0602020502020306" pitchFamily="34" charset="0"/>
              </a:rPr>
              <a:t>Presented By:</a:t>
            </a:r>
          </a:p>
          <a:p>
            <a:r>
              <a:rPr lang="en-IN" dirty="0">
                <a:latin typeface="Berlin Sans FB" panose="020E0602020502020306" pitchFamily="34" charset="0"/>
              </a:rPr>
              <a:t>S. Rishitha </a:t>
            </a:r>
            <a:r>
              <a:rPr lang="en-IN" dirty="0" err="1">
                <a:latin typeface="Berlin Sans FB" panose="020E0602020502020306" pitchFamily="34" charset="0"/>
              </a:rPr>
              <a:t>Gangothri</a:t>
            </a:r>
            <a:r>
              <a:rPr lang="en-IN" dirty="0">
                <a:latin typeface="Berlin Sans FB" panose="020E0602020502020306" pitchFamily="34" charset="0"/>
              </a:rPr>
              <a:t> (B21CS103)</a:t>
            </a:r>
            <a:br>
              <a:rPr lang="en-IN" dirty="0">
                <a:latin typeface="Berlin Sans FB" panose="020E0602020502020306" pitchFamily="34" charset="0"/>
              </a:rPr>
            </a:br>
            <a:r>
              <a:rPr lang="en-IN" dirty="0">
                <a:latin typeface="Berlin Sans FB" panose="020E0602020502020306" pitchFamily="34" charset="0"/>
              </a:rPr>
              <a:t>E. Shiva Kumar (B21CS102)</a:t>
            </a:r>
          </a:p>
          <a:p>
            <a:r>
              <a:rPr lang="en-IN" dirty="0">
                <a:latin typeface="Berlin Sans FB" panose="020E0602020502020306" pitchFamily="34" charset="0"/>
              </a:rPr>
              <a:t>J. </a:t>
            </a:r>
            <a:r>
              <a:rPr lang="en-IN" dirty="0" err="1">
                <a:latin typeface="Berlin Sans FB" panose="020E0602020502020306" pitchFamily="34" charset="0"/>
              </a:rPr>
              <a:t>Nithish</a:t>
            </a:r>
            <a:r>
              <a:rPr lang="en-IN" dirty="0">
                <a:latin typeface="Berlin Sans FB" panose="020E0602020502020306" pitchFamily="34" charset="0"/>
              </a:rPr>
              <a:t> (B21CS123)</a:t>
            </a:r>
          </a:p>
          <a:p>
            <a:r>
              <a:rPr lang="en-IN" dirty="0">
                <a:latin typeface="Berlin Sans FB" panose="020E0602020502020306" pitchFamily="34" charset="0"/>
              </a:rPr>
              <a:t>G. </a:t>
            </a:r>
            <a:r>
              <a:rPr lang="en-IN" dirty="0" err="1">
                <a:latin typeface="Berlin Sans FB" panose="020E0602020502020306" pitchFamily="34" charset="0"/>
              </a:rPr>
              <a:t>Siddarth</a:t>
            </a:r>
            <a:r>
              <a:rPr lang="en-IN" dirty="0">
                <a:latin typeface="Berlin Sans FB" panose="020E0602020502020306" pitchFamily="34" charset="0"/>
              </a:rPr>
              <a:t> (B21CS075)</a:t>
            </a:r>
          </a:p>
        </p:txBody>
      </p:sp>
    </p:spTree>
    <p:extLst>
      <p:ext uri="{BB962C8B-B14F-4D97-AF65-F5344CB8AC3E}">
        <p14:creationId xmlns:p14="http://schemas.microsoft.com/office/powerpoint/2010/main" val="152616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BE57-FCC9-CE7D-D41C-4553E294657F}"/>
              </a:ext>
            </a:extLst>
          </p:cNvPr>
          <p:cNvSpPr>
            <a:spLocks noGrp="1"/>
          </p:cNvSpPr>
          <p:nvPr>
            <p:ph type="title"/>
          </p:nvPr>
        </p:nvSpPr>
        <p:spPr>
          <a:xfrm>
            <a:off x="677334" y="609600"/>
            <a:ext cx="8596668" cy="648929"/>
          </a:xfrm>
        </p:spPr>
        <p:txBody>
          <a:bodyPr/>
          <a:lstStyle/>
          <a:p>
            <a:r>
              <a:rPr lang="en-US" dirty="0">
                <a:solidFill>
                  <a:schemeClr val="accent2"/>
                </a:solidFill>
              </a:rPr>
              <a:t>CONTENTS</a:t>
            </a:r>
            <a:endParaRPr lang="en-IN" dirty="0">
              <a:solidFill>
                <a:schemeClr val="accent2"/>
              </a:solidFill>
            </a:endParaRPr>
          </a:p>
        </p:txBody>
      </p:sp>
      <p:sp>
        <p:nvSpPr>
          <p:cNvPr id="3" name="Content Placeholder 2">
            <a:extLst>
              <a:ext uri="{FF2B5EF4-FFF2-40B4-BE49-F238E27FC236}">
                <a16:creationId xmlns:a16="http://schemas.microsoft.com/office/drawing/2014/main" id="{C15AC471-B9BB-74A6-DDB8-63D026EA008E}"/>
              </a:ext>
            </a:extLst>
          </p:cNvPr>
          <p:cNvSpPr>
            <a:spLocks noGrp="1"/>
          </p:cNvSpPr>
          <p:nvPr>
            <p:ph idx="1"/>
          </p:nvPr>
        </p:nvSpPr>
        <p:spPr>
          <a:xfrm>
            <a:off x="698091" y="1455176"/>
            <a:ext cx="8157151" cy="4416236"/>
          </a:xfrm>
        </p:spPr>
        <p:txBody>
          <a:bodyPr>
            <a:normAutofit/>
          </a:bodyPr>
          <a:lstStyle/>
          <a:p>
            <a:pPr marL="0" indent="0">
              <a:buNone/>
            </a:pPr>
            <a:endParaRPr lang="en-US" sz="2400" dirty="0"/>
          </a:p>
          <a:p>
            <a:r>
              <a:rPr lang="en-US" sz="2400" dirty="0"/>
              <a:t>OBJECTIVES &amp; OUTCOMES</a:t>
            </a:r>
          </a:p>
          <a:p>
            <a:r>
              <a:rPr lang="en-IN" sz="2400" dirty="0">
                <a:solidFill>
                  <a:schemeClr val="tx1"/>
                </a:solidFill>
              </a:rPr>
              <a:t>ALOGORITHM</a:t>
            </a:r>
            <a:endParaRPr lang="en-US" sz="2400" dirty="0"/>
          </a:p>
          <a:p>
            <a:r>
              <a:rPr lang="en-US" sz="2400" dirty="0"/>
              <a:t>FLOW CHART</a:t>
            </a:r>
          </a:p>
          <a:p>
            <a:r>
              <a:rPr lang="en-IN" sz="2400" dirty="0">
                <a:solidFill>
                  <a:schemeClr val="tx1"/>
                </a:solidFill>
              </a:rPr>
              <a:t>DATASET</a:t>
            </a:r>
            <a:endParaRPr lang="en-US" sz="2400" dirty="0"/>
          </a:p>
          <a:p>
            <a:r>
              <a:rPr lang="en-IN" sz="2400" dirty="0"/>
              <a:t>USER INTERFACE </a:t>
            </a:r>
            <a:endParaRPr lang="en-US" sz="2400" dirty="0"/>
          </a:p>
          <a:p>
            <a:r>
              <a:rPr lang="en-US" sz="2400" dirty="0"/>
              <a:t>CONCLUSION</a:t>
            </a:r>
          </a:p>
          <a:p>
            <a:r>
              <a:rPr lang="en-US" sz="2400" dirty="0"/>
              <a:t>REFERENCES</a:t>
            </a:r>
          </a:p>
          <a:p>
            <a:endParaRPr lang="en-US" sz="2400" dirty="0"/>
          </a:p>
        </p:txBody>
      </p:sp>
    </p:spTree>
    <p:extLst>
      <p:ext uri="{BB962C8B-B14F-4D97-AF65-F5344CB8AC3E}">
        <p14:creationId xmlns:p14="http://schemas.microsoft.com/office/powerpoint/2010/main" val="347324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5B6C-DAE7-6762-BD69-200C4962206F}"/>
              </a:ext>
            </a:extLst>
          </p:cNvPr>
          <p:cNvSpPr>
            <a:spLocks noGrp="1"/>
          </p:cNvSpPr>
          <p:nvPr>
            <p:ph type="title"/>
          </p:nvPr>
        </p:nvSpPr>
        <p:spPr/>
        <p:txBody>
          <a:bodyPr/>
          <a:lstStyle/>
          <a:p>
            <a:r>
              <a:rPr lang="en-IN" dirty="0">
                <a:solidFill>
                  <a:schemeClr val="accent2"/>
                </a:solidFill>
              </a:rPr>
              <a:t>OBJECTIVES</a:t>
            </a:r>
          </a:p>
        </p:txBody>
      </p:sp>
      <p:sp>
        <p:nvSpPr>
          <p:cNvPr id="3" name="Content Placeholder 2">
            <a:extLst>
              <a:ext uri="{FF2B5EF4-FFF2-40B4-BE49-F238E27FC236}">
                <a16:creationId xmlns:a16="http://schemas.microsoft.com/office/drawing/2014/main" id="{E830C9A0-EFBB-7BF7-0D22-748D5427E8F5}"/>
              </a:ext>
            </a:extLst>
          </p:cNvPr>
          <p:cNvSpPr>
            <a:spLocks noGrp="1"/>
          </p:cNvSpPr>
          <p:nvPr>
            <p:ph idx="1"/>
          </p:nvPr>
        </p:nvSpPr>
        <p:spPr>
          <a:xfrm>
            <a:off x="716663" y="1285518"/>
            <a:ext cx="8596668" cy="1939463"/>
          </a:xfrm>
        </p:spPr>
        <p:txBody>
          <a:bodyPr/>
          <a:lstStyle/>
          <a:p>
            <a:r>
              <a:rPr lang="en-IN" dirty="0"/>
              <a:t>Develop a robust system for diabetes prediction using an ensemble of ML models.</a:t>
            </a:r>
          </a:p>
          <a:p>
            <a:r>
              <a:rPr lang="en-IN" dirty="0"/>
              <a:t>Implement a cloud-based infrastructure for scalable data processing.</a:t>
            </a:r>
          </a:p>
          <a:p>
            <a:r>
              <a:rPr lang="en-IN" dirty="0"/>
              <a:t>Create a personalised diet plan suggestion system based on prediction outcomes.</a:t>
            </a:r>
          </a:p>
          <a:p>
            <a:endParaRPr lang="en-IN" dirty="0"/>
          </a:p>
        </p:txBody>
      </p:sp>
      <p:sp>
        <p:nvSpPr>
          <p:cNvPr id="6" name="Title 1">
            <a:extLst>
              <a:ext uri="{FF2B5EF4-FFF2-40B4-BE49-F238E27FC236}">
                <a16:creationId xmlns:a16="http://schemas.microsoft.com/office/drawing/2014/main" id="{E5B9D455-9CCD-EC1A-9892-F023D8D454C4}"/>
              </a:ext>
            </a:extLst>
          </p:cNvPr>
          <p:cNvSpPr txBox="1">
            <a:spLocks/>
          </p:cNvSpPr>
          <p:nvPr/>
        </p:nvSpPr>
        <p:spPr>
          <a:xfrm>
            <a:off x="682250" y="3367549"/>
            <a:ext cx="8596668" cy="6636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2"/>
                </a:solidFill>
              </a:rPr>
              <a:t>OUTCOMES</a:t>
            </a:r>
          </a:p>
        </p:txBody>
      </p:sp>
      <p:sp>
        <p:nvSpPr>
          <p:cNvPr id="9" name="Content Placeholder 2">
            <a:extLst>
              <a:ext uri="{FF2B5EF4-FFF2-40B4-BE49-F238E27FC236}">
                <a16:creationId xmlns:a16="http://schemas.microsoft.com/office/drawing/2014/main" id="{3DB942A0-CA14-C041-51BD-6FB6F67E1DF3}"/>
              </a:ext>
            </a:extLst>
          </p:cNvPr>
          <p:cNvSpPr txBox="1">
            <a:spLocks/>
          </p:cNvSpPr>
          <p:nvPr/>
        </p:nvSpPr>
        <p:spPr>
          <a:xfrm>
            <a:off x="751075" y="4190950"/>
            <a:ext cx="8596668" cy="19394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Improved accuracy in diabetes detection.</a:t>
            </a:r>
          </a:p>
          <a:p>
            <a:r>
              <a:rPr lang="en-IN" dirty="0"/>
              <a:t>Real time accessibility to health predictions and diet plan via cloud servers.</a:t>
            </a:r>
          </a:p>
          <a:p>
            <a:r>
              <a:rPr lang="en-IN" dirty="0"/>
              <a:t>Enhanced user engagement and health management.</a:t>
            </a:r>
          </a:p>
        </p:txBody>
      </p:sp>
    </p:spTree>
    <p:extLst>
      <p:ext uri="{BB962C8B-B14F-4D97-AF65-F5344CB8AC3E}">
        <p14:creationId xmlns:p14="http://schemas.microsoft.com/office/powerpoint/2010/main" val="263441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8EF4-D76A-CE56-F8AB-43C1FA303581}"/>
              </a:ext>
            </a:extLst>
          </p:cNvPr>
          <p:cNvSpPr>
            <a:spLocks noGrp="1"/>
          </p:cNvSpPr>
          <p:nvPr>
            <p:ph type="title"/>
          </p:nvPr>
        </p:nvSpPr>
        <p:spPr>
          <a:xfrm>
            <a:off x="579012" y="334296"/>
            <a:ext cx="8596668" cy="639097"/>
          </a:xfrm>
        </p:spPr>
        <p:txBody>
          <a:bodyPr>
            <a:normAutofit fontScale="90000"/>
          </a:bodyPr>
          <a:lstStyle/>
          <a:p>
            <a:r>
              <a:rPr lang="en-US" sz="3600" dirty="0"/>
              <a:t>FLOW CHART</a:t>
            </a:r>
          </a:p>
        </p:txBody>
      </p:sp>
      <p:pic>
        <p:nvPicPr>
          <p:cNvPr id="5" name="Content Placeholder 4">
            <a:extLst>
              <a:ext uri="{FF2B5EF4-FFF2-40B4-BE49-F238E27FC236}">
                <a16:creationId xmlns:a16="http://schemas.microsoft.com/office/drawing/2014/main" id="{22A0CEB4-5753-6D2C-B5F8-D16DA36BCFD2}"/>
              </a:ext>
            </a:extLst>
          </p:cNvPr>
          <p:cNvPicPr>
            <a:picLocks noGrp="1" noChangeAspect="1"/>
          </p:cNvPicPr>
          <p:nvPr>
            <p:ph idx="1"/>
          </p:nvPr>
        </p:nvPicPr>
        <p:blipFill>
          <a:blip r:embed="rId2"/>
          <a:stretch>
            <a:fillRect/>
          </a:stretch>
        </p:blipFill>
        <p:spPr>
          <a:xfrm>
            <a:off x="1053900" y="973393"/>
            <a:ext cx="7294555" cy="5491959"/>
          </a:xfrm>
        </p:spPr>
      </p:pic>
    </p:spTree>
    <p:extLst>
      <p:ext uri="{BB962C8B-B14F-4D97-AF65-F5344CB8AC3E}">
        <p14:creationId xmlns:p14="http://schemas.microsoft.com/office/powerpoint/2010/main" val="37695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BE57-FCC9-CE7D-D41C-4553E294657F}"/>
              </a:ext>
            </a:extLst>
          </p:cNvPr>
          <p:cNvSpPr>
            <a:spLocks noGrp="1"/>
          </p:cNvSpPr>
          <p:nvPr>
            <p:ph type="title"/>
          </p:nvPr>
        </p:nvSpPr>
        <p:spPr>
          <a:xfrm>
            <a:off x="618340" y="304800"/>
            <a:ext cx="8596668" cy="648929"/>
          </a:xfrm>
        </p:spPr>
        <p:txBody>
          <a:bodyPr>
            <a:normAutofit fontScale="90000"/>
          </a:bodyPr>
          <a:lstStyle/>
          <a:p>
            <a:r>
              <a:rPr lang="en-IN" dirty="0">
                <a:solidFill>
                  <a:schemeClr val="accent2"/>
                </a:solidFill>
              </a:rPr>
              <a:t>DATASET</a:t>
            </a:r>
            <a:br>
              <a:rPr lang="en-US" sz="3600" dirty="0"/>
            </a:br>
            <a:endParaRPr lang="en-IN" dirty="0">
              <a:solidFill>
                <a:schemeClr val="accent2"/>
              </a:solidFill>
            </a:endParaRPr>
          </a:p>
        </p:txBody>
      </p:sp>
      <p:sp>
        <p:nvSpPr>
          <p:cNvPr id="3" name="Content Placeholder 2">
            <a:extLst>
              <a:ext uri="{FF2B5EF4-FFF2-40B4-BE49-F238E27FC236}">
                <a16:creationId xmlns:a16="http://schemas.microsoft.com/office/drawing/2014/main" id="{C15AC471-B9BB-74A6-DDB8-63D026EA008E}"/>
              </a:ext>
            </a:extLst>
          </p:cNvPr>
          <p:cNvSpPr>
            <a:spLocks noGrp="1"/>
          </p:cNvSpPr>
          <p:nvPr>
            <p:ph idx="1"/>
          </p:nvPr>
        </p:nvSpPr>
        <p:spPr>
          <a:xfrm>
            <a:off x="629264" y="1091381"/>
            <a:ext cx="8625073" cy="5496232"/>
          </a:xfrm>
        </p:spPr>
        <p:txBody>
          <a:bodyPr>
            <a:normAutofit/>
          </a:bodyPr>
          <a:lstStyle/>
          <a:p>
            <a:r>
              <a:rPr lang="en-IN" sz="2000" b="1" dirty="0"/>
              <a:t>Features</a:t>
            </a:r>
            <a:r>
              <a:rPr lang="en-IN" sz="2000" dirty="0"/>
              <a:t>:</a:t>
            </a:r>
            <a:endParaRPr lang="en-US" sz="2000" b="1" dirty="0"/>
          </a:p>
          <a:p>
            <a:pPr lvl="1"/>
            <a:r>
              <a:rPr lang="en-IN" sz="2000" b="1" dirty="0"/>
              <a:t>Pregnancies</a:t>
            </a:r>
            <a:r>
              <a:rPr lang="en-IN" sz="2000" dirty="0"/>
              <a:t>: Number of pregnancies.</a:t>
            </a:r>
          </a:p>
          <a:p>
            <a:pPr lvl="1"/>
            <a:r>
              <a:rPr lang="en-IN" sz="2000" b="1" dirty="0"/>
              <a:t>Blood Pressure: </a:t>
            </a:r>
            <a:r>
              <a:rPr lang="en-US" sz="2000" dirty="0"/>
              <a:t>Diastolic blood pressure (mm Hg)</a:t>
            </a:r>
          </a:p>
          <a:p>
            <a:pPr lvl="1"/>
            <a:r>
              <a:rPr lang="en-IN" sz="2000" b="1" dirty="0"/>
              <a:t>Skin Thickness</a:t>
            </a:r>
            <a:r>
              <a:rPr lang="en-IN" sz="2000" dirty="0"/>
              <a:t>: </a:t>
            </a:r>
            <a:r>
              <a:rPr lang="en-US" sz="2000" dirty="0"/>
              <a:t>Triceps skin fold thickness (mm).</a:t>
            </a:r>
          </a:p>
          <a:p>
            <a:pPr lvl="1"/>
            <a:r>
              <a:rPr lang="en-IN" sz="2000" b="1" dirty="0"/>
              <a:t>Insulin</a:t>
            </a:r>
            <a:r>
              <a:rPr lang="en-US" sz="2000" b="1" dirty="0"/>
              <a:t>: </a:t>
            </a:r>
            <a:r>
              <a:rPr lang="de-DE" sz="2000" dirty="0"/>
              <a:t>Serum insulin levels (mu U/ml).</a:t>
            </a:r>
          </a:p>
          <a:p>
            <a:pPr lvl="1"/>
            <a:r>
              <a:rPr lang="en-IN" sz="2000" b="1" dirty="0"/>
              <a:t>BMI</a:t>
            </a:r>
            <a:r>
              <a:rPr lang="en-IN" sz="2000" dirty="0"/>
              <a:t>: </a:t>
            </a:r>
            <a:r>
              <a:rPr kumimoji="0" lang="en-US" altLang="en-US" sz="2000" b="0" i="0" u="none" strike="noStrike" cap="none" normalizeH="0" baseline="0" dirty="0">
                <a:ln>
                  <a:noFill/>
                </a:ln>
                <a:solidFill>
                  <a:schemeClr val="tx1"/>
                </a:solidFill>
                <a:effectLst/>
                <a:latin typeface="Arial" panose="020B0604020202020204" pitchFamily="34" charset="0"/>
              </a:rPr>
              <a:t>Body mass index (kg/m²).</a:t>
            </a:r>
          </a:p>
          <a:p>
            <a:pPr lvl="1"/>
            <a:r>
              <a:rPr lang="en-IN" sz="2000" b="1" dirty="0"/>
              <a:t>Diabetes Pedigree: </a:t>
            </a:r>
            <a:r>
              <a:rPr lang="en-IN" sz="2000" dirty="0"/>
              <a:t>Genetic predisposition score.</a:t>
            </a:r>
          </a:p>
          <a:p>
            <a:pPr lvl="1"/>
            <a:r>
              <a:rPr lang="en-IN" sz="2000" b="1" dirty="0"/>
              <a:t>Age</a:t>
            </a:r>
            <a:r>
              <a:rPr lang="en-IN" sz="2000" dirty="0"/>
              <a:t>: Patient age</a:t>
            </a:r>
          </a:p>
          <a:p>
            <a:pPr lvl="1"/>
            <a:r>
              <a:rPr lang="en-IN" sz="2000" b="1" dirty="0"/>
              <a:t>Outcome: </a:t>
            </a:r>
            <a:r>
              <a:rPr lang="en-IN" sz="2000" dirty="0"/>
              <a:t>0 (non-diabetic) or 1 (diabetic).</a:t>
            </a:r>
          </a:p>
          <a:p>
            <a:pPr lvl="1"/>
            <a:endParaRPr lang="en-IN" sz="2000" b="1" dirty="0"/>
          </a:p>
          <a:p>
            <a:pPr lvl="1"/>
            <a:r>
              <a:rPr lang="en-US" sz="2000" b="1" dirty="0"/>
              <a:t>Application</a:t>
            </a:r>
            <a:r>
              <a:rPr lang="en-US" sz="2000" dirty="0"/>
              <a:t>: Data split into training and testing sets for model evaluation.</a:t>
            </a:r>
          </a:p>
          <a:p>
            <a:pPr lvl="1"/>
            <a:endParaRPr lang="en-US" sz="2000" b="1" dirty="0"/>
          </a:p>
          <a:p>
            <a:pPr lvl="1"/>
            <a:endParaRPr lang="en-US" sz="2000" dirty="0"/>
          </a:p>
          <a:p>
            <a:pPr lvl="1"/>
            <a:endParaRPr lang="en-US" sz="2000" dirty="0"/>
          </a:p>
        </p:txBody>
      </p:sp>
      <p:sp>
        <p:nvSpPr>
          <p:cNvPr id="20" name="Rectangle 4">
            <a:extLst>
              <a:ext uri="{FF2B5EF4-FFF2-40B4-BE49-F238E27FC236}">
                <a16:creationId xmlns:a16="http://schemas.microsoft.com/office/drawing/2014/main" id="{45D931F5-7361-F6C2-9037-04BCE86F94C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27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F0753-5A17-8F92-CAA3-27E802C6D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2C057-B1B9-2FD8-F1A6-E609CFAE084D}"/>
              </a:ext>
            </a:extLst>
          </p:cNvPr>
          <p:cNvSpPr>
            <a:spLocks noGrp="1"/>
          </p:cNvSpPr>
          <p:nvPr>
            <p:ph type="title"/>
          </p:nvPr>
        </p:nvSpPr>
        <p:spPr>
          <a:xfrm>
            <a:off x="618340" y="304800"/>
            <a:ext cx="8596668" cy="648929"/>
          </a:xfrm>
        </p:spPr>
        <p:txBody>
          <a:bodyPr>
            <a:normAutofit/>
          </a:bodyPr>
          <a:lstStyle/>
          <a:p>
            <a:r>
              <a:rPr lang="en-IN" sz="3200" b="1" dirty="0">
                <a:solidFill>
                  <a:schemeClr val="accent2"/>
                </a:solidFill>
              </a:rPr>
              <a:t>User Interface </a:t>
            </a:r>
          </a:p>
        </p:txBody>
      </p:sp>
      <p:pic>
        <p:nvPicPr>
          <p:cNvPr id="5" name="Content Placeholder 4">
            <a:extLst>
              <a:ext uri="{FF2B5EF4-FFF2-40B4-BE49-F238E27FC236}">
                <a16:creationId xmlns:a16="http://schemas.microsoft.com/office/drawing/2014/main" id="{4155CC26-30C1-B1D8-3FFC-79C32EB12EFC}"/>
              </a:ext>
            </a:extLst>
          </p:cNvPr>
          <p:cNvPicPr>
            <a:picLocks noGrp="1" noChangeAspect="1"/>
          </p:cNvPicPr>
          <p:nvPr>
            <p:ph idx="1"/>
          </p:nvPr>
        </p:nvPicPr>
        <p:blipFill>
          <a:blip r:embed="rId2"/>
          <a:stretch>
            <a:fillRect/>
          </a:stretch>
        </p:blipFill>
        <p:spPr>
          <a:xfrm>
            <a:off x="746096" y="1097366"/>
            <a:ext cx="8626475" cy="4847826"/>
          </a:xfrm>
        </p:spPr>
      </p:pic>
    </p:spTree>
    <p:extLst>
      <p:ext uri="{BB962C8B-B14F-4D97-AF65-F5344CB8AC3E}">
        <p14:creationId xmlns:p14="http://schemas.microsoft.com/office/powerpoint/2010/main" val="122341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AC471-B9BB-74A6-DDB8-63D026EA008E}"/>
              </a:ext>
            </a:extLst>
          </p:cNvPr>
          <p:cNvSpPr>
            <a:spLocks noGrp="1"/>
          </p:cNvSpPr>
          <p:nvPr>
            <p:ph idx="1"/>
          </p:nvPr>
        </p:nvSpPr>
        <p:spPr>
          <a:xfrm>
            <a:off x="668595" y="981513"/>
            <a:ext cx="8408293" cy="5209562"/>
          </a:xfrm>
        </p:spPr>
        <p:txBody>
          <a:bodyPr>
            <a:normAutofit/>
          </a:bodyPr>
          <a:lstStyle/>
          <a:p>
            <a:r>
              <a:rPr lang="en-IN" sz="2400" b="1" u="sng" dirty="0"/>
              <a:t>Key Components:</a:t>
            </a:r>
          </a:p>
          <a:p>
            <a:r>
              <a:rPr kumimoji="0" lang="en-US" altLang="en-US" sz="2000" b="1" i="0" u="none" strike="noStrike" cap="none" normalizeH="0" baseline="0" dirty="0">
                <a:ln>
                  <a:noFill/>
                </a:ln>
                <a:solidFill>
                  <a:schemeClr val="tx1"/>
                </a:solidFill>
                <a:effectLst/>
                <a:latin typeface="Arial" panose="020B0604020202020204" pitchFamily="34" charset="0"/>
              </a:rPr>
              <a:t>Login/Registration</a:t>
            </a:r>
            <a:r>
              <a:rPr kumimoji="0" lang="en-US" altLang="en-US" sz="2000" b="0" i="0" u="none" strike="noStrike" cap="none" normalizeH="0" baseline="0" dirty="0">
                <a:ln>
                  <a:noFill/>
                </a:ln>
                <a:solidFill>
                  <a:schemeClr val="tx1"/>
                </a:solidFill>
                <a:effectLst/>
                <a:latin typeface="Arial" panose="020B0604020202020204" pitchFamily="34" charset="0"/>
              </a:rPr>
              <a:t>: Secure access for users to manage their profiles.</a:t>
            </a:r>
          </a:p>
          <a:p>
            <a:r>
              <a:rPr kumimoji="0" lang="en-US" altLang="en-US" sz="2000" b="1" i="0" u="none" strike="noStrike" cap="none" normalizeH="0" baseline="0" dirty="0">
                <a:ln>
                  <a:noFill/>
                </a:ln>
                <a:solidFill>
                  <a:schemeClr val="tx1"/>
                </a:solidFill>
                <a:effectLst/>
                <a:latin typeface="Arial" panose="020B0604020202020204" pitchFamily="34" charset="0"/>
              </a:rPr>
              <a:t>Dashboard</a:t>
            </a:r>
            <a:r>
              <a:rPr kumimoji="0" lang="en-US" altLang="en-US" sz="2000" b="0" i="0" u="none" strike="noStrike" cap="none" normalizeH="0" baseline="0" dirty="0">
                <a:ln>
                  <a:noFill/>
                </a:ln>
                <a:solidFill>
                  <a:schemeClr val="tx1"/>
                </a:solidFill>
                <a:effectLst/>
                <a:latin typeface="Arial" panose="020B0604020202020204" pitchFamily="34" charset="0"/>
              </a:rPr>
              <a:t>: Displays patient data, predictions, and health metrics.</a:t>
            </a:r>
          </a:p>
          <a:p>
            <a:r>
              <a:rPr kumimoji="0" lang="en-US" altLang="en-US" sz="2000" b="1" i="0" u="none" strike="noStrike" cap="none" normalizeH="0" baseline="0" dirty="0">
                <a:ln>
                  <a:noFill/>
                </a:ln>
                <a:solidFill>
                  <a:schemeClr val="tx1"/>
                </a:solidFill>
                <a:effectLst/>
                <a:latin typeface="Arial" panose="020B0604020202020204" pitchFamily="34" charset="0"/>
              </a:rPr>
              <a:t>Data Upload Section</a:t>
            </a:r>
            <a:r>
              <a:rPr kumimoji="0" lang="en-US" altLang="en-US" sz="2000" b="0" i="0" u="none" strike="noStrike" cap="none" normalizeH="0" baseline="0" dirty="0">
                <a:ln>
                  <a:noFill/>
                </a:ln>
                <a:solidFill>
                  <a:schemeClr val="tx1"/>
                </a:solidFill>
                <a:effectLst/>
                <a:latin typeface="Arial" panose="020B0604020202020204" pitchFamily="34" charset="0"/>
              </a:rPr>
              <a:t>: Allows users to upload test data (e.g., glucose readings).</a:t>
            </a:r>
          </a:p>
          <a:p>
            <a:r>
              <a:rPr kumimoji="0" lang="en-US" altLang="en-US" sz="2000" b="1" i="0" u="none" strike="noStrike" cap="none" normalizeH="0" baseline="0" dirty="0">
                <a:ln>
                  <a:noFill/>
                </a:ln>
                <a:solidFill>
                  <a:schemeClr val="tx1"/>
                </a:solidFill>
                <a:effectLst/>
                <a:latin typeface="Arial" panose="020B0604020202020204" pitchFamily="34" charset="0"/>
              </a:rPr>
              <a:t>Results Visualization</a:t>
            </a:r>
            <a:r>
              <a:rPr kumimoji="0" lang="en-US" altLang="en-US" sz="2000" b="0" i="0" u="none" strike="noStrike" cap="none" normalizeH="0" baseline="0" dirty="0">
                <a:ln>
                  <a:noFill/>
                </a:ln>
                <a:solidFill>
                  <a:schemeClr val="tx1"/>
                </a:solidFill>
                <a:effectLst/>
                <a:latin typeface="Arial" panose="020B0604020202020204" pitchFamily="34" charset="0"/>
              </a:rPr>
              <a:t>: Graphs and charts to show glucose levels, trends, and predictions.</a:t>
            </a:r>
          </a:p>
          <a:p>
            <a:r>
              <a:rPr kumimoji="0" lang="en-US" altLang="en-US" sz="2000" b="1" i="0" u="none" strike="noStrike" cap="none" normalizeH="0" baseline="0" dirty="0">
                <a:ln>
                  <a:noFill/>
                </a:ln>
                <a:solidFill>
                  <a:schemeClr val="tx1"/>
                </a:solidFill>
                <a:effectLst/>
                <a:latin typeface="Arial" panose="020B0604020202020204" pitchFamily="34" charset="0"/>
              </a:rPr>
              <a:t>Diet Plan Recommendations</a:t>
            </a:r>
            <a:r>
              <a:rPr kumimoji="0" lang="en-US" altLang="en-US" sz="2000" b="0" i="0" u="none" strike="noStrike" cap="none" normalizeH="0" baseline="0" dirty="0">
                <a:ln>
                  <a:noFill/>
                </a:ln>
                <a:solidFill>
                  <a:schemeClr val="tx1"/>
                </a:solidFill>
                <a:effectLst/>
                <a:latin typeface="Arial" panose="020B0604020202020204" pitchFamily="34" charset="0"/>
              </a:rPr>
              <a:t>: Personalized suggestions based on user data </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2000" dirty="0"/>
          </a:p>
          <a:p>
            <a:endParaRPr lang="en-US" sz="2000" dirty="0"/>
          </a:p>
        </p:txBody>
      </p:sp>
    </p:spTree>
    <p:extLst>
      <p:ext uri="{BB962C8B-B14F-4D97-AF65-F5344CB8AC3E}">
        <p14:creationId xmlns:p14="http://schemas.microsoft.com/office/powerpoint/2010/main" val="35021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4A5A-BEDF-AA4B-1DEB-FFEDA48EE1EE}"/>
              </a:ext>
            </a:extLst>
          </p:cNvPr>
          <p:cNvSpPr>
            <a:spLocks noGrp="1"/>
          </p:cNvSpPr>
          <p:nvPr>
            <p:ph type="title"/>
          </p:nvPr>
        </p:nvSpPr>
        <p:spPr>
          <a:xfrm>
            <a:off x="647837" y="678426"/>
            <a:ext cx="8596668" cy="816077"/>
          </a:xfrm>
        </p:spPr>
        <p:txBody>
          <a:bodyPr/>
          <a:lstStyle/>
          <a:p>
            <a:r>
              <a:rPr lang="en-IN" dirty="0">
                <a:solidFill>
                  <a:schemeClr val="accent2"/>
                </a:solidFill>
              </a:rPr>
              <a:t>CONCLUSION</a:t>
            </a:r>
          </a:p>
        </p:txBody>
      </p:sp>
      <p:sp>
        <p:nvSpPr>
          <p:cNvPr id="3" name="Content Placeholder 2">
            <a:extLst>
              <a:ext uri="{FF2B5EF4-FFF2-40B4-BE49-F238E27FC236}">
                <a16:creationId xmlns:a16="http://schemas.microsoft.com/office/drawing/2014/main" id="{1C245AE5-7B70-A657-8B9B-CD33AB93265A}"/>
              </a:ext>
            </a:extLst>
          </p:cNvPr>
          <p:cNvSpPr>
            <a:spLocks noGrp="1"/>
          </p:cNvSpPr>
          <p:nvPr>
            <p:ph idx="1"/>
          </p:nvPr>
        </p:nvSpPr>
        <p:spPr>
          <a:xfrm>
            <a:off x="677334" y="1681317"/>
            <a:ext cx="8596668" cy="4360046"/>
          </a:xfrm>
        </p:spPr>
        <p:txBody>
          <a:bodyPr/>
          <a:lstStyle/>
          <a:p>
            <a:pPr marL="0" indent="0" algn="just">
              <a:lnSpc>
                <a:spcPct val="150000"/>
              </a:lnSpc>
              <a:buNone/>
            </a:pPr>
            <a:r>
              <a:rPr lang="en-IN" dirty="0"/>
              <a:t>	</a:t>
            </a:r>
            <a:r>
              <a:rPr lang="en-US" dirty="0"/>
              <a:t>The research paper presents a cloud-based ensemble framework, DP-UCE, designed for predicting Type-2 diabetes and suggesting diet plans. By using a hybrid approach that combines decision tree classifiers, support vector machines, and artificial neural networks within a cloud environment, the framework offers improved accuracy. The model achieves 87.41% accuracy on the Pima Indian Diabetes dataset, outperforming traditional methods. This innovation not only enhances prediction capabilities but also ensures user accessibility by integrating the system into everyday environments, making diabetes management more proactive and personalized.</a:t>
            </a:r>
            <a:endParaRPr lang="en-IN" dirty="0"/>
          </a:p>
        </p:txBody>
      </p:sp>
    </p:spTree>
    <p:extLst>
      <p:ext uri="{BB962C8B-B14F-4D97-AF65-F5344CB8AC3E}">
        <p14:creationId xmlns:p14="http://schemas.microsoft.com/office/powerpoint/2010/main" val="412596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449A-FBE1-FCD0-7CAF-FBA123137AEB}"/>
              </a:ext>
            </a:extLst>
          </p:cNvPr>
          <p:cNvSpPr>
            <a:spLocks noGrp="1"/>
          </p:cNvSpPr>
          <p:nvPr>
            <p:ph type="title"/>
          </p:nvPr>
        </p:nvSpPr>
        <p:spPr>
          <a:xfrm>
            <a:off x="677334" y="609600"/>
            <a:ext cx="8596668" cy="707923"/>
          </a:xfrm>
        </p:spPr>
        <p:txBody>
          <a:bodyPr/>
          <a:lstStyle/>
          <a:p>
            <a:r>
              <a:rPr lang="en-IN" dirty="0">
                <a:solidFill>
                  <a:schemeClr val="accent2"/>
                </a:solidFill>
              </a:rPr>
              <a:t>REFERENCES</a:t>
            </a:r>
          </a:p>
        </p:txBody>
      </p:sp>
      <p:sp>
        <p:nvSpPr>
          <p:cNvPr id="3" name="Content Placeholder 2">
            <a:extLst>
              <a:ext uri="{FF2B5EF4-FFF2-40B4-BE49-F238E27FC236}">
                <a16:creationId xmlns:a16="http://schemas.microsoft.com/office/drawing/2014/main" id="{7766D2AF-FC75-FC77-855A-6BF371200082}"/>
              </a:ext>
            </a:extLst>
          </p:cNvPr>
          <p:cNvSpPr>
            <a:spLocks noGrp="1"/>
          </p:cNvSpPr>
          <p:nvPr>
            <p:ph idx="1"/>
          </p:nvPr>
        </p:nvSpPr>
        <p:spPr>
          <a:xfrm>
            <a:off x="677334" y="1474839"/>
            <a:ext cx="8596668" cy="4566523"/>
          </a:xfrm>
        </p:spPr>
        <p:txBody>
          <a:bodyPr/>
          <a:lstStyle/>
          <a:p>
            <a:r>
              <a:rPr lang="en-US" b="0" i="0" dirty="0">
                <a:solidFill>
                  <a:schemeClr val="tx1">
                    <a:lumMod val="95000"/>
                    <a:lumOff val="5000"/>
                  </a:schemeClr>
                </a:solidFill>
                <a:effectLst/>
                <a:latin typeface="+mj-lt"/>
              </a:rPr>
              <a:t>User-cloud-based ensemble framework for type-2 diabetes prediction with diet plan suggestion- </a:t>
            </a:r>
            <a:r>
              <a:rPr lang="en-IN" dirty="0">
                <a:latin typeface="+mj-lt"/>
                <a:hlinkClick r:id="rId2"/>
              </a:rPr>
              <a:t>https://www.sciencedirect.com/science/article/pii/S2772671124000056</a:t>
            </a:r>
            <a:r>
              <a:rPr lang="en-IN" dirty="0">
                <a:latin typeface="+mj-lt"/>
              </a:rPr>
              <a:t> </a:t>
            </a:r>
          </a:p>
          <a:p>
            <a:r>
              <a:rPr lang="en-US" dirty="0">
                <a:solidFill>
                  <a:schemeClr val="tx1">
                    <a:lumMod val="95000"/>
                    <a:lumOff val="5000"/>
                  </a:schemeClr>
                </a:solidFill>
                <a:latin typeface="+mj-lt"/>
              </a:rPr>
              <a:t>Ensemble framework-based diabetes detection and diet plan suggestion for healthcare big data clouds- </a:t>
            </a:r>
            <a:r>
              <a:rPr lang="en-US" dirty="0">
                <a:latin typeface="+mj-lt"/>
                <a:hlinkClick r:id="rId3"/>
              </a:rPr>
              <a:t>https://www.jcdronline.org/admin/Uploads/Files/64a90003d2c1f0.62894228.pdf</a:t>
            </a:r>
            <a:endParaRPr lang="en-US" dirty="0">
              <a:latin typeface="+mj-lt"/>
            </a:endParaRPr>
          </a:p>
          <a:p>
            <a:r>
              <a:rPr lang="en-US" dirty="0">
                <a:solidFill>
                  <a:schemeClr val="tx1">
                    <a:lumMod val="95000"/>
                    <a:lumOff val="5000"/>
                  </a:schemeClr>
                </a:solidFill>
                <a:latin typeface="+mj-lt"/>
              </a:rPr>
              <a:t>Diabetes detection and diet plan suggestion for health care using bigdata clouds -  </a:t>
            </a:r>
            <a:r>
              <a:rPr lang="en-US" dirty="0">
                <a:latin typeface="+mj-lt"/>
                <a:hlinkClick r:id="rId4"/>
              </a:rPr>
              <a:t>https://historymedjournal.com/uploads/paper/ffa8837ddfa16c3d9b4c8cd32cb76b1d.pdf</a:t>
            </a:r>
            <a:endParaRPr lang="en-US" dirty="0">
              <a:latin typeface="+mj-lt"/>
            </a:endParaRPr>
          </a:p>
          <a:p>
            <a:r>
              <a:rPr lang="en-IN" i="0" dirty="0">
                <a:solidFill>
                  <a:schemeClr val="tx1">
                    <a:lumMod val="95000"/>
                    <a:lumOff val="5000"/>
                  </a:schemeClr>
                </a:solidFill>
                <a:effectLst/>
                <a:highlight>
                  <a:srgbClr val="FFFFFF"/>
                </a:highlight>
                <a:latin typeface="+mj-lt"/>
              </a:rPr>
              <a:t>Pima Indians Diabetes Database- </a:t>
            </a:r>
            <a:r>
              <a:rPr lang="en-US" dirty="0">
                <a:latin typeface="+mj-lt"/>
                <a:hlinkClick r:id="rId5"/>
              </a:rPr>
              <a:t>https://www.kaggle.com/datasets/uciml/pima-indians-diabetes-database</a:t>
            </a:r>
            <a:endParaRPr lang="en-US" dirty="0">
              <a:latin typeface="+mj-lt"/>
            </a:endParaRPr>
          </a:p>
          <a:p>
            <a:endParaRPr lang="en-US" dirty="0"/>
          </a:p>
        </p:txBody>
      </p:sp>
    </p:spTree>
    <p:extLst>
      <p:ext uri="{BB962C8B-B14F-4D97-AF65-F5344CB8AC3E}">
        <p14:creationId xmlns:p14="http://schemas.microsoft.com/office/powerpoint/2010/main" val="1743709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593</TotalTime>
  <Words>490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Berlin Sans FB</vt:lpstr>
      <vt:lpstr>Trebuchet MS</vt:lpstr>
      <vt:lpstr>Wingdings 3</vt:lpstr>
      <vt:lpstr>Facet</vt:lpstr>
      <vt:lpstr>User-cloud-based ensemble framework for type-2 diabetes prediction with diet plan suggestion </vt:lpstr>
      <vt:lpstr>CONTENTS</vt:lpstr>
      <vt:lpstr>OBJECTIVES</vt:lpstr>
      <vt:lpstr>FLOW CHART</vt:lpstr>
      <vt:lpstr>DATASET </vt:lpstr>
      <vt:lpstr>User Interface </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rishitagangotrisunchu@gmail.com</dc:creator>
  <cp:lastModifiedBy>Nithish jaligapu</cp:lastModifiedBy>
  <cp:revision>2</cp:revision>
  <dcterms:created xsi:type="dcterms:W3CDTF">2024-08-09T05:16:19Z</dcterms:created>
  <dcterms:modified xsi:type="dcterms:W3CDTF">2024-10-17T10:38:48Z</dcterms:modified>
</cp:coreProperties>
</file>